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5" r:id="rId4"/>
    <p:sldId id="296" r:id="rId5"/>
    <p:sldId id="299" r:id="rId6"/>
    <p:sldId id="300" r:id="rId7"/>
    <p:sldId id="278" r:id="rId8"/>
    <p:sldId id="279" r:id="rId9"/>
    <p:sldId id="283" r:id="rId10"/>
    <p:sldId id="284" r:id="rId11"/>
    <p:sldId id="285" r:id="rId12"/>
    <p:sldId id="286" r:id="rId13"/>
    <p:sldId id="287" r:id="rId14"/>
    <p:sldId id="288" r:id="rId15"/>
    <p:sldId id="261" r:id="rId16"/>
    <p:sldId id="262" r:id="rId17"/>
    <p:sldId id="301" r:id="rId18"/>
    <p:sldId id="302" r:id="rId19"/>
    <p:sldId id="303" r:id="rId20"/>
    <p:sldId id="305" r:id="rId21"/>
    <p:sldId id="306" r:id="rId22"/>
    <p:sldId id="307" r:id="rId23"/>
    <p:sldId id="263" r:id="rId24"/>
    <p:sldId id="264" r:id="rId25"/>
    <p:sldId id="265" r:id="rId26"/>
    <p:sldId id="266" r:id="rId27"/>
    <p:sldId id="267" r:id="rId28"/>
    <p:sldId id="268" r:id="rId29"/>
    <p:sldId id="311" r:id="rId30"/>
    <p:sldId id="269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Chapter 3:  RATIO AND PROPORTION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4162"/>
            <a:ext cx="8839200" cy="4999038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1. Number system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2. H.C.F and L.C.M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3. Averages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4. Percentages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5. Ratio and Proportion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6. Problems on Ages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7. Partnership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8. Allegation and Mixture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OPTION </a:t>
            </a:r>
            <a:r>
              <a:rPr lang="en-US" dirty="0" smtClean="0"/>
              <a:t>(b)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54162"/>
                <a:ext cx="8915400" cy="5227638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900" b="1" dirty="0" smtClean="0">
                    <a:solidFill>
                      <a:srgbClr val="002060"/>
                    </a:solidFill>
                  </a:rPr>
                  <a:t> Here, </a:t>
                </a:r>
                <a:r>
                  <a:rPr lang="en-US" sz="3900" b="1" dirty="0">
                    <a:solidFill>
                      <a:srgbClr val="002060"/>
                    </a:solidFill>
                  </a:rPr>
                  <a:t>x = 60, y = 120 and z = 60.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900" b="1" dirty="0">
                    <a:solidFill>
                      <a:srgbClr val="002060"/>
                    </a:solidFill>
                  </a:rPr>
                  <a:t>∴ Maximum marks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4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rgbClr val="002060"/>
                    </a:solidFill>
                  </a:rPr>
                  <a:t>			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𝒛</m:t>
                        </m:r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  <m:r>
                      <a:rPr lang="en-US" sz="4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4000" b="1" i="1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4000" b="1" dirty="0" smtClean="0">
                    <a:solidFill>
                      <a:srgbClr val="002060"/>
                    </a:solidFill>
                  </a:rPr>
                  <a:t>			</a:t>
                </a:r>
                <a:r>
                  <a:rPr lang="en-US" sz="4000" b="1" dirty="0">
                    <a:solidFill>
                      <a:srgbClr val="00206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𝟏𝟐𝟎</m:t>
                        </m:r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𝟔𝟎</m:t>
                        </m:r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𝟔𝟎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i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100 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srgbClr val="002060"/>
                            </a:solidFill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600" b="1" i="0" dirty="0" smtClean="0">
                            <a:solidFill>
                              <a:srgbClr val="002060"/>
                            </a:solidFill>
                          </a:rPr>
                          <m:t> 180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𝟔𝟎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dirty="0"/>
                  <a:t>	</a:t>
                </a:r>
                <a:r>
                  <a:rPr lang="en-US" sz="3600" dirty="0" smtClean="0"/>
                  <a:t>		</a:t>
                </a:r>
                <a:r>
                  <a:rPr lang="en-US" sz="3600" b="1" u="sng" dirty="0" smtClean="0">
                    <a:solidFill>
                      <a:srgbClr val="FF0000"/>
                    </a:solidFill>
                  </a:rPr>
                  <a:t>=300</a:t>
                </a:r>
                <a:endParaRPr lang="en-US" sz="3600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54162"/>
                <a:ext cx="8915400" cy="5227638"/>
              </a:xfrm>
              <a:blipFill rotWithShape="1">
                <a:blip r:embed="rId2"/>
                <a:stretch>
                  <a:fillRect l="-2326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70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2819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3</a:t>
            </a:r>
            <a:r>
              <a:rPr lang="en-US" b="1" dirty="0">
                <a:solidFill>
                  <a:srgbClr val="002060"/>
                </a:solidFill>
              </a:rPr>
              <a:t>. In an examination, 42% students failed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in Mathematics and 52% failed in Science. If 17% failed in both the subjects, </a:t>
            </a:r>
            <a:r>
              <a:rPr lang="en-US" b="1" dirty="0" smtClean="0">
                <a:solidFill>
                  <a:srgbClr val="002060"/>
                </a:solidFill>
              </a:rPr>
              <a:t>find </a:t>
            </a:r>
            <a:r>
              <a:rPr lang="en-US" b="1" dirty="0">
                <a:solidFill>
                  <a:srgbClr val="002060"/>
                </a:solidFill>
              </a:rPr>
              <a:t>the percentage of those who passed in both the </a:t>
            </a:r>
            <a:r>
              <a:rPr lang="en-US" b="1" dirty="0" smtClean="0">
                <a:solidFill>
                  <a:srgbClr val="002060"/>
                </a:solidFill>
              </a:rPr>
              <a:t>subjects.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686800" cy="3108325"/>
          </a:xfrm>
        </p:spPr>
        <p:txBody>
          <a:bodyPr/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2060"/>
                </a:solidFill>
              </a:rPr>
              <a:t>	</a:t>
            </a:r>
            <a:r>
              <a:rPr lang="en-US" sz="3900" b="1" dirty="0" smtClean="0">
                <a:solidFill>
                  <a:srgbClr val="0070C0"/>
                </a:solidFill>
              </a:rPr>
              <a:t>(</a:t>
            </a:r>
            <a:r>
              <a:rPr lang="en-US" sz="3900" b="1" dirty="0">
                <a:solidFill>
                  <a:srgbClr val="0070C0"/>
                </a:solidFill>
              </a:rPr>
              <a:t>a) </a:t>
            </a:r>
            <a:r>
              <a:rPr lang="en-US" sz="3900" b="1" dirty="0" smtClean="0">
                <a:solidFill>
                  <a:srgbClr val="0070C0"/>
                </a:solidFill>
              </a:rPr>
              <a:t>21 %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(b) </a:t>
            </a:r>
            <a:r>
              <a:rPr lang="en-US" sz="3900" b="1" dirty="0" smtClean="0">
                <a:solidFill>
                  <a:srgbClr val="0070C0"/>
                </a:solidFill>
              </a:rPr>
              <a:t>22</a:t>
            </a:r>
            <a:r>
              <a:rPr lang="en-US" sz="3900" b="1" dirty="0">
                <a:solidFill>
                  <a:srgbClr val="0070C0"/>
                </a:solidFill>
              </a:rPr>
              <a:t> %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(c) </a:t>
            </a:r>
            <a:r>
              <a:rPr lang="en-US" sz="3900" b="1" dirty="0" smtClean="0">
                <a:solidFill>
                  <a:srgbClr val="0070C0"/>
                </a:solidFill>
              </a:rPr>
              <a:t>23 </a:t>
            </a:r>
            <a:r>
              <a:rPr lang="en-US" sz="3900" b="1" dirty="0">
                <a:solidFill>
                  <a:srgbClr val="0070C0"/>
                </a:solidFill>
              </a:rPr>
              <a:t>%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(d) </a:t>
            </a:r>
            <a:r>
              <a:rPr lang="en-US" sz="3900" b="1" dirty="0" smtClean="0">
                <a:solidFill>
                  <a:srgbClr val="0070C0"/>
                </a:solidFill>
              </a:rPr>
              <a:t>24 </a:t>
            </a:r>
            <a:r>
              <a:rPr lang="en-US" sz="3900" b="1" dirty="0">
                <a:solidFill>
                  <a:srgbClr val="0070C0"/>
                </a:solidFill>
              </a:rPr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0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OPTION </a:t>
            </a:r>
            <a:r>
              <a:rPr lang="en-US" dirty="0" smtClean="0"/>
              <a:t>(c)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900" b="1" dirty="0">
                <a:solidFill>
                  <a:srgbClr val="002060"/>
                </a:solidFill>
              </a:rPr>
              <a:t>Here</a:t>
            </a:r>
            <a:r>
              <a:rPr lang="en-US" dirty="0" smtClean="0">
                <a:latin typeface="TimesNewRomanPSMT"/>
              </a:rPr>
              <a:t>, </a:t>
            </a:r>
            <a:r>
              <a:rPr lang="en-US" sz="3900" b="1" dirty="0">
                <a:solidFill>
                  <a:srgbClr val="002060"/>
                </a:solidFill>
              </a:rPr>
              <a:t>x = 42, y = 52 and z = 17.</a:t>
            </a:r>
          </a:p>
          <a:p>
            <a:pPr marL="0" indent="0">
              <a:buNone/>
            </a:pPr>
            <a:r>
              <a:rPr lang="en-US" sz="3900" b="1" dirty="0">
                <a:solidFill>
                  <a:srgbClr val="002060"/>
                </a:solidFill>
              </a:rPr>
              <a:t>∴ Percentage of students passing both the subjects</a:t>
            </a:r>
          </a:p>
          <a:p>
            <a:pPr marL="0" indent="0">
              <a:buNone/>
            </a:pPr>
            <a:r>
              <a:rPr lang="en-US" sz="3900" b="1" dirty="0" smtClean="0">
                <a:solidFill>
                  <a:srgbClr val="002060"/>
                </a:solidFill>
              </a:rPr>
              <a:t>		= </a:t>
            </a:r>
            <a:r>
              <a:rPr lang="en-US" sz="3900" b="1" dirty="0">
                <a:solidFill>
                  <a:srgbClr val="002060"/>
                </a:solidFill>
              </a:rPr>
              <a:t>(100 – (x + y – z))%</a:t>
            </a:r>
          </a:p>
          <a:p>
            <a:pPr marL="0" indent="0">
              <a:buNone/>
            </a:pPr>
            <a:r>
              <a:rPr lang="en-US" sz="3900" b="1" dirty="0" smtClean="0">
                <a:solidFill>
                  <a:srgbClr val="002060"/>
                </a:solidFill>
              </a:rPr>
              <a:t>		= </a:t>
            </a:r>
            <a:r>
              <a:rPr lang="en-US" sz="3900" b="1" dirty="0">
                <a:solidFill>
                  <a:srgbClr val="002060"/>
                </a:solidFill>
              </a:rPr>
              <a:t>(100 – (42 + 52 – 17))% </a:t>
            </a:r>
            <a:endParaRPr lang="en-US" sz="39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3900" b="1" dirty="0" smtClean="0">
                <a:solidFill>
                  <a:srgbClr val="002060"/>
                </a:solidFill>
              </a:rPr>
              <a:t>		</a:t>
            </a:r>
            <a:r>
              <a:rPr lang="en-US" sz="3900" b="1" u="sng" dirty="0" smtClean="0">
                <a:solidFill>
                  <a:srgbClr val="FF0000"/>
                </a:solidFill>
              </a:rPr>
              <a:t>= 23</a:t>
            </a:r>
            <a:r>
              <a:rPr lang="en-US" sz="3900" b="1" u="sng" dirty="0">
                <a:solidFill>
                  <a:srgbClr val="FF0000"/>
                </a:solidFill>
              </a:rPr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55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6200" y="228600"/>
                <a:ext cx="8915400" cy="22098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4</a:t>
                </a:r>
                <a:r>
                  <a:rPr lang="en-US" b="1" dirty="0">
                    <a:solidFill>
                      <a:srgbClr val="002060"/>
                    </a:solidFill>
                  </a:rPr>
                  <a:t>. What percentage is equivalent to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/>
                </a:r>
                <a:br>
                  <a:rPr lang="en-US" b="1" dirty="0" smtClean="0">
                    <a:solidFill>
                      <a:srgbClr val="002060"/>
                    </a:solidFill>
                  </a:rPr>
                </a:br>
                <a:r>
                  <a:rPr lang="en-US" b="1" dirty="0" smtClean="0">
                    <a:solidFill>
                      <a:srgbClr val="002060"/>
                    </a:solidFill>
                  </a:rPr>
                  <a:t>		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cap="none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b="1" i="1" cap="none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lang="en-US" b="1" i="1" cap="none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002060"/>
                    </a:solidFill>
                  </a:rPr>
                  <a:t> 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200" y="228600"/>
                <a:ext cx="8915400" cy="2209800"/>
              </a:xfrm>
              <a:blipFill rotWithShape="1">
                <a:blip r:embed="rId2"/>
                <a:stretch>
                  <a:fillRect l="-2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3489325"/>
          </a:xfrm>
        </p:spPr>
        <p:txBody>
          <a:bodyPr/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</a:t>
            </a:r>
            <a:r>
              <a:rPr lang="en-US" sz="3900" b="1" dirty="0">
                <a:solidFill>
                  <a:srgbClr val="0070C0"/>
                </a:solidFill>
              </a:rPr>
              <a:t>(a) 525% </a:t>
            </a:r>
            <a:endParaRPr lang="en-US" sz="3900" b="1" dirty="0" smtClean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</a:t>
            </a:r>
            <a:r>
              <a:rPr lang="en-US" sz="3900" b="1" dirty="0" smtClean="0">
                <a:solidFill>
                  <a:srgbClr val="0070C0"/>
                </a:solidFill>
              </a:rPr>
              <a:t>(</a:t>
            </a:r>
            <a:r>
              <a:rPr lang="en-US" sz="3900" b="1" dirty="0">
                <a:solidFill>
                  <a:srgbClr val="0070C0"/>
                </a:solidFill>
              </a:rPr>
              <a:t>b) 425%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(</a:t>
            </a:r>
            <a:r>
              <a:rPr lang="en-US" sz="3900" b="1" dirty="0">
                <a:solidFill>
                  <a:srgbClr val="0070C0"/>
                </a:solidFill>
              </a:rPr>
              <a:t>c) 625% </a:t>
            </a:r>
            <a:endParaRPr lang="en-US" sz="3900" b="1" dirty="0" smtClean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</a:t>
            </a:r>
            <a:r>
              <a:rPr lang="en-US" sz="3900" b="1" dirty="0" smtClean="0">
                <a:solidFill>
                  <a:srgbClr val="0070C0"/>
                </a:solidFill>
              </a:rPr>
              <a:t>(</a:t>
            </a:r>
            <a:r>
              <a:rPr lang="en-US" sz="3900" b="1" dirty="0">
                <a:solidFill>
                  <a:srgbClr val="0070C0"/>
                </a:solidFill>
              </a:rPr>
              <a:t>d) None of these</a:t>
            </a:r>
            <a:endParaRPr lang="en-US" dirty="0">
              <a:solidFill>
                <a:srgbClr val="4E3B3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1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OPTION </a:t>
            </a:r>
            <a:r>
              <a:rPr lang="en-US" dirty="0" smtClean="0"/>
              <a:t>(a)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rgbClr val="F0A22E"/>
                  </a:buClr>
                  <a:buNone/>
                </a:pPr>
                <a:r>
                  <a:rPr lang="en-US" sz="4000" b="1" dirty="0" smtClean="0">
                    <a:solidFill>
                      <a:srgbClr val="002060"/>
                    </a:solidFill>
                  </a:rPr>
                  <a:t>		5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4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sz="40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Clr>
                    <a:srgbClr val="F0A22E"/>
                  </a:buClr>
                  <a:buNone/>
                </a:pPr>
                <a:r>
                  <a:rPr lang="en-US" sz="4000" b="1" i="1" dirty="0" smtClean="0">
                    <a:solidFill>
                      <a:srgbClr val="002060"/>
                    </a:solidFill>
                    <a:latin typeface="Cambria Math"/>
                  </a:rPr>
                  <a:t>	</a:t>
                </a:r>
                <a:r>
                  <a:rPr lang="en-US" sz="4000" b="1" dirty="0">
                    <a:solidFill>
                      <a:srgbClr val="002060"/>
                    </a:solidFill>
                  </a:rPr>
                  <a:t> ⇒</a:t>
                </a:r>
                <a:r>
                  <a:rPr lang="en-US" sz="4000" b="1" dirty="0" smtClean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5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𝟐𝟏</m:t>
                        </m:r>
                      </m:num>
                      <m:den>
                        <m:r>
                          <a:rPr lang="en-US" sz="5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m:rPr>
                        <m:nor/>
                      </m:rPr>
                      <a:rPr lang="en-US" sz="4000" b="1" dirty="0">
                        <a:solidFill>
                          <a:srgbClr val="002060"/>
                        </a:solidFill>
                      </a:rPr>
                      <m:t>×</m:t>
                    </m:r>
                    <m:r>
                      <a:rPr lang="en-US" sz="40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𝟏𝟎𝟎</m:t>
                    </m:r>
                    <m:r>
                      <a:rPr lang="en-US" sz="5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5400" b="1" i="0" smtClean="0">
                        <a:solidFill>
                          <a:srgbClr val="FF0000"/>
                        </a:solidFill>
                        <a:latin typeface="Cambria Math"/>
                      </a:rPr>
                      <m:t>𝟓𝟐𝟓</m:t>
                    </m:r>
                    <m:r>
                      <a:rPr lang="en-US" sz="5400" b="1" i="0" smtClean="0">
                        <a:solidFill>
                          <a:srgbClr val="FF000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sz="4000" b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endParaRPr lang="en-US" sz="40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48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52400"/>
                <a:ext cx="8686800" cy="1752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rgbClr val="002060"/>
                    </a:solidFill>
                  </a:rPr>
                  <a:t>5</a:t>
                </a:r>
                <a:r>
                  <a:rPr lang="en-US" b="1" dirty="0">
                    <a:solidFill>
                      <a:srgbClr val="002060"/>
                    </a:solidFill>
                  </a:rPr>
                  <a:t>. Express </a:t>
                </a:r>
                <a:r>
                  <a:rPr lang="en-US" b="1" cap="none" dirty="0" smtClean="0">
                    <a:solidFill>
                      <a:srgbClr val="002060"/>
                    </a:solidFill>
                    <a:effectLst/>
                    <a:latin typeface="Franklin Gothic Book"/>
                    <a:ea typeface="+mn-ea"/>
                    <a:cs typeface="+mn-cs"/>
                  </a:rPr>
                  <a:t>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cap="none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b="1" i="1" cap="none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lang="en-US" b="1" i="1" cap="none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002060"/>
                    </a:solidFill>
                  </a:rPr>
                  <a:t> % </a:t>
                </a:r>
                <a:r>
                  <a:rPr lang="en-US" b="1" dirty="0">
                    <a:solidFill>
                      <a:srgbClr val="002060"/>
                    </a:solidFill>
                  </a:rPr>
                  <a:t>as a fraction.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52400"/>
                <a:ext cx="8686800" cy="1752600"/>
              </a:xfrm>
              <a:blipFill rotWithShape="1">
                <a:blip r:embed="rId2"/>
                <a:stretch>
                  <a:fillRect l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743200"/>
                <a:ext cx="8686800" cy="33369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900" b="1" dirty="0" smtClean="0">
                    <a:solidFill>
                      <a:srgbClr val="0070C0"/>
                    </a:solidFill>
                  </a:rPr>
                  <a:t>	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 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600" b="1" dirty="0" smtClean="0">
                    <a:solidFill>
                      <a:srgbClr val="0070C0"/>
                    </a:solidFill>
                  </a:rPr>
                  <a:t>	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600" dirty="0">
                  <a:latin typeface="TimesNewRomanPSMT"/>
                </a:endParaRPr>
              </a:p>
              <a:p>
                <a:pPr marL="0" indent="0">
                  <a:buNone/>
                </a:pPr>
                <a:r>
                  <a:rPr lang="en-US" sz="3600" dirty="0" smtClean="0">
                    <a:latin typeface="TimesNewRomanPSMT"/>
                  </a:rPr>
                  <a:t>	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endParaRPr lang="en-US" sz="3600" dirty="0">
                  <a:latin typeface="TimesNewRomanPSMT"/>
                </a:endParaRPr>
              </a:p>
              <a:p>
                <a:pPr marL="0" indent="0">
                  <a:buNone/>
                </a:pPr>
                <a:r>
                  <a:rPr lang="en-US" sz="3600" dirty="0" smtClean="0">
                    <a:latin typeface="TimesNewRomanPSMT"/>
                  </a:rPr>
                  <a:t>	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(d) None of these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743200"/>
                <a:ext cx="8686800" cy="3336925"/>
              </a:xfrm>
              <a:blipFill rotWithShape="1">
                <a:blip r:embed="rId3"/>
                <a:stretch>
                  <a:fillRect t="-1097" b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72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 OPTION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b="1" dirty="0" smtClean="0">
                    <a:solidFill>
                      <a:srgbClr val="002060"/>
                    </a:solidFill>
                  </a:rPr>
                  <a:t>		8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4000" b="1" i="1" smtClean="0">
                        <a:solidFill>
                          <a:srgbClr val="002060"/>
                        </a:solidFill>
                        <a:latin typeface="Cambria Math"/>
                      </a:rPr>
                      <m:t>%=</m:t>
                    </m:r>
                  </m:oMath>
                </a14:m>
                <a:r>
                  <a:rPr lang="en-US" sz="4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sz="4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4000" b="1" i="1">
                        <a:solidFill>
                          <a:srgbClr val="00206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sz="4000" dirty="0" smtClean="0">
                  <a:latin typeface="TimesNewRomanPSMT"/>
                </a:endParaRPr>
              </a:p>
              <a:p>
                <a:pPr marL="0" indent="0">
                  <a:buNone/>
                </a:pPr>
                <a:r>
                  <a:rPr lang="en-US" sz="4000" dirty="0">
                    <a:latin typeface="TimesNewRomanPSMT"/>
                  </a:rPr>
                  <a:t>	</a:t>
                </a:r>
                <a:r>
                  <a:rPr lang="en-US" sz="4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4000" b="1" dirty="0" smtClean="0">
                    <a:solidFill>
                      <a:srgbClr val="FF0000"/>
                    </a:solidFill>
                  </a:rPr>
                  <a:t>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𝟐𝟓</m:t>
                        </m:r>
                      </m:num>
                      <m:den>
                        <m:r>
                          <a:rPr lang="en-US" sz="4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m:rPr>
                        <m:nor/>
                      </m:rPr>
                      <a:rPr lang="en-US" sz="4000" b="1" dirty="0">
                        <a:solidFill>
                          <a:srgbClr val="FF0000"/>
                        </a:solidFill>
                      </a:rPr>
                      <m:t>×</m:t>
                    </m:r>
                    <m:f>
                      <m:fPr>
                        <m:ctrlPr>
                          <a:rPr lang="en-US" sz="4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𝟏𝟎𝟎</m:t>
                        </m:r>
                      </m:den>
                    </m:f>
                    <m:r>
                      <a:rPr lang="en-US" sz="4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728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6. 20% of 30% of 20% of </a:t>
            </a:r>
            <a:r>
              <a:rPr lang="en-US" b="1" dirty="0" smtClean="0">
                <a:solidFill>
                  <a:srgbClr val="002060"/>
                </a:solidFill>
              </a:rPr>
              <a:t>rs.850 </a:t>
            </a:r>
            <a:r>
              <a:rPr lang="en-US" b="1" dirty="0">
                <a:solidFill>
                  <a:srgbClr val="002060"/>
                </a:solidFill>
              </a:rPr>
              <a:t>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38400"/>
            <a:ext cx="8686800" cy="3641725"/>
          </a:xfrm>
        </p:spPr>
        <p:txBody>
          <a:bodyPr/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(</a:t>
            </a:r>
            <a:r>
              <a:rPr lang="en-US" sz="3900" b="1" dirty="0">
                <a:solidFill>
                  <a:srgbClr val="0070C0"/>
                </a:solidFill>
              </a:rPr>
              <a:t>a) </a:t>
            </a:r>
            <a:r>
              <a:rPr lang="en-US" sz="3900" b="1" dirty="0" smtClean="0">
                <a:solidFill>
                  <a:srgbClr val="0070C0"/>
                </a:solidFill>
              </a:rPr>
              <a:t>Rs.9.50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(b) </a:t>
            </a:r>
            <a:r>
              <a:rPr lang="en-US" sz="3900" b="1" dirty="0" smtClean="0">
                <a:solidFill>
                  <a:srgbClr val="0070C0"/>
                </a:solidFill>
              </a:rPr>
              <a:t>Rs.10.20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(c) </a:t>
            </a:r>
            <a:r>
              <a:rPr lang="en-US" sz="3900" b="1" dirty="0" smtClean="0">
                <a:solidFill>
                  <a:srgbClr val="0070C0"/>
                </a:solidFill>
              </a:rPr>
              <a:t>Rs.10.50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(d) </a:t>
            </a:r>
            <a:r>
              <a:rPr lang="en-US" sz="4000" b="1" dirty="0">
                <a:solidFill>
                  <a:srgbClr val="0070C0"/>
                </a:solidFill>
              </a:rPr>
              <a:t>None of these</a:t>
            </a:r>
            <a:endParaRPr lang="en-US" sz="4000" dirty="0">
              <a:solidFill>
                <a:srgbClr val="4E3B3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endParaRPr lang="en-US" sz="3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89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E3B30"/>
                </a:solidFill>
              </a:rPr>
              <a:t>SOLUTION : OPTION </a:t>
            </a:r>
            <a:r>
              <a:rPr lang="en-US" dirty="0" smtClean="0">
                <a:solidFill>
                  <a:srgbClr val="4E3B30"/>
                </a:solidFill>
              </a:rPr>
              <a:t>(b)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b="1" dirty="0" smtClean="0">
                    <a:latin typeface="TimesNewRomanPS-BoldMT"/>
                  </a:rPr>
                  <a:t>20% of 30% of 20% of 850</a:t>
                </a:r>
              </a:p>
              <a:p>
                <a:pPr marL="0" indent="0">
                  <a:buNone/>
                </a:pPr>
                <a:endParaRPr lang="en-US" dirty="0">
                  <a:latin typeface="TimesNewRomanPSMT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 smtClean="0">
                    <a:solidFill>
                      <a:srgbClr val="002060"/>
                    </a:solidFill>
                  </a:rPr>
                  <a:t>⇒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	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𝟐𝟎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</m:den>
                    </m:f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</m:den>
                    </m:f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𝟐𝟎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</m:den>
                    </m:f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3600" b="1" dirty="0">
                        <a:solidFill>
                          <a:srgbClr val="002060"/>
                        </a:solidFill>
                      </a:rPr>
                      <m:t>×</m:t>
                    </m:r>
                    <m:r>
                      <a:rPr lang="en-US" sz="3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𝟖𝟓𝟎</m:t>
                    </m:r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𝟏𝟎𝟐</m:t>
                        </m:r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𝟎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</m:den>
                    </m:f>
                  </m:oMath>
                </a14:m>
                <a:endParaRPr lang="en-US" sz="3600" b="1" dirty="0" smtClean="0">
                  <a:solidFill>
                    <a:srgbClr val="002060"/>
                  </a:solidFill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 smtClean="0">
                    <a:solidFill>
                      <a:srgbClr val="002060"/>
                    </a:solidFill>
                  </a:rPr>
                  <a:t>⇒					= </a:t>
                </a:r>
                <a:r>
                  <a:rPr lang="en-US" sz="3900" b="1" u="sng" dirty="0">
                    <a:solidFill>
                      <a:srgbClr val="FF0000"/>
                    </a:solidFill>
                  </a:rPr>
                  <a:t>Rs.10.20 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 smtClean="0">
                    <a:solidFill>
                      <a:srgbClr val="002060"/>
                    </a:solidFill>
                  </a:rPr>
                  <a:t>				</a:t>
                </a:r>
                <a:endParaRPr lang="en-US" sz="36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05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762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2057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7</a:t>
            </a:r>
            <a:r>
              <a:rPr lang="en-US" b="1" dirty="0">
                <a:solidFill>
                  <a:srgbClr val="002060"/>
                </a:solidFill>
              </a:rPr>
              <a:t>. The population of a town is decreased by 20</a:t>
            </a:r>
            <a:r>
              <a:rPr lang="en-US" b="1" dirty="0" smtClean="0">
                <a:solidFill>
                  <a:srgbClr val="002060"/>
                </a:solidFill>
              </a:rPr>
              <a:t>% and </a:t>
            </a:r>
            <a:r>
              <a:rPr lang="en-US" b="1" dirty="0">
                <a:solidFill>
                  <a:srgbClr val="002060"/>
                </a:solidFill>
              </a:rPr>
              <a:t>25% in two successive years. What per </a:t>
            </a:r>
            <a:r>
              <a:rPr lang="en-US" b="1" dirty="0" smtClean="0">
                <a:solidFill>
                  <a:srgbClr val="002060"/>
                </a:solidFill>
              </a:rPr>
              <a:t>cent population </a:t>
            </a:r>
            <a:r>
              <a:rPr lang="en-US" b="1" dirty="0">
                <a:solidFill>
                  <a:srgbClr val="002060"/>
                </a:solidFill>
              </a:rPr>
              <a:t>is decreased after two years?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686800" cy="3336925"/>
          </a:xfrm>
        </p:spPr>
        <p:txBody>
          <a:bodyPr>
            <a:normAutofit/>
          </a:bodyPr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</a:t>
            </a:r>
            <a:r>
              <a:rPr lang="en-US" sz="3900" b="1" dirty="0">
                <a:solidFill>
                  <a:srgbClr val="0070C0"/>
                </a:solidFill>
              </a:rPr>
              <a:t>(a) </a:t>
            </a:r>
            <a:r>
              <a:rPr lang="en-US" sz="3900" b="1" dirty="0" smtClean="0">
                <a:solidFill>
                  <a:srgbClr val="0070C0"/>
                </a:solidFill>
              </a:rPr>
              <a:t>50 </a:t>
            </a:r>
            <a:r>
              <a:rPr lang="en-US" sz="3900" b="1" dirty="0">
                <a:solidFill>
                  <a:srgbClr val="0070C0"/>
                </a:solidFill>
              </a:rPr>
              <a:t>% 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(b) </a:t>
            </a:r>
            <a:r>
              <a:rPr lang="en-US" sz="3900" b="1" dirty="0" smtClean="0">
                <a:solidFill>
                  <a:srgbClr val="0070C0"/>
                </a:solidFill>
              </a:rPr>
              <a:t>40 </a:t>
            </a:r>
            <a:r>
              <a:rPr lang="en-US" sz="3900" b="1" dirty="0">
                <a:solidFill>
                  <a:srgbClr val="0070C0"/>
                </a:solidFill>
              </a:rPr>
              <a:t>%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(c) </a:t>
            </a:r>
            <a:r>
              <a:rPr lang="en-US" sz="3900" b="1" dirty="0" smtClean="0">
                <a:solidFill>
                  <a:srgbClr val="0070C0"/>
                </a:solidFill>
              </a:rPr>
              <a:t>60%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(d) </a:t>
            </a:r>
            <a:r>
              <a:rPr lang="en-US" sz="4000" b="1" dirty="0">
                <a:solidFill>
                  <a:srgbClr val="0070C0"/>
                </a:solidFill>
              </a:rPr>
              <a:t>None of these</a:t>
            </a:r>
            <a:endParaRPr lang="en-US" sz="4000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9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 smtClean="0"/>
              <a:t/>
            </a:r>
            <a:br>
              <a:rPr lang="en-US" sz="4000" b="1" u="sng" dirty="0" smtClean="0"/>
            </a:br>
            <a:r>
              <a:rPr lang="en-US" sz="4000" b="1" u="sng" dirty="0" smtClean="0"/>
              <a:t>4. Percentages 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u="sng" dirty="0" smtClean="0">
                    <a:solidFill>
                      <a:srgbClr val="002060"/>
                    </a:solidFill>
                    <a:latin typeface="GillSansMT-Bold"/>
                  </a:rPr>
                  <a:t>Introduction</a:t>
                </a:r>
              </a:p>
              <a:p>
                <a:r>
                  <a:rPr lang="en-US" sz="3600" b="1" dirty="0" smtClean="0">
                    <a:solidFill>
                      <a:srgbClr val="002060"/>
                    </a:solidFill>
                    <a:effectLst/>
                  </a:rPr>
                  <a:t>The term percent means per hundred or for every hundred.</a:t>
                </a:r>
              </a:p>
              <a:p>
                <a:r>
                  <a:rPr lang="en-US" sz="3600" b="1" dirty="0">
                    <a:solidFill>
                      <a:srgbClr val="002060"/>
                    </a:solidFill>
                    <a:effectLst/>
                  </a:rPr>
                  <a:t>The term percent is sometimes abbreviated as p.c</a:t>
                </a:r>
                <a:r>
                  <a:rPr lang="en-US" sz="3600" b="1" dirty="0" smtClean="0">
                    <a:solidFill>
                      <a:srgbClr val="002060"/>
                    </a:solidFill>
                    <a:effectLst/>
                  </a:rPr>
                  <a:t>.</a:t>
                </a:r>
              </a:p>
              <a:p>
                <a:r>
                  <a:rPr lang="en-US" sz="3600" b="1" dirty="0">
                    <a:solidFill>
                      <a:srgbClr val="002060"/>
                    </a:solidFill>
                    <a:effectLst/>
                  </a:rPr>
                  <a:t>A fraction whose denominator is 100 is called a</a:t>
                </a:r>
              </a:p>
              <a:p>
                <a:pPr marL="0" indent="0">
                  <a:buNone/>
                </a:pPr>
                <a:r>
                  <a:rPr lang="en-US" sz="3600" b="1" dirty="0" smtClean="0">
                    <a:solidFill>
                      <a:srgbClr val="002060"/>
                    </a:solidFill>
                    <a:effectLst/>
                  </a:rPr>
                  <a:t>	percentage </a:t>
                </a:r>
                <a:r>
                  <a:rPr lang="en-US" sz="3600" b="1" dirty="0">
                    <a:solidFill>
                      <a:srgbClr val="002060"/>
                    </a:solidFill>
                    <a:effectLst/>
                  </a:rPr>
                  <a:t>and the numerator of the fraction </a:t>
                </a:r>
                <a:r>
                  <a:rPr lang="en-US" sz="3600" b="1" dirty="0" smtClean="0">
                    <a:solidFill>
                      <a:srgbClr val="002060"/>
                    </a:solidFill>
                    <a:effectLst/>
                  </a:rPr>
                  <a:t>	is called rate percent.</a:t>
                </a:r>
              </a:p>
              <a:p>
                <a:pPr marL="0" indent="0">
                  <a:buNone/>
                </a:pPr>
                <a:r>
                  <a:rPr lang="en-US" sz="3600" b="1" dirty="0">
                    <a:solidFill>
                      <a:srgbClr val="002060"/>
                    </a:solidFill>
                    <a:effectLst/>
                  </a:rPr>
                  <a:t>	e.g.,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  <a:effectLst/>
                  </a:rPr>
                  <a:t> and </a:t>
                </a:r>
                <a:r>
                  <a:rPr lang="en-US" sz="3600" b="1" dirty="0">
                    <a:solidFill>
                      <a:srgbClr val="002060"/>
                    </a:solidFill>
                    <a:effectLst/>
                  </a:rPr>
                  <a:t>5 percent means the same</a:t>
                </a:r>
              </a:p>
              <a:p>
                <a:pPr marL="0" indent="0">
                  <a:buNone/>
                </a:pPr>
                <a:r>
                  <a:rPr lang="en-US" sz="3600" b="1" dirty="0" smtClean="0">
                    <a:solidFill>
                      <a:srgbClr val="002060"/>
                    </a:solidFill>
                    <a:effectLst/>
                  </a:rPr>
                  <a:t>	thing</a:t>
                </a:r>
                <a:r>
                  <a:rPr lang="en-US" sz="3600" b="1" dirty="0">
                    <a:solidFill>
                      <a:srgbClr val="002060"/>
                    </a:solidFill>
                    <a:effectLst/>
                  </a:rPr>
                  <a:t>, i.e., 5 parts out of every hundred parts</a:t>
                </a:r>
                <a:r>
                  <a:rPr lang="en-US" sz="3600" dirty="0">
                    <a:solidFill>
                      <a:srgbClr val="002060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  <a:blipFill rotWithShape="1">
                <a:blip r:embed="rId2"/>
                <a:stretch>
                  <a:fillRect l="-667" t="-2000" r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187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E3B30"/>
                </a:solidFill>
              </a:rPr>
              <a:t>SOLUTION : OPTION </a:t>
            </a:r>
            <a:r>
              <a:rPr lang="en-US" dirty="0" smtClean="0">
                <a:solidFill>
                  <a:srgbClr val="4E3B30"/>
                </a:solidFill>
              </a:rPr>
              <a:t>(b)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915400" cy="54102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4000" b="1" dirty="0">
                    <a:solidFill>
                      <a:srgbClr val="002060"/>
                    </a:solidFill>
                    <a:ea typeface="+mj-ea"/>
                    <a:cs typeface="+mj-cs"/>
                  </a:rPr>
                  <a:t> </a:t>
                </a:r>
                <a:r>
                  <a:rPr lang="en-US" sz="4000" b="1" dirty="0" smtClean="0">
                    <a:solidFill>
                      <a:srgbClr val="002060"/>
                    </a:solidFill>
                    <a:ea typeface="+mj-ea"/>
                    <a:cs typeface="+mj-cs"/>
                  </a:rPr>
                  <a:t>  Here, x = –20 and y = –25. </a:t>
                </a:r>
                <a:endParaRPr lang="en-US" sz="4000" b="1" dirty="0">
                  <a:solidFill>
                    <a:srgbClr val="002060"/>
                  </a:solidFill>
                  <a:ea typeface="+mj-ea"/>
                  <a:cs typeface="+mj-cs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4000" b="1" dirty="0">
                    <a:solidFill>
                      <a:srgbClr val="002060"/>
                    </a:solidFill>
                    <a:ea typeface="+mj-ea"/>
                    <a:cs typeface="+mj-cs"/>
                  </a:rPr>
                  <a:t>∴ The net % change in population</a:t>
                </a:r>
                <a:endParaRPr lang="en-US" b="1" i="0" dirty="0" smtClean="0">
                  <a:solidFill>
                    <a:srgbClr val="002060"/>
                  </a:solidFill>
                  <a:latin typeface="Cambria Math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b="1" dirty="0" smtClean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𝒙𝒚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𝟎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000" b="1" dirty="0">
                    <a:solidFill>
                      <a:srgbClr val="002060"/>
                    </a:solidFill>
                    <a:ea typeface="+mj-ea"/>
                    <a:cs typeface="+mj-cs"/>
                  </a:rPr>
                  <a:t>%</a:t>
                </a:r>
                <a:endParaRPr lang="en-US" sz="4000" b="1" dirty="0" smtClean="0">
                  <a:solidFill>
                    <a:srgbClr val="002060"/>
                  </a:solidFill>
                  <a:ea typeface="+mj-ea"/>
                  <a:cs typeface="+mj-cs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4000" b="1" dirty="0">
                    <a:solidFill>
                      <a:srgbClr val="002060"/>
                    </a:solidFill>
                    <a:ea typeface="+mj-ea"/>
                    <a:cs typeface="+mj-cs"/>
                  </a:rPr>
                  <a:t>	</a:t>
                </a:r>
                <a:r>
                  <a:rPr lang="en-US" sz="4000" b="1" dirty="0" smtClean="0">
                    <a:solidFill>
                      <a:srgbClr val="002060"/>
                    </a:solidFill>
                    <a:ea typeface="+mj-ea"/>
                    <a:cs typeface="+mj-cs"/>
                  </a:rPr>
                  <a:t>			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𝟐𝟎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𝟐𝟓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𝟐𝟎</m:t>
                            </m:r>
                            <m:r>
                              <m:rPr>
                                <m:nor/>
                              </m:rPr>
                              <a:rPr lang="en-US" b="1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2060"/>
                                </a:solidFill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b="1" i="0" dirty="0" smtClean="0">
                                <a:solidFill>
                                  <a:srgbClr val="002060"/>
                                </a:solidFill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𝟐𝟓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𝟏𝟎𝟎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%</a:t>
                </a:r>
                <a:endParaRPr lang="en-US" b="1" dirty="0">
                  <a:solidFill>
                    <a:srgbClr val="002060"/>
                  </a:solidFill>
                  <a:ea typeface="+mj-ea"/>
                  <a:cs typeface="+mj-cs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b="1" dirty="0" smtClean="0">
                    <a:solidFill>
                      <a:srgbClr val="002060"/>
                    </a:solidFill>
                    <a:ea typeface="+mj-ea"/>
                    <a:cs typeface="+mj-cs"/>
                  </a:rPr>
                  <a:t>				= (–</a:t>
                </a:r>
                <a:r>
                  <a:rPr lang="en-US" b="1" dirty="0">
                    <a:solidFill>
                      <a:srgbClr val="002060"/>
                    </a:solidFill>
                    <a:ea typeface="+mj-ea"/>
                    <a:cs typeface="+mj-cs"/>
                  </a:rPr>
                  <a:t>40</a:t>
                </a:r>
                <a:r>
                  <a:rPr lang="en-US" b="1" dirty="0" smtClean="0">
                    <a:solidFill>
                      <a:srgbClr val="002060"/>
                    </a:solidFill>
                    <a:ea typeface="+mj-ea"/>
                    <a:cs typeface="+mj-cs"/>
                  </a:rPr>
                  <a:t>%)</a:t>
                </a:r>
                <a:endParaRPr lang="en-US" b="1" dirty="0">
                  <a:solidFill>
                    <a:srgbClr val="002060"/>
                  </a:solidFill>
                  <a:ea typeface="+mj-ea"/>
                  <a:cs typeface="+mj-cs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u="sng" dirty="0">
                    <a:solidFill>
                      <a:srgbClr val="C00000"/>
                    </a:solidFill>
                    <a:ea typeface="+mj-ea"/>
                    <a:cs typeface="+mj-cs"/>
                  </a:rPr>
                  <a:t>Since the sign </a:t>
                </a:r>
                <a:r>
                  <a:rPr lang="en-US" sz="3600" b="1" u="sng" dirty="0" smtClean="0">
                    <a:solidFill>
                      <a:srgbClr val="C00000"/>
                    </a:solidFill>
                    <a:ea typeface="+mj-ea"/>
                    <a:cs typeface="+mj-cs"/>
                  </a:rPr>
                  <a:t>is - </a:t>
                </a:r>
                <a:r>
                  <a:rPr lang="en-US" sz="3600" b="1" u="sng" dirty="0" err="1" smtClean="0">
                    <a:solidFill>
                      <a:srgbClr val="C00000"/>
                    </a:solidFill>
                    <a:ea typeface="+mj-ea"/>
                    <a:cs typeface="+mj-cs"/>
                  </a:rPr>
                  <a:t>ve</a:t>
                </a:r>
                <a:r>
                  <a:rPr lang="en-US" sz="3600" b="1" u="sng" dirty="0">
                    <a:solidFill>
                      <a:srgbClr val="C00000"/>
                    </a:solidFill>
                    <a:ea typeface="+mj-ea"/>
                    <a:cs typeface="+mj-cs"/>
                  </a:rPr>
                  <a:t>, the population is decreased by 40</a:t>
                </a:r>
                <a:r>
                  <a:rPr lang="en-US" sz="3600" b="1" u="sng" dirty="0" smtClean="0">
                    <a:solidFill>
                      <a:srgbClr val="C00000"/>
                    </a:solidFill>
                    <a:ea typeface="+mj-ea"/>
                    <a:cs typeface="+mj-cs"/>
                  </a:rPr>
                  <a:t>% after </a:t>
                </a:r>
                <a:r>
                  <a:rPr lang="en-US" sz="3600" b="1" u="sng" dirty="0">
                    <a:solidFill>
                      <a:srgbClr val="C00000"/>
                    </a:solidFill>
                    <a:ea typeface="+mj-ea"/>
                    <a:cs typeface="+mj-cs"/>
                  </a:rPr>
                  <a:t>two years.</a:t>
                </a:r>
                <a:endParaRPr lang="en-US" sz="3600" u="sng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915400" cy="5410200"/>
              </a:xfrm>
              <a:blipFill rotWithShape="1">
                <a:blip r:embed="rId2"/>
                <a:stretch>
                  <a:fillRect l="-2462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17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2819400"/>
          </a:xfrm>
        </p:spPr>
        <p:txBody>
          <a:bodyPr/>
          <a:lstStyle/>
          <a:p>
            <a:r>
              <a:rPr lang="en-US" sz="3200" dirty="0">
                <a:solidFill>
                  <a:srgbClr val="4E3B30"/>
                </a:solidFill>
              </a:rPr>
              <a:t>8. A shopkeeper marks the prices of his goods at 25% higher than the original price. After that, he allows a discount of 12%. What profit or loss did he make?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5200"/>
            <a:ext cx="86868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70C0"/>
                </a:solidFill>
                <a:latin typeface="TimesNewRomanPSMT"/>
              </a:rPr>
              <a:t>	(</a:t>
            </a:r>
            <a:r>
              <a:rPr lang="en-US" sz="3600" dirty="0">
                <a:solidFill>
                  <a:srgbClr val="0070C0"/>
                </a:solidFill>
                <a:latin typeface="TimesNewRomanPSMT"/>
              </a:rPr>
              <a:t>a) 10% profit </a:t>
            </a:r>
            <a:endParaRPr lang="en-US" sz="3600" dirty="0" smtClean="0">
              <a:solidFill>
                <a:srgbClr val="0070C0"/>
              </a:solidFill>
              <a:latin typeface="TimesNewRomanPSMT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TimesNewRomanPSMT"/>
              </a:rPr>
              <a:t>	</a:t>
            </a:r>
            <a:r>
              <a:rPr lang="en-US" sz="3600" dirty="0" smtClean="0">
                <a:solidFill>
                  <a:srgbClr val="0070C0"/>
                </a:solidFill>
                <a:latin typeface="TimesNewRomanPSMT"/>
              </a:rPr>
              <a:t>(</a:t>
            </a:r>
            <a:r>
              <a:rPr lang="en-US" sz="3600" dirty="0">
                <a:solidFill>
                  <a:srgbClr val="0070C0"/>
                </a:solidFill>
                <a:latin typeface="TimesNewRomanPSMT"/>
              </a:rPr>
              <a:t>b) 15% profit</a:t>
            </a:r>
          </a:p>
          <a:p>
            <a:pPr marL="0" indent="0">
              <a:buNone/>
            </a:pPr>
            <a:r>
              <a:rPr lang="sv-SE" sz="3600" dirty="0" smtClean="0">
                <a:solidFill>
                  <a:srgbClr val="0070C0"/>
                </a:solidFill>
                <a:latin typeface="TimesNewRomanPSMT"/>
              </a:rPr>
              <a:t>	(</a:t>
            </a:r>
            <a:r>
              <a:rPr lang="sv-SE" sz="3600" dirty="0">
                <a:solidFill>
                  <a:srgbClr val="0070C0"/>
                </a:solidFill>
                <a:latin typeface="TimesNewRomanPSMT"/>
              </a:rPr>
              <a:t>c) 10% loss </a:t>
            </a:r>
            <a:endParaRPr lang="sv-SE" sz="3600" dirty="0" smtClean="0">
              <a:solidFill>
                <a:srgbClr val="0070C0"/>
              </a:solidFill>
              <a:latin typeface="TimesNewRomanPSMT"/>
            </a:endParaRPr>
          </a:p>
          <a:p>
            <a:pPr marL="0" indent="0">
              <a:buNone/>
            </a:pPr>
            <a:r>
              <a:rPr lang="sv-SE" sz="3600" dirty="0">
                <a:solidFill>
                  <a:srgbClr val="0070C0"/>
                </a:solidFill>
                <a:latin typeface="TimesNewRomanPSMT"/>
              </a:rPr>
              <a:t>	</a:t>
            </a:r>
            <a:r>
              <a:rPr lang="sv-SE" sz="3600" dirty="0" smtClean="0">
                <a:solidFill>
                  <a:srgbClr val="0070C0"/>
                </a:solidFill>
                <a:latin typeface="TimesNewRomanPSMT"/>
              </a:rPr>
              <a:t>(</a:t>
            </a:r>
            <a:r>
              <a:rPr lang="sv-SE" sz="3600" dirty="0">
                <a:solidFill>
                  <a:srgbClr val="0070C0"/>
                </a:solidFill>
                <a:latin typeface="TimesNewRomanPSMT"/>
              </a:rPr>
              <a:t>d) 15% loss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50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E3B30"/>
                </a:solidFill>
              </a:rPr>
              <a:t>SOLUTION : OPTION </a:t>
            </a:r>
            <a:r>
              <a:rPr lang="en-US" dirty="0" smtClean="0">
                <a:solidFill>
                  <a:srgbClr val="4E3B30"/>
                </a:solidFill>
              </a:rPr>
              <a:t>(a)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4000" b="1" dirty="0" smtClean="0">
                    <a:solidFill>
                      <a:srgbClr val="002060"/>
                    </a:solidFill>
                  </a:rPr>
                  <a:t>Here, x = 25 </a:t>
                </a:r>
                <a:r>
                  <a:rPr lang="en-US" sz="4000" b="1" dirty="0">
                    <a:solidFill>
                      <a:srgbClr val="002060"/>
                    </a:solidFill>
                  </a:rPr>
                  <a:t>and y = </a:t>
                </a:r>
                <a:r>
                  <a:rPr lang="en-US" sz="4000" b="1" dirty="0" smtClean="0">
                    <a:solidFill>
                      <a:srgbClr val="002060"/>
                    </a:solidFill>
                  </a:rPr>
                  <a:t>–12. </a:t>
                </a:r>
                <a:endParaRPr lang="en-US" sz="4000" b="1" dirty="0">
                  <a:solidFill>
                    <a:srgbClr val="002060"/>
                  </a:solidFill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4000" b="1" dirty="0">
                    <a:solidFill>
                      <a:srgbClr val="002060"/>
                    </a:solidFill>
                  </a:rPr>
                  <a:t>∴ The net % change in </a:t>
                </a:r>
                <a:r>
                  <a:rPr lang="en-US" sz="4000" b="1" dirty="0" smtClean="0">
                    <a:solidFill>
                      <a:srgbClr val="002060"/>
                    </a:solidFill>
                  </a:rPr>
                  <a:t>original price</a:t>
                </a:r>
                <a:endParaRPr lang="en-US" b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𝒙𝒚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𝟏𝟎𝟎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000" b="1" dirty="0">
                    <a:solidFill>
                      <a:srgbClr val="002060"/>
                    </a:solidFill>
                  </a:rPr>
                  <a:t>%</a:t>
                </a:r>
                <a:endParaRPr lang="en-US" sz="4000" b="1" dirty="0">
                  <a:solidFill>
                    <a:srgbClr val="002060"/>
                  </a:solidFill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4000" b="1" dirty="0">
                    <a:solidFill>
                      <a:srgbClr val="002060"/>
                    </a:solidFill>
                  </a:rPr>
                  <a:t>	</a:t>
                </a:r>
                <a:r>
                  <a:rPr lang="en-US" sz="4000" b="1" dirty="0">
                    <a:solidFill>
                      <a:srgbClr val="00206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𝟐𝟓</m:t>
                            </m:r>
                            <m:r>
                              <m:rPr>
                                <m:nor/>
                              </m:rPr>
                              <a:rPr lang="en-US" b="1" i="0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2060"/>
                                </a:solidFill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2060"/>
                                </a:solidFill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dirty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𝟏𝟎𝟎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%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				=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(10</a:t>
                </a:r>
                <a:r>
                  <a:rPr lang="en-US" b="1" dirty="0">
                    <a:solidFill>
                      <a:srgbClr val="002060"/>
                    </a:solidFill>
                  </a:rPr>
                  <a:t>%)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u="sng" dirty="0">
                    <a:solidFill>
                      <a:srgbClr val="C00000"/>
                    </a:solidFill>
                  </a:rPr>
                  <a:t>Since the sign </a:t>
                </a:r>
                <a:r>
                  <a:rPr lang="en-US" sz="3600" b="1" u="sng" dirty="0">
                    <a:solidFill>
                      <a:srgbClr val="C00000"/>
                    </a:solidFill>
                  </a:rPr>
                  <a:t>is </a:t>
                </a:r>
                <a:r>
                  <a:rPr lang="en-US" sz="3600" b="1" u="sng" dirty="0" smtClean="0">
                    <a:solidFill>
                      <a:srgbClr val="C00000"/>
                    </a:solidFill>
                  </a:rPr>
                  <a:t>+ </a:t>
                </a:r>
                <a:r>
                  <a:rPr lang="en-US" sz="3600" b="1" u="sng" dirty="0" err="1">
                    <a:solidFill>
                      <a:srgbClr val="C00000"/>
                    </a:solidFill>
                  </a:rPr>
                  <a:t>ve</a:t>
                </a:r>
                <a:r>
                  <a:rPr lang="en-US" sz="3600" b="1" u="sng" dirty="0">
                    <a:solidFill>
                      <a:srgbClr val="C00000"/>
                    </a:solidFill>
                  </a:rPr>
                  <a:t>, </a:t>
                </a:r>
                <a:r>
                  <a:rPr lang="en-US" sz="3600" b="1" u="sng" dirty="0">
                    <a:solidFill>
                      <a:srgbClr val="C00000"/>
                    </a:solidFill>
                  </a:rPr>
                  <a:t>there is a profit of 10%.</a:t>
                </a:r>
                <a:endParaRPr lang="en-US" sz="3600" u="sng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7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66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066800"/>
          </a:xfrm>
        </p:spPr>
        <p:txBody>
          <a:bodyPr/>
          <a:lstStyle/>
          <a:p>
            <a:pPr algn="ctr"/>
            <a:r>
              <a:rPr lang="en-US" b="1" u="sng" dirty="0" err="1" smtClean="0"/>
              <a:t>EXErcise</a:t>
            </a:r>
            <a:r>
              <a:rPr lang="en-US" b="1" u="sng" dirty="0" smtClean="0"/>
              <a:t> </a:t>
            </a:r>
            <a:r>
              <a:rPr lang="en-US" b="1" u="sng" dirty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28342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cap="all" dirty="0" smtClean="0"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latin typeface="Franklin Gothic Medium"/>
                <a:ea typeface="+mj-ea"/>
                <a:cs typeface="+mj-cs"/>
              </a:rPr>
              <a:t>1.A </a:t>
            </a:r>
            <a:r>
              <a:rPr lang="en-US" b="1" cap="all" dirty="0"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latin typeface="Franklin Gothic Medium"/>
                <a:ea typeface="+mj-ea"/>
                <a:cs typeface="+mj-cs"/>
              </a:rPr>
              <a:t>number is increased by 20% and then </a:t>
            </a:r>
            <a:r>
              <a:rPr lang="en-US" b="1" cap="all" dirty="0" smtClean="0"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latin typeface="Franklin Gothic Medium"/>
                <a:ea typeface="+mj-ea"/>
                <a:cs typeface="+mj-cs"/>
              </a:rPr>
              <a:t>decreased by </a:t>
            </a:r>
            <a:r>
              <a:rPr lang="en-US" b="1" cap="all" dirty="0"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latin typeface="Franklin Gothic Medium"/>
                <a:ea typeface="+mj-ea"/>
                <a:cs typeface="+mj-cs"/>
              </a:rPr>
              <a:t>20%, the final value of the number:	</a:t>
            </a:r>
            <a:endParaRPr lang="en-US" b="1" cap="all" dirty="0" smtClean="0">
              <a:solidFill>
                <a:srgbClr val="002060"/>
              </a:solidFill>
              <a:effectLst>
                <a:reflection blurRad="12700" stA="48000" endA="300" endPos="55000" dir="5400000" sy="-90000" algn="bl" rotWithShape="0"/>
              </a:effectLst>
              <a:latin typeface="Franklin Gothic Medium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600" b="1" cap="all" dirty="0"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latin typeface="Franklin Gothic Medium"/>
                <a:ea typeface="+mj-ea"/>
                <a:cs typeface="+mj-cs"/>
              </a:rPr>
              <a:t>	</a:t>
            </a:r>
            <a:r>
              <a:rPr lang="en-US" sz="4000" b="1" dirty="0">
                <a:solidFill>
                  <a:srgbClr val="0070C0"/>
                </a:solidFill>
              </a:rPr>
              <a:t>(a) Does not change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	</a:t>
            </a:r>
            <a:r>
              <a:rPr lang="en-US" sz="4000" b="1" dirty="0" smtClean="0">
                <a:solidFill>
                  <a:srgbClr val="0070C0"/>
                </a:solidFill>
              </a:rPr>
              <a:t>(</a:t>
            </a:r>
            <a:r>
              <a:rPr lang="en-US" sz="4000" b="1" dirty="0">
                <a:solidFill>
                  <a:srgbClr val="0070C0"/>
                </a:solidFill>
              </a:rPr>
              <a:t>b) Decreases by 2%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	(</a:t>
            </a:r>
            <a:r>
              <a:rPr lang="en-US" sz="4000" b="1" dirty="0">
                <a:solidFill>
                  <a:srgbClr val="0070C0"/>
                </a:solidFill>
              </a:rPr>
              <a:t>c) Increases by 4%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rgbClr val="0070C0"/>
                </a:solidFill>
              </a:rPr>
              <a:t>	(</a:t>
            </a:r>
            <a:r>
              <a:rPr lang="en-US" sz="4000" b="1" dirty="0">
                <a:solidFill>
                  <a:srgbClr val="0070C0"/>
                </a:solidFill>
              </a:rPr>
              <a:t>d) Decreases by 4%.</a:t>
            </a:r>
            <a:endParaRPr lang="en-US" sz="4000" b="1" cap="all" dirty="0">
              <a:solidFill>
                <a:srgbClr val="0070C0"/>
              </a:solidFill>
              <a:effectLst>
                <a:reflection blurRad="12700" stA="48000" endA="300" endPos="55000" dir="5400000" sy="-90000" algn="bl" rotWithShape="0"/>
              </a:effectLst>
              <a:latin typeface="Franklin Gothic Medium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98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0"/>
                <a:ext cx="8686800" cy="1752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2. </a:t>
                </a:r>
                <a:r>
                  <a:rPr lang="en-US" sz="4000" b="1" cap="none" dirty="0" smtClean="0">
                    <a:solidFill>
                      <a:srgbClr val="002060"/>
                    </a:solidFill>
                    <a:effectLst/>
                    <a:latin typeface="Franklin Gothic Book"/>
                    <a:ea typeface="+mn-ea"/>
                    <a:cs typeface="+mn-cs"/>
                  </a:rPr>
                  <a:t>6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cap="none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4000" b="1" i="1" cap="none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𝟐</m:t>
                        </m:r>
                      </m:num>
                      <m:den>
                        <m:r>
                          <a:rPr lang="en-US" sz="4000" b="1" i="1" cap="none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dirty="0" smtClean="0"/>
                  <a:t>%expressed </a:t>
                </a:r>
                <a:r>
                  <a:rPr lang="en-US" dirty="0"/>
                  <a:t>as a fraction in its lowest term is: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0"/>
                <a:ext cx="8686800" cy="1752600"/>
              </a:xfrm>
              <a:blipFill rotWithShape="1">
                <a:blip r:embed="rId2"/>
                <a:stretch>
                  <a:fillRect l="-2246" r="-982" b="-7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133600"/>
                <a:ext cx="8686800" cy="394652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 smtClean="0">
                    <a:solidFill>
                      <a:srgbClr val="0070C0"/>
                    </a:solidFill>
                  </a:rPr>
                  <a:t>	 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>
                    <a:solidFill>
                      <a:srgbClr val="0070C0"/>
                    </a:solidFill>
                  </a:rPr>
                  <a:t>	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3600" dirty="0">
                  <a:solidFill>
                    <a:srgbClr val="4E3B30"/>
                  </a:solidFill>
                  <a:latin typeface="TimesNewRomanPSMT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dirty="0">
                    <a:solidFill>
                      <a:srgbClr val="4E3B30"/>
                    </a:solidFill>
                    <a:latin typeface="TimesNewRomanPSMT"/>
                  </a:rPr>
                  <a:t>	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𝟐𝟎</m:t>
                        </m:r>
                      </m:den>
                    </m:f>
                  </m:oMath>
                </a14:m>
                <a:endParaRPr lang="en-US" sz="3600" dirty="0">
                  <a:solidFill>
                    <a:srgbClr val="4E3B30"/>
                  </a:solidFill>
                  <a:latin typeface="TimesNewRomanPSMT"/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dirty="0">
                    <a:solidFill>
                      <a:srgbClr val="4E3B30"/>
                    </a:solidFill>
                    <a:latin typeface="TimesNewRomanPSMT"/>
                  </a:rPr>
                  <a:t>	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(d) None of these</a:t>
                </a:r>
                <a:endParaRPr lang="en-US" sz="3600" dirty="0">
                  <a:solidFill>
                    <a:srgbClr val="4E3B3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133600"/>
                <a:ext cx="8686800" cy="394652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595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9373" y="228600"/>
                <a:ext cx="8958197" cy="121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3. </a:t>
                </a:r>
                <a:r>
                  <a:rPr lang="en-US" sz="4000" b="1" cap="none" dirty="0" smtClean="0">
                    <a:solidFill>
                      <a:srgbClr val="002060"/>
                    </a:solidFill>
                    <a:effectLst/>
                    <a:latin typeface="Franklin Gothic Book"/>
                    <a:ea typeface="+mn-ea"/>
                    <a:cs typeface="+mn-cs"/>
                  </a:rPr>
                  <a:t>37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 cap="none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en-US" sz="4000" b="1" i="1" cap="none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𝟏</m:t>
                        </m:r>
                      </m:num>
                      <m:den>
                        <m:r>
                          <a:rPr lang="en-US" sz="4000" b="1" i="1" cap="none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𝟐</m:t>
                        </m:r>
                      </m:den>
                    </m:f>
                    <m:r>
                      <a:rPr lang="en-US" sz="4000" b="1" i="1" cap="none">
                        <a:solidFill>
                          <a:srgbClr val="002060"/>
                        </a:solidFill>
                        <a:effectLst/>
                        <a:latin typeface="Cambria Math"/>
                        <a:ea typeface="+mn-ea"/>
                        <a:cs typeface="+mn-cs"/>
                      </a:rPr>
                      <m:t>%</m:t>
                    </m:r>
                  </m:oMath>
                </a14:m>
                <a:r>
                  <a:rPr lang="en-US" dirty="0" smtClean="0"/>
                  <a:t>  of Rs.48 </a:t>
                </a:r>
                <a:r>
                  <a:rPr lang="en-US" dirty="0"/>
                  <a:t>is: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9373" y="228600"/>
                <a:ext cx="8958197" cy="1219200"/>
              </a:xfrm>
              <a:blipFill rotWithShape="1">
                <a:blip r:embed="rId2"/>
                <a:stretch>
                  <a:fillRect l="-2178" b="-8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43200"/>
            <a:ext cx="8686800" cy="3336925"/>
          </a:xfrm>
        </p:spPr>
        <p:txBody>
          <a:bodyPr/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(a</a:t>
            </a:r>
            <a:r>
              <a:rPr lang="en-US" sz="3900" b="1" dirty="0">
                <a:solidFill>
                  <a:srgbClr val="0070C0"/>
                </a:solidFill>
              </a:rPr>
              <a:t>) </a:t>
            </a:r>
            <a:r>
              <a:rPr lang="en-US" sz="3900" b="1" dirty="0" smtClean="0">
                <a:solidFill>
                  <a:srgbClr val="0070C0"/>
                </a:solidFill>
              </a:rPr>
              <a:t>Rs.20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(b) </a:t>
            </a:r>
            <a:r>
              <a:rPr lang="en-US" sz="3900" b="1" dirty="0" smtClean="0">
                <a:solidFill>
                  <a:srgbClr val="0070C0"/>
                </a:solidFill>
              </a:rPr>
              <a:t>Rs.16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(c) </a:t>
            </a:r>
            <a:r>
              <a:rPr lang="en-US" sz="3900" b="1" dirty="0" smtClean="0">
                <a:solidFill>
                  <a:srgbClr val="0070C0"/>
                </a:solidFill>
              </a:rPr>
              <a:t>Rs.18 </a:t>
            </a:r>
          </a:p>
          <a:p>
            <a:pPr mar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(d) </a:t>
            </a:r>
            <a:r>
              <a:rPr lang="en-US" sz="4000" b="1" dirty="0">
                <a:solidFill>
                  <a:srgbClr val="0070C0"/>
                </a:solidFill>
              </a:rPr>
              <a:t>None of these</a:t>
            </a:r>
            <a:endParaRPr lang="en-US" sz="4000" dirty="0">
              <a:solidFill>
                <a:srgbClr val="4E3B3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endParaRPr lang="en-US" sz="3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68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37160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/>
              <a:t>? × 15 = 37.5% of 220.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686800" cy="3717925"/>
          </a:xfrm>
        </p:spPr>
        <p:txBody>
          <a:bodyPr/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(</a:t>
            </a:r>
            <a:r>
              <a:rPr lang="en-US" sz="3900" b="1" dirty="0">
                <a:solidFill>
                  <a:srgbClr val="0070C0"/>
                </a:solidFill>
              </a:rPr>
              <a:t>a) </a:t>
            </a:r>
            <a:r>
              <a:rPr lang="en-US" sz="3900" b="1" dirty="0" smtClean="0">
                <a:solidFill>
                  <a:srgbClr val="0070C0"/>
                </a:solidFill>
              </a:rPr>
              <a:t>5.5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(b) 7</a:t>
            </a:r>
            <a:r>
              <a:rPr lang="en-US" sz="3900" b="1" dirty="0" smtClean="0">
                <a:solidFill>
                  <a:srgbClr val="0070C0"/>
                </a:solidFill>
              </a:rPr>
              <a:t>.5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(c) </a:t>
            </a:r>
            <a:r>
              <a:rPr lang="en-US" sz="3900" b="1" dirty="0" smtClean="0">
                <a:solidFill>
                  <a:srgbClr val="0070C0"/>
                </a:solidFill>
              </a:rPr>
              <a:t>6.5 </a:t>
            </a:r>
          </a:p>
          <a:p>
            <a:pPr mar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(d) </a:t>
            </a:r>
            <a:r>
              <a:rPr lang="en-US" sz="3600" b="1" dirty="0">
                <a:solidFill>
                  <a:srgbClr val="0070C0"/>
                </a:solidFill>
              </a:rPr>
              <a:t>None of these</a:t>
            </a:r>
            <a:endParaRPr lang="en-US" sz="3600" dirty="0">
              <a:solidFill>
                <a:srgbClr val="4E3B3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5. If </a:t>
            </a:r>
            <a:r>
              <a:rPr lang="en-US" dirty="0"/>
              <a:t>A’s income is 25% less than that of B, then </a:t>
            </a:r>
            <a:r>
              <a:rPr lang="en-US" dirty="0" smtClean="0"/>
              <a:t>how much </a:t>
            </a:r>
            <a:r>
              <a:rPr lang="en-US" dirty="0"/>
              <a:t>per cent is B’s income more than that of 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895600"/>
                <a:ext cx="8686800" cy="31845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 smtClean="0">
                    <a:solidFill>
                      <a:srgbClr val="0070C0"/>
                    </a:solidFill>
                  </a:rPr>
                  <a:t> 	 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a) 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33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>
                    <a:solidFill>
                      <a:srgbClr val="0070C0"/>
                    </a:solidFill>
                  </a:rPr>
                  <a:t>	 (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b)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3600" b="1" i="0" smtClean="0">
                        <a:solidFill>
                          <a:srgbClr val="0070C0"/>
                        </a:solidFill>
                        <a:latin typeface="Cambria Math"/>
                      </a:rPr>
                      <m:t>𝟔𝟔</m:t>
                    </m:r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Clr>
                    <a:srgbClr val="F0A22E"/>
                  </a:buClr>
                  <a:buNone/>
                </a:pPr>
                <a:r>
                  <a:rPr lang="en-US" sz="3600" b="1" dirty="0">
                    <a:solidFill>
                      <a:srgbClr val="4E3B30"/>
                    </a:solidFill>
                    <a:latin typeface="TimesNewRomanPSMT"/>
                  </a:rPr>
                  <a:t>	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(c</a:t>
                </a:r>
                <a:r>
                  <a:rPr lang="en-US" sz="3600" b="1" dirty="0" smtClean="0">
                    <a:solidFill>
                      <a:srgbClr val="0070C0"/>
                    </a:solidFill>
                  </a:rPr>
                  <a:t>) 11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dirty="0">
                    <a:solidFill>
                      <a:srgbClr val="4E3B30"/>
                    </a:solidFill>
                    <a:latin typeface="TimesNewRomanPSMT"/>
                  </a:rPr>
                  <a:t>	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(d) None of these</a:t>
                </a:r>
                <a:endParaRPr lang="en-US" sz="3600" dirty="0">
                  <a:solidFill>
                    <a:srgbClr val="4E3B3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895600"/>
                <a:ext cx="8686800" cy="3184525"/>
              </a:xfrm>
              <a:blipFill rotWithShape="1">
                <a:blip r:embed="rId2"/>
                <a:stretch>
                  <a:fillRect t="-1149" b="-6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853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6.</a:t>
            </a:r>
            <a:r>
              <a:rPr lang="en-US" dirty="0">
                <a:latin typeface="TimesNewRomanPSMT"/>
              </a:rPr>
              <a:t> </a:t>
            </a:r>
            <a:r>
              <a:rPr lang="en-US" dirty="0"/>
              <a:t>If 200% of a number is 90, then what is the 80</a:t>
            </a:r>
            <a:r>
              <a:rPr lang="en-US" dirty="0" smtClean="0"/>
              <a:t>% of </a:t>
            </a:r>
            <a:r>
              <a:rPr lang="en-US" dirty="0"/>
              <a:t>that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686800" cy="3032125"/>
          </a:xfrm>
        </p:spPr>
        <p:txBody>
          <a:bodyPr/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(</a:t>
            </a:r>
            <a:r>
              <a:rPr lang="en-US" sz="3900" b="1" dirty="0">
                <a:solidFill>
                  <a:srgbClr val="0070C0"/>
                </a:solidFill>
              </a:rPr>
              <a:t>a) </a:t>
            </a:r>
            <a:r>
              <a:rPr lang="en-US" sz="3900" b="1" dirty="0" smtClean="0">
                <a:solidFill>
                  <a:srgbClr val="0070C0"/>
                </a:solidFill>
              </a:rPr>
              <a:t>48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(b) </a:t>
            </a:r>
            <a:r>
              <a:rPr lang="en-US" sz="3900" b="1" dirty="0" smtClean="0">
                <a:solidFill>
                  <a:srgbClr val="0070C0"/>
                </a:solidFill>
              </a:rPr>
              <a:t>36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(c) </a:t>
            </a:r>
            <a:r>
              <a:rPr lang="en-US" sz="3900" b="1" dirty="0" smtClean="0">
                <a:solidFill>
                  <a:srgbClr val="0070C0"/>
                </a:solidFill>
              </a:rPr>
              <a:t>24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(d) </a:t>
            </a:r>
            <a:r>
              <a:rPr lang="en-US" sz="3600" b="1" dirty="0">
                <a:solidFill>
                  <a:srgbClr val="0070C0"/>
                </a:solidFill>
              </a:rPr>
              <a:t>None of these</a:t>
            </a:r>
            <a:endParaRPr lang="en-US" sz="3600" dirty="0">
              <a:solidFill>
                <a:srgbClr val="4E3B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62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2286000"/>
          </a:xfrm>
        </p:spPr>
        <p:txBody>
          <a:bodyPr>
            <a:normAutofit fontScale="90000"/>
          </a:bodyPr>
          <a:lstStyle/>
          <a:p>
            <a:r>
              <a:rPr lang="en-US" dirty="0"/>
              <a:t>7. The difference between a discount of 35% and </a:t>
            </a:r>
            <a:r>
              <a:rPr lang="en-US" dirty="0" smtClean="0"/>
              <a:t>two successive </a:t>
            </a:r>
            <a:r>
              <a:rPr lang="en-US" dirty="0"/>
              <a:t>discounts of 20% and 20% on a </a:t>
            </a:r>
            <a:r>
              <a:rPr lang="en-US" dirty="0" smtClean="0"/>
              <a:t>certain bill </a:t>
            </a:r>
            <a:r>
              <a:rPr lang="en-US" dirty="0"/>
              <a:t>was </a:t>
            </a:r>
            <a:r>
              <a:rPr lang="en-US" b="1" dirty="0">
                <a:solidFill>
                  <a:srgbClr val="002060"/>
                </a:solidFill>
              </a:rPr>
              <a:t>rs.</a:t>
            </a:r>
            <a:r>
              <a:rPr lang="en-US" dirty="0" smtClean="0"/>
              <a:t>22</a:t>
            </a:r>
            <a:r>
              <a:rPr lang="en-US" dirty="0"/>
              <a:t>. Find the amount of the bill.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8686800" cy="2955925"/>
          </a:xfrm>
        </p:spPr>
        <p:txBody>
          <a:bodyPr/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(</a:t>
            </a:r>
            <a:r>
              <a:rPr lang="en-US" sz="3900" b="1" dirty="0">
                <a:solidFill>
                  <a:srgbClr val="0070C0"/>
                </a:solidFill>
              </a:rPr>
              <a:t>a) </a:t>
            </a:r>
            <a:r>
              <a:rPr lang="en-US" sz="3900" b="1" dirty="0" smtClean="0">
                <a:solidFill>
                  <a:srgbClr val="0070C0"/>
                </a:solidFill>
              </a:rPr>
              <a:t>Rs.3200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(b) </a:t>
            </a:r>
            <a:r>
              <a:rPr lang="en-US" sz="3900" b="1" dirty="0" smtClean="0">
                <a:solidFill>
                  <a:srgbClr val="0070C0"/>
                </a:solidFill>
              </a:rPr>
              <a:t>Rs.2200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(c) </a:t>
            </a:r>
            <a:r>
              <a:rPr lang="en-US" sz="3900" b="1" dirty="0" smtClean="0">
                <a:solidFill>
                  <a:srgbClr val="0070C0"/>
                </a:solidFill>
              </a:rPr>
              <a:t>Rs.1800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(d) </a:t>
            </a:r>
            <a:r>
              <a:rPr lang="en-US" sz="4000" b="1" dirty="0">
                <a:solidFill>
                  <a:srgbClr val="0070C0"/>
                </a:solidFill>
              </a:rPr>
              <a:t>None of these</a:t>
            </a:r>
            <a:endParaRPr lang="en-US" sz="4000" dirty="0">
              <a:solidFill>
                <a:srgbClr val="4E3B3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Basic Formulae 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600" b="1" dirty="0" smtClean="0">
                    <a:solidFill>
                      <a:srgbClr val="002060"/>
                    </a:solidFill>
                  </a:rPr>
                  <a:t>If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A is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‘X’ %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of C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 and 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B is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‘Y’ %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of C, then</a:t>
                </a:r>
              </a:p>
              <a:p>
                <a:pPr marL="0" indent="0">
                  <a:buNone/>
                </a:pPr>
                <a:r>
                  <a:rPr lang="en-US" sz="3600" dirty="0" smtClean="0">
                    <a:solidFill>
                      <a:srgbClr val="002060"/>
                    </a:solidFill>
                  </a:rPr>
                  <a:t>	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𝒚</m:t>
                        </m:r>
                      </m:den>
                    </m:f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𝟏𝟎𝟎</m:t>
                    </m:r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%   </m:t>
                    </m:r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𝒐𝒇</m:t>
                    </m:r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</m:t>
                    </m:r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US" sz="3600" b="1" dirty="0">
                  <a:solidFill>
                    <a:srgbClr val="002060"/>
                  </a:solidFill>
                </a:endParaRPr>
              </a:p>
              <a:p>
                <a:r>
                  <a:rPr lang="en-US" sz="3600" b="1" dirty="0">
                    <a:solidFill>
                      <a:srgbClr val="002060"/>
                    </a:solidFill>
                  </a:rPr>
                  <a:t>If the price of a commodity increases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by P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%, then the reduction in consumption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so as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not to increase the expenditure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is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𝑷</m:t>
                            </m:r>
                          </m:num>
                          <m:den>
                            <m:r>
                              <a:rPr lang="en-US" sz="36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𝟏𝟎𝟎</m:t>
                            </m:r>
                            <m:r>
                              <a:rPr lang="en-US" sz="36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36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𝑷</m:t>
                            </m:r>
                          </m:den>
                        </m:f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</m:e>
                    </m:d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endParaRPr lang="en-US" sz="3600" b="1" dirty="0" smtClean="0">
                  <a:solidFill>
                    <a:srgbClr val="002060"/>
                  </a:solidFill>
                </a:endParaRPr>
              </a:p>
              <a:p>
                <a:pPr lvl="0">
                  <a:buClr>
                    <a:srgbClr val="F0A22E"/>
                  </a:buClr>
                </a:pPr>
                <a:r>
                  <a:rPr lang="en-US" sz="3600" b="1" dirty="0">
                    <a:solidFill>
                      <a:srgbClr val="002060"/>
                    </a:solidFill>
                  </a:rPr>
                  <a:t>If the price of a commodity decreases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by P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%, then the increase in consumption so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as not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to decrease the expenditure is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𝑷</m:t>
                            </m:r>
                          </m:num>
                          <m:den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𝟏𝟎𝟎</m:t>
                            </m:r>
                            <m:r>
                              <a:rPr lang="en-US" sz="36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36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𝑷</m:t>
                            </m:r>
                          </m:den>
                        </m:f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</m:e>
                    </m:d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%</m:t>
                    </m:r>
                  </m:oMath>
                </a14:m>
                <a:endParaRPr lang="en-US" sz="3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  <a:blipFill rotWithShape="1">
                <a:blip r:embed="rId2"/>
                <a:stretch>
                  <a:fillRect l="-667"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6610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2590800"/>
          </a:xfrm>
        </p:spPr>
        <p:txBody>
          <a:bodyPr>
            <a:normAutofit/>
          </a:bodyPr>
          <a:lstStyle/>
          <a:p>
            <a:r>
              <a:rPr lang="en-US" dirty="0"/>
              <a:t>8. The radius of a sphere is increased by 10%. </a:t>
            </a:r>
            <a:r>
              <a:rPr lang="en-US" dirty="0" smtClean="0"/>
              <a:t>The surface </a:t>
            </a:r>
            <a:r>
              <a:rPr lang="en-US" dirty="0"/>
              <a:t>area increases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686800" cy="3108325"/>
          </a:xfrm>
        </p:spPr>
        <p:txBody>
          <a:bodyPr/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(</a:t>
            </a:r>
            <a:r>
              <a:rPr lang="en-US" sz="3900" b="1" dirty="0">
                <a:solidFill>
                  <a:srgbClr val="0070C0"/>
                </a:solidFill>
              </a:rPr>
              <a:t>a) </a:t>
            </a:r>
            <a:r>
              <a:rPr lang="en-US" sz="3900" b="1" dirty="0" smtClean="0">
                <a:solidFill>
                  <a:srgbClr val="0070C0"/>
                </a:solidFill>
              </a:rPr>
              <a:t>21 </a:t>
            </a:r>
            <a:r>
              <a:rPr lang="en-US" sz="3900" b="1" dirty="0">
                <a:solidFill>
                  <a:srgbClr val="0070C0"/>
                </a:solidFill>
              </a:rPr>
              <a:t>% 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(b) </a:t>
            </a:r>
            <a:r>
              <a:rPr lang="en-US" sz="3900" b="1" dirty="0" smtClean="0">
                <a:solidFill>
                  <a:srgbClr val="0070C0"/>
                </a:solidFill>
              </a:rPr>
              <a:t>31 </a:t>
            </a:r>
            <a:r>
              <a:rPr lang="en-US" sz="3900" b="1" dirty="0">
                <a:solidFill>
                  <a:srgbClr val="0070C0"/>
                </a:solidFill>
              </a:rPr>
              <a:t>%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(c) </a:t>
            </a:r>
            <a:r>
              <a:rPr lang="en-US" sz="3900" b="1" dirty="0" smtClean="0">
                <a:solidFill>
                  <a:srgbClr val="0070C0"/>
                </a:solidFill>
              </a:rPr>
              <a:t>41 %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(d) </a:t>
            </a:r>
            <a:r>
              <a:rPr lang="en-US" sz="4000" b="1" dirty="0">
                <a:solidFill>
                  <a:srgbClr val="0070C0"/>
                </a:solidFill>
              </a:rPr>
              <a:t>None of these</a:t>
            </a:r>
            <a:endParaRPr lang="en-US" sz="4000" dirty="0">
              <a:solidFill>
                <a:srgbClr val="4E3B3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82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cap="all" dirty="0">
                <a:solidFill>
                  <a:srgbClr val="FBEEC9"/>
                </a:solidFill>
                <a:effectLst>
                  <a:reflection blurRad="12700" stA="48000" endA="300" endPos="55000" dir="5400000" sy="-90000" algn="bl" rotWithShape="0"/>
                </a:effectLst>
                <a:latin typeface="Franklin Gothic Medium"/>
                <a:ea typeface="+mj-ea"/>
                <a:cs typeface="+mj-cs"/>
              </a:rPr>
              <a:t>Thank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8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Basic Formulae 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</p:spPr>
            <p:txBody>
              <a:bodyPr>
                <a:normAutofit/>
              </a:bodyPr>
              <a:lstStyle/>
              <a:p>
                <a:pPr lvl="0">
                  <a:buClr>
                    <a:srgbClr val="F0A22E"/>
                  </a:buClr>
                </a:pPr>
                <a:r>
                  <a:rPr lang="en-US" b="1" dirty="0" smtClean="0">
                    <a:solidFill>
                      <a:srgbClr val="002060"/>
                    </a:solidFill>
                  </a:rPr>
                  <a:t>If </a:t>
                </a:r>
                <a:r>
                  <a:rPr lang="en-US" b="1" dirty="0">
                    <a:solidFill>
                      <a:srgbClr val="002060"/>
                    </a:solidFill>
                  </a:rPr>
                  <a:t>a number is changed (increased/decreased)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b="1" dirty="0" smtClean="0">
                    <a:solidFill>
                      <a:srgbClr val="002060"/>
                    </a:solidFill>
                  </a:rPr>
                  <a:t>	successively </a:t>
                </a:r>
                <a:r>
                  <a:rPr lang="en-US" b="1" dirty="0">
                    <a:solidFill>
                      <a:srgbClr val="002060"/>
                    </a:solidFill>
                  </a:rPr>
                  <a:t>by x% and y%, then net % change</a:t>
                </a:r>
              </a:p>
              <a:p>
                <a:pPr marL="0" indent="0">
                  <a:buClr>
                    <a:srgbClr val="F0A22E"/>
                  </a:buClr>
                  <a:buNone/>
                </a:pPr>
                <a:r>
                  <a:rPr lang="en-US" b="1" dirty="0" smtClean="0">
                    <a:solidFill>
                      <a:srgbClr val="002060"/>
                    </a:solidFill>
                  </a:rPr>
                  <a:t>	is </a:t>
                </a:r>
                <a:r>
                  <a:rPr lang="en-US" b="1" dirty="0">
                    <a:solidFill>
                      <a:srgbClr val="002060"/>
                    </a:solidFill>
                  </a:rPr>
                  <a:t>given by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𝒙𝒚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𝟎</m:t>
                            </m:r>
                          </m:den>
                        </m:f>
                      </m:e>
                    </m:d>
                    <m:r>
                      <a:rPr lang="en-US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%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which represents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b="1" dirty="0" smtClean="0">
                    <a:solidFill>
                      <a:srgbClr val="002060"/>
                    </a:solidFill>
                  </a:rPr>
                  <a:t>	increase </a:t>
                </a:r>
                <a:r>
                  <a:rPr lang="en-US" b="1" dirty="0">
                    <a:solidFill>
                      <a:srgbClr val="002060"/>
                    </a:solidFill>
                  </a:rPr>
                  <a:t>or decrease in value according as the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b="1" dirty="0" smtClean="0">
                    <a:solidFill>
                      <a:srgbClr val="002060"/>
                    </a:solidFill>
                  </a:rPr>
                  <a:t>	sign </a:t>
                </a:r>
                <a:r>
                  <a:rPr lang="en-US" b="1" dirty="0">
                    <a:solidFill>
                      <a:srgbClr val="002060"/>
                    </a:solidFill>
                  </a:rPr>
                  <a:t>is +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ve</a:t>
                </a:r>
                <a:r>
                  <a:rPr lang="en-US" b="1" dirty="0">
                    <a:solidFill>
                      <a:srgbClr val="002060"/>
                    </a:solidFill>
                  </a:rPr>
                  <a:t> or –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ve</a:t>
                </a:r>
                <a:r>
                  <a:rPr lang="en-US" b="1" dirty="0">
                    <a:solidFill>
                      <a:srgbClr val="002060"/>
                    </a:solidFill>
                  </a:rPr>
                  <a:t>.</a:t>
                </a:r>
              </a:p>
              <a:p>
                <a:pPr lvl="0">
                  <a:buClr>
                    <a:srgbClr val="F0A22E"/>
                  </a:buClr>
                </a:pPr>
                <a:r>
                  <a:rPr lang="en-US" b="1" dirty="0">
                    <a:solidFill>
                      <a:srgbClr val="002060"/>
                    </a:solidFill>
                  </a:rPr>
                  <a:t>If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x </a:t>
                </a:r>
                <a:r>
                  <a:rPr lang="en-US" b="1" dirty="0">
                    <a:solidFill>
                      <a:srgbClr val="002060"/>
                    </a:solidFill>
                  </a:rPr>
                  <a:t>or y indicates decrease in percentage, then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put – </a:t>
                </a:r>
                <a:r>
                  <a:rPr lang="en-US" b="1" dirty="0" err="1" smtClean="0">
                    <a:solidFill>
                      <a:srgbClr val="002060"/>
                    </a:solidFill>
                  </a:rPr>
                  <a:t>ve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sign </a:t>
                </a:r>
                <a:r>
                  <a:rPr lang="en-US" b="1" dirty="0">
                    <a:solidFill>
                      <a:srgbClr val="002060"/>
                    </a:solidFill>
                  </a:rPr>
                  <a:t>before x or y, otherwise 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+ </a:t>
                </a:r>
                <a:r>
                  <a:rPr lang="en-US" b="1" dirty="0" err="1" smtClean="0">
                    <a:solidFill>
                      <a:srgbClr val="002060"/>
                    </a:solidFill>
                  </a:rPr>
                  <a:t>ve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sign</a:t>
                </a:r>
                <a:r>
                  <a:rPr lang="en-US" b="1" dirty="0" smtClean="0">
                    <a:solidFill>
                      <a:srgbClr val="002060"/>
                    </a:solidFill>
                  </a:rPr>
                  <a:t>. 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  <a:blipFill rotWithShape="1">
                <a:blip r:embed="rId2"/>
                <a:stretch>
                  <a:fillRect l="-667" t="-1263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6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Basic Formulae 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</p:spPr>
            <p:txBody>
              <a:bodyPr>
                <a:normAutofit fontScale="85000" lnSpcReduction="20000"/>
              </a:bodyPr>
              <a:lstStyle/>
              <a:p>
                <a:pPr lvl="0">
                  <a:buClr>
                    <a:srgbClr val="F0A22E"/>
                  </a:buClr>
                </a:pPr>
                <a:r>
                  <a:rPr lang="en-US" sz="3800" b="1" dirty="0" smtClean="0">
                    <a:solidFill>
                      <a:srgbClr val="002060"/>
                    </a:solidFill>
                  </a:rPr>
                  <a:t>If 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the present population of a town (or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value of 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an item) be P and the population (or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value of 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item) changes at r% per annum,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then </a:t>
                </a:r>
                <a:endParaRPr lang="en-US" sz="3800" b="1" dirty="0">
                  <a:solidFill>
                    <a:srgbClr val="002060"/>
                  </a:solidFill>
                </a:endParaRPr>
              </a:p>
              <a:p>
                <a:pPr lvl="0">
                  <a:buClr>
                    <a:srgbClr val="F0A22E"/>
                  </a:buClr>
                </a:pPr>
                <a:r>
                  <a:rPr lang="en-US" sz="3800" b="1" dirty="0">
                    <a:solidFill>
                      <a:srgbClr val="002060"/>
                    </a:solidFill>
                  </a:rPr>
                  <a:t>(a) Population (or value of item) after n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years</a:t>
                </a:r>
              </a:p>
              <a:p>
                <a:pPr marL="0" indent="0">
                  <a:buNone/>
                </a:pPr>
                <a:r>
                  <a:rPr lang="en-US" sz="3800" b="1" dirty="0">
                    <a:solidFill>
                      <a:srgbClr val="002060"/>
                    </a:solidFill>
                  </a:rPr>
                  <a:t>	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800" b="1" i="1" dirty="0">
                            <a:solidFill>
                              <a:srgbClr val="002060"/>
                            </a:solidFill>
                          </a:rPr>
                          <m:t>P</m:t>
                        </m:r>
                        <m:d>
                          <m:dPr>
                            <m:ctrlPr>
                              <a:rPr lang="en-US" sz="3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38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38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38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num>
                              <m:den>
                                <m:r>
                                  <a:rPr lang="en-US" sz="38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3800" dirty="0"/>
                  <a:t> </a:t>
                </a:r>
                <a14:m>
                  <m:oMath xmlns:m="http://schemas.openxmlformats.org/officeDocument/2006/math">
                    <m:r>
                      <a:rPr lang="en-US" sz="3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3800" dirty="0"/>
              </a:p>
              <a:p>
                <a:pPr lvl="0">
                  <a:buClr>
                    <a:srgbClr val="F0A22E"/>
                  </a:buClr>
                </a:pPr>
                <a:r>
                  <a:rPr lang="en-US" sz="3800" b="1" dirty="0" smtClean="0">
                    <a:solidFill>
                      <a:srgbClr val="002060"/>
                    </a:solidFill>
                  </a:rPr>
                  <a:t>(b) 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Population (or value of item)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n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years ago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800" b="1" dirty="0">
                    <a:solidFill>
                      <a:srgbClr val="002060"/>
                    </a:solidFill>
                  </a:rPr>
                  <a:t>	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		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𝑷</m:t>
                        </m:r>
                      </m:num>
                      <m:den>
                        <m:sSup>
                          <m:sSupPr>
                            <m:ctrlPr>
                              <a:rPr lang="en-US" sz="3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3800" b="1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3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𝒓</m:t>
                                    </m:r>
                                  </m:num>
                                  <m:den>
                                    <m:r>
                                      <a:rPr lang="en-US" sz="3800" b="1" i="1" smtClean="0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𝟏𝟎𝟎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endParaRPr lang="en-US" sz="3800" b="1" dirty="0" smtClean="0">
                  <a:solidFill>
                    <a:srgbClr val="002060"/>
                  </a:solidFill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800" b="1" dirty="0" smtClean="0">
                    <a:solidFill>
                      <a:srgbClr val="002060"/>
                    </a:solidFill>
                  </a:rPr>
                  <a:t>	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	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where  r  is  +</a:t>
                </a:r>
                <a:r>
                  <a:rPr lang="en-US" sz="3800" b="1" dirty="0" err="1">
                    <a:solidFill>
                      <a:srgbClr val="002060"/>
                    </a:solidFill>
                  </a:rPr>
                  <a:t>ve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 or  –</a:t>
                </a:r>
                <a:r>
                  <a:rPr lang="en-US" sz="3800" b="1" dirty="0" err="1">
                    <a:solidFill>
                      <a:srgbClr val="002060"/>
                    </a:solidFill>
                  </a:rPr>
                  <a:t>ve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 according 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as the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	population  (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or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 value 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of item) increases or </a:t>
                </a:r>
                <a:r>
                  <a:rPr lang="en-US" sz="3800" b="1" dirty="0" smtClean="0">
                    <a:solidFill>
                      <a:srgbClr val="002060"/>
                    </a:solidFill>
                  </a:rPr>
                  <a:t>	decreases</a:t>
                </a:r>
                <a:r>
                  <a:rPr lang="en-US" sz="3800" b="1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  <a:blipFill rotWithShape="1">
                <a:blip r:embed="rId2"/>
                <a:stretch>
                  <a:fillRect l="-667" t="-2947" r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8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Basic Formulae 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</p:spPr>
            <p:txBody>
              <a:bodyPr>
                <a:normAutofit lnSpcReduction="10000"/>
              </a:bodyPr>
              <a:lstStyle/>
              <a:p>
                <a:pPr lvl="0">
                  <a:buClr>
                    <a:srgbClr val="F0A22E"/>
                  </a:buClr>
                </a:pPr>
                <a:r>
                  <a:rPr lang="en-US" sz="3500" b="1" dirty="0" smtClean="0">
                    <a:solidFill>
                      <a:srgbClr val="002060"/>
                    </a:solidFill>
                  </a:rPr>
                  <a:t>In an examination, the minimum pass percentage is x %. </a:t>
                </a:r>
                <a:r>
                  <a:rPr lang="en-US" sz="3500" b="1" dirty="0">
                    <a:solidFill>
                      <a:srgbClr val="002060"/>
                    </a:solidFill>
                  </a:rPr>
                  <a:t>If a student secures </a:t>
                </a:r>
                <a:r>
                  <a:rPr lang="en-US" sz="3500" b="1" dirty="0" smtClean="0">
                    <a:solidFill>
                      <a:srgbClr val="002060"/>
                    </a:solidFill>
                  </a:rPr>
                  <a:t>   y </a:t>
                </a:r>
                <a:r>
                  <a:rPr lang="en-US" sz="3500" b="1" dirty="0">
                    <a:solidFill>
                      <a:srgbClr val="002060"/>
                    </a:solidFill>
                  </a:rPr>
                  <a:t>marks and fails </a:t>
                </a:r>
                <a:r>
                  <a:rPr lang="en-US" sz="3500" b="1" dirty="0" smtClean="0">
                    <a:solidFill>
                      <a:srgbClr val="002060"/>
                    </a:solidFill>
                  </a:rPr>
                  <a:t>by  z </a:t>
                </a:r>
                <a:r>
                  <a:rPr lang="en-US" sz="3500" b="1" dirty="0">
                    <a:solidFill>
                      <a:srgbClr val="002060"/>
                    </a:solidFill>
                  </a:rPr>
                  <a:t>marks, then the maximum marks in </a:t>
                </a:r>
                <a:r>
                  <a:rPr lang="en-US" sz="3500" b="1" dirty="0" smtClean="0">
                    <a:solidFill>
                      <a:srgbClr val="002060"/>
                    </a:solidFill>
                  </a:rPr>
                  <a:t>the examination is 	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500" b="1" dirty="0">
                    <a:solidFill>
                      <a:srgbClr val="002060"/>
                    </a:solidFill>
                  </a:rPr>
                  <a:t>	</a:t>
                </a:r>
                <a:r>
                  <a:rPr lang="en-US" sz="3500" b="1" dirty="0" smtClean="0">
                    <a:solidFill>
                      <a:srgbClr val="002060"/>
                    </a:solidFill>
                  </a:rPr>
                  <a:t>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5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  <m:d>
                          <m:dPr>
                            <m:ctrlPr>
                              <a:rPr lang="en-US" sz="35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5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35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35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num>
                      <m:den>
                        <m:r>
                          <a:rPr lang="en-US" sz="35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endParaRPr lang="en-US" sz="3500" b="1" dirty="0" smtClean="0">
                  <a:solidFill>
                    <a:srgbClr val="002060"/>
                  </a:solidFill>
                </a:endParaRPr>
              </a:p>
              <a:p>
                <a:pPr lvl="0">
                  <a:buClr>
                    <a:srgbClr val="F0A22E"/>
                  </a:buClr>
                </a:pPr>
                <a:r>
                  <a:rPr lang="en-US" sz="3500" b="1" dirty="0">
                    <a:solidFill>
                      <a:srgbClr val="002060"/>
                    </a:solidFill>
                  </a:rPr>
                  <a:t>In an examination x% and y% students </a:t>
                </a:r>
                <a:r>
                  <a:rPr lang="en-US" sz="3500" b="1" dirty="0" smtClean="0">
                    <a:solidFill>
                      <a:srgbClr val="002060"/>
                    </a:solidFill>
                  </a:rPr>
                  <a:t>respectively fail </a:t>
                </a:r>
                <a:r>
                  <a:rPr lang="en-US" sz="3500" b="1" dirty="0">
                    <a:solidFill>
                      <a:srgbClr val="002060"/>
                    </a:solidFill>
                  </a:rPr>
                  <a:t>in two different subjects while z% </a:t>
                </a:r>
                <a:r>
                  <a:rPr lang="en-US" sz="3500" b="1" dirty="0" smtClean="0">
                    <a:solidFill>
                      <a:srgbClr val="002060"/>
                    </a:solidFill>
                  </a:rPr>
                  <a:t>students fail </a:t>
                </a:r>
                <a:r>
                  <a:rPr lang="en-US" sz="3500" b="1" dirty="0">
                    <a:solidFill>
                      <a:srgbClr val="002060"/>
                    </a:solidFill>
                  </a:rPr>
                  <a:t>in both the subjects, then the percentage </a:t>
                </a:r>
                <a:r>
                  <a:rPr lang="en-US" sz="3500" b="1" dirty="0" smtClean="0">
                    <a:solidFill>
                      <a:srgbClr val="002060"/>
                    </a:solidFill>
                  </a:rPr>
                  <a:t>of students </a:t>
                </a:r>
                <a:r>
                  <a:rPr lang="en-US" sz="3500" b="1" dirty="0">
                    <a:solidFill>
                      <a:srgbClr val="002060"/>
                    </a:solidFill>
                  </a:rPr>
                  <a:t>who pass in both the subjects will </a:t>
                </a:r>
                <a:r>
                  <a:rPr lang="en-US" sz="3500" b="1" dirty="0" smtClean="0">
                    <a:solidFill>
                      <a:srgbClr val="002060"/>
                    </a:solidFill>
                  </a:rPr>
                  <a:t>be (</a:t>
                </a:r>
                <a:r>
                  <a:rPr lang="en-US" sz="3500" b="1" dirty="0">
                    <a:solidFill>
                      <a:srgbClr val="002060"/>
                    </a:solidFill>
                  </a:rPr>
                  <a:t>100 – (x + y – z</a:t>
                </a:r>
                <a:r>
                  <a:rPr lang="en-US" sz="3500" b="1" dirty="0" smtClean="0">
                    <a:solidFill>
                      <a:srgbClr val="002060"/>
                    </a:solidFill>
                  </a:rPr>
                  <a:t>))%</a:t>
                </a:r>
                <a:r>
                  <a:rPr lang="en-US" b="1" dirty="0">
                    <a:solidFill>
                      <a:srgbClr val="00206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66800"/>
                <a:ext cx="9144000" cy="5791200"/>
              </a:xfrm>
              <a:blipFill rotWithShape="1">
                <a:blip r:embed="rId2"/>
                <a:stretch>
                  <a:fillRect l="-800" t="-2526" r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3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EXAMPLE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791200"/>
          </a:xfrm>
        </p:spPr>
        <p:txBody>
          <a:bodyPr>
            <a:normAutofit/>
          </a:bodyPr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2060"/>
                </a:solidFill>
              </a:rPr>
              <a:t>	1. Find </a:t>
            </a:r>
            <a:r>
              <a:rPr lang="en-US" sz="3900" b="1" dirty="0">
                <a:solidFill>
                  <a:srgbClr val="002060"/>
                </a:solidFill>
              </a:rPr>
              <a:t>a number whose 4% is 72</a:t>
            </a:r>
            <a:r>
              <a:rPr lang="en-US" sz="3900" b="1" dirty="0" smtClean="0">
                <a:solidFill>
                  <a:srgbClr val="002060"/>
                </a:solidFill>
              </a:rPr>
              <a:t>.</a:t>
            </a:r>
          </a:p>
          <a:p>
            <a:pPr marL="0" lvl="0" indent="0">
              <a:buClr>
                <a:srgbClr val="F0A22E"/>
              </a:buClr>
              <a:buNone/>
            </a:pPr>
            <a:endParaRPr lang="en-US" sz="3900" b="1" dirty="0">
              <a:solidFill>
                <a:srgbClr val="00206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2060"/>
                </a:solidFill>
              </a:rPr>
              <a:t>	</a:t>
            </a:r>
            <a:r>
              <a:rPr lang="en-US" sz="3900" b="1" dirty="0" smtClean="0">
                <a:solidFill>
                  <a:srgbClr val="0070C0"/>
                </a:solidFill>
              </a:rPr>
              <a:t>(a) 1200 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(</a:t>
            </a:r>
            <a:r>
              <a:rPr lang="en-US" sz="3900" b="1" dirty="0">
                <a:solidFill>
                  <a:srgbClr val="0070C0"/>
                </a:solidFill>
              </a:rPr>
              <a:t>b) </a:t>
            </a:r>
            <a:r>
              <a:rPr lang="en-US" sz="3900" b="1" dirty="0" smtClean="0">
                <a:solidFill>
                  <a:srgbClr val="0070C0"/>
                </a:solidFill>
              </a:rPr>
              <a:t>1400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	(</a:t>
            </a:r>
            <a:r>
              <a:rPr lang="en-US" sz="3900" b="1" dirty="0">
                <a:solidFill>
                  <a:srgbClr val="0070C0"/>
                </a:solidFill>
              </a:rPr>
              <a:t>c) </a:t>
            </a:r>
            <a:r>
              <a:rPr lang="en-US" sz="3900" b="1" dirty="0" smtClean="0">
                <a:solidFill>
                  <a:srgbClr val="0070C0"/>
                </a:solidFill>
              </a:rPr>
              <a:t>1600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</a:t>
            </a:r>
            <a:r>
              <a:rPr lang="en-US" sz="3900" b="1" dirty="0" smtClean="0">
                <a:solidFill>
                  <a:srgbClr val="0070C0"/>
                </a:solidFill>
              </a:rPr>
              <a:t>(</a:t>
            </a:r>
            <a:r>
              <a:rPr lang="en-US" sz="3900" b="1" dirty="0">
                <a:solidFill>
                  <a:srgbClr val="0070C0"/>
                </a:solidFill>
              </a:rPr>
              <a:t>d) </a:t>
            </a:r>
            <a:r>
              <a:rPr lang="en-US" sz="3900" b="1" dirty="0" smtClean="0">
                <a:solidFill>
                  <a:srgbClr val="0070C0"/>
                </a:solidFill>
              </a:rPr>
              <a:t>1800</a:t>
            </a:r>
            <a:endParaRPr lang="en-US" sz="39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0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066800"/>
          </a:xfrm>
        </p:spPr>
        <p:txBody>
          <a:bodyPr>
            <a:normAutofit/>
          </a:bodyPr>
          <a:lstStyle/>
          <a:p>
            <a:r>
              <a:rPr lang="en-US" u="sng" dirty="0" smtClean="0"/>
              <a:t>SOLUTION : OPTION (D)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839200" cy="51816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 smtClean="0">
                    <a:solidFill>
                      <a:srgbClr val="002060"/>
                    </a:solidFill>
                  </a:rPr>
                  <a:t>Let the required number be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.</a:t>
                </a:r>
                <a:endParaRPr lang="en-US" sz="3600" b="1" dirty="0">
                  <a:solidFill>
                    <a:srgbClr val="002060"/>
                  </a:solidFill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>
                    <a:solidFill>
                      <a:srgbClr val="002060"/>
                    </a:solidFill>
                  </a:rPr>
                  <a:t>Then, </a:t>
                </a:r>
                <a:endParaRPr lang="en-US" sz="3600" b="1" dirty="0" smtClean="0">
                  <a:solidFill>
                    <a:srgbClr val="002060"/>
                  </a:solidFill>
                </a:endParaRP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>
                    <a:solidFill>
                      <a:srgbClr val="002060"/>
                    </a:solidFill>
                  </a:rPr>
                  <a:t>	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4 %  of 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>
                    <a:solidFill>
                      <a:srgbClr val="002060"/>
                    </a:solidFill>
                  </a:rPr>
                  <a:t> = 72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 smtClean="0">
                    <a:solidFill>
                      <a:srgbClr val="002060"/>
                    </a:solidFill>
                  </a:rPr>
                  <a:t>⇒ 	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3600" b="1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</m:den>
                    </m:f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×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= 72</a:t>
                </a:r>
                <a:endParaRPr lang="en-US" sz="3600" b="1" dirty="0">
                  <a:solidFill>
                    <a:srgbClr val="002060"/>
                  </a:solidFill>
                </a:endParaRPr>
              </a:p>
              <a:p>
                <a:pPr marL="0" indent="0">
                  <a:buClr>
                    <a:srgbClr val="F0A22E"/>
                  </a:buClr>
                  <a:buNone/>
                </a:pPr>
                <a:r>
                  <a:rPr lang="en-US" sz="3600" b="1" dirty="0">
                    <a:solidFill>
                      <a:srgbClr val="002060"/>
                    </a:solidFill>
                  </a:rPr>
                  <a:t>⇒ 	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=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𝟏𝟎𝟎</m:t>
                        </m:r>
                      </m:num>
                      <m:den>
                        <m:r>
                          <a:rPr lang="en-US" sz="36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36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dirty="0" smtClean="0">
                    <a:solidFill>
                      <a:srgbClr val="002060"/>
                    </a:solidFill>
                  </a:rPr>
                  <a:t>× </a:t>
                </a:r>
                <a:r>
                  <a:rPr lang="en-US" sz="3600" b="1" dirty="0">
                    <a:solidFill>
                      <a:srgbClr val="002060"/>
                    </a:solidFill>
                  </a:rPr>
                  <a:t>72</a:t>
                </a:r>
              </a:p>
              <a:p>
                <a:pPr marL="0" lvl="0" indent="0">
                  <a:buClr>
                    <a:srgbClr val="F0A22E"/>
                  </a:buClr>
                  <a:buNone/>
                </a:pPr>
                <a:r>
                  <a:rPr lang="en-US" sz="3600" b="1" dirty="0">
                    <a:solidFill>
                      <a:srgbClr val="002060"/>
                    </a:solidFill>
                  </a:rPr>
                  <a:t>⇒ 	 </a:t>
                </a:r>
                <a14:m>
                  <m:oMath xmlns:m="http://schemas.openxmlformats.org/officeDocument/2006/math">
                    <m:r>
                      <a:rPr lang="en-US" sz="3600" b="1" i="1" u="sng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sz="3600" b="1" i="1" u="sng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600" b="1" u="sng" dirty="0" smtClean="0">
                    <a:solidFill>
                      <a:srgbClr val="FF0000"/>
                    </a:solidFill>
                  </a:rPr>
                  <a:t>= 1800</a:t>
                </a:r>
                <a:endParaRPr lang="en-US" sz="3600" b="1" u="sng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839200" cy="5181600"/>
              </a:xfrm>
              <a:blipFill rotWithShape="1">
                <a:blip r:embed="rId2"/>
                <a:stretch>
                  <a:fillRect l="-2069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3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981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2. In </a:t>
            </a:r>
            <a:r>
              <a:rPr lang="en-US" sz="3200" b="1" dirty="0">
                <a:solidFill>
                  <a:srgbClr val="002060"/>
                </a:solidFill>
              </a:rPr>
              <a:t>an examination, a student must get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3200" b="1" dirty="0">
                <a:solidFill>
                  <a:srgbClr val="002060"/>
                </a:solidFill>
              </a:rPr>
              <a:t>60% marks to pass. If a student who gets 120 marks, fails by 60 marks, </a:t>
            </a:r>
            <a:r>
              <a:rPr lang="en-US" sz="3200" b="1" dirty="0" smtClean="0">
                <a:solidFill>
                  <a:srgbClr val="002060"/>
                </a:solidFill>
              </a:rPr>
              <a:t>find </a:t>
            </a:r>
            <a:r>
              <a:rPr lang="en-US" sz="3200" b="1" dirty="0">
                <a:solidFill>
                  <a:srgbClr val="002060"/>
                </a:solidFill>
              </a:rPr>
              <a:t>the maximum marks.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67000"/>
            <a:ext cx="8686800" cy="3413125"/>
          </a:xfrm>
        </p:spPr>
        <p:txBody>
          <a:bodyPr/>
          <a:lstStyle/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 smtClean="0">
                <a:solidFill>
                  <a:srgbClr val="002060"/>
                </a:solidFill>
              </a:rPr>
              <a:t>	</a:t>
            </a:r>
            <a:r>
              <a:rPr lang="en-US" sz="3900" b="1" dirty="0" smtClean="0">
                <a:solidFill>
                  <a:srgbClr val="0070C0"/>
                </a:solidFill>
              </a:rPr>
              <a:t>(</a:t>
            </a:r>
            <a:r>
              <a:rPr lang="en-US" sz="3900" b="1" dirty="0">
                <a:solidFill>
                  <a:srgbClr val="0070C0"/>
                </a:solidFill>
              </a:rPr>
              <a:t>a) </a:t>
            </a:r>
            <a:r>
              <a:rPr lang="en-US" sz="3900" b="1" dirty="0" smtClean="0">
                <a:solidFill>
                  <a:srgbClr val="0070C0"/>
                </a:solidFill>
              </a:rPr>
              <a:t>200 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(b) </a:t>
            </a:r>
            <a:r>
              <a:rPr lang="en-US" sz="3900" b="1" dirty="0" smtClean="0">
                <a:solidFill>
                  <a:srgbClr val="0070C0"/>
                </a:solidFill>
              </a:rPr>
              <a:t>300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(c) </a:t>
            </a:r>
            <a:r>
              <a:rPr lang="en-US" sz="3900" b="1" dirty="0" smtClean="0">
                <a:solidFill>
                  <a:srgbClr val="0070C0"/>
                </a:solidFill>
              </a:rPr>
              <a:t>400</a:t>
            </a:r>
            <a:endParaRPr lang="en-US" sz="3900" b="1" dirty="0">
              <a:solidFill>
                <a:srgbClr val="0070C0"/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en-US" sz="3900" b="1" dirty="0">
                <a:solidFill>
                  <a:srgbClr val="0070C0"/>
                </a:solidFill>
              </a:rPr>
              <a:t>	(d) </a:t>
            </a:r>
            <a:r>
              <a:rPr lang="en-US" sz="3900" b="1" dirty="0" smtClean="0">
                <a:solidFill>
                  <a:srgbClr val="0070C0"/>
                </a:solidFill>
              </a:rPr>
              <a:t>500</a:t>
            </a:r>
            <a:endParaRPr lang="en-US" sz="3900" b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77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318</TotalTime>
  <Words>620</Words>
  <Application>Microsoft Office PowerPoint</Application>
  <PresentationFormat>On-screen Show (4:3)</PresentationFormat>
  <Paragraphs>172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Trek</vt:lpstr>
      <vt:lpstr>Chapter 3:  RATIO AND PROPORTION</vt:lpstr>
      <vt:lpstr> 4. Percentages  </vt:lpstr>
      <vt:lpstr>Basic Formulae  </vt:lpstr>
      <vt:lpstr>Basic Formulae  </vt:lpstr>
      <vt:lpstr>Basic Formulae  </vt:lpstr>
      <vt:lpstr>Basic Formulae  </vt:lpstr>
      <vt:lpstr>EXAMPLE PROBLEMS</vt:lpstr>
      <vt:lpstr>SOLUTION : OPTION (D)</vt:lpstr>
      <vt:lpstr>2. In an examination, a student must get 60% marks to pass. If a student who gets 120 marks, fails by 60 marks, find the maximum marks.</vt:lpstr>
      <vt:lpstr>SOLUTION : OPTION (b)</vt:lpstr>
      <vt:lpstr>3. In an examination, 42% students failed in Mathematics and 52% failed in Science. If 17% failed in both the subjects, find the percentage of those who passed in both the subjects.</vt:lpstr>
      <vt:lpstr>SOLUTION : OPTION (c)</vt:lpstr>
      <vt:lpstr>4. What percentage is equivalent to    5 1/4 ?</vt:lpstr>
      <vt:lpstr>SOLUTION : OPTION (a)</vt:lpstr>
      <vt:lpstr>5. Express 8 1/3 % as a fraction.</vt:lpstr>
      <vt:lpstr>SOLUTION : OPTION (a)</vt:lpstr>
      <vt:lpstr>6. 20% of 30% of 20% of rs.850 is:</vt:lpstr>
      <vt:lpstr>SOLUTION : OPTION (b)</vt:lpstr>
      <vt:lpstr>7. The population of a town is decreased by 20% and 25% in two successive years. What per cent population is decreased after two years?</vt:lpstr>
      <vt:lpstr>SOLUTION : OPTION (b)</vt:lpstr>
      <vt:lpstr>8. A shopkeeper marks the prices of his goods at 25% higher than the original price. After that, he allows a discount of 12%. What profit or loss did he make?</vt:lpstr>
      <vt:lpstr>SOLUTION : OPTION (a)</vt:lpstr>
      <vt:lpstr>EXErcise PROBLEMS</vt:lpstr>
      <vt:lpstr>2. 6 2/3%expressed as a fraction in its lowest term is:</vt:lpstr>
      <vt:lpstr>3. 37 1/2%  of Rs.48 is:</vt:lpstr>
      <vt:lpstr>4. ? × 15 = 37.5% of 220.</vt:lpstr>
      <vt:lpstr>5. If A’s income is 25% less than that of B, then how much per cent is B’s income more than that of A?</vt:lpstr>
      <vt:lpstr>6. If 200% of a number is 90, then what is the 80% of that number?</vt:lpstr>
      <vt:lpstr>7. The difference between a discount of 35% and two successive discounts of 20% and 20% on a certain bill was rs.22. Find the amount of the bill.</vt:lpstr>
      <vt:lpstr>8. The radius of a sphere is increased by 10%. The surface area increases by</vt:lpstr>
      <vt:lpstr>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 RATIO AND PROPORTION</dc:title>
  <dc:creator>Vignesh</dc:creator>
  <cp:lastModifiedBy>Balaji</cp:lastModifiedBy>
  <cp:revision>62</cp:revision>
  <dcterms:created xsi:type="dcterms:W3CDTF">2006-08-16T00:00:00Z</dcterms:created>
  <dcterms:modified xsi:type="dcterms:W3CDTF">2021-05-11T14:07:02Z</dcterms:modified>
</cp:coreProperties>
</file>