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8" r:id="rId7"/>
    <p:sldId id="260" r:id="rId8"/>
    <p:sldId id="266" r:id="rId9"/>
    <p:sldId id="267" r:id="rId10"/>
    <p:sldId id="264" r:id="rId11"/>
    <p:sldId id="272" r:id="rId12"/>
    <p:sldId id="270" r:id="rId13"/>
    <p:sldId id="261" r:id="rId14"/>
    <p:sldId id="271" r:id="rId15"/>
    <p:sldId id="262" r:id="rId16"/>
    <p:sldId id="273" r:id="rId17"/>
    <p:sldId id="269"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660033"/>
    <a:srgbClr val="A50021"/>
    <a:srgbClr val="800000"/>
    <a:srgbClr val="99CC00"/>
    <a:srgbClr val="660066"/>
    <a:srgbClr val="800080"/>
    <a:srgbClr val="FFCCFF"/>
    <a:srgbClr val="66FFFF"/>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54" d="100"/>
          <a:sy n="54" d="100"/>
        </p:scale>
        <p:origin x="-624" y="-6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487A59-E887-406E-8D92-31A192751A58}"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24C73-8BD1-410F-9519-D409415CB0F2}" type="slidenum">
              <a:rPr lang="en-US" smtClean="0"/>
              <a:pPr/>
              <a:t>‹#›</a:t>
            </a:fld>
            <a:endParaRPr lang="en-US"/>
          </a:p>
        </p:txBody>
      </p:sp>
    </p:spTree>
    <p:extLst>
      <p:ext uri="{BB962C8B-B14F-4D97-AF65-F5344CB8AC3E}">
        <p14:creationId xmlns:p14="http://schemas.microsoft.com/office/powerpoint/2010/main" xmlns="" val="197906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487A59-E887-406E-8D92-31A192751A58}"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24C73-8BD1-410F-9519-D409415CB0F2}" type="slidenum">
              <a:rPr lang="en-US" smtClean="0"/>
              <a:pPr/>
              <a:t>‹#›</a:t>
            </a:fld>
            <a:endParaRPr lang="en-US"/>
          </a:p>
        </p:txBody>
      </p:sp>
    </p:spTree>
    <p:extLst>
      <p:ext uri="{BB962C8B-B14F-4D97-AF65-F5344CB8AC3E}">
        <p14:creationId xmlns:p14="http://schemas.microsoft.com/office/powerpoint/2010/main" xmlns="" val="4173622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487A59-E887-406E-8D92-31A192751A58}"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24C73-8BD1-410F-9519-D409415CB0F2}" type="slidenum">
              <a:rPr lang="en-US" smtClean="0"/>
              <a:pPr/>
              <a:t>‹#›</a:t>
            </a:fld>
            <a:endParaRPr lang="en-US"/>
          </a:p>
        </p:txBody>
      </p:sp>
    </p:spTree>
    <p:extLst>
      <p:ext uri="{BB962C8B-B14F-4D97-AF65-F5344CB8AC3E}">
        <p14:creationId xmlns:p14="http://schemas.microsoft.com/office/powerpoint/2010/main" xmlns="" val="61123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487A59-E887-406E-8D92-31A192751A58}"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24C73-8BD1-410F-9519-D409415CB0F2}" type="slidenum">
              <a:rPr lang="en-US" smtClean="0"/>
              <a:pPr/>
              <a:t>‹#›</a:t>
            </a:fld>
            <a:endParaRPr lang="en-US"/>
          </a:p>
        </p:txBody>
      </p:sp>
    </p:spTree>
    <p:extLst>
      <p:ext uri="{BB962C8B-B14F-4D97-AF65-F5344CB8AC3E}">
        <p14:creationId xmlns:p14="http://schemas.microsoft.com/office/powerpoint/2010/main" xmlns="" val="4029722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487A59-E887-406E-8D92-31A192751A58}" type="datetimeFigureOut">
              <a:rPr lang="en-US" smtClean="0"/>
              <a:pPr/>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24C73-8BD1-410F-9519-D409415CB0F2}" type="slidenum">
              <a:rPr lang="en-US" smtClean="0"/>
              <a:pPr/>
              <a:t>‹#›</a:t>
            </a:fld>
            <a:endParaRPr lang="en-US"/>
          </a:p>
        </p:txBody>
      </p:sp>
    </p:spTree>
    <p:extLst>
      <p:ext uri="{BB962C8B-B14F-4D97-AF65-F5344CB8AC3E}">
        <p14:creationId xmlns:p14="http://schemas.microsoft.com/office/powerpoint/2010/main" xmlns="" val="1637852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487A59-E887-406E-8D92-31A192751A58}" type="datetimeFigureOut">
              <a:rPr lang="en-US" smtClean="0"/>
              <a:pPr/>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24C73-8BD1-410F-9519-D409415CB0F2}" type="slidenum">
              <a:rPr lang="en-US" smtClean="0"/>
              <a:pPr/>
              <a:t>‹#›</a:t>
            </a:fld>
            <a:endParaRPr lang="en-US"/>
          </a:p>
        </p:txBody>
      </p:sp>
    </p:spTree>
    <p:extLst>
      <p:ext uri="{BB962C8B-B14F-4D97-AF65-F5344CB8AC3E}">
        <p14:creationId xmlns:p14="http://schemas.microsoft.com/office/powerpoint/2010/main" xmlns="" val="296646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487A59-E887-406E-8D92-31A192751A58}" type="datetimeFigureOut">
              <a:rPr lang="en-US" smtClean="0"/>
              <a:pPr/>
              <a:t>9/23/2020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324C73-8BD1-410F-9519-D409415CB0F2}" type="slidenum">
              <a:rPr lang="en-US" smtClean="0"/>
              <a:pPr/>
              <a:t>‹#›</a:t>
            </a:fld>
            <a:endParaRPr lang="en-US"/>
          </a:p>
        </p:txBody>
      </p:sp>
    </p:spTree>
    <p:extLst>
      <p:ext uri="{BB962C8B-B14F-4D97-AF65-F5344CB8AC3E}">
        <p14:creationId xmlns:p14="http://schemas.microsoft.com/office/powerpoint/2010/main" xmlns="" val="246409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87A59-E887-406E-8D92-31A192751A58}" type="datetimeFigureOut">
              <a:rPr lang="en-US" smtClean="0"/>
              <a:pPr/>
              <a:t>9/23/2020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324C73-8BD1-410F-9519-D409415CB0F2}" type="slidenum">
              <a:rPr lang="en-US" smtClean="0"/>
              <a:pPr/>
              <a:t>‹#›</a:t>
            </a:fld>
            <a:endParaRPr lang="en-US"/>
          </a:p>
        </p:txBody>
      </p:sp>
    </p:spTree>
    <p:extLst>
      <p:ext uri="{BB962C8B-B14F-4D97-AF65-F5344CB8AC3E}">
        <p14:creationId xmlns:p14="http://schemas.microsoft.com/office/powerpoint/2010/main" xmlns="" val="384662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87A59-E887-406E-8D92-31A192751A58}" type="datetimeFigureOut">
              <a:rPr lang="en-US" smtClean="0"/>
              <a:pPr/>
              <a:t>9/23/2020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324C73-8BD1-410F-9519-D409415CB0F2}" type="slidenum">
              <a:rPr lang="en-US" smtClean="0"/>
              <a:pPr/>
              <a:t>‹#›</a:t>
            </a:fld>
            <a:endParaRPr lang="en-US"/>
          </a:p>
        </p:txBody>
      </p:sp>
    </p:spTree>
    <p:extLst>
      <p:ext uri="{BB962C8B-B14F-4D97-AF65-F5344CB8AC3E}">
        <p14:creationId xmlns:p14="http://schemas.microsoft.com/office/powerpoint/2010/main" xmlns="" val="282450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487A59-E887-406E-8D92-31A192751A58}" type="datetimeFigureOut">
              <a:rPr lang="en-US" smtClean="0"/>
              <a:pPr/>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24C73-8BD1-410F-9519-D409415CB0F2}" type="slidenum">
              <a:rPr lang="en-US" smtClean="0"/>
              <a:pPr/>
              <a:t>‹#›</a:t>
            </a:fld>
            <a:endParaRPr lang="en-US"/>
          </a:p>
        </p:txBody>
      </p:sp>
    </p:spTree>
    <p:extLst>
      <p:ext uri="{BB962C8B-B14F-4D97-AF65-F5344CB8AC3E}">
        <p14:creationId xmlns:p14="http://schemas.microsoft.com/office/powerpoint/2010/main" xmlns="" val="48808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487A59-E887-406E-8D92-31A192751A58}" type="datetimeFigureOut">
              <a:rPr lang="en-US" smtClean="0"/>
              <a:pPr/>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24C73-8BD1-410F-9519-D409415CB0F2}" type="slidenum">
              <a:rPr lang="en-US" smtClean="0"/>
              <a:pPr/>
              <a:t>‹#›</a:t>
            </a:fld>
            <a:endParaRPr lang="en-US"/>
          </a:p>
        </p:txBody>
      </p:sp>
    </p:spTree>
    <p:extLst>
      <p:ext uri="{BB962C8B-B14F-4D97-AF65-F5344CB8AC3E}">
        <p14:creationId xmlns:p14="http://schemas.microsoft.com/office/powerpoint/2010/main" xmlns="" val="3416233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87A59-E887-406E-8D92-31A192751A58}" type="datetimeFigureOut">
              <a:rPr lang="en-US" smtClean="0"/>
              <a:pPr/>
              <a:t>9/23/2020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24C73-8BD1-410F-9519-D409415CB0F2}" type="slidenum">
              <a:rPr lang="en-US" smtClean="0"/>
              <a:pPr/>
              <a:t>‹#›</a:t>
            </a:fld>
            <a:endParaRPr lang="en-US"/>
          </a:p>
        </p:txBody>
      </p:sp>
    </p:spTree>
    <p:extLst>
      <p:ext uri="{BB962C8B-B14F-4D97-AF65-F5344CB8AC3E}">
        <p14:creationId xmlns:p14="http://schemas.microsoft.com/office/powerpoint/2010/main" xmlns="" val="451308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7160" y="193183"/>
            <a:ext cx="6168980" cy="969880"/>
          </a:xfrm>
          <a:solidFill>
            <a:schemeClr val="accent2">
              <a:lumMod val="50000"/>
            </a:schemeClr>
          </a:solidFill>
        </p:spPr>
        <p:txBody>
          <a:bodyPr>
            <a:noAutofit/>
          </a:bodyPr>
          <a:lstStyle/>
          <a:p>
            <a:r>
              <a:rPr lang="en-US" sz="6600" b="1" dirty="0" smtClean="0">
                <a:solidFill>
                  <a:schemeClr val="bg1"/>
                </a:solidFill>
                <a:latin typeface="Monotype Corsiva" panose="03010101010201010101" pitchFamily="66" charset="0"/>
              </a:rPr>
              <a:t>Self Awareness</a:t>
            </a:r>
            <a:endParaRPr lang="en-US" sz="6600" b="1" dirty="0">
              <a:solidFill>
                <a:schemeClr val="bg1"/>
              </a:solidFill>
              <a:latin typeface="Monotype Corsiva" panose="03010101010201010101" pitchFamily="66" charset="0"/>
            </a:endParaRPr>
          </a:p>
        </p:txBody>
      </p:sp>
      <p:sp>
        <p:nvSpPr>
          <p:cNvPr id="3" name="Subtitle 2"/>
          <p:cNvSpPr>
            <a:spLocks noGrp="1"/>
          </p:cNvSpPr>
          <p:nvPr>
            <p:ph type="subTitle" idx="1"/>
          </p:nvPr>
        </p:nvSpPr>
        <p:spPr>
          <a:xfrm>
            <a:off x="267287" y="1266092"/>
            <a:ext cx="11662116" cy="5472333"/>
          </a:xfrm>
          <a:solidFill>
            <a:schemeClr val="tx1"/>
          </a:solidFill>
        </p:spPr>
        <p:txBody>
          <a:bodyPr>
            <a:noAutofit/>
          </a:bodyPr>
          <a:lstStyle/>
          <a:p>
            <a:pPr marL="342900" indent="-342900" algn="l">
              <a:lnSpc>
                <a:spcPct val="150000"/>
              </a:lnSpc>
              <a:buFont typeface="Arial" panose="020B0604020202020204" pitchFamily="34" charset="0"/>
              <a:buChar char="•"/>
            </a:pPr>
            <a:r>
              <a:rPr lang="en-US" sz="2800" dirty="0" smtClean="0">
                <a:solidFill>
                  <a:schemeClr val="bg1"/>
                </a:solidFill>
                <a:latin typeface="Bookman Old Style" panose="02050604050505020204" pitchFamily="18" charset="0"/>
              </a:rPr>
              <a:t>Means having a clear perception and deep understanding </a:t>
            </a:r>
            <a:r>
              <a:rPr lang="en-US" sz="2800" dirty="0">
                <a:solidFill>
                  <a:schemeClr val="bg1"/>
                </a:solidFill>
                <a:latin typeface="Bookman Old Style" panose="02050604050505020204" pitchFamily="18" charset="0"/>
              </a:rPr>
              <a:t>of your personality, including strengths, weaknesses, thoughts, beliefs, motivation, </a:t>
            </a:r>
            <a:r>
              <a:rPr lang="en-US" sz="2800" dirty="0" smtClean="0">
                <a:solidFill>
                  <a:schemeClr val="bg1"/>
                </a:solidFill>
                <a:latin typeface="Bookman Old Style" panose="02050604050505020204" pitchFamily="18" charset="0"/>
              </a:rPr>
              <a:t>habits, values and </a:t>
            </a:r>
            <a:r>
              <a:rPr lang="en-US" sz="2800" dirty="0">
                <a:solidFill>
                  <a:schemeClr val="bg1"/>
                </a:solidFill>
                <a:latin typeface="Bookman Old Style" panose="02050604050505020204" pitchFamily="18" charset="0"/>
              </a:rPr>
              <a:t>emotions</a:t>
            </a:r>
            <a:r>
              <a:rPr lang="en-US" sz="2800" dirty="0" smtClean="0">
                <a:solidFill>
                  <a:schemeClr val="bg1"/>
                </a:solidFill>
                <a:latin typeface="Bookman Old Style" panose="02050604050505020204" pitchFamily="18" charset="0"/>
              </a:rPr>
              <a:t>.</a:t>
            </a:r>
          </a:p>
          <a:p>
            <a:pPr marL="342900" indent="-342900" algn="l">
              <a:lnSpc>
                <a:spcPct val="150000"/>
              </a:lnSpc>
              <a:buFont typeface="Arial" panose="020B0604020202020204" pitchFamily="34" charset="0"/>
              <a:buChar char="•"/>
            </a:pPr>
            <a:r>
              <a:rPr lang="en-US" sz="2800" dirty="0" smtClean="0">
                <a:solidFill>
                  <a:schemeClr val="bg1"/>
                </a:solidFill>
                <a:latin typeface="Bookman Old Style" panose="02050604050505020204" pitchFamily="18" charset="0"/>
              </a:rPr>
              <a:t>If </a:t>
            </a:r>
            <a:r>
              <a:rPr lang="en-US" sz="2800" dirty="0">
                <a:solidFill>
                  <a:schemeClr val="bg1"/>
                </a:solidFill>
                <a:latin typeface="Bookman Old Style" panose="02050604050505020204" pitchFamily="18" charset="0"/>
              </a:rPr>
              <a:t>you’re highly self-aware, you can objectively evaluate yourself, manage your emotions, align your behavior with your values, and understand correctly how others perceive you</a:t>
            </a:r>
            <a:r>
              <a:rPr lang="en-US" sz="2800" dirty="0" smtClean="0">
                <a:solidFill>
                  <a:schemeClr val="bg1"/>
                </a:solidFill>
                <a:latin typeface="Bookman Old Style" panose="02050604050505020204" pitchFamily="18" charset="0"/>
              </a:rPr>
              <a:t>.</a:t>
            </a:r>
          </a:p>
          <a:p>
            <a:pPr marL="342900" indent="-342900" algn="l">
              <a:lnSpc>
                <a:spcPct val="150000"/>
              </a:lnSpc>
              <a:buFont typeface="Arial" panose="020B0604020202020204" pitchFamily="34" charset="0"/>
              <a:buChar char="•"/>
            </a:pPr>
            <a:r>
              <a:rPr lang="en-US" sz="2800" dirty="0">
                <a:solidFill>
                  <a:schemeClr val="bg1"/>
                </a:solidFill>
                <a:latin typeface="Bookman Old Style" panose="02050604050505020204" pitchFamily="18" charset="0"/>
              </a:rPr>
              <a:t>Self awareness is the first step in creating what you want and mastering your life</a:t>
            </a:r>
          </a:p>
        </p:txBody>
      </p:sp>
    </p:spTree>
    <p:extLst>
      <p:ext uri="{BB962C8B-B14F-4D97-AF65-F5344CB8AC3E}">
        <p14:creationId xmlns:p14="http://schemas.microsoft.com/office/powerpoint/2010/main" xmlns="" val="1344587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4813" y="360371"/>
            <a:ext cx="5564927" cy="734334"/>
          </a:xfrm>
          <a:solidFill>
            <a:schemeClr val="accent2">
              <a:lumMod val="50000"/>
            </a:schemeClr>
          </a:solidFill>
        </p:spPr>
        <p:txBody>
          <a:bodyPr>
            <a:normAutofit fontScale="90000"/>
          </a:bodyPr>
          <a:lstStyle/>
          <a:p>
            <a:pPr algn="ctr"/>
            <a:r>
              <a:rPr lang="en-US" sz="6000" b="1" dirty="0" smtClean="0">
                <a:solidFill>
                  <a:schemeClr val="bg1"/>
                </a:solidFill>
                <a:latin typeface="Monotype Corsiva" panose="03010101010201010101" pitchFamily="66" charset="0"/>
              </a:rPr>
              <a:t>Self Motivation</a:t>
            </a:r>
            <a:endParaRPr lang="en-US" sz="6000" b="1" dirty="0">
              <a:solidFill>
                <a:schemeClr val="bg1"/>
              </a:solidFill>
              <a:latin typeface="Monotype Corsiva" panose="03010101010201010101" pitchFamily="66" charset="0"/>
            </a:endParaRPr>
          </a:p>
        </p:txBody>
      </p:sp>
      <p:sp>
        <p:nvSpPr>
          <p:cNvPr id="3" name="Content Placeholder 2"/>
          <p:cNvSpPr>
            <a:spLocks noGrp="1"/>
          </p:cNvSpPr>
          <p:nvPr>
            <p:ph idx="1"/>
          </p:nvPr>
        </p:nvSpPr>
        <p:spPr>
          <a:xfrm>
            <a:off x="514642" y="1280161"/>
            <a:ext cx="11372558" cy="5373858"/>
          </a:xfrm>
        </p:spPr>
        <p:txBody>
          <a:bodyPr>
            <a:normAutofit fontScale="92500"/>
          </a:bodyPr>
          <a:lstStyle/>
          <a:p>
            <a:pPr>
              <a:lnSpc>
                <a:spcPct val="160000"/>
              </a:lnSpc>
            </a:pPr>
            <a:r>
              <a:rPr lang="en-US" sz="3200" dirty="0">
                <a:solidFill>
                  <a:schemeClr val="bg1"/>
                </a:solidFill>
                <a:latin typeface="Bookman Old Style" panose="02050604050505020204" pitchFamily="18" charset="0"/>
              </a:rPr>
              <a:t>Self-motivation </a:t>
            </a:r>
            <a:r>
              <a:rPr lang="en-US" sz="3200" dirty="0" smtClean="0">
                <a:solidFill>
                  <a:schemeClr val="bg1"/>
                </a:solidFill>
                <a:latin typeface="Bookman Old Style" panose="02050604050505020204" pitchFamily="18" charset="0"/>
              </a:rPr>
              <a:t>is the </a:t>
            </a:r>
            <a:r>
              <a:rPr lang="en-US" sz="3200" dirty="0">
                <a:solidFill>
                  <a:schemeClr val="bg1"/>
                </a:solidFill>
                <a:latin typeface="Bookman Old Style" panose="02050604050505020204" pitchFamily="18" charset="0"/>
              </a:rPr>
              <a:t>force that drives you to do things</a:t>
            </a:r>
            <a:r>
              <a:rPr lang="en-US" sz="3200" dirty="0" smtClean="0">
                <a:solidFill>
                  <a:schemeClr val="bg1"/>
                </a:solidFill>
                <a:latin typeface="Bookman Old Style" panose="02050604050505020204" pitchFamily="18" charset="0"/>
              </a:rPr>
              <a:t>.</a:t>
            </a:r>
          </a:p>
          <a:p>
            <a:pPr>
              <a:lnSpc>
                <a:spcPct val="160000"/>
              </a:lnSpc>
            </a:pPr>
            <a:r>
              <a:rPr lang="en-US" sz="3200" dirty="0">
                <a:solidFill>
                  <a:schemeClr val="bg1"/>
                </a:solidFill>
                <a:latin typeface="Bookman Old Style" panose="02050604050505020204" pitchFamily="18" charset="0"/>
              </a:rPr>
              <a:t>Self-motivation drives people to keep going even in the face of set-backs, to take up opportunities, and to show commitment to what they want to achieve</a:t>
            </a:r>
            <a:r>
              <a:rPr lang="en-US" sz="3200" dirty="0" smtClean="0">
                <a:solidFill>
                  <a:schemeClr val="bg1"/>
                </a:solidFill>
                <a:latin typeface="Bookman Old Style" panose="02050604050505020204" pitchFamily="18" charset="0"/>
              </a:rPr>
              <a:t>.</a:t>
            </a:r>
          </a:p>
          <a:p>
            <a:pPr>
              <a:lnSpc>
                <a:spcPct val="160000"/>
              </a:lnSpc>
            </a:pPr>
            <a:r>
              <a:rPr lang="en-US" sz="3200" dirty="0" smtClean="0">
                <a:solidFill>
                  <a:schemeClr val="bg1"/>
                </a:solidFill>
                <a:latin typeface="Bookman Old Style" panose="02050604050505020204" pitchFamily="18" charset="0"/>
              </a:rPr>
              <a:t>Something that </a:t>
            </a:r>
            <a:r>
              <a:rPr lang="en-US" sz="3200" dirty="0">
                <a:solidFill>
                  <a:schemeClr val="bg1"/>
                </a:solidFill>
                <a:latin typeface="Bookman Old Style" panose="02050604050505020204" pitchFamily="18" charset="0"/>
              </a:rPr>
              <a:t>pushes us to achieve our goals, feel more fulfilled and improve our overall quality of life.</a:t>
            </a:r>
          </a:p>
          <a:p>
            <a:endParaRPr lang="en-US" dirty="0"/>
          </a:p>
        </p:txBody>
      </p:sp>
    </p:spTree>
    <p:extLst>
      <p:ext uri="{BB962C8B-B14F-4D97-AF65-F5344CB8AC3E}">
        <p14:creationId xmlns:p14="http://schemas.microsoft.com/office/powerpoint/2010/main" xmlns="" val="2834498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8771" y="252584"/>
            <a:ext cx="7194139" cy="909883"/>
          </a:xfrm>
          <a:solidFill>
            <a:schemeClr val="accent2">
              <a:lumMod val="50000"/>
            </a:schemeClr>
          </a:solidFill>
        </p:spPr>
        <p:txBody>
          <a:bodyPr>
            <a:normAutofit/>
          </a:bodyPr>
          <a:lstStyle/>
          <a:p>
            <a:pPr algn="ctr"/>
            <a:r>
              <a:rPr lang="en-US" sz="5400" b="1" dirty="0" smtClean="0">
                <a:solidFill>
                  <a:schemeClr val="bg1"/>
                </a:solidFill>
                <a:latin typeface="Monotype Corsiva" panose="03010101010201010101" pitchFamily="66" charset="0"/>
              </a:rPr>
              <a:t>To Improve Self motivation</a:t>
            </a:r>
            <a:endParaRPr lang="en-US" sz="5400" b="1" dirty="0">
              <a:solidFill>
                <a:schemeClr val="bg1"/>
              </a:solidFill>
              <a:latin typeface="Monotype Corsiva" panose="03010101010201010101" pitchFamily="66" charset="0"/>
            </a:endParaRPr>
          </a:p>
        </p:txBody>
      </p:sp>
      <p:sp>
        <p:nvSpPr>
          <p:cNvPr id="3" name="Content Placeholder 2"/>
          <p:cNvSpPr>
            <a:spLocks noGrp="1"/>
          </p:cNvSpPr>
          <p:nvPr>
            <p:ph idx="1"/>
          </p:nvPr>
        </p:nvSpPr>
        <p:spPr>
          <a:xfrm>
            <a:off x="466017" y="1162467"/>
            <a:ext cx="11477454" cy="5435281"/>
          </a:xfrm>
        </p:spPr>
        <p:txBody>
          <a:bodyPr>
            <a:normAutofit fontScale="85000" lnSpcReduction="20000"/>
          </a:bodyPr>
          <a:lstStyle/>
          <a:p>
            <a:pPr>
              <a:lnSpc>
                <a:spcPct val="150000"/>
              </a:lnSpc>
            </a:pPr>
            <a:r>
              <a:rPr lang="en-US" dirty="0" smtClean="0">
                <a:solidFill>
                  <a:schemeClr val="bg1"/>
                </a:solidFill>
                <a:latin typeface="Bookman Old Style" panose="02050604050505020204" pitchFamily="18" charset="0"/>
              </a:rPr>
              <a:t>Learn from failures (making mistakes means you are experimenting)</a:t>
            </a:r>
          </a:p>
          <a:p>
            <a:pPr>
              <a:lnSpc>
                <a:spcPct val="150000"/>
              </a:lnSpc>
            </a:pPr>
            <a:r>
              <a:rPr lang="en-US" dirty="0" smtClean="0">
                <a:solidFill>
                  <a:schemeClr val="bg1"/>
                </a:solidFill>
                <a:latin typeface="Bookman Old Style" panose="02050604050505020204" pitchFamily="18" charset="0"/>
              </a:rPr>
              <a:t>Surround yourself with </a:t>
            </a:r>
            <a:r>
              <a:rPr lang="en-US" dirty="0">
                <a:solidFill>
                  <a:schemeClr val="bg1"/>
                </a:solidFill>
                <a:latin typeface="Bookman Old Style" panose="02050604050505020204" pitchFamily="18" charset="0"/>
              </a:rPr>
              <a:t>positive and motivated people</a:t>
            </a:r>
            <a:r>
              <a:rPr lang="en-US" dirty="0" smtClean="0">
                <a:solidFill>
                  <a:schemeClr val="bg1"/>
                </a:solidFill>
                <a:latin typeface="Bookman Old Style" panose="02050604050505020204" pitchFamily="18" charset="0"/>
              </a:rPr>
              <a:t>. </a:t>
            </a:r>
            <a:r>
              <a:rPr lang="en-US" dirty="0">
                <a:solidFill>
                  <a:schemeClr val="bg1"/>
                </a:solidFill>
                <a:latin typeface="Bookman Old Style" panose="02050604050505020204" pitchFamily="18" charset="0"/>
              </a:rPr>
              <a:t>They will help you grow and see opportunities during tough times.</a:t>
            </a:r>
            <a:endParaRPr lang="en-US" dirty="0" smtClean="0">
              <a:solidFill>
                <a:schemeClr val="bg1"/>
              </a:solidFill>
              <a:latin typeface="Bookman Old Style" panose="02050604050505020204" pitchFamily="18" charset="0"/>
            </a:endParaRPr>
          </a:p>
          <a:p>
            <a:pPr>
              <a:lnSpc>
                <a:spcPct val="150000"/>
              </a:lnSpc>
            </a:pPr>
            <a:r>
              <a:rPr lang="en-US" dirty="0">
                <a:solidFill>
                  <a:schemeClr val="bg1"/>
                </a:solidFill>
                <a:latin typeface="Bookman Old Style" panose="02050604050505020204" pitchFamily="18" charset="0"/>
              </a:rPr>
              <a:t>T</a:t>
            </a:r>
            <a:r>
              <a:rPr lang="en-US" dirty="0" smtClean="0">
                <a:solidFill>
                  <a:schemeClr val="bg1"/>
                </a:solidFill>
                <a:latin typeface="Bookman Old Style" panose="02050604050505020204" pitchFamily="18" charset="0"/>
              </a:rPr>
              <a:t>rack </a:t>
            </a:r>
            <a:r>
              <a:rPr lang="en-US" dirty="0">
                <a:solidFill>
                  <a:schemeClr val="bg1"/>
                </a:solidFill>
                <a:latin typeface="Bookman Old Style" panose="02050604050505020204" pitchFamily="18" charset="0"/>
              </a:rPr>
              <a:t>Your </a:t>
            </a:r>
            <a:r>
              <a:rPr lang="en-US" dirty="0" smtClean="0">
                <a:solidFill>
                  <a:schemeClr val="bg1"/>
                </a:solidFill>
                <a:latin typeface="Bookman Old Style" panose="02050604050505020204" pitchFamily="18" charset="0"/>
              </a:rPr>
              <a:t>Progress </a:t>
            </a:r>
            <a:r>
              <a:rPr lang="en-US" b="1" dirty="0" smtClean="0">
                <a:solidFill>
                  <a:schemeClr val="bg1"/>
                </a:solidFill>
                <a:latin typeface="Bookman Old Style" panose="02050604050505020204" pitchFamily="18" charset="0"/>
              </a:rPr>
              <a:t>- </a:t>
            </a:r>
            <a:r>
              <a:rPr lang="en-US" dirty="0" smtClean="0">
                <a:solidFill>
                  <a:schemeClr val="bg1"/>
                </a:solidFill>
                <a:latin typeface="Bookman Old Style" panose="02050604050505020204" pitchFamily="18" charset="0"/>
              </a:rPr>
              <a:t>When </a:t>
            </a:r>
            <a:r>
              <a:rPr lang="en-US" dirty="0">
                <a:solidFill>
                  <a:schemeClr val="bg1"/>
                </a:solidFill>
                <a:latin typeface="Bookman Old Style" panose="02050604050505020204" pitchFamily="18" charset="0"/>
              </a:rPr>
              <a:t>you see something growing, you will always want to nurture it</a:t>
            </a:r>
            <a:r>
              <a:rPr lang="en-US" dirty="0" smtClean="0">
                <a:solidFill>
                  <a:schemeClr val="bg1"/>
                </a:solidFill>
                <a:latin typeface="Bookman Old Style" panose="02050604050505020204" pitchFamily="18" charset="0"/>
              </a:rPr>
              <a:t>.</a:t>
            </a:r>
          </a:p>
          <a:p>
            <a:pPr>
              <a:lnSpc>
                <a:spcPct val="150000"/>
              </a:lnSpc>
            </a:pPr>
            <a:r>
              <a:rPr lang="en-US" dirty="0" smtClean="0">
                <a:solidFill>
                  <a:schemeClr val="bg1"/>
                </a:solidFill>
                <a:latin typeface="Bookman Old Style" panose="02050604050505020204" pitchFamily="18" charset="0"/>
              </a:rPr>
              <a:t>Reward yourself on your achievements.</a:t>
            </a:r>
          </a:p>
          <a:p>
            <a:pPr>
              <a:lnSpc>
                <a:spcPct val="150000"/>
              </a:lnSpc>
            </a:pPr>
            <a:r>
              <a:rPr lang="en-US" dirty="0" smtClean="0">
                <a:solidFill>
                  <a:schemeClr val="bg1"/>
                </a:solidFill>
                <a:latin typeface="Bookman Old Style" panose="02050604050505020204" pitchFamily="18" charset="0"/>
              </a:rPr>
              <a:t>Pick up motivation from your past accomplishments</a:t>
            </a:r>
          </a:p>
          <a:p>
            <a:pPr>
              <a:lnSpc>
                <a:spcPct val="150000"/>
              </a:lnSpc>
            </a:pPr>
            <a:r>
              <a:rPr lang="en-US" dirty="0" smtClean="0">
                <a:solidFill>
                  <a:schemeClr val="bg1"/>
                </a:solidFill>
                <a:latin typeface="Bookman Old Style" panose="02050604050505020204" pitchFamily="18" charset="0"/>
              </a:rPr>
              <a:t>Have a role model and get inspired</a:t>
            </a:r>
          </a:p>
          <a:p>
            <a:pPr>
              <a:lnSpc>
                <a:spcPct val="150000"/>
              </a:lnSpc>
            </a:pPr>
            <a:r>
              <a:rPr lang="en-US" dirty="0" smtClean="0">
                <a:solidFill>
                  <a:schemeClr val="bg1"/>
                </a:solidFill>
                <a:latin typeface="Bookman Old Style" panose="02050604050505020204" pitchFamily="18" charset="0"/>
              </a:rPr>
              <a:t>Acknowledge your significance and purpose in life.</a:t>
            </a:r>
            <a:endParaRPr lang="en-US" dirty="0">
              <a:solidFill>
                <a:schemeClr val="bg1"/>
              </a:solidFill>
              <a:latin typeface="Bookman Old Style" panose="02050604050505020204" pitchFamily="18" charset="0"/>
            </a:endParaRPr>
          </a:p>
          <a:p>
            <a:pPr>
              <a:lnSpc>
                <a:spcPct val="150000"/>
              </a:lnSpc>
            </a:pP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xmlns="" val="2316671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2238" y="267840"/>
            <a:ext cx="4507523" cy="845489"/>
          </a:xfrm>
          <a:solidFill>
            <a:schemeClr val="accent2">
              <a:lumMod val="50000"/>
            </a:schemeClr>
          </a:solidFill>
        </p:spPr>
        <p:txBody>
          <a:bodyPr>
            <a:normAutofit/>
          </a:bodyPr>
          <a:lstStyle/>
          <a:p>
            <a:pPr algn="ctr"/>
            <a:r>
              <a:rPr lang="en-US" sz="5400" b="1" dirty="0" smtClean="0">
                <a:solidFill>
                  <a:schemeClr val="bg1"/>
                </a:solidFill>
                <a:latin typeface="Monotype Corsiva" panose="03010101010201010101" pitchFamily="66" charset="0"/>
              </a:rPr>
              <a:t>Self Confidence</a:t>
            </a:r>
            <a:endParaRPr lang="en-US" sz="5400" b="1" dirty="0">
              <a:solidFill>
                <a:schemeClr val="bg1"/>
              </a:solidFill>
              <a:latin typeface="Monotype Corsiva" panose="03010101010201010101" pitchFamily="66" charset="0"/>
            </a:endParaRPr>
          </a:p>
        </p:txBody>
      </p:sp>
      <p:sp>
        <p:nvSpPr>
          <p:cNvPr id="3" name="Content Placeholder 2"/>
          <p:cNvSpPr>
            <a:spLocks noGrp="1"/>
          </p:cNvSpPr>
          <p:nvPr>
            <p:ph idx="1"/>
          </p:nvPr>
        </p:nvSpPr>
        <p:spPr>
          <a:xfrm>
            <a:off x="379827" y="1113329"/>
            <a:ext cx="11690253" cy="5744671"/>
          </a:xfrm>
        </p:spPr>
        <p:txBody>
          <a:bodyPr>
            <a:normAutofit fontScale="92500" lnSpcReduction="20000"/>
          </a:bodyPr>
          <a:lstStyle/>
          <a:p>
            <a:pPr>
              <a:lnSpc>
                <a:spcPct val="150000"/>
              </a:lnSpc>
            </a:pPr>
            <a:r>
              <a:rPr lang="en-US" dirty="0">
                <a:solidFill>
                  <a:schemeClr val="bg1"/>
                </a:solidFill>
                <a:latin typeface="Bookman Old Style" panose="02050604050505020204" pitchFamily="18" charset="0"/>
              </a:rPr>
              <a:t>A</a:t>
            </a:r>
            <a:r>
              <a:rPr lang="en-US" dirty="0" smtClean="0">
                <a:solidFill>
                  <a:schemeClr val="bg1"/>
                </a:solidFill>
                <a:latin typeface="Bookman Old Style" panose="02050604050505020204" pitchFamily="18" charset="0"/>
              </a:rPr>
              <a:t>n </a:t>
            </a:r>
            <a:r>
              <a:rPr lang="en-US" dirty="0">
                <a:solidFill>
                  <a:schemeClr val="bg1"/>
                </a:solidFill>
                <a:latin typeface="Bookman Old Style" panose="02050604050505020204" pitchFamily="18" charset="0"/>
              </a:rPr>
              <a:t>individual’s trust in his or her own abilities, capacities, and judgments, or belief that he or she can successfully face day to day </a:t>
            </a:r>
            <a:r>
              <a:rPr lang="en-US" dirty="0" smtClean="0">
                <a:solidFill>
                  <a:schemeClr val="bg1"/>
                </a:solidFill>
                <a:latin typeface="Bookman Old Style" panose="02050604050505020204" pitchFamily="18" charset="0"/>
              </a:rPr>
              <a:t>challenges</a:t>
            </a:r>
            <a:r>
              <a:rPr lang="en-US" dirty="0">
                <a:latin typeface="Bookman Old Style" panose="02050604050505020204" pitchFamily="18" charset="0"/>
              </a:rPr>
              <a:t> </a:t>
            </a:r>
            <a:endParaRPr lang="en-US" dirty="0" smtClean="0">
              <a:latin typeface="Bookman Old Style" panose="02050604050505020204" pitchFamily="18" charset="0"/>
            </a:endParaRPr>
          </a:p>
          <a:p>
            <a:pPr>
              <a:lnSpc>
                <a:spcPct val="150000"/>
              </a:lnSpc>
            </a:pPr>
            <a:r>
              <a:rPr lang="en-US" dirty="0" smtClean="0">
                <a:solidFill>
                  <a:schemeClr val="bg1"/>
                </a:solidFill>
                <a:latin typeface="Bookman Old Style" panose="02050604050505020204" pitchFamily="18" charset="0"/>
              </a:rPr>
              <a:t>A </a:t>
            </a:r>
            <a:r>
              <a:rPr lang="en-US" dirty="0">
                <a:solidFill>
                  <a:schemeClr val="bg1"/>
                </a:solidFill>
                <a:latin typeface="Bookman Old Style" panose="02050604050505020204" pitchFamily="18" charset="0"/>
              </a:rPr>
              <a:t>positive view of </a:t>
            </a:r>
            <a:r>
              <a:rPr lang="en-US" dirty="0" smtClean="0">
                <a:solidFill>
                  <a:schemeClr val="bg1"/>
                </a:solidFill>
                <a:latin typeface="Bookman Old Style" panose="02050604050505020204" pitchFamily="18" charset="0"/>
              </a:rPr>
              <a:t>yourself</a:t>
            </a:r>
          </a:p>
          <a:p>
            <a:pPr>
              <a:lnSpc>
                <a:spcPct val="150000"/>
              </a:lnSpc>
            </a:pPr>
            <a:r>
              <a:rPr lang="en-US" dirty="0">
                <a:solidFill>
                  <a:schemeClr val="bg1"/>
                </a:solidFill>
                <a:latin typeface="Bookman Old Style" panose="02050604050505020204" pitchFamily="18" charset="0"/>
              </a:rPr>
              <a:t>It means you accept and trust yourself and have a sense of control in your life</a:t>
            </a:r>
            <a:r>
              <a:rPr lang="en-US" dirty="0" smtClean="0">
                <a:solidFill>
                  <a:schemeClr val="bg1"/>
                </a:solidFill>
                <a:latin typeface="Bookman Old Style" panose="02050604050505020204" pitchFamily="18" charset="0"/>
              </a:rPr>
              <a:t> </a:t>
            </a:r>
            <a:r>
              <a:rPr lang="en-US" dirty="0">
                <a:solidFill>
                  <a:schemeClr val="bg1"/>
                </a:solidFill>
                <a:latin typeface="Bookman Old Style" panose="02050604050505020204" pitchFamily="18" charset="0"/>
              </a:rPr>
              <a:t>demands </a:t>
            </a:r>
            <a:endParaRPr lang="en-US" dirty="0" smtClean="0">
              <a:solidFill>
                <a:schemeClr val="bg1"/>
              </a:solidFill>
              <a:latin typeface="Bookman Old Style" panose="02050604050505020204" pitchFamily="18" charset="0"/>
            </a:endParaRPr>
          </a:p>
          <a:p>
            <a:pPr>
              <a:lnSpc>
                <a:spcPct val="150000"/>
              </a:lnSpc>
            </a:pPr>
            <a:r>
              <a:rPr lang="en-US" dirty="0">
                <a:solidFill>
                  <a:schemeClr val="bg1"/>
                </a:solidFill>
                <a:latin typeface="Bookman Old Style" panose="02050604050505020204" pitchFamily="18" charset="0"/>
              </a:rPr>
              <a:t>For </a:t>
            </a:r>
            <a:r>
              <a:rPr lang="en-US" dirty="0" err="1" smtClean="0">
                <a:solidFill>
                  <a:schemeClr val="bg1"/>
                </a:solidFill>
                <a:latin typeface="Bookman Old Style" panose="02050604050505020204" pitchFamily="18" charset="0"/>
              </a:rPr>
              <a:t>eg</a:t>
            </a:r>
            <a:r>
              <a:rPr lang="en-US" dirty="0" smtClean="0">
                <a:solidFill>
                  <a:schemeClr val="bg1"/>
                </a:solidFill>
                <a:latin typeface="Bookman Old Style" panose="02050604050505020204" pitchFamily="18" charset="0"/>
              </a:rPr>
              <a:t>, </a:t>
            </a:r>
            <a:r>
              <a:rPr lang="en-US" dirty="0">
                <a:solidFill>
                  <a:schemeClr val="bg1"/>
                </a:solidFill>
                <a:latin typeface="Bookman Old Style" panose="02050604050505020204" pitchFamily="18" charset="0"/>
              </a:rPr>
              <a:t>if you feel confident about a presentation you’re going to make, you’ll focus on delivering your message to your audience. If however, you lack confidence in your ability to communicate, you may worry that no one is listening</a:t>
            </a:r>
            <a:r>
              <a:rPr lang="en-US" dirty="0">
                <a:solidFill>
                  <a:schemeClr val="bg1"/>
                </a:solidFill>
              </a:rPr>
              <a:t>.</a:t>
            </a:r>
          </a:p>
        </p:txBody>
      </p:sp>
    </p:spTree>
    <p:extLst>
      <p:ext uri="{BB962C8B-B14F-4D97-AF65-F5344CB8AC3E}">
        <p14:creationId xmlns:p14="http://schemas.microsoft.com/office/powerpoint/2010/main" xmlns="" val="305089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591" y="309490"/>
            <a:ext cx="8550813" cy="928467"/>
          </a:xfrm>
          <a:solidFill>
            <a:schemeClr val="accent2">
              <a:lumMod val="50000"/>
            </a:schemeClr>
          </a:solidFill>
        </p:spPr>
        <p:txBody>
          <a:bodyPr anchor="t">
            <a:noAutofit/>
          </a:bodyPr>
          <a:lstStyle/>
          <a:p>
            <a:pPr algn="ctr"/>
            <a:r>
              <a:rPr lang="en-US" sz="6000" b="1" dirty="0" smtClean="0">
                <a:solidFill>
                  <a:schemeClr val="bg1"/>
                </a:solidFill>
                <a:latin typeface="Monotype Corsiva" panose="03010101010201010101" pitchFamily="66" charset="0"/>
              </a:rPr>
              <a:t>Important to be Self confident</a:t>
            </a:r>
            <a:r>
              <a:rPr lang="en-US" sz="5400" b="1" dirty="0" smtClean="0">
                <a:latin typeface="Monotype Corsiva" panose="03010101010201010101" pitchFamily="66" charset="0"/>
              </a:rPr>
              <a:t/>
            </a:r>
            <a:br>
              <a:rPr lang="en-US" sz="5400" b="1" dirty="0" smtClean="0">
                <a:latin typeface="Monotype Corsiva" panose="03010101010201010101" pitchFamily="66" charset="0"/>
              </a:rPr>
            </a:br>
            <a:endParaRPr lang="en-US" sz="5400" b="1" dirty="0">
              <a:latin typeface="Monotype Corsiva" panose="03010101010201010101" pitchFamily="66" charset="0"/>
            </a:endParaRPr>
          </a:p>
        </p:txBody>
      </p:sp>
      <p:sp>
        <p:nvSpPr>
          <p:cNvPr id="3" name="Content Placeholder 2"/>
          <p:cNvSpPr>
            <a:spLocks noGrp="1"/>
          </p:cNvSpPr>
          <p:nvPr>
            <p:ph idx="1"/>
          </p:nvPr>
        </p:nvSpPr>
        <p:spPr>
          <a:xfrm>
            <a:off x="363414" y="1448972"/>
            <a:ext cx="11465169" cy="5409028"/>
          </a:xfrm>
        </p:spPr>
        <p:txBody>
          <a:bodyPr>
            <a:normAutofit fontScale="85000" lnSpcReduction="20000"/>
          </a:bodyPr>
          <a:lstStyle/>
          <a:p>
            <a:pPr>
              <a:lnSpc>
                <a:spcPct val="150000"/>
              </a:lnSpc>
            </a:pPr>
            <a:r>
              <a:rPr lang="en-US" dirty="0">
                <a:solidFill>
                  <a:schemeClr val="bg1"/>
                </a:solidFill>
                <a:latin typeface="Bookman Old Style" panose="02050604050505020204" pitchFamily="18" charset="0"/>
              </a:rPr>
              <a:t>There are times in life, especially during the teenage years, when you don’t feel comfortable with who you are. While this feeling may go away in the next years, the way you perform now as a student may influence a big part of your life. </a:t>
            </a:r>
            <a:endParaRPr lang="en-US" dirty="0" smtClean="0">
              <a:solidFill>
                <a:schemeClr val="bg1"/>
              </a:solidFill>
              <a:latin typeface="Bookman Old Style" panose="02050604050505020204" pitchFamily="18" charset="0"/>
            </a:endParaRPr>
          </a:p>
          <a:p>
            <a:pPr>
              <a:lnSpc>
                <a:spcPct val="150000"/>
              </a:lnSpc>
            </a:pPr>
            <a:r>
              <a:rPr lang="en-US" dirty="0">
                <a:solidFill>
                  <a:schemeClr val="bg1"/>
                </a:solidFill>
                <a:latin typeface="Bookman Old Style" panose="02050604050505020204" pitchFamily="18" charset="0"/>
              </a:rPr>
              <a:t>When you believe in yourself, you’ll be more willing to try new </a:t>
            </a:r>
            <a:r>
              <a:rPr lang="en-US" dirty="0" smtClean="0">
                <a:solidFill>
                  <a:schemeClr val="bg1"/>
                </a:solidFill>
                <a:latin typeface="Bookman Old Style" panose="02050604050505020204" pitchFamily="18" charset="0"/>
              </a:rPr>
              <a:t>things and explore more.</a:t>
            </a:r>
          </a:p>
          <a:p>
            <a:pPr>
              <a:lnSpc>
                <a:spcPct val="150000"/>
              </a:lnSpc>
            </a:pPr>
            <a:r>
              <a:rPr lang="en-US" dirty="0">
                <a:solidFill>
                  <a:schemeClr val="bg1"/>
                </a:solidFill>
                <a:latin typeface="Bookman Old Style" panose="02050604050505020204" pitchFamily="18" charset="0"/>
              </a:rPr>
              <a:t>S</a:t>
            </a:r>
            <a:r>
              <a:rPr lang="en-US" dirty="0" smtClean="0">
                <a:solidFill>
                  <a:schemeClr val="bg1"/>
                </a:solidFill>
                <a:latin typeface="Bookman Old Style" panose="02050604050505020204" pitchFamily="18" charset="0"/>
              </a:rPr>
              <a:t>elf-confidence </a:t>
            </a:r>
            <a:r>
              <a:rPr lang="en-US" dirty="0">
                <a:solidFill>
                  <a:schemeClr val="bg1"/>
                </a:solidFill>
                <a:latin typeface="Bookman Old Style" panose="02050604050505020204" pitchFamily="18" charset="0"/>
              </a:rPr>
              <a:t>also brings about more happiness. Typically, when you are confident in your abilities you are happier due to your successes. When you are feeling better about your capabilities, the more energized and motivated you are to take action and achieve your </a:t>
            </a:r>
            <a:r>
              <a:rPr lang="en-US" dirty="0" smtClean="0">
                <a:solidFill>
                  <a:schemeClr val="bg1"/>
                </a:solidFill>
                <a:latin typeface="Bookman Old Style" panose="02050604050505020204" pitchFamily="18" charset="0"/>
              </a:rPr>
              <a:t>goals.</a:t>
            </a:r>
            <a:r>
              <a:rPr lang="en-US" dirty="0" smtClean="0">
                <a:latin typeface="Bookman Old Style" panose="02050604050505020204" pitchFamily="18" charset="0"/>
              </a:rPr>
              <a:t>.</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xmlns="" val="3349639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2810" y="196314"/>
            <a:ext cx="7932421" cy="943170"/>
          </a:xfrm>
          <a:solidFill>
            <a:schemeClr val="accent2">
              <a:lumMod val="50000"/>
            </a:schemeClr>
          </a:solidFill>
        </p:spPr>
        <p:txBody>
          <a:bodyPr>
            <a:noAutofit/>
          </a:bodyPr>
          <a:lstStyle/>
          <a:p>
            <a:pPr algn="ctr"/>
            <a:r>
              <a:rPr lang="en-US" sz="6000" b="1" dirty="0" smtClean="0">
                <a:solidFill>
                  <a:schemeClr val="bg1"/>
                </a:solidFill>
                <a:latin typeface="Monotype Corsiva" panose="03010101010201010101" pitchFamily="66" charset="0"/>
              </a:rPr>
              <a:t>Tips to build self confidence</a:t>
            </a:r>
            <a:endParaRPr lang="en-US" sz="6000" b="1" dirty="0">
              <a:solidFill>
                <a:schemeClr val="bg1"/>
              </a:solidFill>
              <a:latin typeface="Monotype Corsiva" panose="03010101010201010101" pitchFamily="66" charset="0"/>
            </a:endParaRPr>
          </a:p>
        </p:txBody>
      </p:sp>
      <p:sp>
        <p:nvSpPr>
          <p:cNvPr id="3" name="Content Placeholder 2"/>
          <p:cNvSpPr>
            <a:spLocks noGrp="1"/>
          </p:cNvSpPr>
          <p:nvPr>
            <p:ph idx="1"/>
          </p:nvPr>
        </p:nvSpPr>
        <p:spPr>
          <a:xfrm>
            <a:off x="464233" y="1294227"/>
            <a:ext cx="11549576" cy="5416061"/>
          </a:xfrm>
        </p:spPr>
        <p:txBody>
          <a:bodyPr>
            <a:normAutofit fontScale="85000" lnSpcReduction="20000"/>
          </a:bodyPr>
          <a:lstStyle/>
          <a:p>
            <a:pPr>
              <a:lnSpc>
                <a:spcPct val="150000"/>
              </a:lnSpc>
            </a:pPr>
            <a:r>
              <a:rPr lang="en-US" dirty="0" smtClean="0">
                <a:solidFill>
                  <a:schemeClr val="bg1"/>
                </a:solidFill>
                <a:latin typeface="Bookman Old Style" panose="02050604050505020204" pitchFamily="18" charset="0"/>
              </a:rPr>
              <a:t>Acknowledge your strengths, talents and praise yourself.</a:t>
            </a:r>
          </a:p>
          <a:p>
            <a:pPr>
              <a:lnSpc>
                <a:spcPct val="150000"/>
              </a:lnSpc>
            </a:pPr>
            <a:r>
              <a:rPr lang="en-US" dirty="0" smtClean="0">
                <a:solidFill>
                  <a:schemeClr val="bg1"/>
                </a:solidFill>
                <a:latin typeface="Bookman Old Style" panose="02050604050505020204" pitchFamily="18" charset="0"/>
              </a:rPr>
              <a:t>Celebrate your successes (no matter how small it is) with rewards.</a:t>
            </a:r>
          </a:p>
          <a:p>
            <a:pPr>
              <a:lnSpc>
                <a:spcPct val="150000"/>
              </a:lnSpc>
            </a:pPr>
            <a:r>
              <a:rPr lang="en-US" dirty="0" smtClean="0">
                <a:solidFill>
                  <a:schemeClr val="bg1"/>
                </a:solidFill>
                <a:latin typeface="Bookman Old Style" panose="02050604050505020204" pitchFamily="18" charset="0"/>
              </a:rPr>
              <a:t>Visualize being confident and  competent.</a:t>
            </a:r>
          </a:p>
          <a:p>
            <a:pPr>
              <a:lnSpc>
                <a:spcPct val="150000"/>
              </a:lnSpc>
            </a:pPr>
            <a:r>
              <a:rPr lang="en-US" dirty="0" smtClean="0">
                <a:solidFill>
                  <a:schemeClr val="bg1"/>
                </a:solidFill>
                <a:latin typeface="Bookman Old Style" panose="02050604050505020204" pitchFamily="18" charset="0"/>
              </a:rPr>
              <a:t>Appreciate your uniqueness, efforts and progress.</a:t>
            </a:r>
          </a:p>
          <a:p>
            <a:pPr>
              <a:lnSpc>
                <a:spcPct val="150000"/>
              </a:lnSpc>
            </a:pPr>
            <a:r>
              <a:rPr lang="en-US" dirty="0" smtClean="0">
                <a:solidFill>
                  <a:schemeClr val="bg1"/>
                </a:solidFill>
                <a:latin typeface="Bookman Old Style" panose="02050604050505020204" pitchFamily="18" charset="0"/>
              </a:rPr>
              <a:t>Be kind to your self. </a:t>
            </a:r>
          </a:p>
          <a:p>
            <a:pPr>
              <a:lnSpc>
                <a:spcPct val="150000"/>
              </a:lnSpc>
            </a:pPr>
            <a:r>
              <a:rPr lang="en-US" dirty="0" smtClean="0">
                <a:solidFill>
                  <a:schemeClr val="bg1"/>
                </a:solidFill>
                <a:latin typeface="Bookman Old Style" panose="02050604050505020204" pitchFamily="18" charset="0"/>
              </a:rPr>
              <a:t>Self care – Eat &amp; sleep well, nourish positive thoughts</a:t>
            </a:r>
          </a:p>
          <a:p>
            <a:pPr>
              <a:lnSpc>
                <a:spcPct val="150000"/>
              </a:lnSpc>
            </a:pPr>
            <a:r>
              <a:rPr lang="en-US" dirty="0" smtClean="0">
                <a:solidFill>
                  <a:schemeClr val="bg1"/>
                </a:solidFill>
                <a:latin typeface="Bookman Old Style" panose="02050604050505020204" pitchFamily="18" charset="0"/>
              </a:rPr>
              <a:t>Empower yourself with knowledge and skills (everything is a knowledge in this world. </a:t>
            </a:r>
            <a:r>
              <a:rPr lang="en-US" dirty="0">
                <a:solidFill>
                  <a:schemeClr val="bg1"/>
                </a:solidFill>
                <a:latin typeface="Bookman Old Style" panose="02050604050505020204" pitchFamily="18" charset="0"/>
              </a:rPr>
              <a:t>F</a:t>
            </a:r>
            <a:r>
              <a:rPr lang="en-US" dirty="0" smtClean="0">
                <a:solidFill>
                  <a:schemeClr val="bg1"/>
                </a:solidFill>
                <a:latin typeface="Bookman Old Style" panose="02050604050505020204" pitchFamily="18" charset="0"/>
              </a:rPr>
              <a:t>or </a:t>
            </a:r>
            <a:r>
              <a:rPr lang="en-US" dirty="0" err="1" smtClean="0">
                <a:solidFill>
                  <a:schemeClr val="bg1"/>
                </a:solidFill>
                <a:latin typeface="Bookman Old Style" panose="02050604050505020204" pitchFamily="18" charset="0"/>
              </a:rPr>
              <a:t>eg</a:t>
            </a:r>
            <a:r>
              <a:rPr lang="en-US" dirty="0" smtClean="0">
                <a:solidFill>
                  <a:schemeClr val="bg1"/>
                </a:solidFill>
                <a:latin typeface="Bookman Old Style" panose="02050604050505020204" pitchFamily="18" charset="0"/>
              </a:rPr>
              <a:t> , changing wheels for your car, cooking, using computer)</a:t>
            </a:r>
          </a:p>
          <a:p>
            <a:pPr>
              <a:lnSpc>
                <a:spcPct val="150000"/>
              </a:lnSpc>
            </a:pPr>
            <a:endParaRPr lang="en-US" dirty="0">
              <a:solidFill>
                <a:schemeClr val="bg1"/>
              </a:solidFill>
            </a:endParaRPr>
          </a:p>
        </p:txBody>
      </p:sp>
    </p:spTree>
    <p:extLst>
      <p:ext uri="{BB962C8B-B14F-4D97-AF65-F5344CB8AC3E}">
        <p14:creationId xmlns:p14="http://schemas.microsoft.com/office/powerpoint/2010/main" xmlns="" val="1097658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4275" y="351058"/>
            <a:ext cx="5323449" cy="830628"/>
          </a:xfrm>
          <a:solidFill>
            <a:schemeClr val="accent2">
              <a:lumMod val="50000"/>
            </a:schemeClr>
          </a:solidFill>
        </p:spPr>
        <p:txBody>
          <a:bodyPr>
            <a:noAutofit/>
          </a:bodyPr>
          <a:lstStyle/>
          <a:p>
            <a:pPr algn="ctr"/>
            <a:r>
              <a:rPr lang="en-US" sz="6000" b="1" dirty="0" smtClean="0">
                <a:solidFill>
                  <a:schemeClr val="bg1"/>
                </a:solidFill>
                <a:latin typeface="Monotype Corsiva" panose="03010101010201010101" pitchFamily="66" charset="0"/>
              </a:rPr>
              <a:t>Self Learning</a:t>
            </a:r>
            <a:endParaRPr lang="en-US" sz="6000" b="1" dirty="0">
              <a:solidFill>
                <a:schemeClr val="bg1"/>
              </a:solidFill>
              <a:latin typeface="Monotype Corsiva" panose="03010101010201010101" pitchFamily="66" charset="0"/>
            </a:endParaRPr>
          </a:p>
        </p:txBody>
      </p:sp>
      <p:sp>
        <p:nvSpPr>
          <p:cNvPr id="3" name="Content Placeholder 2"/>
          <p:cNvSpPr>
            <a:spLocks noGrp="1"/>
          </p:cNvSpPr>
          <p:nvPr>
            <p:ph idx="1"/>
          </p:nvPr>
        </p:nvSpPr>
        <p:spPr>
          <a:xfrm>
            <a:off x="337625" y="1336431"/>
            <a:ext cx="11690251" cy="5283310"/>
          </a:xfrm>
        </p:spPr>
        <p:txBody>
          <a:bodyPr>
            <a:normAutofit fontScale="92500"/>
          </a:bodyPr>
          <a:lstStyle/>
          <a:p>
            <a:pPr>
              <a:lnSpc>
                <a:spcPct val="150000"/>
              </a:lnSpc>
            </a:pPr>
            <a:r>
              <a:rPr lang="en-US" dirty="0">
                <a:solidFill>
                  <a:schemeClr val="bg1"/>
                </a:solidFill>
                <a:latin typeface="Bookman Old Style" panose="02050604050505020204" pitchFamily="18" charset="0"/>
              </a:rPr>
              <a:t>I</a:t>
            </a:r>
            <a:r>
              <a:rPr lang="en-US" dirty="0" smtClean="0">
                <a:solidFill>
                  <a:schemeClr val="bg1"/>
                </a:solidFill>
                <a:latin typeface="Bookman Old Style" panose="02050604050505020204" pitchFamily="18" charset="0"/>
              </a:rPr>
              <a:t>ndividuals </a:t>
            </a:r>
            <a:r>
              <a:rPr lang="en-US" dirty="0">
                <a:solidFill>
                  <a:schemeClr val="bg1"/>
                </a:solidFill>
                <a:latin typeface="Bookman Old Style" panose="02050604050505020204" pitchFamily="18" charset="0"/>
              </a:rPr>
              <a:t>take the </a:t>
            </a:r>
            <a:r>
              <a:rPr lang="en-US" dirty="0" smtClean="0">
                <a:solidFill>
                  <a:schemeClr val="bg1"/>
                </a:solidFill>
                <a:latin typeface="Bookman Old Style" panose="02050604050505020204" pitchFamily="18" charset="0"/>
              </a:rPr>
              <a:t>initiative with </a:t>
            </a:r>
            <a:r>
              <a:rPr lang="en-US" dirty="0">
                <a:solidFill>
                  <a:schemeClr val="bg1"/>
                </a:solidFill>
                <a:latin typeface="Bookman Old Style" panose="02050604050505020204" pitchFamily="18" charset="0"/>
              </a:rPr>
              <a:t>or without the assistance of </a:t>
            </a:r>
            <a:r>
              <a:rPr lang="en-US" dirty="0" smtClean="0">
                <a:solidFill>
                  <a:schemeClr val="bg1"/>
                </a:solidFill>
                <a:latin typeface="Bookman Old Style" panose="02050604050505020204" pitchFamily="18" charset="0"/>
              </a:rPr>
              <a:t>others</a:t>
            </a:r>
          </a:p>
          <a:p>
            <a:pPr lvl="1">
              <a:lnSpc>
                <a:spcPct val="150000"/>
              </a:lnSpc>
              <a:buFont typeface="Wingdings" panose="05000000000000000000" pitchFamily="2" charset="2"/>
              <a:buChar char="ü"/>
            </a:pPr>
            <a:r>
              <a:rPr lang="en-US" dirty="0" smtClean="0">
                <a:solidFill>
                  <a:schemeClr val="bg1"/>
                </a:solidFill>
                <a:latin typeface="Bookman Old Style" panose="02050604050505020204" pitchFamily="18" charset="0"/>
              </a:rPr>
              <a:t>in </a:t>
            </a:r>
            <a:r>
              <a:rPr lang="en-US" dirty="0">
                <a:solidFill>
                  <a:schemeClr val="bg1"/>
                </a:solidFill>
                <a:latin typeface="Bookman Old Style" panose="02050604050505020204" pitchFamily="18" charset="0"/>
              </a:rPr>
              <a:t>diagnosing their learning needs, </a:t>
            </a:r>
            <a:endParaRPr lang="en-US" dirty="0" smtClean="0">
              <a:solidFill>
                <a:schemeClr val="bg1"/>
              </a:solidFill>
              <a:latin typeface="Bookman Old Style" panose="02050604050505020204" pitchFamily="18" charset="0"/>
            </a:endParaRPr>
          </a:p>
          <a:p>
            <a:pPr lvl="1">
              <a:lnSpc>
                <a:spcPct val="150000"/>
              </a:lnSpc>
              <a:buFont typeface="Wingdings" panose="05000000000000000000" pitchFamily="2" charset="2"/>
              <a:buChar char="ü"/>
            </a:pPr>
            <a:r>
              <a:rPr lang="en-US" dirty="0" smtClean="0">
                <a:solidFill>
                  <a:schemeClr val="bg1"/>
                </a:solidFill>
                <a:latin typeface="Bookman Old Style" panose="02050604050505020204" pitchFamily="18" charset="0"/>
              </a:rPr>
              <a:t>formulating </a:t>
            </a:r>
            <a:r>
              <a:rPr lang="en-US" dirty="0">
                <a:solidFill>
                  <a:schemeClr val="bg1"/>
                </a:solidFill>
                <a:latin typeface="Bookman Old Style" panose="02050604050505020204" pitchFamily="18" charset="0"/>
              </a:rPr>
              <a:t>learning goals, </a:t>
            </a:r>
            <a:endParaRPr lang="en-US" dirty="0" smtClean="0">
              <a:solidFill>
                <a:schemeClr val="bg1"/>
              </a:solidFill>
              <a:latin typeface="Bookman Old Style" panose="02050604050505020204" pitchFamily="18" charset="0"/>
            </a:endParaRPr>
          </a:p>
          <a:p>
            <a:pPr lvl="1">
              <a:lnSpc>
                <a:spcPct val="150000"/>
              </a:lnSpc>
              <a:buFont typeface="Wingdings" panose="05000000000000000000" pitchFamily="2" charset="2"/>
              <a:buChar char="ü"/>
            </a:pPr>
            <a:r>
              <a:rPr lang="en-US" dirty="0" smtClean="0">
                <a:solidFill>
                  <a:schemeClr val="bg1"/>
                </a:solidFill>
                <a:latin typeface="Bookman Old Style" panose="02050604050505020204" pitchFamily="18" charset="0"/>
              </a:rPr>
              <a:t>identifying </a:t>
            </a:r>
            <a:r>
              <a:rPr lang="en-US" dirty="0">
                <a:solidFill>
                  <a:schemeClr val="bg1"/>
                </a:solidFill>
                <a:latin typeface="Bookman Old Style" panose="02050604050505020204" pitchFamily="18" charset="0"/>
              </a:rPr>
              <a:t>human and material resources for </a:t>
            </a:r>
            <a:r>
              <a:rPr lang="en-US" dirty="0" smtClean="0">
                <a:solidFill>
                  <a:schemeClr val="bg1"/>
                </a:solidFill>
                <a:latin typeface="Bookman Old Style" panose="02050604050505020204" pitchFamily="18" charset="0"/>
              </a:rPr>
              <a:t>learning </a:t>
            </a:r>
            <a:r>
              <a:rPr lang="en-US" dirty="0">
                <a:solidFill>
                  <a:schemeClr val="bg1"/>
                </a:solidFill>
                <a:latin typeface="Bookman Old Style" panose="02050604050505020204" pitchFamily="18" charset="0"/>
              </a:rPr>
              <a:t>and </a:t>
            </a:r>
            <a:endParaRPr lang="en-US" dirty="0" smtClean="0">
              <a:solidFill>
                <a:schemeClr val="bg1"/>
              </a:solidFill>
              <a:latin typeface="Bookman Old Style" panose="02050604050505020204" pitchFamily="18" charset="0"/>
            </a:endParaRPr>
          </a:p>
          <a:p>
            <a:pPr lvl="1">
              <a:lnSpc>
                <a:spcPct val="150000"/>
              </a:lnSpc>
              <a:buFont typeface="Wingdings" panose="05000000000000000000" pitchFamily="2" charset="2"/>
              <a:buChar char="ü"/>
            </a:pPr>
            <a:r>
              <a:rPr lang="en-US" dirty="0" smtClean="0">
                <a:solidFill>
                  <a:schemeClr val="bg1"/>
                </a:solidFill>
                <a:latin typeface="Bookman Old Style" panose="02050604050505020204" pitchFamily="18" charset="0"/>
              </a:rPr>
              <a:t>evaluating </a:t>
            </a:r>
            <a:r>
              <a:rPr lang="en-US" dirty="0">
                <a:solidFill>
                  <a:schemeClr val="bg1"/>
                </a:solidFill>
                <a:latin typeface="Bookman Old Style" panose="02050604050505020204" pitchFamily="18" charset="0"/>
              </a:rPr>
              <a:t>learning </a:t>
            </a:r>
            <a:r>
              <a:rPr lang="en-US" dirty="0" smtClean="0">
                <a:solidFill>
                  <a:schemeClr val="bg1"/>
                </a:solidFill>
                <a:latin typeface="Bookman Old Style" panose="02050604050505020204" pitchFamily="18" charset="0"/>
              </a:rPr>
              <a:t>outcomes.</a:t>
            </a:r>
          </a:p>
          <a:p>
            <a:pPr>
              <a:lnSpc>
                <a:spcPct val="150000"/>
              </a:lnSpc>
            </a:pPr>
            <a:r>
              <a:rPr lang="en-US" dirty="0" smtClean="0">
                <a:solidFill>
                  <a:schemeClr val="bg1"/>
                </a:solidFill>
                <a:latin typeface="Bookman Old Style" panose="02050604050505020204" pitchFamily="18" charset="0"/>
              </a:rPr>
              <a:t>Self learning is embracing </a:t>
            </a:r>
            <a:r>
              <a:rPr lang="en-US" dirty="0">
                <a:solidFill>
                  <a:schemeClr val="bg1"/>
                </a:solidFill>
                <a:latin typeface="Bookman Old Style" panose="02050604050505020204" pitchFamily="18" charset="0"/>
              </a:rPr>
              <a:t>the idea that you are doing it for yourself and for your future. </a:t>
            </a:r>
            <a:endParaRPr lang="en-US" dirty="0" smtClean="0">
              <a:solidFill>
                <a:schemeClr val="bg1"/>
              </a:solidFill>
              <a:latin typeface="Bookman Old Style" panose="02050604050505020204" pitchFamily="18" charset="0"/>
            </a:endParaRPr>
          </a:p>
          <a:p>
            <a:pPr>
              <a:lnSpc>
                <a:spcPct val="150000"/>
              </a:lnSpc>
            </a:pPr>
            <a:r>
              <a:rPr lang="en-US" dirty="0" smtClean="0">
                <a:solidFill>
                  <a:schemeClr val="bg1"/>
                </a:solidFill>
                <a:latin typeface="Bookman Old Style" panose="02050604050505020204" pitchFamily="18" charset="0"/>
              </a:rPr>
              <a:t>Taking responsibility for your development.</a:t>
            </a:r>
            <a:endParaRPr lang="en-US" dirty="0">
              <a:solidFill>
                <a:schemeClr val="bg1"/>
              </a:solidFill>
              <a:latin typeface="Bookman Old Style" panose="02050604050505020204" pitchFamily="18" charset="0"/>
            </a:endParaRPr>
          </a:p>
          <a:p>
            <a:pPr>
              <a:lnSpc>
                <a:spcPct val="150000"/>
              </a:lnSpc>
            </a:pP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xmlns="" val="947288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894" y="257578"/>
            <a:ext cx="6784814" cy="772732"/>
          </a:xfrm>
          <a:solidFill>
            <a:schemeClr val="accent2">
              <a:lumMod val="50000"/>
            </a:schemeClr>
          </a:solidFill>
        </p:spPr>
        <p:txBody>
          <a:bodyPr>
            <a:noAutofit/>
          </a:bodyPr>
          <a:lstStyle/>
          <a:p>
            <a:pPr algn="ctr"/>
            <a:r>
              <a:rPr lang="en-US" sz="6000" b="1" dirty="0" smtClean="0">
                <a:solidFill>
                  <a:schemeClr val="bg1"/>
                </a:solidFill>
                <a:latin typeface="Monotype Corsiva" panose="03010101010201010101" pitchFamily="66" charset="0"/>
              </a:rPr>
              <a:t>Benefits of self learning</a:t>
            </a:r>
            <a:endParaRPr lang="en-US" sz="6000" b="1" dirty="0">
              <a:solidFill>
                <a:schemeClr val="bg1"/>
              </a:solidFill>
              <a:latin typeface="Monotype Corsiva" panose="03010101010201010101" pitchFamily="66" charset="0"/>
            </a:endParaRPr>
          </a:p>
        </p:txBody>
      </p:sp>
      <p:sp>
        <p:nvSpPr>
          <p:cNvPr id="3" name="Content Placeholder 2"/>
          <p:cNvSpPr>
            <a:spLocks noGrp="1"/>
          </p:cNvSpPr>
          <p:nvPr>
            <p:ph idx="1"/>
          </p:nvPr>
        </p:nvSpPr>
        <p:spPr>
          <a:xfrm>
            <a:off x="590843" y="1350498"/>
            <a:ext cx="11310425" cy="5078437"/>
          </a:xfrm>
        </p:spPr>
        <p:txBody>
          <a:bodyPr>
            <a:normAutofit fontScale="92500" lnSpcReduction="10000"/>
          </a:bodyPr>
          <a:lstStyle/>
          <a:p>
            <a:pPr>
              <a:lnSpc>
                <a:spcPct val="150000"/>
              </a:lnSpc>
            </a:pPr>
            <a:r>
              <a:rPr lang="en-US" dirty="0" smtClean="0">
                <a:solidFill>
                  <a:schemeClr val="bg1"/>
                </a:solidFill>
                <a:latin typeface="Bookman Old Style" panose="02050604050505020204" pitchFamily="18" charset="0"/>
              </a:rPr>
              <a:t>Moving </a:t>
            </a:r>
            <a:r>
              <a:rPr lang="en-US" dirty="0">
                <a:solidFill>
                  <a:schemeClr val="bg1"/>
                </a:solidFill>
                <a:latin typeface="Bookman Old Style" panose="02050604050505020204" pitchFamily="18" charset="0"/>
              </a:rPr>
              <a:t>from a passive learner to an active learner will make your learning experiences more meaningful to you. </a:t>
            </a:r>
            <a:endParaRPr lang="en-US" dirty="0" smtClean="0">
              <a:solidFill>
                <a:schemeClr val="bg1"/>
              </a:solidFill>
              <a:latin typeface="Bookman Old Style" panose="02050604050505020204" pitchFamily="18" charset="0"/>
            </a:endParaRPr>
          </a:p>
          <a:p>
            <a:pPr>
              <a:lnSpc>
                <a:spcPct val="150000"/>
              </a:lnSpc>
            </a:pPr>
            <a:r>
              <a:rPr lang="en-US" dirty="0">
                <a:solidFill>
                  <a:schemeClr val="bg1"/>
                </a:solidFill>
                <a:latin typeface="Bookman Old Style" panose="02050604050505020204" pitchFamily="18" charset="0"/>
              </a:rPr>
              <a:t>Encourages </a:t>
            </a:r>
            <a:r>
              <a:rPr lang="en-US" dirty="0" smtClean="0">
                <a:solidFill>
                  <a:schemeClr val="bg1"/>
                </a:solidFill>
                <a:latin typeface="Bookman Old Style" panose="02050604050505020204" pitchFamily="18" charset="0"/>
              </a:rPr>
              <a:t>curiosity - When </a:t>
            </a:r>
            <a:r>
              <a:rPr lang="en-US" dirty="0">
                <a:solidFill>
                  <a:schemeClr val="bg1"/>
                </a:solidFill>
                <a:latin typeface="Bookman Old Style" panose="02050604050505020204" pitchFamily="18" charset="0"/>
              </a:rPr>
              <a:t>students aren’t engaged with what they are learning, they absorb less of the information. </a:t>
            </a:r>
            <a:endParaRPr lang="en-US" dirty="0" smtClean="0">
              <a:solidFill>
                <a:schemeClr val="bg1"/>
              </a:solidFill>
              <a:latin typeface="Bookman Old Style" panose="02050604050505020204" pitchFamily="18" charset="0"/>
            </a:endParaRPr>
          </a:p>
          <a:p>
            <a:pPr>
              <a:lnSpc>
                <a:spcPct val="150000"/>
              </a:lnSpc>
            </a:pPr>
            <a:r>
              <a:rPr lang="en-US" dirty="0" smtClean="0">
                <a:solidFill>
                  <a:schemeClr val="bg1"/>
                </a:solidFill>
                <a:latin typeface="Bookman Old Style" panose="02050604050505020204" pitchFamily="18" charset="0"/>
              </a:rPr>
              <a:t>They </a:t>
            </a:r>
            <a:r>
              <a:rPr lang="en-US" dirty="0">
                <a:solidFill>
                  <a:schemeClr val="bg1"/>
                </a:solidFill>
                <a:latin typeface="Bookman Old Style" panose="02050604050505020204" pitchFamily="18" charset="0"/>
              </a:rPr>
              <a:t>study to understand rather </a:t>
            </a:r>
            <a:r>
              <a:rPr lang="en-US" dirty="0" smtClean="0">
                <a:solidFill>
                  <a:schemeClr val="bg1"/>
                </a:solidFill>
                <a:latin typeface="Bookman Old Style" panose="02050604050505020204" pitchFamily="18" charset="0"/>
              </a:rPr>
              <a:t>to than memorize. </a:t>
            </a:r>
          </a:p>
          <a:p>
            <a:pPr>
              <a:lnSpc>
                <a:spcPct val="150000"/>
              </a:lnSpc>
            </a:pPr>
            <a:r>
              <a:rPr lang="en-US" dirty="0" smtClean="0">
                <a:solidFill>
                  <a:schemeClr val="bg1"/>
                </a:solidFill>
                <a:latin typeface="Bookman Old Style" panose="02050604050505020204" pitchFamily="18" charset="0"/>
              </a:rPr>
              <a:t>Self-study </a:t>
            </a:r>
            <a:r>
              <a:rPr lang="en-US" dirty="0">
                <a:solidFill>
                  <a:schemeClr val="bg1"/>
                </a:solidFill>
                <a:latin typeface="Bookman Old Style" panose="02050604050505020204" pitchFamily="18" charset="0"/>
              </a:rPr>
              <a:t>allows students to choose something they are interested in and excited to learn about, leading to a more effective learning experience</a:t>
            </a:r>
          </a:p>
          <a:p>
            <a:endParaRPr lang="en-US" dirty="0">
              <a:solidFill>
                <a:schemeClr val="bg1"/>
              </a:solidFill>
            </a:endParaRPr>
          </a:p>
          <a:p>
            <a:endParaRPr lang="en-US" dirty="0"/>
          </a:p>
        </p:txBody>
      </p:sp>
    </p:spTree>
    <p:extLst>
      <p:ext uri="{BB962C8B-B14F-4D97-AF65-F5344CB8AC3E}">
        <p14:creationId xmlns:p14="http://schemas.microsoft.com/office/powerpoint/2010/main" xmlns="" val="1489241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401" y="300971"/>
            <a:ext cx="6639951" cy="810378"/>
          </a:xfrm>
          <a:solidFill>
            <a:schemeClr val="accent2">
              <a:lumMod val="50000"/>
            </a:schemeClr>
          </a:solidFill>
        </p:spPr>
        <p:txBody>
          <a:bodyPr>
            <a:noAutofit/>
          </a:bodyPr>
          <a:lstStyle/>
          <a:p>
            <a:pPr algn="ctr"/>
            <a:r>
              <a:rPr lang="en-US" sz="5400" b="1" dirty="0" smtClean="0">
                <a:solidFill>
                  <a:schemeClr val="bg1"/>
                </a:solidFill>
                <a:latin typeface="Monotype Corsiva" panose="03010101010201010101" pitchFamily="66" charset="0"/>
              </a:rPr>
              <a:t>To Practice Self Learning</a:t>
            </a:r>
            <a:endParaRPr lang="en-US" sz="5400" b="1" dirty="0">
              <a:solidFill>
                <a:schemeClr val="bg1"/>
              </a:solidFill>
              <a:latin typeface="Monotype Corsiva" panose="03010101010201010101" pitchFamily="66" charset="0"/>
            </a:endParaRPr>
          </a:p>
        </p:txBody>
      </p:sp>
      <p:sp>
        <p:nvSpPr>
          <p:cNvPr id="3" name="Content Placeholder 2"/>
          <p:cNvSpPr>
            <a:spLocks noGrp="1"/>
          </p:cNvSpPr>
          <p:nvPr>
            <p:ph idx="1"/>
          </p:nvPr>
        </p:nvSpPr>
        <p:spPr>
          <a:xfrm>
            <a:off x="464233" y="1294228"/>
            <a:ext cx="11521441" cy="5289452"/>
          </a:xfrm>
        </p:spPr>
        <p:txBody>
          <a:bodyPr>
            <a:normAutofit/>
          </a:bodyPr>
          <a:lstStyle/>
          <a:p>
            <a:pPr>
              <a:lnSpc>
                <a:spcPct val="150000"/>
              </a:lnSpc>
            </a:pPr>
            <a:r>
              <a:rPr lang="en-US" dirty="0" smtClean="0">
                <a:solidFill>
                  <a:schemeClr val="bg1"/>
                </a:solidFill>
                <a:latin typeface="Bookman Old Style" panose="02050604050505020204" pitchFamily="18" charset="0"/>
              </a:rPr>
              <a:t>Explore your studying </a:t>
            </a:r>
            <a:r>
              <a:rPr lang="en-US" dirty="0">
                <a:solidFill>
                  <a:schemeClr val="bg1"/>
                </a:solidFill>
                <a:latin typeface="Bookman Old Style" panose="02050604050505020204" pitchFamily="18" charset="0"/>
              </a:rPr>
              <a:t>techniques to find what works for your brain. Some students find reading aloud helpful, others like taking handwritten notes rather than typing. Discover whatever works best for </a:t>
            </a:r>
            <a:r>
              <a:rPr lang="en-US" dirty="0" smtClean="0">
                <a:solidFill>
                  <a:schemeClr val="bg1"/>
                </a:solidFill>
                <a:latin typeface="Bookman Old Style" panose="02050604050505020204" pitchFamily="18" charset="0"/>
              </a:rPr>
              <a:t>you</a:t>
            </a:r>
            <a:r>
              <a:rPr lang="en-US" dirty="0">
                <a:solidFill>
                  <a:schemeClr val="bg1"/>
                </a:solidFill>
                <a:latin typeface="Bookman Old Style" panose="02050604050505020204" pitchFamily="18" charset="0"/>
              </a:rPr>
              <a:t>, and stick with it</a:t>
            </a:r>
            <a:r>
              <a:rPr lang="en-US" dirty="0" smtClean="0">
                <a:solidFill>
                  <a:schemeClr val="bg1"/>
                </a:solidFill>
                <a:latin typeface="Bookman Old Style" panose="02050604050505020204" pitchFamily="18" charset="0"/>
              </a:rPr>
              <a:t>.</a:t>
            </a:r>
          </a:p>
          <a:p>
            <a:pPr>
              <a:lnSpc>
                <a:spcPct val="150000"/>
              </a:lnSpc>
            </a:pPr>
            <a:r>
              <a:rPr lang="en-US" dirty="0" smtClean="0">
                <a:solidFill>
                  <a:schemeClr val="bg1"/>
                </a:solidFill>
                <a:latin typeface="Bookman Old Style" panose="02050604050505020204" pitchFamily="18" charset="0"/>
              </a:rPr>
              <a:t>Set your own learning goals – what, when and how.</a:t>
            </a:r>
          </a:p>
          <a:p>
            <a:pPr>
              <a:lnSpc>
                <a:spcPct val="150000"/>
              </a:lnSpc>
            </a:pPr>
            <a:r>
              <a:rPr lang="en-US" dirty="0">
                <a:solidFill>
                  <a:schemeClr val="bg1"/>
                </a:solidFill>
                <a:latin typeface="Bookman Old Style" panose="02050604050505020204" pitchFamily="18" charset="0"/>
              </a:rPr>
              <a:t>Online learning platforms:</a:t>
            </a:r>
            <a:r>
              <a:rPr lang="en-US">
                <a:solidFill>
                  <a:schemeClr val="bg1"/>
                </a:solidFill>
                <a:latin typeface="Bookman Old Style" panose="02050604050505020204" pitchFamily="18" charset="0"/>
              </a:rPr>
              <a:t> </a:t>
            </a:r>
            <a:r>
              <a:rPr lang="en-US" smtClean="0">
                <a:solidFill>
                  <a:schemeClr val="bg1"/>
                </a:solidFill>
                <a:latin typeface="Bookman Old Style" panose="02050604050505020204" pitchFamily="18" charset="0"/>
              </a:rPr>
              <a:t>NPTEL</a:t>
            </a:r>
            <a:r>
              <a:rPr lang="en-US" dirty="0" smtClean="0">
                <a:solidFill>
                  <a:schemeClr val="bg1"/>
                </a:solidFill>
                <a:latin typeface="Bookman Old Style" panose="02050604050505020204" pitchFamily="18" charset="0"/>
              </a:rPr>
              <a:t>, </a:t>
            </a:r>
            <a:r>
              <a:rPr lang="en-US" dirty="0" err="1">
                <a:solidFill>
                  <a:schemeClr val="bg1"/>
                </a:solidFill>
                <a:latin typeface="Bookman Old Style" panose="02050604050505020204" pitchFamily="18" charset="0"/>
              </a:rPr>
              <a:t>C</a:t>
            </a:r>
            <a:r>
              <a:rPr lang="en-US" dirty="0" err="1" smtClean="0">
                <a:solidFill>
                  <a:schemeClr val="bg1"/>
                </a:solidFill>
                <a:latin typeface="Bookman Old Style" panose="02050604050505020204" pitchFamily="18" charset="0"/>
              </a:rPr>
              <a:t>oursera</a:t>
            </a:r>
            <a:r>
              <a:rPr lang="en-US" dirty="0" smtClean="0">
                <a:solidFill>
                  <a:schemeClr val="bg1"/>
                </a:solidFill>
                <a:latin typeface="Bookman Old Style" panose="02050604050505020204" pitchFamily="18" charset="0"/>
              </a:rPr>
              <a:t>, </a:t>
            </a:r>
            <a:r>
              <a:rPr lang="en-US" dirty="0">
                <a:solidFill>
                  <a:schemeClr val="bg1"/>
                </a:solidFill>
                <a:latin typeface="Bookman Old Style" panose="02050604050505020204" pitchFamily="18" charset="0"/>
              </a:rPr>
              <a:t>Alison, </a:t>
            </a:r>
            <a:r>
              <a:rPr lang="en-US" dirty="0" err="1" smtClean="0">
                <a:solidFill>
                  <a:schemeClr val="bg1"/>
                </a:solidFill>
                <a:latin typeface="Bookman Old Style" panose="02050604050505020204" pitchFamily="18" charset="0"/>
              </a:rPr>
              <a:t>Udemy</a:t>
            </a:r>
            <a:r>
              <a:rPr lang="en-US" dirty="0" smtClean="0">
                <a:solidFill>
                  <a:schemeClr val="bg1"/>
                </a:solidFill>
                <a:latin typeface="Bookman Old Style" panose="02050604050505020204" pitchFamily="18" charset="0"/>
              </a:rPr>
              <a:t>, You tube etc</a:t>
            </a:r>
            <a:r>
              <a:rPr lang="en-US" dirty="0" smtClean="0">
                <a:solidFill>
                  <a:schemeClr val="bg1"/>
                </a:solidFill>
              </a:rPr>
              <a:t>.</a:t>
            </a:r>
            <a:endParaRPr lang="en-US" dirty="0">
              <a:solidFill>
                <a:schemeClr val="bg1"/>
              </a:solidFill>
            </a:endParaRPr>
          </a:p>
          <a:p>
            <a:pPr marL="0" indent="0">
              <a:buNone/>
            </a:pP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xmlns="" val="1855772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5084" y="2025113"/>
            <a:ext cx="11760590" cy="3419084"/>
          </a:xfrm>
        </p:spPr>
        <p:txBody>
          <a:bodyPr>
            <a:normAutofit/>
          </a:bodyPr>
          <a:lstStyle/>
          <a:p>
            <a:pPr algn="ctr"/>
            <a:r>
              <a:rPr lang="en-US" sz="4000" b="1" dirty="0">
                <a:solidFill>
                  <a:schemeClr val="accent2">
                    <a:lumMod val="50000"/>
                  </a:schemeClr>
                </a:solidFill>
                <a:latin typeface="Monotype Corsiva" panose="03010101010201010101" pitchFamily="66" charset="0"/>
              </a:rPr>
              <a:t>“</a:t>
            </a:r>
            <a:r>
              <a:rPr lang="en-US" b="1" dirty="0">
                <a:solidFill>
                  <a:schemeClr val="accent2">
                    <a:lumMod val="50000"/>
                  </a:schemeClr>
                </a:solidFill>
                <a:latin typeface="Monotype Corsiva" panose="03010101010201010101" pitchFamily="66" charset="0"/>
              </a:rPr>
              <a:t>Never stop learning because life will never stop </a:t>
            </a:r>
            <a:r>
              <a:rPr lang="en-US" b="1" dirty="0" smtClean="0">
                <a:solidFill>
                  <a:schemeClr val="accent2">
                    <a:lumMod val="50000"/>
                  </a:schemeClr>
                </a:solidFill>
                <a:latin typeface="Monotype Corsiva" panose="03010101010201010101" pitchFamily="66" charset="0"/>
              </a:rPr>
              <a:t>teaching”</a:t>
            </a:r>
            <a:r>
              <a:rPr lang="en-US" b="1" dirty="0">
                <a:solidFill>
                  <a:schemeClr val="accent2">
                    <a:lumMod val="50000"/>
                  </a:schemeClr>
                </a:solidFill>
                <a:latin typeface="Monotype Corsiva" panose="03010101010201010101" pitchFamily="66" charset="0"/>
              </a:rPr>
              <a:t/>
            </a:r>
            <a:br>
              <a:rPr lang="en-US" b="1" dirty="0">
                <a:solidFill>
                  <a:schemeClr val="accent2">
                    <a:lumMod val="50000"/>
                  </a:schemeClr>
                </a:solidFill>
                <a:latin typeface="Monotype Corsiva" panose="03010101010201010101" pitchFamily="66" charset="0"/>
              </a:rPr>
            </a:br>
            <a:r>
              <a:rPr lang="en-US" sz="7200" b="1" dirty="0" smtClean="0">
                <a:solidFill>
                  <a:schemeClr val="accent2">
                    <a:lumMod val="50000"/>
                  </a:schemeClr>
                </a:solidFill>
                <a:latin typeface="Gigi" panose="04040504061007020D02" pitchFamily="82" charset="0"/>
              </a:rPr>
              <a:t/>
            </a:r>
            <a:br>
              <a:rPr lang="en-US" sz="7200" b="1" dirty="0" smtClean="0">
                <a:solidFill>
                  <a:schemeClr val="accent2">
                    <a:lumMod val="50000"/>
                  </a:schemeClr>
                </a:solidFill>
                <a:latin typeface="Gigi" panose="04040504061007020D02" pitchFamily="82" charset="0"/>
              </a:rPr>
            </a:br>
            <a:r>
              <a:rPr lang="en-US" sz="6600" b="1" dirty="0" smtClean="0">
                <a:solidFill>
                  <a:schemeClr val="accent2">
                    <a:lumMod val="50000"/>
                  </a:schemeClr>
                </a:solidFill>
                <a:latin typeface="Gigi" panose="04040504061007020D02" pitchFamily="82" charset="0"/>
              </a:rPr>
              <a:t>THANK YOU</a:t>
            </a:r>
            <a:endParaRPr lang="en-US" sz="6600" b="1" dirty="0">
              <a:solidFill>
                <a:schemeClr val="accent2">
                  <a:lumMod val="50000"/>
                </a:schemeClr>
              </a:solidFill>
              <a:latin typeface="Gigi" panose="04040504061007020D02" pitchFamily="82" charset="0"/>
            </a:endParaRPr>
          </a:p>
        </p:txBody>
      </p:sp>
    </p:spTree>
    <p:extLst>
      <p:ext uri="{BB962C8B-B14F-4D97-AF65-F5344CB8AC3E}">
        <p14:creationId xmlns:p14="http://schemas.microsoft.com/office/powerpoint/2010/main" xmlns="" val="1616657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09292" y="377451"/>
            <a:ext cx="4262511" cy="858129"/>
          </a:xfrm>
          <a:solidFill>
            <a:schemeClr val="accent2">
              <a:lumMod val="50000"/>
            </a:schemeClr>
          </a:solidFill>
        </p:spPr>
        <p:txBody>
          <a:bodyPr>
            <a:noAutofit/>
          </a:bodyPr>
          <a:lstStyle/>
          <a:p>
            <a:pPr algn="ctr"/>
            <a:r>
              <a:rPr lang="en-US" sz="6600" b="1" dirty="0" smtClean="0">
                <a:solidFill>
                  <a:schemeClr val="bg1"/>
                </a:solidFill>
                <a:latin typeface="Monotype Corsiva" panose="03010101010201010101" pitchFamily="66" charset="0"/>
              </a:rPr>
              <a:t>Benefits</a:t>
            </a:r>
            <a:endParaRPr lang="en-US" sz="6600" b="1" dirty="0">
              <a:solidFill>
                <a:schemeClr val="bg1"/>
              </a:solidFill>
              <a:latin typeface="Monotype Corsiva" panose="03010101010201010101" pitchFamily="66" charset="0"/>
            </a:endParaRPr>
          </a:p>
        </p:txBody>
      </p:sp>
      <p:sp>
        <p:nvSpPr>
          <p:cNvPr id="3" name="Content Placeholder 2"/>
          <p:cNvSpPr>
            <a:spLocks noGrp="1"/>
          </p:cNvSpPr>
          <p:nvPr>
            <p:ph idx="1"/>
          </p:nvPr>
        </p:nvSpPr>
        <p:spPr>
          <a:xfrm>
            <a:off x="436099" y="1448972"/>
            <a:ext cx="11408898" cy="5219114"/>
          </a:xfrm>
        </p:spPr>
        <p:txBody>
          <a:bodyPr>
            <a:normAutofit fontScale="92500"/>
          </a:bodyPr>
          <a:lstStyle/>
          <a:p>
            <a:pPr lvl="0">
              <a:lnSpc>
                <a:spcPct val="150000"/>
              </a:lnSpc>
            </a:pPr>
            <a:r>
              <a:rPr lang="en-US" dirty="0">
                <a:solidFill>
                  <a:schemeClr val="bg1"/>
                </a:solidFill>
                <a:latin typeface="Bookman Old Style" panose="02050604050505020204" pitchFamily="18" charset="0"/>
              </a:rPr>
              <a:t>Improve skills by recognizing what you do well and what you need to improve</a:t>
            </a:r>
          </a:p>
          <a:p>
            <a:pPr>
              <a:lnSpc>
                <a:spcPct val="150000"/>
              </a:lnSpc>
            </a:pPr>
            <a:r>
              <a:rPr lang="en-US" dirty="0">
                <a:solidFill>
                  <a:schemeClr val="bg1"/>
                </a:solidFill>
                <a:latin typeface="Bookman Old Style" panose="02050604050505020204" pitchFamily="18" charset="0"/>
              </a:rPr>
              <a:t>Strengthen work and personal relationships by managing </a:t>
            </a:r>
            <a:r>
              <a:rPr lang="en-US" dirty="0" smtClean="0">
                <a:solidFill>
                  <a:schemeClr val="bg1"/>
                </a:solidFill>
                <a:latin typeface="Bookman Old Style" panose="02050604050505020204" pitchFamily="18" charset="0"/>
              </a:rPr>
              <a:t>emotions</a:t>
            </a:r>
          </a:p>
          <a:p>
            <a:pPr lvl="0">
              <a:lnSpc>
                <a:spcPct val="150000"/>
              </a:lnSpc>
            </a:pPr>
            <a:r>
              <a:rPr lang="en-US" dirty="0">
                <a:solidFill>
                  <a:schemeClr val="bg1"/>
                </a:solidFill>
                <a:latin typeface="Bookman Old Style" panose="02050604050505020204" pitchFamily="18" charset="0"/>
              </a:rPr>
              <a:t>Increase </a:t>
            </a:r>
            <a:r>
              <a:rPr lang="en-US" dirty="0" smtClean="0">
                <a:solidFill>
                  <a:schemeClr val="bg1"/>
                </a:solidFill>
                <a:latin typeface="Bookman Old Style" panose="02050604050505020204" pitchFamily="18" charset="0"/>
              </a:rPr>
              <a:t>motivation </a:t>
            </a:r>
            <a:r>
              <a:rPr lang="en-US" dirty="0">
                <a:solidFill>
                  <a:schemeClr val="bg1"/>
                </a:solidFill>
                <a:latin typeface="Bookman Old Style" panose="02050604050505020204" pitchFamily="18" charset="0"/>
              </a:rPr>
              <a:t>by seeking out your true </a:t>
            </a:r>
            <a:r>
              <a:rPr lang="en-US" dirty="0" smtClean="0">
                <a:solidFill>
                  <a:schemeClr val="bg1"/>
                </a:solidFill>
                <a:latin typeface="Bookman Old Style" panose="02050604050505020204" pitchFamily="18" charset="0"/>
              </a:rPr>
              <a:t>passions</a:t>
            </a:r>
          </a:p>
          <a:p>
            <a:pPr>
              <a:lnSpc>
                <a:spcPct val="150000"/>
              </a:lnSpc>
            </a:pPr>
            <a:r>
              <a:rPr lang="en-US" dirty="0" smtClean="0">
                <a:solidFill>
                  <a:schemeClr val="bg1"/>
                </a:solidFill>
                <a:latin typeface="Bookman Old Style" panose="02050604050505020204" pitchFamily="18" charset="0"/>
              </a:rPr>
              <a:t>Enhance </a:t>
            </a:r>
            <a:r>
              <a:rPr lang="en-US" dirty="0">
                <a:solidFill>
                  <a:schemeClr val="bg1"/>
                </a:solidFill>
                <a:latin typeface="Bookman Old Style" panose="02050604050505020204" pitchFamily="18" charset="0"/>
              </a:rPr>
              <a:t>happiness levels by aligning your ideals with your </a:t>
            </a:r>
            <a:r>
              <a:rPr lang="en-US" dirty="0" smtClean="0">
                <a:solidFill>
                  <a:schemeClr val="bg1"/>
                </a:solidFill>
                <a:latin typeface="Bookman Old Style" panose="02050604050505020204" pitchFamily="18" charset="0"/>
              </a:rPr>
              <a:t>actions</a:t>
            </a:r>
          </a:p>
          <a:p>
            <a:pPr>
              <a:lnSpc>
                <a:spcPct val="150000"/>
              </a:lnSpc>
            </a:pPr>
            <a:r>
              <a:rPr lang="en-US" dirty="0">
                <a:solidFill>
                  <a:schemeClr val="bg1"/>
                </a:solidFill>
                <a:latin typeface="Bookman Old Style" panose="02050604050505020204" pitchFamily="18" charset="0"/>
              </a:rPr>
              <a:t>Decrease stress by identifying emotions and lessening </a:t>
            </a:r>
            <a:r>
              <a:rPr lang="en-US" dirty="0" smtClean="0">
                <a:solidFill>
                  <a:schemeClr val="bg1"/>
                </a:solidFill>
                <a:latin typeface="Bookman Old Style" panose="02050604050505020204" pitchFamily="18" charset="0"/>
              </a:rPr>
              <a:t>things </a:t>
            </a:r>
            <a:r>
              <a:rPr lang="en-US" dirty="0">
                <a:solidFill>
                  <a:schemeClr val="bg1"/>
                </a:solidFill>
                <a:latin typeface="Bookman Old Style" panose="02050604050505020204" pitchFamily="18" charset="0"/>
              </a:rPr>
              <a:t>you don’t enjoy</a:t>
            </a:r>
          </a:p>
          <a:p>
            <a:pPr lvl="0"/>
            <a:endParaRPr lang="en-US" dirty="0">
              <a:latin typeface="Bookman Old Style" panose="02050604050505020204" pitchFamily="18" charset="0"/>
            </a:endParaRPr>
          </a:p>
          <a:p>
            <a:endParaRPr lang="en-US" dirty="0">
              <a:latin typeface="Bookman Old Style" panose="02050604050505020204" pitchFamily="18" charset="0"/>
            </a:endParaRPr>
          </a:p>
        </p:txBody>
      </p:sp>
    </p:spTree>
    <p:extLst>
      <p:ext uri="{BB962C8B-B14F-4D97-AF65-F5344CB8AC3E}">
        <p14:creationId xmlns:p14="http://schemas.microsoft.com/office/powerpoint/2010/main" xmlns="" val="2819821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275" y="295422"/>
            <a:ext cx="8333935" cy="1071709"/>
          </a:xfrm>
          <a:solidFill>
            <a:schemeClr val="accent2">
              <a:lumMod val="50000"/>
            </a:schemeClr>
          </a:solidFill>
        </p:spPr>
        <p:txBody>
          <a:bodyPr>
            <a:normAutofit/>
          </a:bodyPr>
          <a:lstStyle/>
          <a:p>
            <a:pPr algn="ctr"/>
            <a:r>
              <a:rPr lang="en-US" sz="6000" b="1" dirty="0" smtClean="0">
                <a:solidFill>
                  <a:schemeClr val="bg1"/>
                </a:solidFill>
                <a:latin typeface="Monotype Corsiva" panose="03010101010201010101" pitchFamily="66" charset="0"/>
              </a:rPr>
              <a:t>How to be more self aware</a:t>
            </a:r>
            <a:endParaRPr lang="en-US" sz="6000" b="1" dirty="0">
              <a:solidFill>
                <a:schemeClr val="bg1"/>
              </a:solidFill>
              <a:latin typeface="Monotype Corsiva" panose="03010101010201010101" pitchFamily="66" charset="0"/>
            </a:endParaRPr>
          </a:p>
        </p:txBody>
      </p:sp>
      <p:sp>
        <p:nvSpPr>
          <p:cNvPr id="3" name="Content Placeholder 2"/>
          <p:cNvSpPr>
            <a:spLocks noGrp="1"/>
          </p:cNvSpPr>
          <p:nvPr>
            <p:ph idx="1"/>
          </p:nvPr>
        </p:nvSpPr>
        <p:spPr>
          <a:xfrm>
            <a:off x="590843" y="1533378"/>
            <a:ext cx="11338560" cy="5148776"/>
          </a:xfrm>
        </p:spPr>
        <p:txBody>
          <a:bodyPr>
            <a:normAutofit/>
          </a:bodyPr>
          <a:lstStyle/>
          <a:p>
            <a:pPr algn="just">
              <a:lnSpc>
                <a:spcPct val="150000"/>
              </a:lnSpc>
            </a:pPr>
            <a:r>
              <a:rPr lang="en-US" dirty="0" smtClean="0">
                <a:solidFill>
                  <a:schemeClr val="bg1"/>
                </a:solidFill>
                <a:latin typeface="Bookman Old Style" panose="02050604050505020204" pitchFamily="18" charset="0"/>
              </a:rPr>
              <a:t>Write a journal about </a:t>
            </a:r>
            <a:r>
              <a:rPr lang="en-US" dirty="0">
                <a:solidFill>
                  <a:schemeClr val="bg1"/>
                </a:solidFill>
                <a:latin typeface="Bookman Old Style" panose="02050604050505020204" pitchFamily="18" charset="0"/>
              </a:rPr>
              <a:t>your thoughts and feelings, and your successes and failures for the </a:t>
            </a:r>
            <a:r>
              <a:rPr lang="en-US" dirty="0" smtClean="0">
                <a:solidFill>
                  <a:schemeClr val="bg1"/>
                </a:solidFill>
                <a:latin typeface="Bookman Old Style" panose="02050604050505020204" pitchFamily="18" charset="0"/>
              </a:rPr>
              <a:t>day</a:t>
            </a:r>
          </a:p>
          <a:p>
            <a:pPr algn="just">
              <a:lnSpc>
                <a:spcPct val="150000"/>
              </a:lnSpc>
            </a:pPr>
            <a:r>
              <a:rPr lang="en-US" dirty="0" smtClean="0">
                <a:solidFill>
                  <a:schemeClr val="bg1"/>
                </a:solidFill>
                <a:latin typeface="Bookman Old Style" panose="02050604050505020204" pitchFamily="18" charset="0"/>
              </a:rPr>
              <a:t>Spend time with yourself – thinking about you</a:t>
            </a:r>
          </a:p>
          <a:p>
            <a:pPr algn="just">
              <a:lnSpc>
                <a:spcPct val="150000"/>
              </a:lnSpc>
            </a:pPr>
            <a:r>
              <a:rPr lang="en-US" dirty="0" smtClean="0">
                <a:solidFill>
                  <a:schemeClr val="bg1"/>
                </a:solidFill>
                <a:latin typeface="Bookman Old Style" panose="02050604050505020204" pitchFamily="18" charset="0"/>
              </a:rPr>
              <a:t>Ask your trusted friends to describe you and introspect on it</a:t>
            </a:r>
            <a:endParaRPr lang="en-US" dirty="0">
              <a:solidFill>
                <a:schemeClr val="bg1"/>
              </a:solidFill>
              <a:latin typeface="Bookman Old Style" panose="02050604050505020204" pitchFamily="18" charset="0"/>
            </a:endParaRPr>
          </a:p>
          <a:p>
            <a:pPr algn="just">
              <a:lnSpc>
                <a:spcPct val="150000"/>
              </a:lnSpc>
            </a:pPr>
            <a:r>
              <a:rPr lang="en-US" dirty="0" smtClean="0">
                <a:solidFill>
                  <a:schemeClr val="bg1"/>
                </a:solidFill>
                <a:latin typeface="Bookman Old Style" panose="02050604050505020204" pitchFamily="18" charset="0"/>
              </a:rPr>
              <a:t>Get to know all your </a:t>
            </a:r>
            <a:r>
              <a:rPr lang="en-US" dirty="0" err="1" smtClean="0">
                <a:solidFill>
                  <a:schemeClr val="bg1"/>
                </a:solidFill>
                <a:latin typeface="Bookman Old Style" panose="02050604050505020204" pitchFamily="18" charset="0"/>
              </a:rPr>
              <a:t>favourites</a:t>
            </a:r>
            <a:r>
              <a:rPr lang="en-US" dirty="0" smtClean="0">
                <a:solidFill>
                  <a:schemeClr val="bg1"/>
                </a:solidFill>
                <a:latin typeface="Bookman Old Style" panose="02050604050505020204" pitchFamily="18" charset="0"/>
              </a:rPr>
              <a:t> (food, </a:t>
            </a:r>
            <a:r>
              <a:rPr lang="en-US" dirty="0" err="1" smtClean="0">
                <a:solidFill>
                  <a:schemeClr val="bg1"/>
                </a:solidFill>
                <a:latin typeface="Bookman Old Style" panose="02050604050505020204" pitchFamily="18" charset="0"/>
              </a:rPr>
              <a:t>colour</a:t>
            </a:r>
            <a:r>
              <a:rPr lang="en-US" dirty="0" smtClean="0">
                <a:solidFill>
                  <a:schemeClr val="bg1"/>
                </a:solidFill>
                <a:latin typeface="Bookman Old Style" panose="02050604050505020204" pitchFamily="18" charset="0"/>
              </a:rPr>
              <a:t>, subjects, friends, traits, place, hobby </a:t>
            </a:r>
            <a:r>
              <a:rPr lang="en-US" dirty="0" err="1" smtClean="0">
                <a:solidFill>
                  <a:schemeClr val="bg1"/>
                </a:solidFill>
                <a:latin typeface="Bookman Old Style" panose="02050604050505020204" pitchFamily="18" charset="0"/>
              </a:rPr>
              <a:t>etc</a:t>
            </a:r>
            <a:r>
              <a:rPr lang="en-US" dirty="0" smtClean="0">
                <a:solidFill>
                  <a:schemeClr val="bg1"/>
                </a:solidFill>
                <a:latin typeface="Bookman Old Style" panose="02050604050505020204" pitchFamily="18" charset="0"/>
              </a:rPr>
              <a:t>)</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xmlns="" val="717572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5933" y="380620"/>
            <a:ext cx="5306096" cy="868829"/>
          </a:xfrm>
          <a:solidFill>
            <a:schemeClr val="accent2">
              <a:lumMod val="50000"/>
            </a:schemeClr>
          </a:solidFill>
        </p:spPr>
        <p:txBody>
          <a:bodyPr>
            <a:noAutofit/>
          </a:bodyPr>
          <a:lstStyle/>
          <a:p>
            <a:pPr algn="ctr"/>
            <a:r>
              <a:rPr lang="en-US" sz="6600" b="1" dirty="0" smtClean="0">
                <a:solidFill>
                  <a:schemeClr val="bg1"/>
                </a:solidFill>
                <a:latin typeface="Monotype Corsiva" panose="03010101010201010101" pitchFamily="66" charset="0"/>
              </a:rPr>
              <a:t>Self Respect</a:t>
            </a:r>
            <a:endParaRPr lang="en-US" sz="6600" b="1" dirty="0">
              <a:solidFill>
                <a:schemeClr val="bg1"/>
              </a:solidFill>
              <a:latin typeface="Monotype Corsiva" panose="03010101010201010101" pitchFamily="66" charset="0"/>
            </a:endParaRPr>
          </a:p>
        </p:txBody>
      </p:sp>
      <p:sp>
        <p:nvSpPr>
          <p:cNvPr id="3" name="Content Placeholder 2"/>
          <p:cNvSpPr>
            <a:spLocks noGrp="1"/>
          </p:cNvSpPr>
          <p:nvPr>
            <p:ph idx="1"/>
          </p:nvPr>
        </p:nvSpPr>
        <p:spPr>
          <a:xfrm>
            <a:off x="321973" y="1094704"/>
            <a:ext cx="11694016" cy="5531179"/>
          </a:xfrm>
        </p:spPr>
        <p:txBody>
          <a:bodyPr>
            <a:normAutofit fontScale="92500"/>
          </a:bodyPr>
          <a:lstStyle/>
          <a:p>
            <a:pPr marL="0" indent="0">
              <a:buNone/>
            </a:pPr>
            <a:endParaRPr lang="en-US" dirty="0" smtClean="0">
              <a:solidFill>
                <a:schemeClr val="bg1"/>
              </a:solidFill>
              <a:latin typeface="Bookman Old Style" panose="02050604050505020204" pitchFamily="18" charset="0"/>
            </a:endParaRPr>
          </a:p>
          <a:p>
            <a:pPr>
              <a:lnSpc>
                <a:spcPct val="150000"/>
              </a:lnSpc>
            </a:pPr>
            <a:r>
              <a:rPr lang="en-US" sz="3200" dirty="0">
                <a:solidFill>
                  <a:schemeClr val="bg1"/>
                </a:solidFill>
                <a:latin typeface="Bookman Old Style" panose="02050604050505020204" pitchFamily="18" charset="0"/>
              </a:rPr>
              <a:t>Self-respect </a:t>
            </a:r>
            <a:r>
              <a:rPr lang="en-US" sz="3200" dirty="0" smtClean="0">
                <a:solidFill>
                  <a:schemeClr val="bg1"/>
                </a:solidFill>
                <a:latin typeface="Bookman Old Style" panose="02050604050505020204" pitchFamily="18" charset="0"/>
              </a:rPr>
              <a:t>means </a:t>
            </a:r>
            <a:r>
              <a:rPr lang="en-US" sz="3200" dirty="0">
                <a:solidFill>
                  <a:schemeClr val="bg1"/>
                </a:solidFill>
                <a:latin typeface="Bookman Old Style" panose="02050604050505020204" pitchFamily="18" charset="0"/>
              </a:rPr>
              <a:t>honoring your worth, preserving your dignity, and taking pride in your abilities </a:t>
            </a:r>
            <a:endParaRPr lang="en-US" sz="3200" dirty="0" smtClean="0">
              <a:solidFill>
                <a:schemeClr val="bg1"/>
              </a:solidFill>
              <a:latin typeface="Bookman Old Style" panose="02050604050505020204" pitchFamily="18" charset="0"/>
            </a:endParaRPr>
          </a:p>
          <a:p>
            <a:pPr>
              <a:lnSpc>
                <a:spcPct val="150000"/>
              </a:lnSpc>
            </a:pPr>
            <a:r>
              <a:rPr lang="en-US" sz="3200" dirty="0" smtClean="0">
                <a:solidFill>
                  <a:schemeClr val="bg1"/>
                </a:solidFill>
                <a:latin typeface="Bookman Old Style" panose="02050604050505020204" pitchFamily="18" charset="0"/>
              </a:rPr>
              <a:t>The respect that you have for yourself – valuing your unique traits and appreciating your talents and your personality.</a:t>
            </a:r>
          </a:p>
          <a:p>
            <a:pPr>
              <a:lnSpc>
                <a:spcPct val="150000"/>
              </a:lnSpc>
            </a:pPr>
            <a:r>
              <a:rPr lang="en-US" sz="3200" dirty="0" smtClean="0">
                <a:solidFill>
                  <a:schemeClr val="bg1"/>
                </a:solidFill>
                <a:latin typeface="Bookman Old Style" panose="02050604050505020204" pitchFamily="18" charset="0"/>
              </a:rPr>
              <a:t>Being </a:t>
            </a:r>
            <a:r>
              <a:rPr lang="en-US" sz="3200" dirty="0">
                <a:solidFill>
                  <a:schemeClr val="bg1"/>
                </a:solidFill>
                <a:latin typeface="Bookman Old Style" panose="02050604050505020204" pitchFamily="18" charset="0"/>
              </a:rPr>
              <a:t>self-respecting means that you believe at a core level that you’re worthy of being treated fairly and with courtesy.</a:t>
            </a:r>
            <a:endParaRPr lang="en-US" sz="3200" dirty="0" smtClean="0">
              <a:solidFill>
                <a:schemeClr val="bg1"/>
              </a:solidFill>
              <a:latin typeface="Bookman Old Style" panose="02050604050505020204" pitchFamily="18" charset="0"/>
            </a:endParaRPr>
          </a:p>
          <a:p>
            <a:pPr>
              <a:lnSpc>
                <a:spcPct val="150000"/>
              </a:lnSpc>
            </a:pPr>
            <a:endParaRPr lang="en-US" sz="3200" dirty="0">
              <a:solidFill>
                <a:schemeClr val="bg1"/>
              </a:solidFill>
              <a:latin typeface="Bookman Old Style" panose="02050604050505020204" pitchFamily="18" charset="0"/>
            </a:endParaRPr>
          </a:p>
          <a:p>
            <a:pPr marL="0" indent="0">
              <a:buNone/>
            </a:pPr>
            <a:endParaRPr lang="en-US" dirty="0"/>
          </a:p>
        </p:txBody>
      </p:sp>
    </p:spTree>
    <p:extLst>
      <p:ext uri="{BB962C8B-B14F-4D97-AF65-F5344CB8AC3E}">
        <p14:creationId xmlns:p14="http://schemas.microsoft.com/office/powerpoint/2010/main" xmlns="" val="3667726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851" y="183474"/>
            <a:ext cx="8961120" cy="734095"/>
          </a:xfrm>
          <a:solidFill>
            <a:schemeClr val="accent2">
              <a:lumMod val="50000"/>
            </a:schemeClr>
          </a:solidFill>
        </p:spPr>
        <p:txBody>
          <a:bodyPr anchor="t">
            <a:noAutofit/>
          </a:bodyPr>
          <a:lstStyle/>
          <a:p>
            <a:pPr algn="ctr"/>
            <a:r>
              <a:rPr lang="en-US" sz="5400" b="1" i="1" dirty="0">
                <a:solidFill>
                  <a:schemeClr val="bg1"/>
                </a:solidFill>
                <a:latin typeface="Monotype Corsiva" panose="03010101010201010101" pitchFamily="66" charset="0"/>
              </a:rPr>
              <a:t>Why is S</a:t>
            </a:r>
            <a:r>
              <a:rPr lang="en-US" sz="5400" b="1" i="1" dirty="0" smtClean="0">
                <a:solidFill>
                  <a:schemeClr val="bg1"/>
                </a:solidFill>
                <a:latin typeface="Monotype Corsiva" panose="03010101010201010101" pitchFamily="66" charset="0"/>
              </a:rPr>
              <a:t>elf Respect </a:t>
            </a:r>
            <a:r>
              <a:rPr lang="en-US" sz="5400" b="1" i="1" dirty="0">
                <a:solidFill>
                  <a:schemeClr val="bg1"/>
                </a:solidFill>
                <a:latin typeface="Monotype Corsiva" panose="03010101010201010101" pitchFamily="66" charset="0"/>
              </a:rPr>
              <a:t>so important?</a:t>
            </a:r>
            <a:r>
              <a:rPr lang="en-US" sz="5400" b="1" dirty="0">
                <a:solidFill>
                  <a:schemeClr val="bg1"/>
                </a:solidFill>
                <a:latin typeface="Monotype Corsiva" panose="03010101010201010101" pitchFamily="66" charset="0"/>
              </a:rPr>
              <a:t/>
            </a:r>
            <a:br>
              <a:rPr lang="en-US" sz="5400" b="1" dirty="0">
                <a:solidFill>
                  <a:schemeClr val="bg1"/>
                </a:solidFill>
                <a:latin typeface="Monotype Corsiva" panose="03010101010201010101" pitchFamily="66" charset="0"/>
              </a:rPr>
            </a:br>
            <a:endParaRPr lang="en-US" sz="5400" b="1" dirty="0">
              <a:solidFill>
                <a:schemeClr val="bg1"/>
              </a:solidFill>
              <a:latin typeface="Monotype Corsiva" panose="03010101010201010101" pitchFamily="66" charset="0"/>
            </a:endParaRPr>
          </a:p>
        </p:txBody>
      </p:sp>
      <p:sp>
        <p:nvSpPr>
          <p:cNvPr id="3" name="Content Placeholder 2"/>
          <p:cNvSpPr>
            <a:spLocks noGrp="1"/>
          </p:cNvSpPr>
          <p:nvPr>
            <p:ph idx="1"/>
          </p:nvPr>
        </p:nvSpPr>
        <p:spPr>
          <a:xfrm>
            <a:off x="393895" y="1125415"/>
            <a:ext cx="11591779" cy="5528603"/>
          </a:xfrm>
        </p:spPr>
        <p:txBody>
          <a:bodyPr>
            <a:noAutofit/>
          </a:bodyPr>
          <a:lstStyle/>
          <a:p>
            <a:pPr>
              <a:lnSpc>
                <a:spcPct val="170000"/>
              </a:lnSpc>
            </a:pPr>
            <a:r>
              <a:rPr lang="en-US" sz="2400" dirty="0" smtClean="0">
                <a:solidFill>
                  <a:schemeClr val="bg1"/>
                </a:solidFill>
                <a:latin typeface="Bookman Old Style" panose="02050604050505020204" pitchFamily="18" charset="0"/>
              </a:rPr>
              <a:t>Self respect give </a:t>
            </a:r>
            <a:r>
              <a:rPr lang="en-US" sz="2400" dirty="0">
                <a:solidFill>
                  <a:schemeClr val="bg1"/>
                </a:solidFill>
                <a:latin typeface="Bookman Old Style" panose="02050604050505020204" pitchFamily="18" charset="0"/>
              </a:rPr>
              <a:t>yourself permission to follow your dreams and goals – instead of getting lost in managing </a:t>
            </a:r>
            <a:r>
              <a:rPr lang="en-US" sz="2400" dirty="0" smtClean="0">
                <a:solidFill>
                  <a:schemeClr val="bg1"/>
                </a:solidFill>
                <a:latin typeface="Bookman Old Style" panose="02050604050505020204" pitchFamily="18" charset="0"/>
              </a:rPr>
              <a:t>other's expectations.</a:t>
            </a:r>
          </a:p>
          <a:p>
            <a:pPr>
              <a:lnSpc>
                <a:spcPct val="170000"/>
              </a:lnSpc>
            </a:pPr>
            <a:r>
              <a:rPr lang="en-US" sz="2400" dirty="0" smtClean="0">
                <a:solidFill>
                  <a:schemeClr val="bg1"/>
                </a:solidFill>
                <a:latin typeface="Bookman Old Style" panose="02050604050505020204" pitchFamily="18" charset="0"/>
              </a:rPr>
              <a:t>Without self respect </a:t>
            </a:r>
            <a:r>
              <a:rPr lang="en-US" sz="2400" dirty="0">
                <a:solidFill>
                  <a:schemeClr val="bg1"/>
                </a:solidFill>
                <a:latin typeface="Bookman Old Style" panose="02050604050505020204" pitchFamily="18" charset="0"/>
              </a:rPr>
              <a:t>we are susceptible to being used, abused, and mistreated by other people.  </a:t>
            </a:r>
            <a:endParaRPr lang="en-US" sz="2400" dirty="0" smtClean="0">
              <a:solidFill>
                <a:schemeClr val="bg1"/>
              </a:solidFill>
              <a:latin typeface="Bookman Old Style" panose="02050604050505020204" pitchFamily="18" charset="0"/>
            </a:endParaRPr>
          </a:p>
          <a:p>
            <a:pPr>
              <a:lnSpc>
                <a:spcPct val="170000"/>
              </a:lnSpc>
            </a:pPr>
            <a:r>
              <a:rPr lang="en-US" sz="2400" dirty="0">
                <a:solidFill>
                  <a:schemeClr val="bg1"/>
                </a:solidFill>
                <a:latin typeface="Bookman Old Style" panose="02050604050505020204" pitchFamily="18" charset="0"/>
              </a:rPr>
              <a:t>Self respect keep your positive feelings about you flowing and </a:t>
            </a:r>
            <a:r>
              <a:rPr lang="en-US" sz="2400" dirty="0" smtClean="0">
                <a:solidFill>
                  <a:schemeClr val="bg1"/>
                </a:solidFill>
                <a:latin typeface="Bookman Old Style" panose="02050604050505020204" pitchFamily="18" charset="0"/>
              </a:rPr>
              <a:t>growing.</a:t>
            </a:r>
          </a:p>
          <a:p>
            <a:pPr>
              <a:lnSpc>
                <a:spcPct val="170000"/>
              </a:lnSpc>
            </a:pPr>
            <a:r>
              <a:rPr lang="en-US" sz="2400" dirty="0">
                <a:solidFill>
                  <a:schemeClr val="bg1"/>
                </a:solidFill>
                <a:latin typeface="Bookman Old Style" panose="02050604050505020204" pitchFamily="18" charset="0"/>
              </a:rPr>
              <a:t>Crucial as it affects how you treat </a:t>
            </a:r>
            <a:r>
              <a:rPr lang="en-US" sz="2400" dirty="0" smtClean="0">
                <a:solidFill>
                  <a:schemeClr val="bg1"/>
                </a:solidFill>
                <a:latin typeface="Bookman Old Style" panose="02050604050505020204" pitchFamily="18" charset="0"/>
              </a:rPr>
              <a:t>yourself </a:t>
            </a:r>
            <a:r>
              <a:rPr lang="en-US" sz="2400" dirty="0">
                <a:solidFill>
                  <a:schemeClr val="bg1"/>
                </a:solidFill>
                <a:latin typeface="Bookman Old Style" panose="02050604050505020204" pitchFamily="18" charset="0"/>
              </a:rPr>
              <a:t>and how you allow others to treat </a:t>
            </a:r>
            <a:r>
              <a:rPr lang="en-US" sz="2400" dirty="0" smtClean="0">
                <a:solidFill>
                  <a:schemeClr val="bg1"/>
                </a:solidFill>
                <a:latin typeface="Bookman Old Style" panose="02050604050505020204" pitchFamily="18" charset="0"/>
              </a:rPr>
              <a:t>you.</a:t>
            </a:r>
          </a:p>
        </p:txBody>
      </p:sp>
    </p:spTree>
    <p:extLst>
      <p:ext uri="{BB962C8B-B14F-4D97-AF65-F5344CB8AC3E}">
        <p14:creationId xmlns:p14="http://schemas.microsoft.com/office/powerpoint/2010/main" xmlns="" val="2494850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7778" y="154743"/>
            <a:ext cx="7216727" cy="717454"/>
          </a:xfrm>
          <a:solidFill>
            <a:schemeClr val="accent2">
              <a:lumMod val="50000"/>
            </a:schemeClr>
          </a:solidFill>
        </p:spPr>
        <p:txBody>
          <a:bodyPr>
            <a:noAutofit/>
          </a:bodyPr>
          <a:lstStyle/>
          <a:p>
            <a:pPr algn="ctr"/>
            <a:r>
              <a:rPr lang="en-US" sz="5400" b="1" dirty="0" smtClean="0">
                <a:solidFill>
                  <a:schemeClr val="bg1"/>
                </a:solidFill>
                <a:latin typeface="Monotype Corsiva" panose="03010101010201010101" pitchFamily="66" charset="0"/>
              </a:rPr>
              <a:t>Improve Self Respect </a:t>
            </a:r>
            <a:endParaRPr lang="en-US" sz="5400" b="1" dirty="0">
              <a:solidFill>
                <a:schemeClr val="bg1"/>
              </a:solidFill>
              <a:latin typeface="Monotype Corsiva" panose="03010101010201010101" pitchFamily="66" charset="0"/>
            </a:endParaRPr>
          </a:p>
        </p:txBody>
      </p:sp>
      <p:sp>
        <p:nvSpPr>
          <p:cNvPr id="3" name="Content Placeholder 2"/>
          <p:cNvSpPr>
            <a:spLocks noGrp="1"/>
          </p:cNvSpPr>
          <p:nvPr>
            <p:ph idx="1"/>
          </p:nvPr>
        </p:nvSpPr>
        <p:spPr>
          <a:xfrm>
            <a:off x="112542" y="1055077"/>
            <a:ext cx="11887200" cy="5802923"/>
          </a:xfrm>
        </p:spPr>
        <p:txBody>
          <a:bodyPr>
            <a:noAutofit/>
          </a:bodyPr>
          <a:lstStyle/>
          <a:p>
            <a:pPr algn="just">
              <a:lnSpc>
                <a:spcPct val="100000"/>
              </a:lnSpc>
            </a:pPr>
            <a:r>
              <a:rPr lang="en-US" dirty="0">
                <a:solidFill>
                  <a:schemeClr val="bg1"/>
                </a:solidFill>
                <a:latin typeface="Bookman Old Style" panose="02050604050505020204" pitchFamily="18" charset="0"/>
              </a:rPr>
              <a:t>Don’t speak badly about yourself. Don’t let your mistakes or weaknesses define who you are. Don’t say, “I’m a loser, no one loves me, I hate myself</a:t>
            </a:r>
            <a:r>
              <a:rPr lang="en-US" dirty="0" smtClean="0">
                <a:solidFill>
                  <a:schemeClr val="bg1"/>
                </a:solidFill>
                <a:latin typeface="Bookman Old Style" panose="02050604050505020204" pitchFamily="18" charset="0"/>
              </a:rPr>
              <a:t>.” Instead, say, </a:t>
            </a:r>
            <a:r>
              <a:rPr lang="en-US" dirty="0">
                <a:solidFill>
                  <a:schemeClr val="bg1"/>
                </a:solidFill>
                <a:latin typeface="Bookman Old Style" panose="02050604050505020204" pitchFamily="18" charset="0"/>
              </a:rPr>
              <a:t>“I am a person worth loving and respecting,” you will start to believe it about yourself. </a:t>
            </a:r>
            <a:endParaRPr lang="en-US" dirty="0" smtClean="0">
              <a:solidFill>
                <a:schemeClr val="bg1"/>
              </a:solidFill>
              <a:latin typeface="Bookman Old Style" panose="02050604050505020204" pitchFamily="18" charset="0"/>
            </a:endParaRPr>
          </a:p>
          <a:p>
            <a:pPr algn="just">
              <a:lnSpc>
                <a:spcPct val="100000"/>
              </a:lnSpc>
            </a:pPr>
            <a:r>
              <a:rPr lang="en-US" dirty="0" smtClean="0">
                <a:solidFill>
                  <a:schemeClr val="bg1"/>
                </a:solidFill>
                <a:latin typeface="Bookman Old Style" panose="02050604050505020204" pitchFamily="18" charset="0"/>
              </a:rPr>
              <a:t>Avoid </a:t>
            </a:r>
            <a:r>
              <a:rPr lang="en-US" dirty="0">
                <a:solidFill>
                  <a:schemeClr val="bg1"/>
                </a:solidFill>
                <a:latin typeface="Bookman Old Style" panose="02050604050505020204" pitchFamily="18" charset="0"/>
              </a:rPr>
              <a:t>allowing anyone to treat you </a:t>
            </a:r>
            <a:r>
              <a:rPr lang="en-US" dirty="0" smtClean="0">
                <a:solidFill>
                  <a:schemeClr val="bg1"/>
                </a:solidFill>
                <a:latin typeface="Bookman Old Style" panose="02050604050505020204" pitchFamily="18" charset="0"/>
              </a:rPr>
              <a:t>disrespectfully. </a:t>
            </a:r>
            <a:r>
              <a:rPr lang="en-US" dirty="0">
                <a:solidFill>
                  <a:schemeClr val="bg1"/>
                </a:solidFill>
                <a:latin typeface="Bookman Old Style" panose="02050604050505020204" pitchFamily="18" charset="0"/>
              </a:rPr>
              <a:t>Be clear that you expect to be treated with kindness and care</a:t>
            </a:r>
            <a:r>
              <a:rPr lang="en-US" dirty="0" smtClean="0">
                <a:solidFill>
                  <a:schemeClr val="bg1"/>
                </a:solidFill>
                <a:latin typeface="Bookman Old Style" panose="02050604050505020204" pitchFamily="18" charset="0"/>
              </a:rPr>
              <a:t>.</a:t>
            </a:r>
          </a:p>
          <a:p>
            <a:pPr algn="just">
              <a:lnSpc>
                <a:spcPct val="100000"/>
              </a:lnSpc>
            </a:pPr>
            <a:r>
              <a:rPr lang="en-US" dirty="0" smtClean="0">
                <a:solidFill>
                  <a:schemeClr val="bg1"/>
                </a:solidFill>
                <a:latin typeface="Bookman Old Style" panose="02050604050505020204" pitchFamily="18" charset="0"/>
              </a:rPr>
              <a:t>Stop </a:t>
            </a:r>
            <a:r>
              <a:rPr lang="en-US" dirty="0">
                <a:solidFill>
                  <a:schemeClr val="bg1"/>
                </a:solidFill>
                <a:latin typeface="Bookman Old Style" panose="02050604050505020204" pitchFamily="18" charset="0"/>
              </a:rPr>
              <a:t>people-pleasing and start developing your own character and standards. </a:t>
            </a:r>
          </a:p>
          <a:p>
            <a:pPr algn="just">
              <a:lnSpc>
                <a:spcPct val="100000"/>
              </a:lnSpc>
            </a:pPr>
            <a:r>
              <a:rPr lang="en-US" dirty="0" smtClean="0">
                <a:solidFill>
                  <a:schemeClr val="bg1"/>
                </a:solidFill>
                <a:latin typeface="Bookman Old Style" panose="02050604050505020204" pitchFamily="18" charset="0"/>
              </a:rPr>
              <a:t>Remind </a:t>
            </a:r>
            <a:r>
              <a:rPr lang="en-US" dirty="0">
                <a:solidFill>
                  <a:schemeClr val="bg1"/>
                </a:solidFill>
                <a:latin typeface="Bookman Old Style" panose="02050604050505020204" pitchFamily="18" charset="0"/>
              </a:rPr>
              <a:t>yourself of your strengths and the qualities you have to offer others. </a:t>
            </a:r>
          </a:p>
          <a:p>
            <a:pPr algn="just">
              <a:lnSpc>
                <a:spcPct val="100000"/>
              </a:lnSpc>
            </a:pPr>
            <a:r>
              <a:rPr lang="en-US" dirty="0">
                <a:solidFill>
                  <a:schemeClr val="bg1"/>
                </a:solidFill>
                <a:latin typeface="Bookman Old Style" panose="02050604050505020204" pitchFamily="18" charset="0"/>
              </a:rPr>
              <a:t>Be </a:t>
            </a:r>
            <a:r>
              <a:rPr lang="en-US" dirty="0" smtClean="0">
                <a:solidFill>
                  <a:schemeClr val="bg1"/>
                </a:solidFill>
                <a:latin typeface="Bookman Old Style" panose="02050604050505020204" pitchFamily="18" charset="0"/>
              </a:rPr>
              <a:t>responsible &amp; Do </a:t>
            </a:r>
            <a:r>
              <a:rPr lang="en-US" dirty="0">
                <a:solidFill>
                  <a:schemeClr val="bg1"/>
                </a:solidFill>
                <a:latin typeface="Bookman Old Style" panose="02050604050505020204" pitchFamily="18" charset="0"/>
              </a:rPr>
              <a:t>the things you need to do.</a:t>
            </a:r>
          </a:p>
          <a:p>
            <a:pPr algn="just">
              <a:lnSpc>
                <a:spcPct val="100000"/>
              </a:lnSpc>
            </a:pP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xmlns="" val="3944001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5408" y="182881"/>
            <a:ext cx="5937738" cy="844061"/>
          </a:xfrm>
          <a:solidFill>
            <a:schemeClr val="accent2">
              <a:lumMod val="50000"/>
            </a:schemeClr>
          </a:solidFill>
        </p:spPr>
        <p:txBody>
          <a:bodyPr>
            <a:noAutofit/>
          </a:bodyPr>
          <a:lstStyle/>
          <a:p>
            <a:pPr algn="ctr"/>
            <a:r>
              <a:rPr lang="en-US" sz="6000" b="1" dirty="0" smtClean="0">
                <a:solidFill>
                  <a:schemeClr val="bg1"/>
                </a:solidFill>
                <a:latin typeface="Monotype Corsiva" panose="03010101010201010101" pitchFamily="66" charset="0"/>
              </a:rPr>
              <a:t>Self Esteem</a:t>
            </a:r>
            <a:endParaRPr lang="en-US" sz="6000" b="1" dirty="0">
              <a:solidFill>
                <a:schemeClr val="bg1"/>
              </a:solidFill>
              <a:latin typeface="Monotype Corsiva" panose="03010101010201010101" pitchFamily="66" charset="0"/>
            </a:endParaRPr>
          </a:p>
        </p:txBody>
      </p:sp>
      <p:sp>
        <p:nvSpPr>
          <p:cNvPr id="3" name="Content Placeholder 2"/>
          <p:cNvSpPr>
            <a:spLocks noGrp="1"/>
          </p:cNvSpPr>
          <p:nvPr>
            <p:ph idx="1"/>
          </p:nvPr>
        </p:nvSpPr>
        <p:spPr>
          <a:xfrm>
            <a:off x="365760" y="1139484"/>
            <a:ext cx="11605846" cy="5500466"/>
          </a:xfrm>
        </p:spPr>
        <p:txBody>
          <a:bodyPr>
            <a:noAutofit/>
          </a:bodyPr>
          <a:lstStyle/>
          <a:p>
            <a:pPr>
              <a:lnSpc>
                <a:spcPct val="150000"/>
              </a:lnSpc>
            </a:pPr>
            <a:r>
              <a:rPr lang="en-US" dirty="0">
                <a:solidFill>
                  <a:schemeClr val="bg1"/>
                </a:solidFill>
                <a:latin typeface="Bookman Old Style" panose="02050604050505020204" pitchFamily="18" charset="0"/>
              </a:rPr>
              <a:t>S</a:t>
            </a:r>
            <a:r>
              <a:rPr lang="en-US" dirty="0" smtClean="0">
                <a:solidFill>
                  <a:schemeClr val="bg1"/>
                </a:solidFill>
                <a:latin typeface="Bookman Old Style" panose="02050604050505020204" pitchFamily="18" charset="0"/>
              </a:rPr>
              <a:t>ense </a:t>
            </a:r>
            <a:r>
              <a:rPr lang="en-US" dirty="0">
                <a:solidFill>
                  <a:schemeClr val="bg1"/>
                </a:solidFill>
                <a:latin typeface="Bookman Old Style" panose="02050604050505020204" pitchFamily="18" charset="0"/>
              </a:rPr>
              <a:t>of worthiness or </a:t>
            </a:r>
            <a:r>
              <a:rPr lang="en-US" dirty="0" smtClean="0">
                <a:solidFill>
                  <a:schemeClr val="bg1"/>
                </a:solidFill>
                <a:latin typeface="Bookman Old Style" panose="02050604050505020204" pitchFamily="18" charset="0"/>
              </a:rPr>
              <a:t>unworthiness</a:t>
            </a:r>
            <a:endParaRPr lang="en-US" dirty="0">
              <a:solidFill>
                <a:schemeClr val="bg1"/>
              </a:solidFill>
              <a:latin typeface="Bookman Old Style" panose="02050604050505020204" pitchFamily="18" charset="0"/>
            </a:endParaRPr>
          </a:p>
          <a:p>
            <a:pPr>
              <a:lnSpc>
                <a:spcPct val="150000"/>
              </a:lnSpc>
            </a:pPr>
            <a:r>
              <a:rPr lang="en-US" dirty="0" smtClean="0">
                <a:solidFill>
                  <a:schemeClr val="bg1"/>
                </a:solidFill>
                <a:latin typeface="Bookman Old Style" panose="02050604050505020204" pitchFamily="18" charset="0"/>
              </a:rPr>
              <a:t>Self-esteem </a:t>
            </a:r>
            <a:r>
              <a:rPr lang="en-US" dirty="0">
                <a:solidFill>
                  <a:schemeClr val="bg1"/>
                </a:solidFill>
                <a:latin typeface="Bookman Old Style" panose="02050604050505020204" pitchFamily="18" charset="0"/>
              </a:rPr>
              <a:t>refers to a person’s overall sense of his </a:t>
            </a:r>
            <a:r>
              <a:rPr lang="en-US" dirty="0" smtClean="0">
                <a:solidFill>
                  <a:schemeClr val="bg1"/>
                </a:solidFill>
                <a:latin typeface="Bookman Old Style" panose="02050604050505020204" pitchFamily="18" charset="0"/>
              </a:rPr>
              <a:t>or her</a:t>
            </a:r>
            <a:r>
              <a:rPr lang="en-US" dirty="0">
                <a:solidFill>
                  <a:schemeClr val="bg1"/>
                </a:solidFill>
                <a:latin typeface="Bookman Old Style" panose="02050604050505020204" pitchFamily="18" charset="0"/>
              </a:rPr>
              <a:t> value or worth. It can be considered a sort of measure of how much a person “values, approves of, </a:t>
            </a:r>
            <a:r>
              <a:rPr lang="en-US" dirty="0" smtClean="0">
                <a:solidFill>
                  <a:schemeClr val="bg1"/>
                </a:solidFill>
                <a:latin typeface="Bookman Old Style" panose="02050604050505020204" pitchFamily="18" charset="0"/>
              </a:rPr>
              <a:t>appreciates </a:t>
            </a:r>
            <a:r>
              <a:rPr lang="en-US" dirty="0">
                <a:solidFill>
                  <a:schemeClr val="bg1"/>
                </a:solidFill>
                <a:latin typeface="Bookman Old Style" panose="02050604050505020204" pitchFamily="18" charset="0"/>
              </a:rPr>
              <a:t>or likes him or herself</a:t>
            </a:r>
            <a:r>
              <a:rPr lang="en-US" dirty="0" smtClean="0">
                <a:solidFill>
                  <a:schemeClr val="bg1"/>
                </a:solidFill>
                <a:latin typeface="Bookman Old Style" panose="02050604050505020204" pitchFamily="18" charset="0"/>
              </a:rPr>
              <a:t>”.</a:t>
            </a:r>
          </a:p>
          <a:p>
            <a:pPr>
              <a:lnSpc>
                <a:spcPct val="150000"/>
              </a:lnSpc>
            </a:pPr>
            <a:r>
              <a:rPr lang="en-US" dirty="0" smtClean="0">
                <a:solidFill>
                  <a:schemeClr val="bg1"/>
                </a:solidFill>
                <a:latin typeface="Bookman Old Style" panose="02050604050505020204" pitchFamily="18" charset="0"/>
              </a:rPr>
              <a:t>Self esteem is what we think, feel and believe about ourselves considering all our positives and negatives. </a:t>
            </a:r>
          </a:p>
          <a:p>
            <a:pPr>
              <a:lnSpc>
                <a:spcPct val="150000"/>
              </a:lnSpc>
            </a:pPr>
            <a:r>
              <a:rPr lang="en-US" dirty="0" smtClean="0">
                <a:solidFill>
                  <a:schemeClr val="bg1"/>
                </a:solidFill>
                <a:latin typeface="Bookman Old Style" panose="02050604050505020204" pitchFamily="18" charset="0"/>
              </a:rPr>
              <a:t>It </a:t>
            </a:r>
            <a:r>
              <a:rPr lang="en-US" dirty="0">
                <a:solidFill>
                  <a:schemeClr val="bg1"/>
                </a:solidFill>
                <a:latin typeface="Bookman Old Style" panose="02050604050505020204" pitchFamily="18" charset="0"/>
              </a:rPr>
              <a:t>simply means appreciating yourself for who you are.</a:t>
            </a:r>
          </a:p>
          <a:p>
            <a:pPr>
              <a:lnSpc>
                <a:spcPct val="150000"/>
              </a:lnSpc>
            </a:pP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xmlns="" val="3372284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812" y="450165"/>
            <a:ext cx="8806375" cy="914401"/>
          </a:xfrm>
          <a:solidFill>
            <a:schemeClr val="accent2">
              <a:lumMod val="50000"/>
            </a:schemeClr>
          </a:solidFill>
        </p:spPr>
        <p:txBody>
          <a:bodyPr anchor="t">
            <a:normAutofit fontScale="90000"/>
          </a:bodyPr>
          <a:lstStyle/>
          <a:p>
            <a:pPr algn="ctr"/>
            <a:r>
              <a:rPr lang="en-US" sz="6000" b="1" dirty="0" smtClean="0">
                <a:solidFill>
                  <a:schemeClr val="bg1"/>
                </a:solidFill>
                <a:latin typeface="Monotype Corsiva" panose="03010101010201010101" pitchFamily="66" charset="0"/>
              </a:rPr>
              <a:t>Why Self Esteem is important</a:t>
            </a:r>
            <a:r>
              <a:rPr lang="en-US" dirty="0" smtClean="0">
                <a:solidFill>
                  <a:schemeClr val="bg1"/>
                </a:solidFill>
              </a:rPr>
              <a:t/>
            </a:r>
            <a:br>
              <a:rPr lang="en-US" dirty="0" smtClean="0">
                <a:solidFill>
                  <a:schemeClr val="bg1"/>
                </a:solidFill>
              </a:rPr>
            </a:br>
            <a:endParaRPr lang="en-US" dirty="0">
              <a:solidFill>
                <a:schemeClr val="bg1"/>
              </a:solidFill>
            </a:endParaRPr>
          </a:p>
        </p:txBody>
      </p:sp>
      <p:sp>
        <p:nvSpPr>
          <p:cNvPr id="3" name="Content Placeholder 2"/>
          <p:cNvSpPr>
            <a:spLocks noGrp="1"/>
          </p:cNvSpPr>
          <p:nvPr>
            <p:ph idx="1"/>
          </p:nvPr>
        </p:nvSpPr>
        <p:spPr>
          <a:xfrm>
            <a:off x="520505" y="1477108"/>
            <a:ext cx="11282289" cy="5380892"/>
          </a:xfrm>
        </p:spPr>
        <p:txBody>
          <a:bodyPr>
            <a:normAutofit/>
          </a:bodyPr>
          <a:lstStyle/>
          <a:p>
            <a:pPr algn="just">
              <a:lnSpc>
                <a:spcPct val="150000"/>
              </a:lnSpc>
            </a:pPr>
            <a:r>
              <a:rPr lang="en-US" dirty="0" smtClean="0">
                <a:solidFill>
                  <a:schemeClr val="bg1"/>
                </a:solidFill>
                <a:latin typeface="Bookman Old Style" panose="02050604050505020204" pitchFamily="18" charset="0"/>
              </a:rPr>
              <a:t>People </a:t>
            </a:r>
            <a:r>
              <a:rPr lang="en-US" dirty="0">
                <a:solidFill>
                  <a:schemeClr val="bg1"/>
                </a:solidFill>
                <a:latin typeface="Bookman Old Style" panose="02050604050505020204" pitchFamily="18" charset="0"/>
              </a:rPr>
              <a:t>with high self-esteem are also people who are motivated to take care of themselves and to persistently strive towards the fulfillment of personal goals and aspirations. </a:t>
            </a:r>
            <a:endParaRPr lang="en-US" dirty="0" smtClean="0">
              <a:solidFill>
                <a:schemeClr val="bg1"/>
              </a:solidFill>
              <a:latin typeface="Bookman Old Style" panose="02050604050505020204" pitchFamily="18" charset="0"/>
            </a:endParaRPr>
          </a:p>
          <a:p>
            <a:pPr algn="just">
              <a:lnSpc>
                <a:spcPct val="150000"/>
              </a:lnSpc>
            </a:pPr>
            <a:r>
              <a:rPr lang="en-US" dirty="0" smtClean="0">
                <a:solidFill>
                  <a:schemeClr val="bg1"/>
                </a:solidFill>
                <a:latin typeface="Bookman Old Style" panose="02050604050505020204" pitchFamily="18" charset="0"/>
              </a:rPr>
              <a:t>People </a:t>
            </a:r>
            <a:r>
              <a:rPr lang="en-US" dirty="0">
                <a:solidFill>
                  <a:schemeClr val="bg1"/>
                </a:solidFill>
                <a:latin typeface="Bookman Old Style" panose="02050604050505020204" pitchFamily="18" charset="0"/>
              </a:rPr>
              <a:t>with lower self-esteem don't tend to regard themselves as worthy of happy outcomes or capable of achieving them and so tend to let important things slide and to be less persistent and resilient in terms of overcoming adversity.</a:t>
            </a:r>
          </a:p>
        </p:txBody>
      </p:sp>
    </p:spTree>
    <p:extLst>
      <p:ext uri="{BB962C8B-B14F-4D97-AF65-F5344CB8AC3E}">
        <p14:creationId xmlns:p14="http://schemas.microsoft.com/office/powerpoint/2010/main" xmlns="" val="3554524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2896" y="244700"/>
            <a:ext cx="7521262" cy="682580"/>
          </a:xfrm>
          <a:solidFill>
            <a:schemeClr val="accent2">
              <a:lumMod val="50000"/>
            </a:schemeClr>
          </a:solidFill>
        </p:spPr>
        <p:txBody>
          <a:bodyPr>
            <a:normAutofit fontScale="90000"/>
          </a:bodyPr>
          <a:lstStyle/>
          <a:p>
            <a:pPr algn="ctr"/>
            <a:r>
              <a:rPr lang="en-US" sz="5400" b="1" dirty="0" smtClean="0">
                <a:solidFill>
                  <a:schemeClr val="bg1"/>
                </a:solidFill>
                <a:latin typeface="Monotype Corsiva" panose="03010101010201010101" pitchFamily="66" charset="0"/>
              </a:rPr>
              <a:t>How to improve Self Esteem </a:t>
            </a:r>
            <a:endParaRPr lang="en-US" sz="5400" b="1" dirty="0">
              <a:solidFill>
                <a:schemeClr val="bg1"/>
              </a:solidFill>
              <a:latin typeface="Monotype Corsiva" panose="03010101010201010101" pitchFamily="66" charset="0"/>
            </a:endParaRPr>
          </a:p>
        </p:txBody>
      </p:sp>
      <p:sp>
        <p:nvSpPr>
          <p:cNvPr id="3" name="Content Placeholder 2"/>
          <p:cNvSpPr>
            <a:spLocks noGrp="1"/>
          </p:cNvSpPr>
          <p:nvPr>
            <p:ph idx="1"/>
          </p:nvPr>
        </p:nvSpPr>
        <p:spPr>
          <a:xfrm>
            <a:off x="534572" y="1083212"/>
            <a:ext cx="11366695" cy="5598942"/>
          </a:xfrm>
        </p:spPr>
        <p:txBody>
          <a:bodyPr>
            <a:normAutofit fontScale="92500" lnSpcReduction="10000"/>
          </a:bodyPr>
          <a:lstStyle/>
          <a:p>
            <a:pPr fontAlgn="base">
              <a:lnSpc>
                <a:spcPct val="120000"/>
              </a:lnSpc>
            </a:pPr>
            <a:r>
              <a:rPr lang="en-US" dirty="0">
                <a:solidFill>
                  <a:schemeClr val="bg1"/>
                </a:solidFill>
                <a:latin typeface="Bookman Old Style" panose="02050604050505020204" pitchFamily="18" charset="0"/>
              </a:rPr>
              <a:t>Stop Comparing Yourself to </a:t>
            </a:r>
            <a:r>
              <a:rPr lang="en-US" dirty="0" smtClean="0">
                <a:solidFill>
                  <a:schemeClr val="bg1"/>
                </a:solidFill>
                <a:latin typeface="Bookman Old Style" panose="02050604050505020204" pitchFamily="18" charset="0"/>
              </a:rPr>
              <a:t>Others - Nothing </a:t>
            </a:r>
            <a:r>
              <a:rPr lang="en-US" dirty="0">
                <a:solidFill>
                  <a:schemeClr val="bg1"/>
                </a:solidFill>
                <a:latin typeface="Bookman Old Style" panose="02050604050505020204" pitchFamily="18" charset="0"/>
              </a:rPr>
              <a:t>can hurt our self-esteem more than unfair comparisons</a:t>
            </a:r>
            <a:r>
              <a:rPr lang="en-US" dirty="0" smtClean="0">
                <a:solidFill>
                  <a:schemeClr val="bg1"/>
                </a:solidFill>
                <a:latin typeface="Bookman Old Style" panose="02050604050505020204" pitchFamily="18" charset="0"/>
              </a:rPr>
              <a:t>.</a:t>
            </a:r>
          </a:p>
          <a:p>
            <a:pPr fontAlgn="base">
              <a:lnSpc>
                <a:spcPct val="120000"/>
              </a:lnSpc>
            </a:pPr>
            <a:r>
              <a:rPr lang="en-US" dirty="0" smtClean="0">
                <a:solidFill>
                  <a:schemeClr val="bg1"/>
                </a:solidFill>
                <a:latin typeface="Bookman Old Style" panose="02050604050505020204" pitchFamily="18" charset="0"/>
              </a:rPr>
              <a:t>Use </a:t>
            </a:r>
            <a:r>
              <a:rPr lang="en-US" dirty="0">
                <a:solidFill>
                  <a:schemeClr val="bg1"/>
                </a:solidFill>
                <a:latin typeface="Bookman Old Style" panose="02050604050505020204" pitchFamily="18" charset="0"/>
              </a:rPr>
              <a:t>failure as an opportunity to learn and grow, and seek out failure by trying new things and taking calculated </a:t>
            </a:r>
            <a:r>
              <a:rPr lang="en-US" dirty="0" smtClean="0">
                <a:solidFill>
                  <a:schemeClr val="bg1"/>
                </a:solidFill>
                <a:latin typeface="Bookman Old Style" panose="02050604050505020204" pitchFamily="18" charset="0"/>
              </a:rPr>
              <a:t>risks</a:t>
            </a:r>
          </a:p>
          <a:p>
            <a:pPr fontAlgn="base">
              <a:lnSpc>
                <a:spcPct val="120000"/>
              </a:lnSpc>
            </a:pPr>
            <a:r>
              <a:rPr lang="en-US" dirty="0" smtClean="0">
                <a:solidFill>
                  <a:schemeClr val="bg1"/>
                </a:solidFill>
                <a:latin typeface="Bookman Old Style" panose="02050604050505020204" pitchFamily="18" charset="0"/>
              </a:rPr>
              <a:t>Remind </a:t>
            </a:r>
            <a:r>
              <a:rPr lang="en-US" dirty="0">
                <a:solidFill>
                  <a:schemeClr val="bg1"/>
                </a:solidFill>
                <a:latin typeface="Bookman Old Style" panose="02050604050505020204" pitchFamily="18" charset="0"/>
              </a:rPr>
              <a:t>yourself of your </a:t>
            </a:r>
            <a:r>
              <a:rPr lang="en-US" dirty="0" smtClean="0">
                <a:solidFill>
                  <a:schemeClr val="bg1"/>
                </a:solidFill>
                <a:latin typeface="Bookman Old Style" panose="02050604050505020204" pitchFamily="18" charset="0"/>
              </a:rPr>
              <a:t>achievements - list </a:t>
            </a:r>
            <a:r>
              <a:rPr lang="en-US" dirty="0">
                <a:solidFill>
                  <a:schemeClr val="bg1"/>
                </a:solidFill>
                <a:latin typeface="Bookman Old Style" panose="02050604050505020204" pitchFamily="18" charset="0"/>
              </a:rPr>
              <a:t>all of your personal successes. </a:t>
            </a:r>
            <a:endParaRPr lang="en-US" dirty="0" smtClean="0">
              <a:solidFill>
                <a:schemeClr val="bg1"/>
              </a:solidFill>
              <a:latin typeface="Bookman Old Style" panose="02050604050505020204" pitchFamily="18" charset="0"/>
            </a:endParaRPr>
          </a:p>
          <a:p>
            <a:pPr>
              <a:lnSpc>
                <a:spcPct val="120000"/>
              </a:lnSpc>
            </a:pPr>
            <a:r>
              <a:rPr lang="en-US" dirty="0">
                <a:solidFill>
                  <a:schemeClr val="bg1"/>
                </a:solidFill>
                <a:latin typeface="Bookman Old Style" panose="02050604050505020204" pitchFamily="18" charset="0"/>
              </a:rPr>
              <a:t>Take a 2-minute self-appreciation break.</a:t>
            </a:r>
          </a:p>
          <a:p>
            <a:pPr>
              <a:lnSpc>
                <a:spcPct val="120000"/>
              </a:lnSpc>
            </a:pPr>
            <a:r>
              <a:rPr lang="en-US" dirty="0">
                <a:solidFill>
                  <a:schemeClr val="bg1"/>
                </a:solidFill>
                <a:latin typeface="Bookman Old Style" panose="02050604050505020204" pitchFamily="18" charset="0"/>
              </a:rPr>
              <a:t>Write down 3 things in the evening that you can appreciate about yourself.</a:t>
            </a:r>
          </a:p>
          <a:p>
            <a:pPr>
              <a:lnSpc>
                <a:spcPct val="120000"/>
              </a:lnSpc>
            </a:pPr>
            <a:r>
              <a:rPr lang="en-US" dirty="0" smtClean="0">
                <a:solidFill>
                  <a:schemeClr val="bg1"/>
                </a:solidFill>
                <a:latin typeface="Bookman Old Style" panose="02050604050505020204" pitchFamily="18" charset="0"/>
              </a:rPr>
              <a:t>Spend </a:t>
            </a:r>
            <a:r>
              <a:rPr lang="en-US" dirty="0">
                <a:solidFill>
                  <a:schemeClr val="bg1"/>
                </a:solidFill>
                <a:latin typeface="Bookman Old Style" panose="02050604050505020204" pitchFamily="18" charset="0"/>
              </a:rPr>
              <a:t>more time with supportive people </a:t>
            </a:r>
            <a:r>
              <a:rPr lang="en-US" dirty="0" smtClean="0">
                <a:solidFill>
                  <a:schemeClr val="bg1"/>
                </a:solidFill>
                <a:latin typeface="Bookman Old Style" panose="02050604050505020204" pitchFamily="18" charset="0"/>
              </a:rPr>
              <a:t>and </a:t>
            </a:r>
            <a:r>
              <a:rPr lang="en-US" dirty="0">
                <a:solidFill>
                  <a:schemeClr val="bg1"/>
                </a:solidFill>
                <a:latin typeface="Bookman Old Style" panose="02050604050505020204" pitchFamily="18" charset="0"/>
              </a:rPr>
              <a:t>less time with destructive </a:t>
            </a:r>
            <a:r>
              <a:rPr lang="en-US" dirty="0" smtClean="0">
                <a:solidFill>
                  <a:schemeClr val="bg1"/>
                </a:solidFill>
                <a:latin typeface="Bookman Old Style" panose="02050604050505020204" pitchFamily="18" charset="0"/>
              </a:rPr>
              <a:t>people</a:t>
            </a:r>
            <a:r>
              <a:rPr lang="en-US" dirty="0" smtClean="0">
                <a:solidFill>
                  <a:schemeClr val="bg1"/>
                </a:solidFill>
              </a:rPr>
              <a:t>.</a:t>
            </a:r>
            <a:endParaRPr lang="en-US" dirty="0">
              <a:solidFill>
                <a:schemeClr val="bg1"/>
              </a:solidFill>
            </a:endParaRPr>
          </a:p>
          <a:p>
            <a:pPr fontAlgn="base"/>
            <a:endParaRPr lang="en-US" dirty="0">
              <a:solidFill>
                <a:schemeClr val="bg1"/>
              </a:solidFill>
            </a:endParaRPr>
          </a:p>
        </p:txBody>
      </p:sp>
    </p:spTree>
    <p:extLst>
      <p:ext uri="{BB962C8B-B14F-4D97-AF65-F5344CB8AC3E}">
        <p14:creationId xmlns:p14="http://schemas.microsoft.com/office/powerpoint/2010/main" xmlns="" val="2616650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1117</TotalTime>
  <Words>1043</Words>
  <Application>Microsoft Office PowerPoint</Application>
  <PresentationFormat>Custom</PresentationFormat>
  <Paragraphs>93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Self Awareness</vt:lpstr>
      <vt:lpstr>Benefits</vt:lpstr>
      <vt:lpstr>How to be more self aware</vt:lpstr>
      <vt:lpstr>Self Respect</vt:lpstr>
      <vt:lpstr>Why is Self Respect so important? </vt:lpstr>
      <vt:lpstr>Improve Self Respect </vt:lpstr>
      <vt:lpstr>Self Esteem</vt:lpstr>
      <vt:lpstr>Why Self Esteem is important </vt:lpstr>
      <vt:lpstr>How to improve Self Esteem </vt:lpstr>
      <vt:lpstr>Self Motivation</vt:lpstr>
      <vt:lpstr>To Improve Self motivation</vt:lpstr>
      <vt:lpstr>Self Confidence</vt:lpstr>
      <vt:lpstr>Important to be Self confident </vt:lpstr>
      <vt:lpstr>Tips to build self confidence</vt:lpstr>
      <vt:lpstr>Self Learning</vt:lpstr>
      <vt:lpstr>Benefits of self learning</vt:lpstr>
      <vt:lpstr>To Practice Self Learning</vt:lpstr>
      <vt:lpstr>“Never stop learning because life will never stop teaching”  THANK YOU</vt:lpstr>
    </vt:vector>
  </TitlesOfParts>
  <Company>Hexaware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Awareness</dc:title>
  <dc:creator>Nivetha Sathishkumar</dc:creator>
  <cp:lastModifiedBy>sathish</cp:lastModifiedBy>
  <cp:revision>62</cp:revision>
  <dcterms:created xsi:type="dcterms:W3CDTF">2020-09-01T17:44:14Z</dcterms:created>
  <dcterms:modified xsi:type="dcterms:W3CDTF">2020-09-23T06:32:11Z</dcterms:modified>
</cp:coreProperties>
</file>