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2" r:id="rId4"/>
    <p:sldId id="283" r:id="rId5"/>
    <p:sldId id="285" r:id="rId6"/>
    <p:sldId id="286" r:id="rId7"/>
    <p:sldId id="287" r:id="rId8"/>
    <p:sldId id="288" r:id="rId9"/>
    <p:sldId id="290" r:id="rId10"/>
    <p:sldId id="291" r:id="rId11"/>
    <p:sldId id="293" r:id="rId12"/>
    <p:sldId id="292" r:id="rId13"/>
    <p:sldId id="294" r:id="rId14"/>
    <p:sldId id="295" r:id="rId15"/>
    <p:sldId id="296" r:id="rId16"/>
    <p:sldId id="297" r:id="rId17"/>
    <p:sldId id="298" r:id="rId18"/>
    <p:sldId id="299" r:id="rId19"/>
    <p:sldId id="300" r:id="rId20"/>
    <p:sldId id="301" r:id="rId21"/>
    <p:sldId id="310" r:id="rId22"/>
    <p:sldId id="311" r:id="rId23"/>
    <p:sldId id="312" r:id="rId24"/>
    <p:sldId id="313" r:id="rId25"/>
    <p:sldId id="314" r:id="rId26"/>
    <p:sldId id="315" r:id="rId27"/>
    <p:sldId id="316" r:id="rId28"/>
    <p:sldId id="317" r:id="rId29"/>
    <p:sldId id="318" r:id="rId30"/>
    <p:sldId id="326" r:id="rId31"/>
    <p:sldId id="327" r:id="rId32"/>
    <p:sldId id="328" r:id="rId33"/>
    <p:sldId id="329" r:id="rId34"/>
    <p:sldId id="334" r:id="rId35"/>
    <p:sldId id="335" r:id="rId36"/>
    <p:sldId id="336" r:id="rId37"/>
    <p:sldId id="337" r:id="rId38"/>
    <p:sldId id="338" r:id="rId39"/>
    <p:sldId id="332" r:id="rId40"/>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948" y="-60"/>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8"/>
            <a:ext cx="246888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292948"/>
            <a:ext cx="722376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780107"/>
            <a:ext cx="2560320" cy="389467"/>
          </a:xfrm>
          <a:prstGeom prst="rect">
            <a:avLst/>
          </a:prstGeom>
        </p:spPr>
        <p:txBody>
          <a:bodyPr vert="horz" lIns="104498" tIns="52249" rIns="104498" bIns="52249" rtlCol="0" anchor="ctr"/>
          <a:lstStyle>
            <a:lvl1pPr algn="l">
              <a:defRPr sz="1400">
                <a:solidFill>
                  <a:schemeClr val="tx1">
                    <a:tint val="75000"/>
                  </a:schemeClr>
                </a:solidFill>
              </a:defRPr>
            </a:lvl1pPr>
          </a:lstStyle>
          <a:p>
            <a:fld id="{1D8BD707-D9CF-40AE-B4C6-C98DA3205C09}" type="datetimeFigureOut">
              <a:rPr lang="en-US" smtClean="0"/>
              <a:pPr/>
              <a:t>5/6/2021</a:t>
            </a:fld>
            <a:endParaRPr lang="en-US"/>
          </a:p>
        </p:txBody>
      </p:sp>
      <p:sp>
        <p:nvSpPr>
          <p:cNvPr id="5" name="Footer Placeholder 4"/>
          <p:cNvSpPr>
            <a:spLocks noGrp="1"/>
          </p:cNvSpPr>
          <p:nvPr>
            <p:ph type="ftr" sz="quarter" idx="3"/>
          </p:nvPr>
        </p:nvSpPr>
        <p:spPr>
          <a:xfrm>
            <a:off x="3749040" y="6780107"/>
            <a:ext cx="3474720" cy="389467"/>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07"/>
            <a:ext cx="2560320" cy="389467"/>
          </a:xfrm>
          <a:prstGeom prst="rect">
            <a:avLst/>
          </a:prstGeom>
        </p:spPr>
        <p:txBody>
          <a:bodyPr vert="horz" lIns="104498" tIns="52249" rIns="104498" bIns="52249"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100" b="1" u="sng" dirty="0">
                <a:solidFill>
                  <a:srgbClr val="FFFF00"/>
                </a:solidFill>
              </a:rPr>
              <a:t>Chapter 3:  RATIO AND PROPORTION</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3200" dirty="0"/>
              <a:t>1. Number system </a:t>
            </a:r>
          </a:p>
          <a:p>
            <a:r>
              <a:rPr lang="en-US" sz="3200" dirty="0"/>
              <a:t>2. H.C.F and L.C.M </a:t>
            </a:r>
          </a:p>
          <a:p>
            <a:r>
              <a:rPr lang="en-US" sz="3200" dirty="0"/>
              <a:t>3. Averages </a:t>
            </a:r>
          </a:p>
          <a:p>
            <a:r>
              <a:rPr lang="en-US" sz="3200" dirty="0"/>
              <a:t>4. Percentages </a:t>
            </a:r>
          </a:p>
          <a:p>
            <a:r>
              <a:rPr lang="en-US" sz="3200" dirty="0"/>
              <a:t>5. Ratio and Proportion </a:t>
            </a:r>
          </a:p>
          <a:p>
            <a:r>
              <a:rPr lang="en-US" sz="3200" dirty="0"/>
              <a:t>6. Problems on Ages </a:t>
            </a:r>
          </a:p>
          <a:p>
            <a:r>
              <a:rPr lang="en-US" sz="3200" dirty="0"/>
              <a:t>7. Partnership </a:t>
            </a:r>
          </a:p>
          <a:p>
            <a:r>
              <a:rPr lang="en-US" sz="3200" dirty="0"/>
              <a:t>8. Allegation and Mixture</a:t>
            </a:r>
          </a:p>
          <a:p>
            <a:endParaRPr lang="en-US" dirty="0"/>
          </a:p>
        </p:txBody>
      </p:sp>
    </p:spTree>
    <p:extLst>
      <p:ext uri="{BB962C8B-B14F-4D97-AF65-F5344CB8AC3E}">
        <p14:creationId xmlns:p14="http://schemas.microsoft.com/office/powerpoint/2010/main" val="4160670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0591800" cy="3136053"/>
          </a:xfrm>
        </p:spPr>
        <p:txBody>
          <a:bodyPr>
            <a:noAutofit/>
          </a:bodyPr>
          <a:lstStyle/>
          <a:p>
            <a:r>
              <a:rPr lang="en-US" sz="4000" b="1" u="sng" dirty="0" smtClean="0">
                <a:solidFill>
                  <a:srgbClr val="FFFF00"/>
                </a:solidFill>
              </a:rPr>
              <a:t>2. Total </a:t>
            </a:r>
            <a:r>
              <a:rPr lang="en-US" sz="4000" b="1" u="sng" dirty="0">
                <a:solidFill>
                  <a:srgbClr val="FFFF00"/>
                </a:solidFill>
              </a:rPr>
              <a:t>temperature for the month </a:t>
            </a:r>
            <a:r>
              <a:rPr lang="en-US" sz="4000" b="1" u="sng" dirty="0" smtClean="0">
                <a:solidFill>
                  <a:srgbClr val="FFFF00"/>
                </a:solidFill>
              </a:rPr>
              <a:t>of September </a:t>
            </a:r>
            <a:r>
              <a:rPr lang="en-US" sz="4000" b="1" u="sng" dirty="0">
                <a:solidFill>
                  <a:srgbClr val="FFFF00"/>
                </a:solidFill>
              </a:rPr>
              <a:t>is 840°C. If the average temperature of </a:t>
            </a:r>
            <a:r>
              <a:rPr lang="en-US" sz="4000" b="1" u="sng" dirty="0" smtClean="0">
                <a:solidFill>
                  <a:srgbClr val="FFFF00"/>
                </a:solidFill>
              </a:rPr>
              <a:t>that month </a:t>
            </a:r>
            <a:r>
              <a:rPr lang="en-US" sz="4000" b="1" u="sng" dirty="0">
                <a:solidFill>
                  <a:srgbClr val="FFFF00"/>
                </a:solidFill>
              </a:rPr>
              <a:t>is 28°C, </a:t>
            </a:r>
            <a:r>
              <a:rPr lang="en-US" sz="4000" b="1" u="sng" dirty="0" smtClean="0">
                <a:solidFill>
                  <a:srgbClr val="FFFF00"/>
                </a:solidFill>
              </a:rPr>
              <a:t>find </a:t>
            </a:r>
            <a:r>
              <a:rPr lang="en-US" sz="4000" b="1" u="sng" dirty="0">
                <a:solidFill>
                  <a:srgbClr val="FFFF00"/>
                </a:solidFill>
              </a:rPr>
              <a:t>out the number of days is the </a:t>
            </a:r>
            <a:r>
              <a:rPr lang="en-US" sz="4000" b="1" u="sng" dirty="0" smtClean="0">
                <a:solidFill>
                  <a:srgbClr val="FFFF00"/>
                </a:solidFill>
              </a:rPr>
              <a:t>month of September.</a:t>
            </a:r>
            <a:endParaRPr lang="en-US" sz="4000" b="1" u="sng" dirty="0">
              <a:solidFill>
                <a:srgbClr val="FFFF00"/>
              </a:solidFill>
            </a:endParaRPr>
          </a:p>
        </p:txBody>
      </p:sp>
      <p:sp>
        <p:nvSpPr>
          <p:cNvPr id="5" name="Content Placeholder 4"/>
          <p:cNvSpPr>
            <a:spLocks noGrp="1"/>
          </p:cNvSpPr>
          <p:nvPr>
            <p:ph idx="1"/>
          </p:nvPr>
        </p:nvSpPr>
        <p:spPr>
          <a:xfrm>
            <a:off x="304800" y="3276600"/>
            <a:ext cx="10439400" cy="3886200"/>
          </a:xfrm>
        </p:spPr>
        <p:txBody>
          <a:bodyPr>
            <a:normAutofit/>
          </a:bodyPr>
          <a:lstStyle/>
          <a:p>
            <a:endParaRPr lang="en-US" sz="3600" b="1" dirty="0" smtClean="0"/>
          </a:p>
          <a:p>
            <a:r>
              <a:rPr lang="en-US" sz="3600" b="1" dirty="0" smtClean="0"/>
              <a:t>(</a:t>
            </a:r>
            <a:r>
              <a:rPr lang="en-US" sz="3600" b="1" dirty="0"/>
              <a:t>a) </a:t>
            </a:r>
            <a:r>
              <a:rPr lang="en-US" sz="3600" b="1" dirty="0" smtClean="0"/>
              <a:t>	30</a:t>
            </a:r>
          </a:p>
          <a:p>
            <a:r>
              <a:rPr lang="en-US" sz="3600" b="1" dirty="0" smtClean="0"/>
              <a:t>(</a:t>
            </a:r>
            <a:r>
              <a:rPr lang="en-US" sz="3600" b="1" dirty="0"/>
              <a:t>b) </a:t>
            </a:r>
            <a:r>
              <a:rPr lang="en-US" sz="3600" b="1" dirty="0" smtClean="0"/>
              <a:t>	27</a:t>
            </a:r>
            <a:endParaRPr lang="en-US" sz="3600" b="1" dirty="0"/>
          </a:p>
          <a:p>
            <a:r>
              <a:rPr lang="en-US" sz="3600" b="1" dirty="0"/>
              <a:t>(c) </a:t>
            </a:r>
            <a:r>
              <a:rPr lang="en-US" sz="3600" b="1" dirty="0" smtClean="0"/>
              <a:t>	28</a:t>
            </a:r>
          </a:p>
          <a:p>
            <a:r>
              <a:rPr lang="en-US" sz="3600" b="1" dirty="0" smtClean="0"/>
              <a:t>(</a:t>
            </a:r>
            <a:r>
              <a:rPr lang="en-US" sz="3600" b="1" dirty="0"/>
              <a:t>d) </a:t>
            </a:r>
            <a:r>
              <a:rPr lang="en-US" sz="3600" b="1" dirty="0" smtClean="0"/>
              <a:t>	29</a:t>
            </a:r>
            <a:endParaRPr lang="en-US" sz="3600" b="1" dirty="0">
              <a:latin typeface="Symbol"/>
            </a:endParaRPr>
          </a:p>
        </p:txBody>
      </p:sp>
    </p:spTree>
    <p:extLst>
      <p:ext uri="{BB962C8B-B14F-4D97-AF65-F5344CB8AC3E}">
        <p14:creationId xmlns:p14="http://schemas.microsoft.com/office/powerpoint/2010/main" val="2849258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706880"/>
                <a:ext cx="10744200" cy="5455920"/>
              </a:xfrm>
            </p:spPr>
            <p:txBody>
              <a:bodyPr>
                <a:normAutofit/>
              </a:bodyPr>
              <a:lstStyle/>
              <a:p>
                <a:pPr marL="0" lvl="0" indent="0">
                  <a:buNone/>
                </a:pPr>
                <a:r>
                  <a:rPr lang="en-US" sz="4400" b="1" dirty="0"/>
                  <a:t>Number of days in the month of September</a:t>
                </a:r>
                <a:br>
                  <a:rPr lang="en-US" sz="4400" b="1" dirty="0"/>
                </a:br>
                <a:r>
                  <a:rPr lang="en-US" sz="4400" b="1" dirty="0" smtClean="0"/>
                  <a:t>				</a:t>
                </a:r>
                <a14:m>
                  <m:oMath xmlns:m="http://schemas.openxmlformats.org/officeDocument/2006/math">
                    <m:r>
                      <a:rPr lang="en-US" sz="4400" b="1" dirty="0">
                        <a:latin typeface="Cambria Math"/>
                      </a:rPr>
                      <m:t>=</m:t>
                    </m:r>
                    <m:f>
                      <m:fPr>
                        <m:ctrlPr>
                          <a:rPr lang="en-US" sz="4400" b="1" i="1">
                            <a:solidFill>
                              <a:schemeClr val="tx1"/>
                            </a:solidFill>
                            <a:latin typeface="Cambria Math"/>
                          </a:rPr>
                        </m:ctrlPr>
                      </m:fPr>
                      <m:num>
                        <m:r>
                          <m:rPr>
                            <m:nor/>
                          </m:rPr>
                          <a:rPr lang="en-US" sz="4400" b="1">
                            <a:solidFill>
                              <a:schemeClr val="tx1"/>
                            </a:solidFill>
                            <a:latin typeface="Cambria Math"/>
                          </a:rPr>
                          <m:t>(</m:t>
                        </m:r>
                        <m:r>
                          <m:rPr>
                            <m:nor/>
                          </m:rPr>
                          <a:rPr lang="en-US" sz="4100" b="1" dirty="0">
                            <a:solidFill>
                              <a:prstClr val="white"/>
                            </a:solidFill>
                          </a:rPr>
                          <m:t>Total</m:t>
                        </m:r>
                        <m:r>
                          <m:rPr>
                            <m:nor/>
                          </m:rPr>
                          <a:rPr lang="en-US" sz="4100" b="1" dirty="0">
                            <a:solidFill>
                              <a:prstClr val="white"/>
                            </a:solidFill>
                          </a:rPr>
                          <m:t> </m:t>
                        </m:r>
                        <m:r>
                          <m:rPr>
                            <m:nor/>
                          </m:rPr>
                          <a:rPr lang="en-US" sz="4100" b="1" dirty="0">
                            <a:solidFill>
                              <a:prstClr val="white"/>
                            </a:solidFill>
                          </a:rPr>
                          <m:t>temperature</m:t>
                        </m:r>
                        <m:r>
                          <m:rPr>
                            <m:nor/>
                          </m:rPr>
                          <a:rPr lang="en-US" sz="4100" b="1" dirty="0">
                            <a:solidFill>
                              <a:prstClr val="white"/>
                            </a:solidFill>
                          </a:rPr>
                          <m:t> </m:t>
                        </m:r>
                        <m:r>
                          <m:rPr>
                            <m:nor/>
                          </m:rPr>
                          <a:rPr lang="en-US" sz="4400" b="1">
                            <a:solidFill>
                              <a:schemeClr val="tx1"/>
                            </a:solidFill>
                            <a:latin typeface="Cambria Math"/>
                          </a:rPr>
                          <m:t>)</m:t>
                        </m:r>
                      </m:num>
                      <m:den>
                        <m:r>
                          <m:rPr>
                            <m:nor/>
                          </m:rPr>
                          <a:rPr lang="en-US" sz="4400" b="1" dirty="0">
                            <a:solidFill>
                              <a:prstClr val="white"/>
                            </a:solidFill>
                          </a:rPr>
                          <m:t>Average</m:t>
                        </m:r>
                        <m:r>
                          <m:rPr>
                            <m:nor/>
                          </m:rPr>
                          <a:rPr lang="en-US" sz="4400" b="1" dirty="0">
                            <a:solidFill>
                              <a:prstClr val="white"/>
                            </a:solidFill>
                          </a:rPr>
                          <m:t> </m:t>
                        </m:r>
                        <m:r>
                          <m:rPr>
                            <m:nor/>
                          </m:rPr>
                          <a:rPr lang="en-US" sz="4400" b="1" dirty="0">
                            <a:solidFill>
                              <a:prstClr val="white"/>
                            </a:solidFill>
                          </a:rPr>
                          <m:t>temperature</m:t>
                        </m:r>
                        <m:r>
                          <m:rPr>
                            <m:nor/>
                          </m:rPr>
                          <a:rPr lang="en-US" sz="4400" dirty="0">
                            <a:solidFill>
                              <a:prstClr val="white"/>
                            </a:solidFill>
                          </a:rPr>
                          <m:t> </m:t>
                        </m:r>
                      </m:den>
                    </m:f>
                  </m:oMath>
                </a14:m>
                <a:r>
                  <a:rPr lang="en-US" sz="4400" b="1" dirty="0">
                    <a:solidFill>
                      <a:schemeClr val="tx1"/>
                    </a:solidFill>
                  </a:rPr>
                  <a:t> </a:t>
                </a:r>
                <a:endParaRPr lang="en-US" sz="4400" b="1" dirty="0" smtClean="0">
                  <a:solidFill>
                    <a:schemeClr val="tx1"/>
                  </a:solidFill>
                </a:endParaRPr>
              </a:p>
              <a:p>
                <a:pPr marL="0" lvl="0" indent="0">
                  <a:buNone/>
                </a:pPr>
                <a:r>
                  <a:rPr lang="en-US" sz="4400" b="1" dirty="0"/>
                  <a:t>	</a:t>
                </a:r>
                <a:r>
                  <a:rPr lang="en-US" sz="4400" b="1" dirty="0" smtClean="0"/>
                  <a:t>			</a:t>
                </a:r>
                <a:r>
                  <a:rPr lang="en-US" sz="4400" b="1" dirty="0">
                    <a:solidFill>
                      <a:prstClr val="white"/>
                    </a:solidFill>
                  </a:rPr>
                  <a:t> </a:t>
                </a:r>
                <a14:m>
                  <m:oMath xmlns:m="http://schemas.openxmlformats.org/officeDocument/2006/math">
                    <m:r>
                      <a:rPr lang="en-US" sz="4400" b="1" dirty="0">
                        <a:solidFill>
                          <a:prstClr val="white"/>
                        </a:solidFill>
                        <a:latin typeface="Cambria Math"/>
                      </a:rPr>
                      <m:t>=</m:t>
                    </m:r>
                    <m:f>
                      <m:fPr>
                        <m:ctrlPr>
                          <a:rPr lang="en-US" sz="4400" b="1" i="1">
                            <a:solidFill>
                              <a:prstClr val="white"/>
                            </a:solidFill>
                            <a:latin typeface="Cambria Math"/>
                          </a:rPr>
                        </m:ctrlPr>
                      </m:fPr>
                      <m:num>
                        <m:r>
                          <m:rPr>
                            <m:nor/>
                          </m:rPr>
                          <a:rPr lang="en-US" sz="4400" b="1">
                            <a:solidFill>
                              <a:prstClr val="white"/>
                            </a:solidFill>
                            <a:latin typeface="Cambria Math"/>
                          </a:rPr>
                          <m:t>(</m:t>
                        </m:r>
                        <m:r>
                          <m:rPr>
                            <m:nor/>
                          </m:rPr>
                          <a:rPr lang="en-US" sz="4100" b="1" i="0" dirty="0" smtClean="0">
                            <a:solidFill>
                              <a:prstClr val="white"/>
                            </a:solidFill>
                          </a:rPr>
                          <m:t>840</m:t>
                        </m:r>
                        <m:r>
                          <m:rPr>
                            <m:nor/>
                          </m:rPr>
                          <a:rPr lang="en-US" sz="4400" b="1">
                            <a:solidFill>
                              <a:prstClr val="white"/>
                            </a:solidFill>
                            <a:latin typeface="Cambria Math"/>
                          </a:rPr>
                          <m:t>)</m:t>
                        </m:r>
                      </m:num>
                      <m:den>
                        <m:r>
                          <m:rPr>
                            <m:nor/>
                          </m:rPr>
                          <a:rPr lang="en-US" sz="4400" b="1" i="0" dirty="0" smtClean="0">
                            <a:solidFill>
                              <a:prstClr val="white"/>
                            </a:solidFill>
                          </a:rPr>
                          <m:t>28</m:t>
                        </m:r>
                      </m:den>
                    </m:f>
                  </m:oMath>
                </a14:m>
                <a:r>
                  <a:rPr lang="en-US" sz="4400" b="1" dirty="0" smtClean="0"/>
                  <a:t> </a:t>
                </a:r>
                <a:endParaRPr lang="en-US" sz="4400" b="1" dirty="0">
                  <a:solidFill>
                    <a:srgbClr val="FFFF00"/>
                  </a:solidFill>
                </a:endParaRPr>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rPr>
                  <a:t> 30 days</a:t>
                </a:r>
                <a:r>
                  <a:rPr lang="en-US" sz="4400" b="1" dirty="0"/>
                  <a:t/>
                </a:r>
                <a:br>
                  <a:rPr lang="en-US" sz="4400" b="1" dirty="0"/>
                </a:br>
                <a:r>
                  <a:rPr lang="en-US" sz="4400" dirty="0"/>
                  <a:t>	</a:t>
                </a:r>
                <a:r>
                  <a:rPr lang="en-US" sz="4400" dirty="0" smtClean="0"/>
                  <a:t>	  </a:t>
                </a:r>
                <a:endParaRPr lang="en-US" sz="3600" dirty="0">
                  <a:latin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706880"/>
                <a:ext cx="10744200" cy="5455920"/>
              </a:xfrm>
              <a:blipFill rotWithShape="1">
                <a:blip r:embed="rId2"/>
                <a:stretch>
                  <a:fillRect l="-2213" t="-2123"/>
                </a:stretch>
              </a:blipFill>
            </p:spPr>
            <p:txBody>
              <a:bodyPr/>
              <a:lstStyle/>
              <a:p>
                <a:r>
                  <a:rPr lang="en-US">
                    <a:noFill/>
                  </a:rPr>
                  <a:t> </a:t>
                </a:r>
              </a:p>
            </p:txBody>
          </p:sp>
        </mc:Fallback>
      </mc:AlternateContent>
    </p:spTree>
    <p:extLst>
      <p:ext uri="{BB962C8B-B14F-4D97-AF65-F5344CB8AC3E}">
        <p14:creationId xmlns:p14="http://schemas.microsoft.com/office/powerpoint/2010/main" val="3131655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292946"/>
            <a:ext cx="9875520" cy="2221653"/>
          </a:xfrm>
        </p:spPr>
        <p:txBody>
          <a:bodyPr>
            <a:normAutofit fontScale="90000"/>
          </a:bodyPr>
          <a:lstStyle/>
          <a:p>
            <a:r>
              <a:rPr lang="en-US" b="1" u="sng" dirty="0" smtClean="0">
                <a:solidFill>
                  <a:srgbClr val="FFFF00"/>
                </a:solidFill>
              </a:rPr>
              <a:t>3. Find </a:t>
            </a:r>
            <a:r>
              <a:rPr lang="en-US" b="1" u="sng" dirty="0">
                <a:solidFill>
                  <a:srgbClr val="FFFF00"/>
                </a:solidFill>
              </a:rPr>
              <a:t>the average of </a:t>
            </a:r>
            <a:r>
              <a:rPr lang="en-US" b="1" u="sng" dirty="0" smtClean="0">
                <a:solidFill>
                  <a:srgbClr val="FFFF00"/>
                </a:solidFill>
              </a:rPr>
              <a:t>first </a:t>
            </a:r>
            <a:r>
              <a:rPr lang="en-US" b="1" u="sng" dirty="0">
                <a:solidFill>
                  <a:srgbClr val="FFFF00"/>
                </a:solidFill>
              </a:rPr>
              <a:t>81 natural</a:t>
            </a:r>
            <a:br>
              <a:rPr lang="en-US" b="1" u="sng" dirty="0">
                <a:solidFill>
                  <a:srgbClr val="FFFF00"/>
                </a:solidFill>
              </a:rPr>
            </a:br>
            <a:r>
              <a:rPr lang="en-US" b="1" u="sng" dirty="0">
                <a:solidFill>
                  <a:srgbClr val="FFFF00"/>
                </a:solidFill>
              </a:rPr>
              <a:t>numbers.</a:t>
            </a: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31</a:t>
            </a:r>
            <a:endParaRPr lang="en-US" sz="4000" b="1" dirty="0"/>
          </a:p>
          <a:p>
            <a:r>
              <a:rPr lang="en-US" sz="4000" b="1" dirty="0"/>
              <a:t>(b) 	</a:t>
            </a:r>
            <a:r>
              <a:rPr lang="en-US" sz="4000" b="1" dirty="0" smtClean="0"/>
              <a:t>21</a:t>
            </a:r>
            <a:endParaRPr lang="en-US" sz="4000" b="1" dirty="0"/>
          </a:p>
          <a:p>
            <a:r>
              <a:rPr lang="en-US" sz="4000" b="1" dirty="0"/>
              <a:t>(c) 	</a:t>
            </a:r>
            <a:r>
              <a:rPr lang="en-US" sz="4000" b="1" dirty="0" smtClean="0"/>
              <a:t>	41</a:t>
            </a:r>
            <a:endParaRPr lang="en-US" sz="4000" b="1" dirty="0"/>
          </a:p>
          <a:p>
            <a:r>
              <a:rPr lang="en-US" sz="4000" b="1" dirty="0"/>
              <a:t>(d) 	</a:t>
            </a:r>
            <a:r>
              <a:rPr lang="en-US" sz="4000" b="1" dirty="0" smtClean="0"/>
              <a:t>51</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291250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(c)</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706880"/>
                <a:ext cx="10744200" cy="5455920"/>
              </a:xfrm>
            </p:spPr>
            <p:txBody>
              <a:bodyPr>
                <a:normAutofit/>
              </a:bodyPr>
              <a:lstStyle/>
              <a:p>
                <a:pPr lvl="0"/>
                <a:r>
                  <a:rPr lang="en-US" sz="4000" dirty="0">
                    <a:solidFill>
                      <a:prstClr val="white"/>
                    </a:solidFill>
                    <a:latin typeface="TimesNewRomanPSMT"/>
                  </a:rPr>
                  <a:t>The required </a:t>
                </a:r>
                <a:r>
                  <a:rPr lang="en-US" sz="4000" dirty="0" smtClean="0">
                    <a:solidFill>
                      <a:prstClr val="white"/>
                    </a:solidFill>
                    <a:latin typeface="TimesNewRomanPSMT"/>
                  </a:rPr>
                  <a:t>average </a:t>
                </a:r>
                <a:r>
                  <a:rPr lang="en-US" sz="4400" b="1" dirty="0"/>
                  <a:t/>
                </a:r>
                <a:br>
                  <a:rPr lang="en-US" sz="4400" b="1" dirty="0"/>
                </a:br>
                <a:r>
                  <a:rPr lang="en-US" sz="4400" b="1" dirty="0" smtClean="0"/>
                  <a:t>				</a:t>
                </a:r>
                <a14:m>
                  <m:oMath xmlns:m="http://schemas.openxmlformats.org/officeDocument/2006/math">
                    <m:r>
                      <a:rPr lang="en-US" sz="4400" b="1" dirty="0">
                        <a:latin typeface="Cambria Math"/>
                      </a:rPr>
                      <m:t>=</m:t>
                    </m:r>
                    <m:f>
                      <m:fPr>
                        <m:ctrlPr>
                          <a:rPr lang="en-US" sz="4400" b="1" i="1">
                            <a:solidFill>
                              <a:schemeClr val="tx1"/>
                            </a:solidFill>
                            <a:latin typeface="Cambria Math"/>
                          </a:rPr>
                        </m:ctrlPr>
                      </m:fPr>
                      <m:num>
                        <m:r>
                          <m:rPr>
                            <m:nor/>
                          </m:rPr>
                          <a:rPr lang="en-US" sz="4400" b="1">
                            <a:solidFill>
                              <a:schemeClr val="tx1"/>
                            </a:solidFill>
                            <a:latin typeface="Cambria Math"/>
                          </a:rPr>
                          <m:t>(</m:t>
                        </m:r>
                        <m:r>
                          <m:rPr>
                            <m:nor/>
                          </m:rPr>
                          <a:rPr lang="en-US" sz="4100" b="1" i="0" dirty="0" smtClean="0">
                            <a:solidFill>
                              <a:prstClr val="white"/>
                            </a:solidFill>
                          </a:rPr>
                          <m:t>n</m:t>
                        </m:r>
                        <m:r>
                          <m:rPr>
                            <m:nor/>
                          </m:rPr>
                          <a:rPr lang="en-US" sz="4100" b="1" i="0" dirty="0" smtClean="0">
                            <a:solidFill>
                              <a:prstClr val="white"/>
                            </a:solidFill>
                          </a:rPr>
                          <m:t>+1</m:t>
                        </m:r>
                        <m:r>
                          <m:rPr>
                            <m:nor/>
                          </m:rPr>
                          <a:rPr lang="en-US" sz="4400" b="1">
                            <a:solidFill>
                              <a:schemeClr val="tx1"/>
                            </a:solidFill>
                            <a:latin typeface="Cambria Math"/>
                          </a:rPr>
                          <m:t>)</m:t>
                        </m:r>
                      </m:num>
                      <m:den>
                        <m:r>
                          <m:rPr>
                            <m:nor/>
                          </m:rPr>
                          <a:rPr lang="en-US" sz="4400" b="1" i="0" smtClean="0">
                            <a:solidFill>
                              <a:schemeClr val="tx1"/>
                            </a:solidFill>
                            <a:latin typeface="Cambria Math"/>
                          </a:rPr>
                          <m:t>2</m:t>
                        </m:r>
                        <m:r>
                          <m:rPr>
                            <m:nor/>
                          </m:rPr>
                          <a:rPr lang="en-US" sz="4400" dirty="0">
                            <a:solidFill>
                              <a:prstClr val="white"/>
                            </a:solidFill>
                          </a:rPr>
                          <m:t> </m:t>
                        </m:r>
                      </m:den>
                    </m:f>
                  </m:oMath>
                </a14:m>
                <a:r>
                  <a:rPr lang="en-US" sz="4400" b="1" dirty="0">
                    <a:solidFill>
                      <a:schemeClr val="tx1"/>
                    </a:solidFill>
                  </a:rPr>
                  <a:t> </a:t>
                </a:r>
                <a:endParaRPr lang="en-US" sz="4400" b="1" dirty="0" smtClean="0">
                  <a:solidFill>
                    <a:schemeClr val="tx1"/>
                  </a:solidFill>
                </a:endParaRPr>
              </a:p>
              <a:p>
                <a:pPr marL="0" lvl="0" indent="0">
                  <a:buNone/>
                </a:pPr>
                <a:r>
                  <a:rPr lang="en-US" sz="4400" b="1" dirty="0"/>
                  <a:t>	</a:t>
                </a:r>
                <a:r>
                  <a:rPr lang="en-US" sz="4400" b="1" dirty="0" smtClean="0"/>
                  <a:t>			</a:t>
                </a:r>
                <a:r>
                  <a:rPr lang="en-US" sz="4400" b="1" dirty="0">
                    <a:solidFill>
                      <a:prstClr val="white"/>
                    </a:solidFill>
                  </a:rPr>
                  <a:t> </a:t>
                </a:r>
                <a14:m>
                  <m:oMath xmlns:m="http://schemas.openxmlformats.org/officeDocument/2006/math">
                    <m:r>
                      <a:rPr lang="en-US" sz="4400" b="1" dirty="0">
                        <a:solidFill>
                          <a:prstClr val="white"/>
                        </a:solidFill>
                        <a:latin typeface="Cambria Math"/>
                      </a:rPr>
                      <m:t>=</m:t>
                    </m:r>
                    <m:f>
                      <m:fPr>
                        <m:ctrlPr>
                          <a:rPr lang="en-US" sz="4400" b="1" i="1">
                            <a:solidFill>
                              <a:prstClr val="white"/>
                            </a:solidFill>
                            <a:latin typeface="Cambria Math"/>
                          </a:rPr>
                        </m:ctrlPr>
                      </m:fPr>
                      <m:num>
                        <m:r>
                          <m:rPr>
                            <m:nor/>
                          </m:rPr>
                          <a:rPr lang="en-US" sz="4400" b="1">
                            <a:solidFill>
                              <a:prstClr val="white"/>
                            </a:solidFill>
                            <a:latin typeface="Cambria Math"/>
                          </a:rPr>
                          <m:t>(</m:t>
                        </m:r>
                        <m:r>
                          <m:rPr>
                            <m:nor/>
                          </m:rPr>
                          <a:rPr lang="en-US" sz="4100" b="1" i="0" dirty="0" smtClean="0">
                            <a:solidFill>
                              <a:prstClr val="white"/>
                            </a:solidFill>
                          </a:rPr>
                          <m:t>81+1</m:t>
                        </m:r>
                        <m:r>
                          <m:rPr>
                            <m:nor/>
                          </m:rPr>
                          <a:rPr lang="en-US" sz="4400" b="1">
                            <a:solidFill>
                              <a:prstClr val="white"/>
                            </a:solidFill>
                            <a:latin typeface="Cambria Math"/>
                          </a:rPr>
                          <m:t>)</m:t>
                        </m:r>
                      </m:num>
                      <m:den>
                        <m:r>
                          <m:rPr>
                            <m:nor/>
                          </m:rPr>
                          <a:rPr lang="en-US" sz="4400" b="1" i="0" dirty="0" smtClean="0">
                            <a:solidFill>
                              <a:prstClr val="white"/>
                            </a:solidFill>
                          </a:rPr>
                          <m:t>2</m:t>
                        </m:r>
                      </m:den>
                    </m:f>
                  </m:oMath>
                </a14:m>
                <a:r>
                  <a:rPr lang="en-US" sz="4400" b="1" dirty="0" smtClean="0"/>
                  <a:t> </a:t>
                </a:r>
                <a:endParaRPr lang="en-US" sz="4400" b="1" dirty="0">
                  <a:solidFill>
                    <a:srgbClr val="FFFF00"/>
                  </a:solidFill>
                </a:endParaRPr>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rPr>
                  <a:t> 41</a:t>
                </a:r>
                <a:r>
                  <a:rPr lang="en-US" sz="4400" b="1" dirty="0"/>
                  <a:t/>
                </a:r>
                <a:br>
                  <a:rPr lang="en-US" sz="4400" b="1" dirty="0"/>
                </a:br>
                <a:r>
                  <a:rPr lang="en-US" sz="4400" dirty="0"/>
                  <a:t>	</a:t>
                </a:r>
                <a:r>
                  <a:rPr lang="en-US" sz="4400" dirty="0" smtClean="0"/>
                  <a:t>	  </a:t>
                </a:r>
                <a:endParaRPr lang="en-US" sz="3600" dirty="0">
                  <a:latin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706880"/>
                <a:ext cx="10744200" cy="5455920"/>
              </a:xfrm>
              <a:blipFill rotWithShape="1">
                <a:blip r:embed="rId2"/>
                <a:stretch>
                  <a:fillRect l="-1703" t="-2123"/>
                </a:stretch>
              </a:blipFill>
            </p:spPr>
            <p:txBody>
              <a:bodyPr/>
              <a:lstStyle/>
              <a:p>
                <a:r>
                  <a:rPr lang="en-US">
                    <a:noFill/>
                  </a:rPr>
                  <a:t> </a:t>
                </a:r>
              </a:p>
            </p:txBody>
          </p:sp>
        </mc:Fallback>
      </mc:AlternateContent>
    </p:spTree>
    <p:extLst>
      <p:ext uri="{BB962C8B-B14F-4D97-AF65-F5344CB8AC3E}">
        <p14:creationId xmlns:p14="http://schemas.microsoft.com/office/powerpoint/2010/main" val="33069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292946"/>
            <a:ext cx="9875520" cy="2221653"/>
          </a:xfrm>
        </p:spPr>
        <p:txBody>
          <a:bodyPr>
            <a:normAutofit fontScale="90000"/>
          </a:bodyPr>
          <a:lstStyle/>
          <a:p>
            <a:r>
              <a:rPr lang="en-US" b="1" u="sng" dirty="0">
                <a:solidFill>
                  <a:srgbClr val="FFFF00"/>
                </a:solidFill>
              </a:rPr>
              <a:t>4</a:t>
            </a:r>
            <a:r>
              <a:rPr lang="en-US" b="1" u="sng" dirty="0" smtClean="0">
                <a:solidFill>
                  <a:srgbClr val="FFFF00"/>
                </a:solidFill>
              </a:rPr>
              <a:t>. </a:t>
            </a:r>
            <a:r>
              <a:rPr lang="en-US" b="1" u="sng" dirty="0">
                <a:solidFill>
                  <a:srgbClr val="FFFF00"/>
                </a:solidFill>
              </a:rPr>
              <a:t>What is the average of squares of the</a:t>
            </a:r>
            <a:br>
              <a:rPr lang="en-US" b="1" u="sng" dirty="0">
                <a:solidFill>
                  <a:srgbClr val="FFFF00"/>
                </a:solidFill>
              </a:rPr>
            </a:br>
            <a:r>
              <a:rPr lang="en-US" b="1" u="sng" dirty="0">
                <a:solidFill>
                  <a:srgbClr val="FFFF00"/>
                </a:solidFill>
              </a:rPr>
              <a:t>natural numbers from 1 to 41?</a:t>
            </a: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381</a:t>
            </a:r>
            <a:endParaRPr lang="en-US" sz="4000" b="1" dirty="0"/>
          </a:p>
          <a:p>
            <a:r>
              <a:rPr lang="en-US" sz="4000" b="1" dirty="0"/>
              <a:t>(b) 	</a:t>
            </a:r>
            <a:r>
              <a:rPr lang="en-US" sz="4000" b="1" dirty="0" smtClean="0"/>
              <a:t>581</a:t>
            </a:r>
            <a:endParaRPr lang="en-US" sz="4000" b="1" dirty="0"/>
          </a:p>
          <a:p>
            <a:r>
              <a:rPr lang="en-US" sz="4000" b="1" dirty="0"/>
              <a:t>(c) 	</a:t>
            </a:r>
            <a:r>
              <a:rPr lang="en-US" sz="4000" b="1" dirty="0" smtClean="0"/>
              <a:t>	481</a:t>
            </a:r>
            <a:endParaRPr lang="en-US" sz="4000" b="1" dirty="0"/>
          </a:p>
          <a:p>
            <a:r>
              <a:rPr lang="en-US" sz="4000" b="1" dirty="0"/>
              <a:t>(d) 	</a:t>
            </a:r>
            <a:r>
              <a:rPr lang="en-US" sz="4000" b="1" dirty="0" smtClean="0"/>
              <a:t>681</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3224149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(b)</a:t>
            </a:r>
            <a:endParaRPr lang="en-US" b="1" u="sng" dirty="0">
              <a:solidFill>
                <a:srgbClr val="FFFF00"/>
              </a:solidFill>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76200" y="1706880"/>
                <a:ext cx="10744200" cy="5455920"/>
              </a:xfrm>
            </p:spPr>
            <p:txBody>
              <a:bodyPr>
                <a:normAutofit/>
              </a:bodyPr>
              <a:lstStyle/>
              <a:p>
                <a:pPr lvl="0"/>
                <a:r>
                  <a:rPr lang="en-US" sz="4000" dirty="0">
                    <a:solidFill>
                      <a:prstClr val="white"/>
                    </a:solidFill>
                    <a:latin typeface="TimesNewRomanPSMT"/>
                  </a:rPr>
                  <a:t>The required </a:t>
                </a:r>
                <a:r>
                  <a:rPr lang="en-US" sz="4000" dirty="0" smtClean="0">
                    <a:solidFill>
                      <a:prstClr val="white"/>
                    </a:solidFill>
                    <a:latin typeface="TimesNewRomanPSMT"/>
                  </a:rPr>
                  <a:t>average </a:t>
                </a:r>
                <a:r>
                  <a:rPr lang="en-US" sz="4400" b="1" dirty="0"/>
                  <a:t/>
                </a:r>
                <a:br>
                  <a:rPr lang="en-US" sz="4400" b="1" dirty="0"/>
                </a:br>
                <a:r>
                  <a:rPr lang="en-US" sz="4400" b="1" dirty="0" smtClean="0"/>
                  <a:t>				</a:t>
                </a:r>
                <a14:m>
                  <m:oMath xmlns:m="http://schemas.openxmlformats.org/officeDocument/2006/math">
                    <m:r>
                      <a:rPr lang="en-US" sz="4000" b="1" dirty="0">
                        <a:latin typeface="Cambria Math"/>
                      </a:rPr>
                      <m:t>=</m:t>
                    </m:r>
                    <m:f>
                      <m:fPr>
                        <m:ctrlPr>
                          <a:rPr lang="en-US" sz="4000" b="1" i="1">
                            <a:solidFill>
                              <a:prstClr val="white"/>
                            </a:solidFill>
                            <a:latin typeface="Cambria Math"/>
                          </a:rPr>
                        </m:ctrlPr>
                      </m:fPr>
                      <m:num>
                        <m:d>
                          <m:dPr>
                            <m:ctrlPr>
                              <a:rPr lang="en-US" sz="4000" b="1" i="1">
                                <a:solidFill>
                                  <a:prstClr val="white"/>
                                </a:solidFill>
                                <a:latin typeface="Cambria Math"/>
                              </a:rPr>
                            </m:ctrlPr>
                          </m:dPr>
                          <m:e>
                            <m:r>
                              <m:rPr>
                                <m:nor/>
                              </m:rPr>
                              <a:rPr lang="en-US" sz="4000" b="1" i="1" dirty="0">
                                <a:solidFill>
                                  <a:prstClr val="white"/>
                                </a:solidFill>
                              </a:rPr>
                              <m:t>n</m:t>
                            </m:r>
                            <m:r>
                              <m:rPr>
                                <m:nor/>
                              </m:rPr>
                              <a:rPr lang="en-US" sz="4000" b="1" i="1" dirty="0">
                                <a:solidFill>
                                  <a:prstClr val="white"/>
                                </a:solidFill>
                              </a:rPr>
                              <m:t> </m:t>
                            </m:r>
                            <m:r>
                              <m:rPr>
                                <m:nor/>
                              </m:rPr>
                              <a:rPr lang="en-US" sz="4000" b="1" dirty="0">
                                <a:solidFill>
                                  <a:prstClr val="white"/>
                                </a:solidFill>
                              </a:rPr>
                              <m:t>+1</m:t>
                            </m:r>
                          </m:e>
                        </m:d>
                        <m:d>
                          <m:dPr>
                            <m:ctrlPr>
                              <a:rPr lang="en-US" sz="4000" b="1" i="1">
                                <a:solidFill>
                                  <a:prstClr val="white"/>
                                </a:solidFill>
                                <a:latin typeface="Cambria Math"/>
                              </a:rPr>
                            </m:ctrlPr>
                          </m:dPr>
                          <m:e>
                            <m:r>
                              <m:rPr>
                                <m:nor/>
                              </m:rPr>
                              <a:rPr lang="en-US" sz="4000" b="1" dirty="0">
                                <a:solidFill>
                                  <a:prstClr val="white"/>
                                </a:solidFill>
                              </a:rPr>
                              <m:t>2</m:t>
                            </m:r>
                            <m:r>
                              <m:rPr>
                                <m:nor/>
                              </m:rPr>
                              <a:rPr lang="en-US" sz="4000" b="1" i="1" dirty="0">
                                <a:solidFill>
                                  <a:prstClr val="white"/>
                                </a:solidFill>
                              </a:rPr>
                              <m:t>n</m:t>
                            </m:r>
                            <m:r>
                              <m:rPr>
                                <m:nor/>
                              </m:rPr>
                              <a:rPr lang="en-US" sz="4000" b="1" i="1" dirty="0">
                                <a:solidFill>
                                  <a:prstClr val="white"/>
                                </a:solidFill>
                              </a:rPr>
                              <m:t> </m:t>
                            </m:r>
                            <m:r>
                              <m:rPr>
                                <m:nor/>
                              </m:rPr>
                              <a:rPr lang="en-US" sz="4000" b="1" dirty="0">
                                <a:solidFill>
                                  <a:prstClr val="white"/>
                                </a:solidFill>
                              </a:rPr>
                              <m:t>+1</m:t>
                            </m:r>
                          </m:e>
                        </m:d>
                      </m:num>
                      <m:den>
                        <m:r>
                          <a:rPr lang="en-US" sz="4000" b="1" i="1">
                            <a:solidFill>
                              <a:prstClr val="white"/>
                            </a:solidFill>
                            <a:latin typeface="Cambria Math"/>
                          </a:rPr>
                          <m:t>𝟔</m:t>
                        </m:r>
                      </m:den>
                    </m:f>
                  </m:oMath>
                </a14:m>
                <a:endParaRPr lang="en-US" sz="4000" b="1" dirty="0" smtClean="0">
                  <a:solidFill>
                    <a:schemeClr val="tx1"/>
                  </a:solidFill>
                </a:endParaRPr>
              </a:p>
              <a:p>
                <a:pPr marL="0" lvl="0" indent="0">
                  <a:buNone/>
                </a:pPr>
                <a:r>
                  <a:rPr lang="en-US" sz="4400" b="1" dirty="0"/>
                  <a:t>	</a:t>
                </a:r>
                <a:r>
                  <a:rPr lang="en-US" sz="4400" b="1" dirty="0" smtClean="0"/>
                  <a:t>			</a:t>
                </a:r>
                <a14:m>
                  <m:oMath xmlns:m="http://schemas.openxmlformats.org/officeDocument/2006/math">
                    <m:r>
                      <a:rPr lang="en-US" sz="4000" b="1" dirty="0">
                        <a:solidFill>
                          <a:prstClr val="white"/>
                        </a:solidFill>
                        <a:latin typeface="Cambria Math"/>
                      </a:rPr>
                      <m:t>=</m:t>
                    </m:r>
                    <m:f>
                      <m:fPr>
                        <m:ctrlPr>
                          <a:rPr lang="en-US" sz="4000" b="1" i="1">
                            <a:solidFill>
                              <a:prstClr val="white"/>
                            </a:solidFill>
                            <a:latin typeface="Cambria Math"/>
                          </a:rPr>
                        </m:ctrlPr>
                      </m:fPr>
                      <m:num>
                        <m:d>
                          <m:dPr>
                            <m:ctrlPr>
                              <a:rPr lang="en-US" sz="4000" b="1" i="1">
                                <a:solidFill>
                                  <a:prstClr val="white"/>
                                </a:solidFill>
                                <a:latin typeface="Cambria Math"/>
                              </a:rPr>
                            </m:ctrlPr>
                          </m:dPr>
                          <m:e>
                            <m:r>
                              <m:rPr>
                                <m:nor/>
                              </m:rPr>
                              <a:rPr lang="en-US" sz="4000" b="1" i="0" smtClean="0">
                                <a:solidFill>
                                  <a:prstClr val="white"/>
                                </a:solidFill>
                                <a:latin typeface="Cambria Math"/>
                              </a:rPr>
                              <m:t>41</m:t>
                            </m:r>
                            <m:r>
                              <m:rPr>
                                <m:nor/>
                              </m:rPr>
                              <a:rPr lang="en-US" sz="4000" b="1" dirty="0">
                                <a:solidFill>
                                  <a:prstClr val="white"/>
                                </a:solidFill>
                              </a:rPr>
                              <m:t>+1</m:t>
                            </m:r>
                          </m:e>
                        </m:d>
                        <m:d>
                          <m:dPr>
                            <m:ctrlPr>
                              <a:rPr lang="en-US" sz="4000" b="1" i="1">
                                <a:solidFill>
                                  <a:prstClr val="white"/>
                                </a:solidFill>
                                <a:latin typeface="Cambria Math"/>
                              </a:rPr>
                            </m:ctrlPr>
                          </m:dPr>
                          <m:e>
                            <m:r>
                              <m:rPr>
                                <m:nor/>
                              </m:rPr>
                              <a:rPr lang="en-US" sz="4000" b="1" dirty="0">
                                <a:solidFill>
                                  <a:prstClr val="white"/>
                                </a:solidFill>
                              </a:rPr>
                              <m:t>2</m:t>
                            </m:r>
                            <m:r>
                              <m:rPr>
                                <m:nor/>
                              </m:rPr>
                              <a:rPr lang="en-US" sz="4000" b="1" i="0" dirty="0" smtClean="0">
                                <a:solidFill>
                                  <a:prstClr val="white"/>
                                </a:solidFill>
                              </a:rPr>
                              <m:t> </m:t>
                            </m:r>
                            <m:r>
                              <m:rPr>
                                <m:nor/>
                              </m:rPr>
                              <a:rPr lang="en-US" sz="4000" b="1" i="0" dirty="0" smtClean="0">
                                <a:solidFill>
                                  <a:prstClr val="white"/>
                                </a:solidFill>
                              </a:rPr>
                              <m:t>x</m:t>
                            </m:r>
                            <m:r>
                              <m:rPr>
                                <m:nor/>
                              </m:rPr>
                              <a:rPr lang="en-US" sz="4000" b="1" i="0" dirty="0" smtClean="0">
                                <a:solidFill>
                                  <a:prstClr val="white"/>
                                </a:solidFill>
                              </a:rPr>
                              <m:t> 41</m:t>
                            </m:r>
                            <m:r>
                              <m:rPr>
                                <m:nor/>
                              </m:rPr>
                              <a:rPr lang="en-US" sz="4000" b="1" i="1" dirty="0">
                                <a:solidFill>
                                  <a:prstClr val="white"/>
                                </a:solidFill>
                              </a:rPr>
                              <m:t> </m:t>
                            </m:r>
                            <m:r>
                              <m:rPr>
                                <m:nor/>
                              </m:rPr>
                              <a:rPr lang="en-US" sz="4000" b="1" dirty="0">
                                <a:solidFill>
                                  <a:prstClr val="white"/>
                                </a:solidFill>
                              </a:rPr>
                              <m:t>+1</m:t>
                            </m:r>
                          </m:e>
                        </m:d>
                      </m:num>
                      <m:den>
                        <m:r>
                          <a:rPr lang="en-US" sz="4000" b="1" i="1">
                            <a:solidFill>
                              <a:prstClr val="white"/>
                            </a:solidFill>
                            <a:latin typeface="Cambria Math"/>
                          </a:rPr>
                          <m:t>𝟔</m:t>
                        </m:r>
                      </m:den>
                    </m:f>
                  </m:oMath>
                </a14:m>
                <a:endParaRPr lang="en-US" sz="4400" b="1" dirty="0">
                  <a:solidFill>
                    <a:srgbClr val="FFFF00"/>
                  </a:solidFill>
                </a:endParaRPr>
              </a:p>
              <a:p>
                <a:pPr marL="0" lvl="0" indent="0">
                  <a:spcBef>
                    <a:spcPts val="0"/>
                  </a:spcBef>
                  <a:buNone/>
                </a:pPr>
                <a:r>
                  <a:rPr lang="en-US" sz="4400" b="1" dirty="0" smtClean="0"/>
                  <a:t>				 </a:t>
                </a:r>
                <a14:m>
                  <m:oMath xmlns:m="http://schemas.openxmlformats.org/officeDocument/2006/math">
                    <m:r>
                      <a:rPr lang="en-US" sz="4400" b="1" dirty="0">
                        <a:solidFill>
                          <a:prstClr val="white"/>
                        </a:solidFill>
                        <a:latin typeface="Cambria Math"/>
                      </a:rPr>
                      <m:t>=</m:t>
                    </m:r>
                    <m:f>
                      <m:fPr>
                        <m:ctrlPr>
                          <a:rPr lang="en-US" sz="4400" b="1" i="1">
                            <a:solidFill>
                              <a:prstClr val="white"/>
                            </a:solidFill>
                            <a:latin typeface="Cambria Math"/>
                          </a:rPr>
                        </m:ctrlPr>
                      </m:fPr>
                      <m:num>
                        <m:r>
                          <m:rPr>
                            <m:nor/>
                          </m:rPr>
                          <a:rPr lang="en-US" sz="4400" b="1">
                            <a:solidFill>
                              <a:prstClr val="white"/>
                            </a:solidFill>
                            <a:latin typeface="Cambria Math"/>
                          </a:rPr>
                          <m:t>(</m:t>
                        </m:r>
                        <m:r>
                          <m:rPr>
                            <m:nor/>
                          </m:rPr>
                          <a:rPr lang="en-US" sz="4400" b="1" i="0" smtClean="0">
                            <a:solidFill>
                              <a:prstClr val="white"/>
                            </a:solidFill>
                            <a:latin typeface="Cambria Math"/>
                          </a:rPr>
                          <m:t>42</m:t>
                        </m:r>
                        <m:r>
                          <m:rPr>
                            <m:nor/>
                          </m:rPr>
                          <a:rPr lang="en-US" sz="4400" b="1" i="0" smtClean="0">
                            <a:solidFill>
                              <a:prstClr val="white"/>
                            </a:solidFill>
                            <a:latin typeface="Cambria Math"/>
                          </a:rPr>
                          <m:t>x</m:t>
                        </m:r>
                        <m:r>
                          <m:rPr>
                            <m:nor/>
                          </m:rPr>
                          <a:rPr lang="en-US" sz="4100" b="1" i="0" dirty="0" smtClean="0">
                            <a:solidFill>
                              <a:prstClr val="white"/>
                            </a:solidFill>
                          </a:rPr>
                          <m:t>83</m:t>
                        </m:r>
                        <m:r>
                          <m:rPr>
                            <m:nor/>
                          </m:rPr>
                          <a:rPr lang="en-US" sz="4400" b="1">
                            <a:solidFill>
                              <a:prstClr val="white"/>
                            </a:solidFill>
                            <a:latin typeface="Cambria Math"/>
                          </a:rPr>
                          <m:t>)</m:t>
                        </m:r>
                      </m:num>
                      <m:den>
                        <m:r>
                          <m:rPr>
                            <m:nor/>
                          </m:rPr>
                          <a:rPr lang="en-US" sz="4400" b="1" i="0" smtClean="0">
                            <a:solidFill>
                              <a:prstClr val="white"/>
                            </a:solidFill>
                            <a:latin typeface="Cambria Math"/>
                          </a:rPr>
                          <m:t>6</m:t>
                        </m:r>
                      </m:den>
                    </m:f>
                  </m:oMath>
                </a14:m>
                <a:r>
                  <a:rPr lang="en-US" sz="4400" b="1" dirty="0"/>
                  <a:t/>
                </a:r>
                <a:br>
                  <a:rPr lang="en-US" sz="4400" b="1" dirty="0"/>
                </a:br>
                <a:r>
                  <a:rPr lang="en-US" sz="4400" dirty="0"/>
                  <a:t>	</a:t>
                </a:r>
                <a:r>
                  <a:rPr lang="en-US" sz="4400" dirty="0" smtClean="0"/>
                  <a:t>	  		</a:t>
                </a:r>
                <a:r>
                  <a:rPr lang="en-US" sz="4400" b="1" dirty="0" smtClean="0">
                    <a:latin typeface="+mj-lt"/>
                  </a:rPr>
                  <a:t> </a:t>
                </a:r>
                <a14:m>
                  <m:oMath xmlns:m="http://schemas.openxmlformats.org/officeDocument/2006/math">
                    <m:r>
                      <a:rPr lang="en-US" sz="4000" b="1" u="sng" dirty="0" smtClean="0">
                        <a:solidFill>
                          <a:srgbClr val="FFFF00"/>
                        </a:solidFill>
                        <a:latin typeface="Cambria Math"/>
                      </a:rPr>
                      <m:t>=</m:t>
                    </m:r>
                  </m:oMath>
                </a14:m>
                <a:r>
                  <a:rPr lang="en-US" sz="4000" b="1" u="sng" dirty="0" smtClean="0">
                    <a:solidFill>
                      <a:srgbClr val="FFFF00"/>
                    </a:solidFill>
                    <a:latin typeface="+mj-lt"/>
                  </a:rPr>
                  <a:t> 581</a:t>
                </a:r>
                <a:endParaRPr lang="en-US" sz="4000" b="1" u="sng" dirty="0">
                  <a:solidFill>
                    <a:srgbClr val="FFFF00"/>
                  </a:solidFill>
                  <a:latin typeface="+mj-lt"/>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76200" y="1706880"/>
                <a:ext cx="10744200" cy="5455920"/>
              </a:xfrm>
              <a:blipFill rotWithShape="1">
                <a:blip r:embed="rId2"/>
                <a:stretch>
                  <a:fillRect l="-1703" t="-2123"/>
                </a:stretch>
              </a:blipFill>
            </p:spPr>
            <p:txBody>
              <a:bodyPr/>
              <a:lstStyle/>
              <a:p>
                <a:r>
                  <a:rPr lang="en-US">
                    <a:noFill/>
                  </a:rPr>
                  <a:t> </a:t>
                </a:r>
              </a:p>
            </p:txBody>
          </p:sp>
        </mc:Fallback>
      </mc:AlternateContent>
    </p:spTree>
    <p:extLst>
      <p:ext uri="{BB962C8B-B14F-4D97-AF65-F5344CB8AC3E}">
        <p14:creationId xmlns:p14="http://schemas.microsoft.com/office/powerpoint/2010/main" val="1009108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92946"/>
            <a:ext cx="10591800" cy="2221653"/>
          </a:xfrm>
        </p:spPr>
        <p:txBody>
          <a:bodyPr>
            <a:normAutofit fontScale="90000"/>
          </a:bodyPr>
          <a:lstStyle/>
          <a:p>
            <a:r>
              <a:rPr lang="en-US" b="1" u="sng" dirty="0" smtClean="0">
                <a:solidFill>
                  <a:srgbClr val="FFFF00"/>
                </a:solidFill>
              </a:rPr>
              <a:t>5. </a:t>
            </a:r>
            <a:r>
              <a:rPr lang="en-US" b="1" u="sng" dirty="0">
                <a:solidFill>
                  <a:srgbClr val="FFFF00"/>
                </a:solidFill>
              </a:rPr>
              <a:t>The average of 7 numbers is 5. If the average </a:t>
            </a:r>
            <a:r>
              <a:rPr lang="en-US" b="1" u="sng" dirty="0" smtClean="0">
                <a:solidFill>
                  <a:srgbClr val="FFFF00"/>
                </a:solidFill>
              </a:rPr>
              <a:t>of fi </a:t>
            </a:r>
            <a:r>
              <a:rPr lang="en-US" b="1" u="sng" dirty="0" err="1">
                <a:solidFill>
                  <a:srgbClr val="FFFF00"/>
                </a:solidFill>
              </a:rPr>
              <a:t>rst</a:t>
            </a:r>
            <a:r>
              <a:rPr lang="en-US" b="1" u="sng" dirty="0">
                <a:solidFill>
                  <a:srgbClr val="FFFF00"/>
                </a:solidFill>
              </a:rPr>
              <a:t> six of these numbers is 4, </a:t>
            </a:r>
            <a:r>
              <a:rPr lang="en-US" b="1" u="sng" dirty="0" smtClean="0">
                <a:solidFill>
                  <a:srgbClr val="FFFF00"/>
                </a:solidFill>
              </a:rPr>
              <a:t>find the </a:t>
            </a:r>
            <a:r>
              <a:rPr lang="en-US" b="1" u="sng" dirty="0">
                <a:solidFill>
                  <a:srgbClr val="FFFF00"/>
                </a:solidFill>
              </a:rPr>
              <a:t>seventh </a:t>
            </a:r>
            <a:r>
              <a:rPr lang="en-US" b="1" u="sng" dirty="0" smtClean="0">
                <a:solidFill>
                  <a:srgbClr val="FFFF00"/>
                </a:solidFill>
              </a:rPr>
              <a:t>number :</a:t>
            </a:r>
            <a:endParaRPr lang="en-US" b="1" u="sng" dirty="0">
              <a:solidFill>
                <a:srgbClr val="FFFF00"/>
              </a:solidFill>
            </a:endParaRPr>
          </a:p>
        </p:txBody>
      </p:sp>
      <p:sp>
        <p:nvSpPr>
          <p:cNvPr id="5" name="Content Placeholder 4"/>
          <p:cNvSpPr>
            <a:spLocks noGrp="1"/>
          </p:cNvSpPr>
          <p:nvPr>
            <p:ph idx="1"/>
          </p:nvPr>
        </p:nvSpPr>
        <p:spPr>
          <a:xfrm>
            <a:off x="0" y="2819400"/>
            <a:ext cx="10820400" cy="3715174"/>
          </a:xfrm>
        </p:spPr>
        <p:txBody>
          <a:bodyPr>
            <a:normAutofit/>
          </a:bodyPr>
          <a:lstStyle/>
          <a:p>
            <a:r>
              <a:rPr lang="en-US" sz="4000" dirty="0"/>
              <a:t>(a) 14 </a:t>
            </a:r>
            <a:endParaRPr lang="en-US" sz="4000" dirty="0" smtClean="0"/>
          </a:p>
          <a:p>
            <a:r>
              <a:rPr lang="en-US" sz="4000" dirty="0" smtClean="0"/>
              <a:t>(</a:t>
            </a:r>
            <a:r>
              <a:rPr lang="en-US" sz="4000" dirty="0"/>
              <a:t>b) 12</a:t>
            </a:r>
          </a:p>
          <a:p>
            <a:r>
              <a:rPr lang="en-US" sz="4000" dirty="0"/>
              <a:t>(c) 11 </a:t>
            </a:r>
            <a:endParaRPr lang="en-US" sz="4000" dirty="0" smtClean="0"/>
          </a:p>
          <a:p>
            <a:r>
              <a:rPr lang="en-US" sz="4000" dirty="0" smtClean="0"/>
              <a:t>(</a:t>
            </a:r>
            <a:r>
              <a:rPr lang="en-US" sz="4000" dirty="0"/>
              <a:t>d) 15</a:t>
            </a:r>
            <a:endParaRPr lang="en-US" sz="3600" dirty="0">
              <a:latin typeface="Symbol"/>
            </a:endParaRPr>
          </a:p>
        </p:txBody>
      </p:sp>
    </p:spTree>
    <p:extLst>
      <p:ext uri="{BB962C8B-B14F-4D97-AF65-F5344CB8AC3E}">
        <p14:creationId xmlns:p14="http://schemas.microsoft.com/office/powerpoint/2010/main" val="1417013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a:t>
            </a:r>
            <a:r>
              <a:rPr lang="en-US" b="1" u="sng" dirty="0" smtClean="0">
                <a:solidFill>
                  <a:srgbClr val="FFFF00"/>
                </a:solidFill>
              </a:rPr>
              <a:t>(c)</a:t>
            </a:r>
            <a:endParaRPr lang="en-US" b="1" u="sng" dirty="0">
              <a:solidFill>
                <a:srgbClr val="FFFF00"/>
              </a:solidFill>
            </a:endParaRPr>
          </a:p>
        </p:txBody>
      </p:sp>
      <p:sp>
        <p:nvSpPr>
          <p:cNvPr id="5" name="Content Placeholder 4"/>
          <p:cNvSpPr>
            <a:spLocks noGrp="1"/>
          </p:cNvSpPr>
          <p:nvPr>
            <p:ph idx="1"/>
          </p:nvPr>
        </p:nvSpPr>
        <p:spPr>
          <a:xfrm>
            <a:off x="76200" y="1706880"/>
            <a:ext cx="10744200" cy="5455920"/>
          </a:xfrm>
        </p:spPr>
        <p:txBody>
          <a:bodyPr>
            <a:normAutofit/>
          </a:bodyPr>
          <a:lstStyle/>
          <a:p>
            <a:pPr lvl="0"/>
            <a:r>
              <a:rPr lang="en-US" sz="4000" dirty="0" smtClean="0">
                <a:solidFill>
                  <a:prstClr val="white"/>
                </a:solidFill>
                <a:latin typeface="TimesNewRomanPSMT"/>
              </a:rPr>
              <a:t>Sum </a:t>
            </a:r>
            <a:r>
              <a:rPr lang="en-US" sz="4000" dirty="0">
                <a:solidFill>
                  <a:prstClr val="white"/>
                </a:solidFill>
                <a:latin typeface="TimesNewRomanPSMT"/>
              </a:rPr>
              <a:t>of seven numbers = 7 × 5 = 35</a:t>
            </a:r>
          </a:p>
          <a:p>
            <a:pPr lvl="0"/>
            <a:r>
              <a:rPr lang="en-US" sz="4000" dirty="0">
                <a:solidFill>
                  <a:prstClr val="white"/>
                </a:solidFill>
                <a:latin typeface="TimesNewRomanPSMT"/>
              </a:rPr>
              <a:t>Sum of first six numbers = 6 × 4 = 24</a:t>
            </a:r>
          </a:p>
          <a:p>
            <a:pPr lvl="0"/>
            <a:r>
              <a:rPr lang="en-US" sz="4000" dirty="0">
                <a:solidFill>
                  <a:prstClr val="white"/>
                </a:solidFill>
                <a:latin typeface="TimesNewRomanPSMT"/>
              </a:rPr>
              <a:t>Therefore, </a:t>
            </a:r>
            <a:endParaRPr lang="en-US" sz="4000" dirty="0" smtClean="0">
              <a:solidFill>
                <a:prstClr val="white"/>
              </a:solidFill>
              <a:latin typeface="TimesNewRomanPSMT"/>
            </a:endParaRPr>
          </a:p>
          <a:p>
            <a:pPr lvl="0"/>
            <a:r>
              <a:rPr lang="en-US" sz="4000" dirty="0" smtClean="0">
                <a:solidFill>
                  <a:prstClr val="white"/>
                </a:solidFill>
                <a:latin typeface="TimesNewRomanPSMT"/>
              </a:rPr>
              <a:t> the </a:t>
            </a:r>
            <a:r>
              <a:rPr lang="en-US" sz="4000" dirty="0">
                <a:solidFill>
                  <a:prstClr val="white"/>
                </a:solidFill>
                <a:latin typeface="TimesNewRomanPSMT"/>
              </a:rPr>
              <a:t>seventh number </a:t>
            </a:r>
            <a:r>
              <a:rPr lang="en-US" sz="4000" b="1" u="sng" dirty="0">
                <a:solidFill>
                  <a:srgbClr val="FFFF00"/>
                </a:solidFill>
                <a:latin typeface="TimesNewRomanPSMT"/>
              </a:rPr>
              <a:t>= 35 − 24 = 11</a:t>
            </a:r>
            <a:r>
              <a:rPr lang="en-US" sz="4000" u="sng" dirty="0">
                <a:solidFill>
                  <a:prstClr val="white"/>
                </a:solidFill>
                <a:latin typeface="TimesNewRomanPSMT"/>
              </a:rPr>
              <a:t>.</a:t>
            </a:r>
            <a:endParaRPr lang="en-US" sz="4000" b="1" u="sng" dirty="0">
              <a:solidFill>
                <a:srgbClr val="FFFF00"/>
              </a:solidFill>
              <a:latin typeface="+mj-lt"/>
            </a:endParaRPr>
          </a:p>
        </p:txBody>
      </p:sp>
    </p:spTree>
    <p:extLst>
      <p:ext uri="{BB962C8B-B14F-4D97-AF65-F5344CB8AC3E}">
        <p14:creationId xmlns:p14="http://schemas.microsoft.com/office/powerpoint/2010/main" val="3513630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92946"/>
            <a:ext cx="10820400" cy="2602654"/>
          </a:xfrm>
        </p:spPr>
        <p:txBody>
          <a:bodyPr>
            <a:normAutofit fontScale="90000"/>
          </a:bodyPr>
          <a:lstStyle/>
          <a:p>
            <a:r>
              <a:rPr lang="en-US" b="1" u="sng" dirty="0">
                <a:solidFill>
                  <a:srgbClr val="FFFF00"/>
                </a:solidFill>
              </a:rPr>
              <a:t>6</a:t>
            </a:r>
            <a:r>
              <a:rPr lang="en-US" b="1" u="sng" dirty="0" smtClean="0">
                <a:solidFill>
                  <a:srgbClr val="FFFF00"/>
                </a:solidFill>
              </a:rPr>
              <a:t>. </a:t>
            </a:r>
            <a:r>
              <a:rPr lang="en-US" b="1" u="sng" dirty="0">
                <a:solidFill>
                  <a:srgbClr val="FFFF00"/>
                </a:solidFill>
              </a:rPr>
              <a:t>Out of three numbers, the </a:t>
            </a:r>
            <a:r>
              <a:rPr lang="en-US" b="1" u="sng" dirty="0" smtClean="0">
                <a:solidFill>
                  <a:srgbClr val="FFFF00"/>
                </a:solidFill>
              </a:rPr>
              <a:t>first </a:t>
            </a:r>
            <a:r>
              <a:rPr lang="en-US" b="1" u="sng" dirty="0">
                <a:solidFill>
                  <a:srgbClr val="FFFF00"/>
                </a:solidFill>
              </a:rPr>
              <a:t>is twice the </a:t>
            </a:r>
            <a:r>
              <a:rPr lang="en-US" b="1" u="sng" dirty="0" smtClean="0">
                <a:solidFill>
                  <a:srgbClr val="FFFF00"/>
                </a:solidFill>
              </a:rPr>
              <a:t>second and </a:t>
            </a:r>
            <a:r>
              <a:rPr lang="en-US" b="1" u="sng" dirty="0">
                <a:solidFill>
                  <a:srgbClr val="FFFF00"/>
                </a:solidFill>
              </a:rPr>
              <a:t>is half of the third. If the average of the </a:t>
            </a:r>
            <a:r>
              <a:rPr lang="en-US" b="1" u="sng" dirty="0" smtClean="0">
                <a:solidFill>
                  <a:srgbClr val="FFFF00"/>
                </a:solidFill>
              </a:rPr>
              <a:t>three numbers </a:t>
            </a:r>
            <a:r>
              <a:rPr lang="en-US" b="1" u="sng" dirty="0">
                <a:solidFill>
                  <a:srgbClr val="FFFF00"/>
                </a:solidFill>
              </a:rPr>
              <a:t>is 56, the three numbers in order are:</a:t>
            </a:r>
            <a:endParaRPr lang="en-US" b="1" u="sng" dirty="0">
              <a:solidFill>
                <a:srgbClr val="FFFF00"/>
              </a:solidFill>
            </a:endParaRPr>
          </a:p>
        </p:txBody>
      </p:sp>
      <p:sp>
        <p:nvSpPr>
          <p:cNvPr id="5" name="Content Placeholder 4"/>
          <p:cNvSpPr>
            <a:spLocks noGrp="1"/>
          </p:cNvSpPr>
          <p:nvPr>
            <p:ph idx="1"/>
          </p:nvPr>
        </p:nvSpPr>
        <p:spPr>
          <a:xfrm>
            <a:off x="0" y="3505200"/>
            <a:ext cx="10820400" cy="3029374"/>
          </a:xfrm>
        </p:spPr>
        <p:txBody>
          <a:bodyPr>
            <a:normAutofit/>
          </a:bodyPr>
          <a:lstStyle/>
          <a:p>
            <a:r>
              <a:rPr lang="pt-BR" sz="4000" dirty="0"/>
              <a:t>(a) 48, 96, 24 </a:t>
            </a:r>
            <a:endParaRPr lang="pt-BR" sz="4000" dirty="0" smtClean="0"/>
          </a:p>
          <a:p>
            <a:r>
              <a:rPr lang="pt-BR" sz="4000" dirty="0" smtClean="0"/>
              <a:t>(</a:t>
            </a:r>
            <a:r>
              <a:rPr lang="pt-BR" sz="4000" dirty="0"/>
              <a:t>b) 48, 24, 96</a:t>
            </a:r>
          </a:p>
          <a:p>
            <a:r>
              <a:rPr lang="en-US" sz="4000" dirty="0"/>
              <a:t>(c) 96, 24, 48 </a:t>
            </a:r>
            <a:endParaRPr lang="en-US" sz="4000" dirty="0" smtClean="0"/>
          </a:p>
          <a:p>
            <a:r>
              <a:rPr lang="en-US" sz="4000" dirty="0" smtClean="0"/>
              <a:t>(</a:t>
            </a:r>
            <a:r>
              <a:rPr lang="en-US" sz="4000" dirty="0"/>
              <a:t>d) 96, 48, 24</a:t>
            </a:r>
            <a:endParaRPr lang="en-US" sz="3600" dirty="0">
              <a:latin typeface="Symbol"/>
            </a:endParaRPr>
          </a:p>
        </p:txBody>
      </p:sp>
    </p:spTree>
    <p:extLst>
      <p:ext uri="{BB962C8B-B14F-4D97-AF65-F5344CB8AC3E}">
        <p14:creationId xmlns:p14="http://schemas.microsoft.com/office/powerpoint/2010/main" val="81249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a:t>
            </a:r>
            <a:r>
              <a:rPr lang="en-US" b="1" u="sng" dirty="0" smtClean="0">
                <a:solidFill>
                  <a:srgbClr val="FFFF00"/>
                </a:solidFill>
              </a:rPr>
              <a:t>(b)</a:t>
            </a:r>
            <a:endParaRPr lang="en-US" b="1" u="sng" dirty="0">
              <a:solidFill>
                <a:srgbClr val="FFFF00"/>
              </a:solidFill>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76200" y="1447800"/>
                <a:ext cx="10744200" cy="5715000"/>
              </a:xfrm>
            </p:spPr>
            <p:txBody>
              <a:bodyPr>
                <a:normAutofit lnSpcReduction="10000"/>
              </a:bodyPr>
              <a:lstStyle/>
              <a:p>
                <a:pPr lvl="0"/>
                <a:r>
                  <a:rPr lang="en-US" sz="4000" dirty="0" smtClean="0">
                    <a:solidFill>
                      <a:prstClr val="white"/>
                    </a:solidFill>
                    <a:latin typeface="TimesNewRomanPSMT"/>
                  </a:rPr>
                  <a:t>(b) Let, the numbers be 2x, x and 4x.</a:t>
                </a:r>
              </a:p>
              <a:p>
                <a:pPr lvl="0"/>
                <a:r>
                  <a:rPr lang="en-US" sz="4000" dirty="0">
                    <a:solidFill>
                      <a:prstClr val="white"/>
                    </a:solidFill>
                    <a:latin typeface="TimesNewRomanPSMT"/>
                  </a:rPr>
                  <a:t>Average </a:t>
                </a:r>
                <a:r>
                  <a:rPr lang="en-US" sz="4000" dirty="0" smtClean="0">
                    <a:solidFill>
                      <a:prstClr val="white"/>
                    </a:solidFill>
                    <a:latin typeface="TimesNewRomanPSMT"/>
                  </a:rPr>
                  <a:t> </a:t>
                </a:r>
                <a14:m>
                  <m:oMath xmlns:m="http://schemas.openxmlformats.org/officeDocument/2006/math">
                    <m:r>
                      <a:rPr lang="en-US" sz="4000" b="0" i="0" dirty="0" smtClean="0">
                        <a:solidFill>
                          <a:prstClr val="white"/>
                        </a:solidFill>
                        <a:latin typeface="Cambria Math"/>
                      </a:rPr>
                      <m:t>=</m:t>
                    </m:r>
                    <m:f>
                      <m:fPr>
                        <m:ctrlPr>
                          <a:rPr lang="en-US" sz="4000" b="1" i="1" dirty="0" smtClean="0">
                            <a:solidFill>
                              <a:prstClr val="white"/>
                            </a:solidFill>
                            <a:latin typeface="Cambria Math"/>
                          </a:rPr>
                        </m:ctrlPr>
                      </m:fPr>
                      <m:num>
                        <m:r>
                          <a:rPr lang="en-US" sz="4000" b="1" i="1" dirty="0" smtClean="0">
                            <a:solidFill>
                              <a:prstClr val="white"/>
                            </a:solidFill>
                            <a:latin typeface="Cambria Math"/>
                          </a:rPr>
                          <m:t>𝟐</m:t>
                        </m:r>
                        <m:r>
                          <a:rPr lang="en-US" sz="4000" b="1" i="1" dirty="0" smtClean="0">
                            <a:solidFill>
                              <a:prstClr val="white"/>
                            </a:solidFill>
                            <a:latin typeface="Cambria Math"/>
                          </a:rPr>
                          <m:t>𝒙</m:t>
                        </m:r>
                        <m:r>
                          <a:rPr lang="en-US" sz="4000" b="1" i="1" dirty="0" smtClean="0">
                            <a:solidFill>
                              <a:prstClr val="white"/>
                            </a:solidFill>
                            <a:latin typeface="Cambria Math"/>
                          </a:rPr>
                          <m:t>+</m:t>
                        </m:r>
                        <m:r>
                          <a:rPr lang="en-US" sz="4000" b="1" i="1" dirty="0" smtClean="0">
                            <a:solidFill>
                              <a:prstClr val="white"/>
                            </a:solidFill>
                            <a:latin typeface="Cambria Math"/>
                          </a:rPr>
                          <m:t>𝒙</m:t>
                        </m:r>
                        <m:r>
                          <a:rPr lang="en-US" sz="4000" b="1" i="1" dirty="0" smtClean="0">
                            <a:solidFill>
                              <a:prstClr val="white"/>
                            </a:solidFill>
                            <a:latin typeface="Cambria Math"/>
                          </a:rPr>
                          <m:t>+</m:t>
                        </m:r>
                        <m:r>
                          <a:rPr lang="en-US" sz="4000" b="1" i="1" dirty="0" smtClean="0">
                            <a:solidFill>
                              <a:prstClr val="white"/>
                            </a:solidFill>
                            <a:latin typeface="Cambria Math"/>
                          </a:rPr>
                          <m:t>𝟒</m:t>
                        </m:r>
                        <m:r>
                          <a:rPr lang="en-US" sz="4000" b="1" i="1" dirty="0" smtClean="0">
                            <a:solidFill>
                              <a:prstClr val="white"/>
                            </a:solidFill>
                            <a:latin typeface="Cambria Math"/>
                          </a:rPr>
                          <m:t>𝒙</m:t>
                        </m:r>
                      </m:num>
                      <m:den>
                        <m:r>
                          <a:rPr lang="en-US" sz="4000" b="1" i="1" dirty="0" smtClean="0">
                            <a:solidFill>
                              <a:prstClr val="white"/>
                            </a:solidFill>
                            <a:latin typeface="Cambria Math"/>
                          </a:rPr>
                          <m:t>𝟑</m:t>
                        </m:r>
                      </m:den>
                    </m:f>
                  </m:oMath>
                </a14:m>
                <a:r>
                  <a:rPr lang="en-US" sz="3600" dirty="0" smtClean="0">
                    <a:solidFill>
                      <a:prstClr val="white"/>
                    </a:solidFill>
                  </a:rPr>
                  <a:t> </a:t>
                </a:r>
                <a14:m>
                  <m:oMath xmlns:m="http://schemas.openxmlformats.org/officeDocument/2006/math">
                    <m:r>
                      <a:rPr lang="en-US" sz="3600" dirty="0">
                        <a:solidFill>
                          <a:prstClr val="white"/>
                        </a:solidFill>
                        <a:latin typeface="Cambria Math"/>
                      </a:rPr>
                      <m:t>=</m:t>
                    </m:r>
                    <m:f>
                      <m:fPr>
                        <m:ctrlPr>
                          <a:rPr lang="en-US" sz="3600" b="1" i="1" dirty="0">
                            <a:solidFill>
                              <a:prstClr val="white"/>
                            </a:solidFill>
                            <a:latin typeface="Cambria Math"/>
                          </a:rPr>
                        </m:ctrlPr>
                      </m:fPr>
                      <m:num>
                        <m:r>
                          <a:rPr lang="en-US" sz="3600" b="1" i="1" dirty="0" smtClean="0">
                            <a:solidFill>
                              <a:prstClr val="white"/>
                            </a:solidFill>
                            <a:latin typeface="Cambria Math"/>
                          </a:rPr>
                          <m:t>𝟕</m:t>
                        </m:r>
                        <m:r>
                          <a:rPr lang="en-US" sz="3600" b="1" i="1" dirty="0">
                            <a:solidFill>
                              <a:prstClr val="white"/>
                            </a:solidFill>
                            <a:latin typeface="Cambria Math"/>
                          </a:rPr>
                          <m:t>𝒙</m:t>
                        </m:r>
                      </m:num>
                      <m:den>
                        <m:r>
                          <a:rPr lang="en-US" sz="3600" b="1" i="1" dirty="0">
                            <a:solidFill>
                              <a:prstClr val="white"/>
                            </a:solidFill>
                            <a:latin typeface="Cambria Math"/>
                          </a:rPr>
                          <m:t>𝟑</m:t>
                        </m:r>
                      </m:den>
                    </m:f>
                  </m:oMath>
                </a14:m>
                <a:endParaRPr lang="en-US" sz="3500" dirty="0">
                  <a:solidFill>
                    <a:prstClr val="white"/>
                  </a:solidFill>
                  <a:latin typeface="TimesNewRomanPSMT"/>
                </a:endParaRPr>
              </a:p>
              <a:p>
                <a:pPr marL="0" lvl="0" indent="0">
                  <a:buNone/>
                </a:pPr>
                <a:r>
                  <a:rPr lang="en-US" sz="4000" dirty="0" smtClean="0">
                    <a:solidFill>
                      <a:prstClr val="white"/>
                    </a:solidFill>
                    <a:latin typeface="TimesNewRomanPSMT"/>
                  </a:rPr>
                  <a:t>	∴ 	</a:t>
                </a:r>
                <a14:m>
                  <m:oMath xmlns:m="http://schemas.openxmlformats.org/officeDocument/2006/math">
                    <m:f>
                      <m:fPr>
                        <m:ctrlPr>
                          <a:rPr lang="en-US" sz="4000" b="1" i="1" dirty="0">
                            <a:solidFill>
                              <a:prstClr val="white"/>
                            </a:solidFill>
                            <a:latin typeface="Cambria Math"/>
                          </a:rPr>
                        </m:ctrlPr>
                      </m:fPr>
                      <m:num>
                        <m:r>
                          <a:rPr lang="en-US" sz="4000" b="1" i="1" dirty="0">
                            <a:solidFill>
                              <a:prstClr val="white"/>
                            </a:solidFill>
                            <a:latin typeface="Cambria Math"/>
                          </a:rPr>
                          <m:t>𝟕</m:t>
                        </m:r>
                        <m:r>
                          <a:rPr lang="en-US" sz="4000" b="1" i="1" dirty="0">
                            <a:solidFill>
                              <a:prstClr val="white"/>
                            </a:solidFill>
                            <a:latin typeface="Cambria Math"/>
                          </a:rPr>
                          <m:t>𝒙</m:t>
                        </m:r>
                      </m:num>
                      <m:den>
                        <m:r>
                          <a:rPr lang="en-US" sz="4000" b="1" i="1" dirty="0">
                            <a:solidFill>
                              <a:prstClr val="white"/>
                            </a:solidFill>
                            <a:latin typeface="Cambria Math"/>
                          </a:rPr>
                          <m:t>𝟑</m:t>
                        </m:r>
                      </m:den>
                    </m:f>
                  </m:oMath>
                </a14:m>
                <a:r>
                  <a:rPr lang="en-US" sz="4000" dirty="0">
                    <a:solidFill>
                      <a:prstClr val="white"/>
                    </a:solidFill>
                    <a:latin typeface="TimesNewRomanPSMT"/>
                  </a:rPr>
                  <a:t> = </a:t>
                </a:r>
                <a:r>
                  <a:rPr lang="en-US" sz="4000" dirty="0" smtClean="0">
                    <a:solidFill>
                      <a:prstClr val="white"/>
                    </a:solidFill>
                    <a:latin typeface="TimesNewRomanPSMT"/>
                  </a:rPr>
                  <a:t>56</a:t>
                </a:r>
                <a:endParaRPr lang="en-US" sz="4000" dirty="0">
                  <a:solidFill>
                    <a:prstClr val="white"/>
                  </a:solidFill>
                  <a:latin typeface="TimesNewRomanPSMT"/>
                </a:endParaRPr>
              </a:p>
              <a:p>
                <a:pPr marL="0" lvl="0" indent="0">
                  <a:buNone/>
                </a:pPr>
                <a:r>
                  <a:rPr lang="en-US" sz="4000" dirty="0" smtClean="0">
                    <a:solidFill>
                      <a:prstClr val="white"/>
                    </a:solidFill>
                    <a:latin typeface="TimesNewRomanPSMT"/>
                  </a:rPr>
                  <a:t>		</a:t>
                </a:r>
                <a14:m>
                  <m:oMath xmlns:m="http://schemas.openxmlformats.org/officeDocument/2006/math">
                    <m:r>
                      <a:rPr lang="en-US" sz="4000" b="1" i="1" dirty="0">
                        <a:solidFill>
                          <a:prstClr val="white"/>
                        </a:solidFill>
                        <a:latin typeface="Cambria Math"/>
                      </a:rPr>
                      <m:t>𝒙</m:t>
                    </m:r>
                  </m:oMath>
                </a14:m>
                <a:r>
                  <a:rPr lang="en-US" sz="4000" dirty="0" smtClean="0">
                    <a:solidFill>
                      <a:prstClr val="white"/>
                    </a:solidFill>
                    <a:latin typeface="TimesNewRomanPSMT"/>
                  </a:rPr>
                  <a:t> </a:t>
                </a:r>
                <a14:m>
                  <m:oMath xmlns:m="http://schemas.openxmlformats.org/officeDocument/2006/math">
                    <m:r>
                      <a:rPr lang="en-US" sz="4000" dirty="0">
                        <a:solidFill>
                          <a:prstClr val="white"/>
                        </a:solidFill>
                        <a:latin typeface="Cambria Math"/>
                      </a:rPr>
                      <m:t>=</m:t>
                    </m:r>
                    <m:f>
                      <m:fPr>
                        <m:ctrlPr>
                          <a:rPr lang="en-US" sz="4000" b="1" i="1" dirty="0" smtClean="0">
                            <a:solidFill>
                              <a:prstClr val="white"/>
                            </a:solidFill>
                            <a:latin typeface="Cambria Math"/>
                          </a:rPr>
                        </m:ctrlPr>
                      </m:fPr>
                      <m:num>
                        <m:r>
                          <a:rPr lang="en-US" sz="4000" b="1" i="1" dirty="0" smtClean="0">
                            <a:solidFill>
                              <a:prstClr val="white"/>
                            </a:solidFill>
                            <a:latin typeface="Cambria Math"/>
                          </a:rPr>
                          <m:t>𝟑</m:t>
                        </m:r>
                        <m:r>
                          <a:rPr lang="en-US" sz="4000" b="1" i="1" dirty="0" smtClean="0">
                            <a:solidFill>
                              <a:prstClr val="white"/>
                            </a:solidFill>
                            <a:latin typeface="Cambria Math"/>
                            <a:ea typeface="Cambria Math"/>
                          </a:rPr>
                          <m:t>×</m:t>
                        </m:r>
                        <m:r>
                          <a:rPr lang="en-US" sz="4000" b="1" i="1" dirty="0" smtClean="0">
                            <a:solidFill>
                              <a:prstClr val="white"/>
                            </a:solidFill>
                            <a:latin typeface="Cambria Math"/>
                            <a:ea typeface="Cambria Math"/>
                          </a:rPr>
                          <m:t>𝟓𝟔</m:t>
                        </m:r>
                      </m:num>
                      <m:den>
                        <m:r>
                          <a:rPr lang="en-US" sz="4000" b="1" i="1" dirty="0" smtClean="0">
                            <a:solidFill>
                              <a:prstClr val="white"/>
                            </a:solidFill>
                            <a:latin typeface="Cambria Math"/>
                          </a:rPr>
                          <m:t>𝟕</m:t>
                        </m:r>
                      </m:den>
                    </m:f>
                  </m:oMath>
                </a14:m>
                <a:endParaRPr lang="en-US" sz="4000" dirty="0">
                  <a:solidFill>
                    <a:prstClr val="white"/>
                  </a:solidFill>
                  <a:latin typeface="TimesNewRomanPSMT"/>
                </a:endParaRPr>
              </a:p>
              <a:p>
                <a:pPr marL="0" lvl="0" indent="0">
                  <a:buNone/>
                </a:pPr>
                <a:r>
                  <a:rPr lang="en-US" sz="4000" dirty="0" smtClean="0">
                    <a:solidFill>
                      <a:prstClr val="white"/>
                    </a:solidFill>
                    <a:latin typeface="TimesNewRomanPSMT"/>
                  </a:rPr>
                  <a:t>		</a:t>
                </a:r>
                <a:r>
                  <a:rPr lang="en-US" sz="4000" b="1" dirty="0">
                    <a:solidFill>
                      <a:prstClr val="white"/>
                    </a:solidFill>
                  </a:rPr>
                  <a:t> </a:t>
                </a:r>
                <a14:m>
                  <m:oMath xmlns:m="http://schemas.openxmlformats.org/officeDocument/2006/math">
                    <m:r>
                      <a:rPr lang="en-US" sz="4000" b="1" i="1" dirty="0">
                        <a:solidFill>
                          <a:prstClr val="white"/>
                        </a:solidFill>
                        <a:latin typeface="Cambria Math"/>
                      </a:rPr>
                      <m:t>𝒙</m:t>
                    </m:r>
                  </m:oMath>
                </a14:m>
                <a:r>
                  <a:rPr lang="en-US" sz="4000" dirty="0" smtClean="0">
                    <a:solidFill>
                      <a:prstClr val="white"/>
                    </a:solidFill>
                    <a:latin typeface="TimesNewRomanPSMT"/>
                  </a:rPr>
                  <a:t> </a:t>
                </a:r>
                <a:r>
                  <a:rPr lang="en-US" sz="4000" dirty="0">
                    <a:solidFill>
                      <a:prstClr val="white"/>
                    </a:solidFill>
                    <a:latin typeface="TimesNewRomanPSMT"/>
                  </a:rPr>
                  <a:t>= 24.</a:t>
                </a:r>
              </a:p>
              <a:p>
                <a:pPr lvl="0"/>
                <a:r>
                  <a:rPr lang="en-US" sz="4000" dirty="0">
                    <a:solidFill>
                      <a:prstClr val="white"/>
                    </a:solidFill>
                    <a:latin typeface="TimesNewRomanPSMT"/>
                  </a:rPr>
                  <a:t>Hence, the numbers in order are </a:t>
                </a:r>
                <a:endParaRPr lang="en-US" sz="4000" dirty="0" smtClean="0">
                  <a:solidFill>
                    <a:prstClr val="white"/>
                  </a:solidFill>
                  <a:latin typeface="TimesNewRomanPSMT"/>
                </a:endParaRPr>
              </a:p>
              <a:p>
                <a:pPr marL="0" lvl="0" indent="0">
                  <a:buNone/>
                </a:pPr>
                <a:r>
                  <a:rPr lang="en-US" sz="4000" dirty="0">
                    <a:solidFill>
                      <a:prstClr val="white"/>
                    </a:solidFill>
                    <a:latin typeface="TimesNewRomanPSMT"/>
                  </a:rPr>
                  <a:t>	</a:t>
                </a:r>
                <a:r>
                  <a:rPr lang="en-US" sz="4000" dirty="0" smtClean="0">
                    <a:solidFill>
                      <a:prstClr val="white"/>
                    </a:solidFill>
                    <a:latin typeface="TimesNewRomanPSMT"/>
                  </a:rPr>
                  <a:t>					</a:t>
                </a:r>
                <a:r>
                  <a:rPr lang="en-US" sz="4000" b="1" u="sng" dirty="0" smtClean="0">
                    <a:solidFill>
                      <a:srgbClr val="FFFF00"/>
                    </a:solidFill>
                    <a:latin typeface="TimesNewRomanPSMT"/>
                  </a:rPr>
                  <a:t>48</a:t>
                </a:r>
                <a:r>
                  <a:rPr lang="en-US" sz="4000" b="1" u="sng" dirty="0">
                    <a:solidFill>
                      <a:srgbClr val="FFFF00"/>
                    </a:solidFill>
                    <a:latin typeface="TimesNewRomanPSMT"/>
                  </a:rPr>
                  <a:t>, 24 and 96</a:t>
                </a:r>
                <a:r>
                  <a:rPr lang="en-US" sz="4000" dirty="0">
                    <a:solidFill>
                      <a:prstClr val="white"/>
                    </a:solidFill>
                    <a:latin typeface="TimesNewRomanPSMT"/>
                  </a:rPr>
                  <a:t>.</a:t>
                </a:r>
                <a:endParaRPr lang="en-US" sz="4000" b="1" u="sng" dirty="0">
                  <a:solidFill>
                    <a:srgbClr val="FFFF00"/>
                  </a:solidFill>
                  <a:latin typeface="+mj-lt"/>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76200" y="1447800"/>
                <a:ext cx="10744200" cy="5715000"/>
              </a:xfrm>
              <a:blipFill rotWithShape="1">
                <a:blip r:embed="rId2"/>
                <a:stretch>
                  <a:fillRect l="-1703" t="-2882" b="-1814"/>
                </a:stretch>
              </a:blipFill>
            </p:spPr>
            <p:txBody>
              <a:bodyPr/>
              <a:lstStyle/>
              <a:p>
                <a:r>
                  <a:rPr lang="en-US">
                    <a:noFill/>
                  </a:rPr>
                  <a:t> </a:t>
                </a:r>
              </a:p>
            </p:txBody>
          </p:sp>
        </mc:Fallback>
      </mc:AlternateContent>
    </p:spTree>
    <p:extLst>
      <p:ext uri="{BB962C8B-B14F-4D97-AF65-F5344CB8AC3E}">
        <p14:creationId xmlns:p14="http://schemas.microsoft.com/office/powerpoint/2010/main" val="2092951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96600" cy="1071797"/>
          </a:xfrm>
        </p:spPr>
        <p:txBody>
          <a:bodyPr/>
          <a:lstStyle/>
          <a:p>
            <a:r>
              <a:rPr lang="en-US" b="1" u="sng" dirty="0">
                <a:solidFill>
                  <a:srgbClr val="FFFF00"/>
                </a:solidFill>
              </a:rPr>
              <a:t>3. Averages</a:t>
            </a:r>
          </a:p>
        </p:txBody>
      </p:sp>
      <p:sp>
        <p:nvSpPr>
          <p:cNvPr id="5" name="Content Placeholder 4"/>
          <p:cNvSpPr>
            <a:spLocks noGrp="1"/>
          </p:cNvSpPr>
          <p:nvPr>
            <p:ph idx="1"/>
          </p:nvPr>
        </p:nvSpPr>
        <p:spPr>
          <a:xfrm>
            <a:off x="152400" y="1066800"/>
            <a:ext cx="10668000" cy="6001174"/>
          </a:xfrm>
        </p:spPr>
        <p:txBody>
          <a:bodyPr>
            <a:normAutofit/>
          </a:bodyPr>
          <a:lstStyle/>
          <a:p>
            <a:r>
              <a:rPr lang="en-US" sz="5200" u="sng" dirty="0">
                <a:solidFill>
                  <a:srgbClr val="FFFF00"/>
                </a:solidFill>
                <a:latin typeface="Franklin Gothic Book"/>
                <a:ea typeface="+mj-ea"/>
                <a:cs typeface="+mj-cs"/>
              </a:rPr>
              <a:t>Introduction </a:t>
            </a:r>
            <a:endParaRPr lang="en-US" sz="5200" u="sng" dirty="0" smtClean="0">
              <a:solidFill>
                <a:srgbClr val="FFFF00"/>
              </a:solidFill>
              <a:latin typeface="Franklin Gothic Book"/>
              <a:ea typeface="+mj-ea"/>
              <a:cs typeface="+mj-cs"/>
            </a:endParaRPr>
          </a:p>
          <a:p>
            <a:r>
              <a:rPr lang="en-US" dirty="0" smtClean="0"/>
              <a:t>Whenever </a:t>
            </a:r>
            <a:r>
              <a:rPr lang="en-US" dirty="0"/>
              <a:t>we are asked the marks we scored in any</a:t>
            </a:r>
          </a:p>
          <a:p>
            <a:pPr marL="0" indent="0">
              <a:buNone/>
            </a:pPr>
            <a:r>
              <a:rPr lang="en-US" dirty="0" smtClean="0"/>
              <a:t>	examination</a:t>
            </a:r>
            <a:r>
              <a:rPr lang="en-US" dirty="0"/>
              <a:t>, we usually tell the marks in terms </a:t>
            </a:r>
            <a:r>
              <a:rPr lang="en-US" dirty="0" smtClean="0"/>
              <a:t>	of percentage, that </a:t>
            </a:r>
            <a:r>
              <a:rPr lang="en-US" dirty="0"/>
              <a:t>is, taking the percentage </a:t>
            </a:r>
            <a:r>
              <a:rPr lang="en-US" dirty="0" smtClean="0"/>
              <a:t>	of </a:t>
            </a:r>
            <a:r>
              <a:rPr lang="en-US" dirty="0"/>
              <a:t>total </a:t>
            </a:r>
            <a:r>
              <a:rPr lang="en-US" dirty="0" smtClean="0"/>
              <a:t>marks </a:t>
            </a:r>
            <a:r>
              <a:rPr lang="en-US" dirty="0"/>
              <a:t>of all subjects.</a:t>
            </a:r>
          </a:p>
          <a:p>
            <a:r>
              <a:rPr lang="en-US" dirty="0"/>
              <a:t>This percentage is called </a:t>
            </a:r>
            <a:r>
              <a:rPr lang="en-US" i="1" dirty="0"/>
              <a:t>average percentage</a:t>
            </a:r>
            <a:r>
              <a:rPr lang="en-US" dirty="0"/>
              <a:t>. Also, in </a:t>
            </a:r>
            <a:r>
              <a:rPr lang="en-US" dirty="0" smtClean="0"/>
              <a:t>a class</a:t>
            </a:r>
            <a:r>
              <a:rPr lang="en-US" dirty="0"/>
              <a:t>, if there are 100 students, instead of knowing the </a:t>
            </a:r>
            <a:r>
              <a:rPr lang="en-US" dirty="0" smtClean="0"/>
              <a:t>age of </a:t>
            </a:r>
            <a:r>
              <a:rPr lang="en-US" dirty="0"/>
              <a:t>individual student, we usually talk about their average age.</a:t>
            </a:r>
          </a:p>
        </p:txBody>
      </p:sp>
    </p:spTree>
    <p:extLst>
      <p:ext uri="{BB962C8B-B14F-4D97-AF65-F5344CB8AC3E}">
        <p14:creationId xmlns:p14="http://schemas.microsoft.com/office/powerpoint/2010/main" val="2639876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92946"/>
            <a:ext cx="10668000" cy="2221653"/>
          </a:xfrm>
        </p:spPr>
        <p:txBody>
          <a:bodyPr>
            <a:normAutofit/>
          </a:bodyPr>
          <a:lstStyle/>
          <a:p>
            <a:r>
              <a:rPr lang="en-US" b="1" u="sng" dirty="0" smtClean="0">
                <a:solidFill>
                  <a:srgbClr val="FFFF00"/>
                </a:solidFill>
              </a:rPr>
              <a:t>7</a:t>
            </a:r>
            <a:r>
              <a:rPr lang="en-US" b="1" u="sng" dirty="0">
                <a:solidFill>
                  <a:srgbClr val="FFFF00"/>
                </a:solidFill>
              </a:rPr>
              <a:t>. Find the average of consecutive odd</a:t>
            </a:r>
            <a:br>
              <a:rPr lang="en-US" b="1" u="sng" dirty="0">
                <a:solidFill>
                  <a:srgbClr val="FFFF00"/>
                </a:solidFill>
              </a:rPr>
            </a:br>
            <a:r>
              <a:rPr lang="en-US" b="1" u="sng" dirty="0">
                <a:solidFill>
                  <a:srgbClr val="FFFF00"/>
                </a:solidFill>
              </a:rPr>
              <a:t>numbers 21, 23, 25, 27, 29, 31, 33, 35.</a:t>
            </a: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28</a:t>
            </a:r>
            <a:endParaRPr lang="en-US" sz="4000" b="1" dirty="0"/>
          </a:p>
          <a:p>
            <a:r>
              <a:rPr lang="en-US" sz="4000" b="1" dirty="0"/>
              <a:t>(b) 	</a:t>
            </a:r>
            <a:r>
              <a:rPr lang="en-US" sz="4000" b="1" dirty="0" smtClean="0"/>
              <a:t>38</a:t>
            </a:r>
            <a:endParaRPr lang="en-US" sz="4000" b="1" dirty="0"/>
          </a:p>
          <a:p>
            <a:r>
              <a:rPr lang="en-US" sz="4000" b="1" dirty="0"/>
              <a:t>(c) 	</a:t>
            </a:r>
            <a:r>
              <a:rPr lang="en-US" sz="4000" b="1" dirty="0" smtClean="0"/>
              <a:t>	48</a:t>
            </a:r>
            <a:endParaRPr lang="en-US" sz="4000" b="1" dirty="0"/>
          </a:p>
          <a:p>
            <a:r>
              <a:rPr lang="en-US" sz="4000" b="1" dirty="0"/>
              <a:t>(d) 	</a:t>
            </a:r>
            <a:r>
              <a:rPr lang="en-US" sz="4000" b="1" dirty="0" smtClean="0"/>
              <a:t>58</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2637452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0972800" cy="1066799"/>
          </a:xfrm>
        </p:spPr>
        <p:txBody>
          <a:bodyPr>
            <a:normAutofit/>
          </a:bodyPr>
          <a:lstStyle/>
          <a:p>
            <a:r>
              <a:rPr lang="en-US" b="1" u="sng" dirty="0" smtClean="0">
                <a:solidFill>
                  <a:srgbClr val="FFFF00"/>
                </a:solidFill>
              </a:rPr>
              <a:t>Solution : Option (a)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706880"/>
                <a:ext cx="10744200" cy="5455920"/>
              </a:xfrm>
            </p:spPr>
            <p:txBody>
              <a:bodyPr>
                <a:normAutofit/>
              </a:bodyPr>
              <a:lstStyle/>
              <a:p>
                <a:pPr marL="0" lvl="0" indent="0">
                  <a:buNone/>
                </a:pPr>
                <a:r>
                  <a:rPr lang="en-US" sz="4000" b="1" dirty="0" smtClean="0">
                    <a:solidFill>
                      <a:prstClr val="white"/>
                    </a:solidFill>
                    <a:latin typeface="TimesNewRomanPSMT"/>
                  </a:rPr>
                  <a:t>The required average </a:t>
                </a:r>
              </a:p>
              <a:p>
                <a:pPr marL="0" lvl="0" indent="0">
                  <a:buNone/>
                </a:pPr>
                <a:r>
                  <a:rPr lang="en-US" sz="4000" b="1" dirty="0" smtClean="0">
                    <a:solidFill>
                      <a:prstClr val="white"/>
                    </a:solidFill>
                    <a:latin typeface="TimesNewRomanPSMT"/>
                  </a:rPr>
                  <a:t>		= average of middle two numbers</a:t>
                </a:r>
                <a:r>
                  <a:rPr lang="en-US" sz="4000" b="1" dirty="0"/>
                  <a:t/>
                </a:r>
                <a:br>
                  <a:rPr lang="en-US" sz="4000" b="1" dirty="0"/>
                </a:br>
                <a:r>
                  <a:rPr lang="en-US" sz="4000" b="1" dirty="0" smtClean="0"/>
                  <a:t>		</a:t>
                </a:r>
                <a14:m>
                  <m:oMath xmlns:m="http://schemas.openxmlformats.org/officeDocument/2006/math">
                    <m:r>
                      <a:rPr lang="en-US" sz="4400" b="1" dirty="0">
                        <a:latin typeface="Cambria Math"/>
                      </a:rPr>
                      <m:t>=</m:t>
                    </m:r>
                  </m:oMath>
                </a14:m>
                <a:r>
                  <a:rPr lang="en-US" sz="4400" b="1" dirty="0" smtClean="0">
                    <a:solidFill>
                      <a:schemeClr val="tx1"/>
                    </a:solidFill>
                  </a:rPr>
                  <a:t> average of 27 &amp; 29</a:t>
                </a:r>
              </a:p>
              <a:p>
                <a:pPr marL="0" lvl="0" indent="0">
                  <a:buNone/>
                </a:pPr>
                <a:r>
                  <a:rPr lang="en-US" sz="4400" b="1" dirty="0"/>
                  <a:t>	</a:t>
                </a:r>
                <a:r>
                  <a:rPr lang="en-US" sz="4400" b="1" dirty="0" smtClean="0"/>
                  <a:t>	</a:t>
                </a:r>
                <a14:m>
                  <m:oMath xmlns:m="http://schemas.openxmlformats.org/officeDocument/2006/math">
                    <m:r>
                      <a:rPr lang="en-US" sz="4400" b="1" dirty="0" smtClean="0">
                        <a:solidFill>
                          <a:prstClr val="white"/>
                        </a:solidFill>
                        <a:latin typeface="Cambria Math"/>
                      </a:rPr>
                      <m:t>=</m:t>
                    </m:r>
                    <m:f>
                      <m:fPr>
                        <m:ctrlPr>
                          <a:rPr lang="en-US" sz="4400" b="1" i="1">
                            <a:solidFill>
                              <a:prstClr val="white"/>
                            </a:solidFill>
                            <a:latin typeface="Cambria Math"/>
                          </a:rPr>
                        </m:ctrlPr>
                      </m:fPr>
                      <m:num>
                        <m:d>
                          <m:dPr>
                            <m:ctrlPr>
                              <a:rPr lang="en-US" sz="4400" b="1" i="1">
                                <a:solidFill>
                                  <a:prstClr val="white"/>
                                </a:solidFill>
                                <a:latin typeface="Cambria Math"/>
                              </a:rPr>
                            </m:ctrlPr>
                          </m:dPr>
                          <m:e>
                            <m:r>
                              <m:rPr>
                                <m:nor/>
                              </m:rPr>
                              <a:rPr lang="en-US" sz="4400" b="1" i="0" smtClean="0">
                                <a:solidFill>
                                  <a:prstClr val="white"/>
                                </a:solidFill>
                                <a:latin typeface="Cambria Math"/>
                              </a:rPr>
                              <m:t>27</m:t>
                            </m:r>
                            <m:r>
                              <m:rPr>
                                <m:nor/>
                              </m:rPr>
                              <a:rPr lang="en-US" sz="4400" b="1" dirty="0">
                                <a:solidFill>
                                  <a:prstClr val="white"/>
                                </a:solidFill>
                              </a:rPr>
                              <m:t>+</m:t>
                            </m:r>
                            <m:r>
                              <m:rPr>
                                <m:nor/>
                              </m:rPr>
                              <a:rPr lang="en-US" sz="4400" b="1" i="0" dirty="0" smtClean="0">
                                <a:solidFill>
                                  <a:prstClr val="white"/>
                                </a:solidFill>
                              </a:rPr>
                              <m:t>29</m:t>
                            </m:r>
                          </m:e>
                        </m:d>
                      </m:num>
                      <m:den>
                        <m:r>
                          <a:rPr lang="en-US" sz="4400" b="1" i="1" dirty="0" smtClean="0">
                            <a:solidFill>
                              <a:prstClr val="white"/>
                            </a:solidFill>
                            <a:latin typeface="Cambria Math"/>
                          </a:rPr>
                          <m:t>𝟐</m:t>
                        </m:r>
                      </m:den>
                    </m:f>
                  </m:oMath>
                </a14:m>
                <a:endParaRPr lang="en-US" sz="4400" b="1" dirty="0">
                  <a:solidFill>
                    <a:srgbClr val="FFFF00"/>
                  </a:solidFill>
                </a:endParaRPr>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latin typeface="+mj-lt"/>
                  </a:rPr>
                  <a:t> 28</a:t>
                </a:r>
                <a:endParaRPr lang="en-US" sz="4400" b="1" u="sng" dirty="0">
                  <a:solidFill>
                    <a:srgbClr val="FFFF00"/>
                  </a:solidFill>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706880"/>
                <a:ext cx="10744200" cy="5455920"/>
              </a:xfrm>
              <a:blipFill rotWithShape="1">
                <a:blip r:embed="rId2"/>
                <a:stretch>
                  <a:fillRect l="-1930" t="-1899"/>
                </a:stretch>
              </a:blipFill>
            </p:spPr>
            <p:txBody>
              <a:bodyPr/>
              <a:lstStyle/>
              <a:p>
                <a:r>
                  <a:rPr lang="en-US">
                    <a:noFill/>
                  </a:rPr>
                  <a:t> </a:t>
                </a:r>
              </a:p>
            </p:txBody>
          </p:sp>
        </mc:Fallback>
      </mc:AlternateContent>
    </p:spTree>
    <p:extLst>
      <p:ext uri="{BB962C8B-B14F-4D97-AF65-F5344CB8AC3E}">
        <p14:creationId xmlns:p14="http://schemas.microsoft.com/office/powerpoint/2010/main" val="1721245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92946"/>
            <a:ext cx="10668000" cy="2221653"/>
          </a:xfrm>
        </p:spPr>
        <p:txBody>
          <a:bodyPr>
            <a:normAutofit/>
          </a:bodyPr>
          <a:lstStyle/>
          <a:p>
            <a:r>
              <a:rPr lang="en-US" b="1" u="sng" dirty="0">
                <a:solidFill>
                  <a:srgbClr val="FFFF00"/>
                </a:solidFill>
              </a:rPr>
              <a:t>8. Find the average of squares of </a:t>
            </a:r>
            <a:r>
              <a:rPr lang="en-US" b="1" u="sng" dirty="0" smtClean="0">
                <a:solidFill>
                  <a:srgbClr val="FFFF00"/>
                </a:solidFill>
              </a:rPr>
              <a:t>first</a:t>
            </a:r>
            <a:r>
              <a:rPr lang="en-US" b="1" u="sng" dirty="0">
                <a:solidFill>
                  <a:srgbClr val="FFFF00"/>
                </a:solidFill>
              </a:rPr>
              <a:t/>
            </a:r>
            <a:br>
              <a:rPr lang="en-US" b="1" u="sng" dirty="0">
                <a:solidFill>
                  <a:srgbClr val="FFFF00"/>
                </a:solidFill>
              </a:rPr>
            </a:br>
            <a:r>
              <a:rPr lang="en-US" b="1" u="sng" dirty="0">
                <a:solidFill>
                  <a:srgbClr val="FFFF00"/>
                </a:solidFill>
              </a:rPr>
              <a:t>19 consecutive even numbers</a:t>
            </a:r>
            <a:r>
              <a:rPr lang="en-US" b="1" u="sng" dirty="0" smtClean="0">
                <a:solidFill>
                  <a:srgbClr val="FFFF00"/>
                </a:solidFill>
              </a:rPr>
              <a:t>.</a:t>
            </a:r>
            <a:endParaRPr lang="en-US" b="1" u="sng" dirty="0">
              <a:solidFill>
                <a:srgbClr val="FFFF00"/>
              </a:solidFill>
            </a:endParaRP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220</a:t>
            </a:r>
            <a:endParaRPr lang="en-US" sz="4000" b="1" dirty="0"/>
          </a:p>
          <a:p>
            <a:r>
              <a:rPr lang="en-US" sz="4000" b="1" dirty="0"/>
              <a:t>(b) 	</a:t>
            </a:r>
            <a:r>
              <a:rPr lang="en-US" sz="4000" b="1" dirty="0" smtClean="0"/>
              <a:t>320</a:t>
            </a:r>
            <a:endParaRPr lang="en-US" sz="4000" b="1" dirty="0"/>
          </a:p>
          <a:p>
            <a:r>
              <a:rPr lang="en-US" sz="4000" b="1" dirty="0"/>
              <a:t>(c) 	</a:t>
            </a:r>
            <a:r>
              <a:rPr lang="en-US" sz="4000" b="1" dirty="0" smtClean="0"/>
              <a:t>	420</a:t>
            </a:r>
            <a:endParaRPr lang="en-US" sz="4000" b="1" dirty="0"/>
          </a:p>
          <a:p>
            <a:r>
              <a:rPr lang="en-US" sz="4000" b="1" dirty="0"/>
              <a:t>(d) 	</a:t>
            </a:r>
            <a:r>
              <a:rPr lang="en-US" sz="4000" b="1" dirty="0" smtClean="0"/>
              <a:t>520</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1767299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0972800" cy="1066799"/>
          </a:xfrm>
        </p:spPr>
        <p:txBody>
          <a:bodyPr>
            <a:normAutofit/>
          </a:bodyPr>
          <a:lstStyle/>
          <a:p>
            <a:r>
              <a:rPr lang="en-US" b="1" u="sng" dirty="0" smtClean="0">
                <a:solidFill>
                  <a:srgbClr val="FFFF00"/>
                </a:solidFill>
              </a:rPr>
              <a:t>Solution : Option (d)</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295400"/>
                <a:ext cx="10744200" cy="5867400"/>
              </a:xfrm>
            </p:spPr>
            <p:txBody>
              <a:bodyPr>
                <a:normAutofit/>
              </a:bodyPr>
              <a:lstStyle/>
              <a:p>
                <a:pPr marL="0" lvl="0" indent="0">
                  <a:buNone/>
                </a:pPr>
                <a:r>
                  <a:rPr lang="en-US" sz="4000" b="1" dirty="0" smtClean="0">
                    <a:solidFill>
                      <a:prstClr val="white"/>
                    </a:solidFill>
                    <a:latin typeface="TimesNewRomanPSMT"/>
                  </a:rPr>
                  <a:t>The required average </a:t>
                </a:r>
                <a14:m>
                  <m:oMath xmlns:m="http://schemas.openxmlformats.org/officeDocument/2006/math">
                    <m:r>
                      <a:rPr lang="en-US" sz="4000" b="1" dirty="0">
                        <a:solidFill>
                          <a:prstClr val="white"/>
                        </a:solidFill>
                        <a:latin typeface="Cambria Math"/>
                      </a:rPr>
                      <m:t>=</m:t>
                    </m:r>
                  </m:oMath>
                </a14:m>
                <a:r>
                  <a:rPr lang="en-US" sz="4000" b="1" dirty="0">
                    <a:solidFill>
                      <a:prstClr val="white"/>
                    </a:solidFill>
                  </a:rPr>
                  <a:t> </a:t>
                </a:r>
                <a14:m>
                  <m:oMath xmlns:m="http://schemas.openxmlformats.org/officeDocument/2006/math">
                    <m:f>
                      <m:fPr>
                        <m:ctrlPr>
                          <a:rPr lang="en-US" sz="4000" b="1" i="1">
                            <a:solidFill>
                              <a:prstClr val="white"/>
                            </a:solidFill>
                            <a:latin typeface="Cambria Math"/>
                          </a:rPr>
                        </m:ctrlPr>
                      </m:fPr>
                      <m:num>
                        <m:r>
                          <m:rPr>
                            <m:nor/>
                          </m:rPr>
                          <a:rPr lang="en-US" sz="4000" b="1">
                            <a:solidFill>
                              <a:prstClr val="white"/>
                            </a:solidFill>
                            <a:latin typeface="Cambria Math"/>
                          </a:rPr>
                          <m:t>2(</m:t>
                        </m:r>
                        <m:r>
                          <m:rPr>
                            <m:nor/>
                          </m:rPr>
                          <a:rPr lang="en-US" sz="4000" b="1" smtClean="0">
                            <a:solidFill>
                              <a:prstClr val="white"/>
                            </a:solidFill>
                            <a:latin typeface="Cambria Math"/>
                          </a:rPr>
                          <m:t>n</m:t>
                        </m:r>
                        <m:r>
                          <m:rPr>
                            <m:nor/>
                          </m:rPr>
                          <a:rPr lang="en-US" sz="4000" b="1">
                            <a:solidFill>
                              <a:prstClr val="white"/>
                            </a:solidFill>
                            <a:latin typeface="Cambria Math"/>
                          </a:rPr>
                          <m:t>+1)(2</m:t>
                        </m:r>
                        <m:r>
                          <m:rPr>
                            <m:nor/>
                          </m:rPr>
                          <a:rPr lang="en-US" sz="4000" b="1" smtClean="0">
                            <a:solidFill>
                              <a:prstClr val="white"/>
                            </a:solidFill>
                            <a:latin typeface="Cambria Math"/>
                          </a:rPr>
                          <m:t>n</m:t>
                        </m:r>
                        <m:r>
                          <m:rPr>
                            <m:nor/>
                          </m:rPr>
                          <a:rPr lang="en-US" sz="4000" b="1">
                            <a:solidFill>
                              <a:prstClr val="white"/>
                            </a:solidFill>
                            <a:latin typeface="Cambria Math"/>
                          </a:rPr>
                          <m:t>+1)</m:t>
                        </m:r>
                      </m:num>
                      <m:den>
                        <m:r>
                          <m:rPr>
                            <m:nor/>
                          </m:rPr>
                          <a:rPr lang="en-US" sz="4000" b="1" dirty="0">
                            <a:solidFill>
                              <a:prstClr val="white"/>
                            </a:solidFill>
                          </a:rPr>
                          <m:t> 3</m:t>
                        </m:r>
                      </m:den>
                    </m:f>
                  </m:oMath>
                </a14:m>
                <a:r>
                  <a:rPr lang="en-US" sz="4000" b="1" dirty="0"/>
                  <a:t/>
                </a:r>
                <a:br>
                  <a:rPr lang="en-US" sz="4000" b="1" dirty="0"/>
                </a:br>
                <a:r>
                  <a:rPr lang="en-US" sz="4000" b="1" dirty="0" smtClean="0"/>
                  <a:t>		</a:t>
                </a:r>
                <a:r>
                  <a:rPr lang="en-US" sz="4400" b="1" dirty="0">
                    <a:solidFill>
                      <a:prstClr val="white"/>
                    </a:solidFill>
                  </a:rPr>
                  <a:t> </a:t>
                </a:r>
                <a:r>
                  <a:rPr lang="en-US" sz="4400" b="1" dirty="0" smtClean="0">
                    <a:solidFill>
                      <a:prstClr val="white"/>
                    </a:solidFill>
                  </a:rPr>
                  <a:t>			</a:t>
                </a:r>
                <a14:m>
                  <m:oMath xmlns:m="http://schemas.openxmlformats.org/officeDocument/2006/math">
                    <m:r>
                      <a:rPr lang="en-US" sz="4400" b="1" dirty="0">
                        <a:solidFill>
                          <a:prstClr val="white"/>
                        </a:solidFill>
                        <a:latin typeface="Cambria Math"/>
                      </a:rPr>
                      <m:t>=</m:t>
                    </m:r>
                  </m:oMath>
                </a14:m>
                <a:r>
                  <a:rPr lang="en-US" sz="4400" b="1" dirty="0" smtClean="0">
                    <a:solidFill>
                      <a:prstClr val="white"/>
                    </a:solidFill>
                  </a:rPr>
                  <a:t> </a:t>
                </a:r>
                <a14:m>
                  <m:oMath xmlns:m="http://schemas.openxmlformats.org/officeDocument/2006/math">
                    <m:f>
                      <m:fPr>
                        <m:ctrlPr>
                          <a:rPr lang="en-US" sz="4400" b="1" i="1">
                            <a:solidFill>
                              <a:prstClr val="white"/>
                            </a:solidFill>
                            <a:latin typeface="Cambria Math"/>
                          </a:rPr>
                        </m:ctrlPr>
                      </m:fPr>
                      <m:num>
                        <m:r>
                          <m:rPr>
                            <m:nor/>
                          </m:rPr>
                          <a:rPr lang="en-US" sz="4400" b="1">
                            <a:solidFill>
                              <a:prstClr val="white"/>
                            </a:solidFill>
                            <a:latin typeface="Cambria Math"/>
                          </a:rPr>
                          <m:t>2(</m:t>
                        </m:r>
                        <m:r>
                          <m:rPr>
                            <m:nor/>
                          </m:rPr>
                          <a:rPr lang="en-US" sz="4400" b="1" i="0" smtClean="0">
                            <a:solidFill>
                              <a:prstClr val="white"/>
                            </a:solidFill>
                            <a:latin typeface="Cambria Math"/>
                          </a:rPr>
                          <m:t>19</m:t>
                        </m:r>
                        <m:r>
                          <m:rPr>
                            <m:nor/>
                          </m:rPr>
                          <a:rPr lang="en-US" sz="4400" b="1">
                            <a:solidFill>
                              <a:prstClr val="white"/>
                            </a:solidFill>
                            <a:latin typeface="Cambria Math"/>
                          </a:rPr>
                          <m:t>+1)(2</m:t>
                        </m:r>
                        <m:r>
                          <m:rPr>
                            <m:nor/>
                          </m:rPr>
                          <a:rPr lang="en-US" sz="4400" b="1" i="0" smtClean="0">
                            <a:solidFill>
                              <a:prstClr val="white"/>
                            </a:solidFill>
                            <a:latin typeface="Cambria Math"/>
                          </a:rPr>
                          <m:t>x</m:t>
                        </m:r>
                        <m:r>
                          <m:rPr>
                            <m:nor/>
                          </m:rPr>
                          <a:rPr lang="en-US" sz="4400" b="1" i="0" smtClean="0">
                            <a:solidFill>
                              <a:prstClr val="white"/>
                            </a:solidFill>
                            <a:latin typeface="Cambria Math"/>
                          </a:rPr>
                          <m:t>19+1)</m:t>
                        </m:r>
                      </m:num>
                      <m:den>
                        <m:r>
                          <m:rPr>
                            <m:nor/>
                          </m:rPr>
                          <a:rPr lang="en-US" sz="4400" b="1" dirty="0">
                            <a:solidFill>
                              <a:prstClr val="white"/>
                            </a:solidFill>
                          </a:rPr>
                          <m:t> 3</m:t>
                        </m:r>
                      </m:den>
                    </m:f>
                    <m:r>
                      <a:rPr lang="en-US" sz="4400" b="1" i="1" dirty="0">
                        <a:solidFill>
                          <a:prstClr val="white"/>
                        </a:solidFill>
                        <a:latin typeface="Cambria Math"/>
                      </a:rPr>
                      <m:t> </m:t>
                    </m:r>
                  </m:oMath>
                </a14:m>
                <a:r>
                  <a:rPr lang="en-US" sz="4400" b="1" dirty="0"/>
                  <a:t>	</a:t>
                </a:r>
                <a:r>
                  <a:rPr lang="en-US" sz="4400" b="1" dirty="0" smtClean="0"/>
                  <a:t>					</a:t>
                </a:r>
                <a14:m>
                  <m:oMath xmlns:m="http://schemas.openxmlformats.org/officeDocument/2006/math">
                    <m:r>
                      <a:rPr lang="en-US" sz="4400" b="1" dirty="0" smtClean="0">
                        <a:solidFill>
                          <a:prstClr val="white"/>
                        </a:solidFill>
                        <a:latin typeface="Cambria Math"/>
                      </a:rPr>
                      <m:t>=</m:t>
                    </m:r>
                    <m:f>
                      <m:fPr>
                        <m:ctrlPr>
                          <a:rPr lang="en-US" sz="4400" b="1" i="1">
                            <a:solidFill>
                              <a:prstClr val="white"/>
                            </a:solidFill>
                            <a:latin typeface="Cambria Math"/>
                          </a:rPr>
                        </m:ctrlPr>
                      </m:fPr>
                      <m:num>
                        <m:d>
                          <m:dPr>
                            <m:ctrlPr>
                              <a:rPr lang="en-US" sz="4400" b="1" i="1">
                                <a:solidFill>
                                  <a:prstClr val="white"/>
                                </a:solidFill>
                                <a:latin typeface="Cambria Math"/>
                              </a:rPr>
                            </m:ctrlPr>
                          </m:dPr>
                          <m:e>
                            <m:r>
                              <m:rPr>
                                <m:nor/>
                              </m:rPr>
                              <a:rPr lang="en-US" sz="4400" b="1" i="0" smtClean="0">
                                <a:solidFill>
                                  <a:prstClr val="white"/>
                                </a:solidFill>
                                <a:latin typeface="Cambria Math"/>
                              </a:rPr>
                              <m:t>40 </m:t>
                            </m:r>
                            <m:r>
                              <m:rPr>
                                <m:nor/>
                              </m:rPr>
                              <a:rPr lang="en-US" sz="4400" b="1" i="0" smtClean="0">
                                <a:solidFill>
                                  <a:prstClr val="white"/>
                                </a:solidFill>
                                <a:latin typeface="Cambria Math"/>
                              </a:rPr>
                              <m:t>x</m:t>
                            </m:r>
                            <m:r>
                              <m:rPr>
                                <m:nor/>
                              </m:rPr>
                              <a:rPr lang="en-US" sz="4400" b="1" i="0" smtClean="0">
                                <a:solidFill>
                                  <a:prstClr val="white"/>
                                </a:solidFill>
                                <a:latin typeface="Cambria Math"/>
                              </a:rPr>
                              <m:t> 3</m:t>
                            </m:r>
                            <m:r>
                              <m:rPr>
                                <m:nor/>
                              </m:rPr>
                              <a:rPr lang="en-US" sz="4400" b="1" i="0" dirty="0" smtClean="0">
                                <a:solidFill>
                                  <a:prstClr val="white"/>
                                </a:solidFill>
                              </a:rPr>
                              <m:t>9</m:t>
                            </m:r>
                          </m:e>
                        </m:d>
                      </m:num>
                      <m:den>
                        <m:r>
                          <a:rPr lang="en-US" sz="4400" b="1" i="1" dirty="0" smtClean="0">
                            <a:solidFill>
                              <a:prstClr val="white"/>
                            </a:solidFill>
                            <a:latin typeface="Cambria Math"/>
                          </a:rPr>
                          <m:t>𝟑</m:t>
                        </m:r>
                      </m:den>
                    </m:f>
                  </m:oMath>
                </a14:m>
                <a:endParaRPr lang="en-US" sz="4400" b="1" dirty="0" smtClean="0">
                  <a:solidFill>
                    <a:srgbClr val="FFFF00"/>
                  </a:solidFill>
                </a:endParaRPr>
              </a:p>
              <a:p>
                <a:pPr marL="0" indent="0">
                  <a:buNone/>
                </a:pPr>
                <a:r>
                  <a:rPr lang="en-US" sz="4400" b="1" dirty="0">
                    <a:solidFill>
                      <a:srgbClr val="FFFF00"/>
                    </a:solidFill>
                  </a:rPr>
                  <a:t>	</a:t>
                </a:r>
                <a:r>
                  <a:rPr lang="en-US" sz="4400" b="1" dirty="0" smtClean="0">
                    <a:solidFill>
                      <a:srgbClr val="FFFF00"/>
                    </a:solidFill>
                  </a:rPr>
                  <a:t>				</a:t>
                </a:r>
                <a14:m>
                  <m:oMath xmlns:m="http://schemas.openxmlformats.org/officeDocument/2006/math">
                    <m:r>
                      <a:rPr lang="en-US" sz="4400" b="1" dirty="0">
                        <a:solidFill>
                          <a:prstClr val="white"/>
                        </a:solidFill>
                        <a:latin typeface="Cambria Math"/>
                      </a:rPr>
                      <m:t>=</m:t>
                    </m:r>
                  </m:oMath>
                </a14:m>
                <a:r>
                  <a:rPr lang="en-US" sz="4400" b="1" dirty="0">
                    <a:solidFill>
                      <a:srgbClr val="FFFF00"/>
                    </a:solidFill>
                  </a:rPr>
                  <a:t> </a:t>
                </a:r>
                <a:r>
                  <a:rPr lang="en-US" sz="4400" b="1" dirty="0" smtClean="0"/>
                  <a:t>40 </a:t>
                </a:r>
                <a:r>
                  <a:rPr lang="en-US" sz="4400" b="1" dirty="0"/>
                  <a:t>x </a:t>
                </a:r>
                <a:r>
                  <a:rPr lang="en-US" sz="4400" b="1" dirty="0" smtClean="0"/>
                  <a:t>13</a:t>
                </a:r>
                <a:endParaRPr lang="en-US" sz="4400" b="1" dirty="0">
                  <a:solidFill>
                    <a:srgbClr val="FFFF00"/>
                  </a:solidFill>
                </a:endParaRPr>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latin typeface="+mj-lt"/>
                  </a:rPr>
                  <a:t> 520</a:t>
                </a:r>
                <a:endParaRPr lang="en-US" sz="4400" b="1" u="sng" dirty="0">
                  <a:solidFill>
                    <a:srgbClr val="FFFF00"/>
                  </a:solidFill>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295400"/>
                <a:ext cx="10744200" cy="5867400"/>
              </a:xfrm>
              <a:blipFill rotWithShape="1">
                <a:blip r:embed="rId2"/>
                <a:stretch>
                  <a:fillRect l="-1930"/>
                </a:stretch>
              </a:blipFill>
            </p:spPr>
            <p:txBody>
              <a:bodyPr/>
              <a:lstStyle/>
              <a:p>
                <a:r>
                  <a:rPr lang="en-US">
                    <a:noFill/>
                  </a:rPr>
                  <a:t> </a:t>
                </a:r>
              </a:p>
            </p:txBody>
          </p:sp>
        </mc:Fallback>
      </mc:AlternateContent>
    </p:spTree>
    <p:extLst>
      <p:ext uri="{BB962C8B-B14F-4D97-AF65-F5344CB8AC3E}">
        <p14:creationId xmlns:p14="http://schemas.microsoft.com/office/powerpoint/2010/main" val="869896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92946"/>
            <a:ext cx="10668000" cy="2221653"/>
          </a:xfrm>
        </p:spPr>
        <p:txBody>
          <a:bodyPr>
            <a:normAutofit fontScale="90000"/>
          </a:bodyPr>
          <a:lstStyle/>
          <a:p>
            <a:r>
              <a:rPr lang="en-US" b="1" u="sng" dirty="0" smtClean="0">
                <a:solidFill>
                  <a:srgbClr val="FFFF00"/>
                </a:solidFill>
              </a:rPr>
              <a:t>9</a:t>
            </a:r>
            <a:r>
              <a:rPr lang="en-US" b="1" u="sng" dirty="0">
                <a:solidFill>
                  <a:srgbClr val="FFFF00"/>
                </a:solidFill>
              </a:rPr>
              <a:t>. Find the average of squares of</a:t>
            </a:r>
            <a:br>
              <a:rPr lang="en-US" b="1" u="sng" dirty="0">
                <a:solidFill>
                  <a:srgbClr val="FFFF00"/>
                </a:solidFill>
              </a:rPr>
            </a:br>
            <a:r>
              <a:rPr lang="en-US" b="1" u="sng" dirty="0">
                <a:solidFill>
                  <a:srgbClr val="FFFF00"/>
                </a:solidFill>
              </a:rPr>
              <a:t>consecutive even numbers from 1 to 25</a:t>
            </a:r>
            <a:r>
              <a:rPr lang="en-US" b="1" u="sng" dirty="0" smtClean="0">
                <a:solidFill>
                  <a:srgbClr val="FFFF00"/>
                </a:solidFill>
              </a:rPr>
              <a:t>.</a:t>
            </a:r>
            <a:endParaRPr lang="en-US" b="1" u="sng" dirty="0">
              <a:solidFill>
                <a:srgbClr val="FFFF00"/>
              </a:solidFill>
            </a:endParaRP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234</a:t>
            </a:r>
            <a:endParaRPr lang="en-US" sz="4000" b="1" dirty="0"/>
          </a:p>
          <a:p>
            <a:r>
              <a:rPr lang="en-US" sz="4000" b="1" dirty="0"/>
              <a:t>(b) 	</a:t>
            </a:r>
            <a:r>
              <a:rPr lang="en-US" sz="4000" b="1" dirty="0" smtClean="0"/>
              <a:t>334</a:t>
            </a:r>
            <a:endParaRPr lang="en-US" sz="4000" b="1" dirty="0"/>
          </a:p>
          <a:p>
            <a:r>
              <a:rPr lang="en-US" sz="4000" b="1" dirty="0"/>
              <a:t>(c) 	</a:t>
            </a:r>
            <a:r>
              <a:rPr lang="en-US" sz="4000" b="1" dirty="0" smtClean="0"/>
              <a:t>	434</a:t>
            </a:r>
            <a:endParaRPr lang="en-US" sz="4000" b="1" dirty="0"/>
          </a:p>
          <a:p>
            <a:r>
              <a:rPr lang="en-US" sz="4000" b="1" dirty="0"/>
              <a:t>(d) 	</a:t>
            </a:r>
            <a:r>
              <a:rPr lang="en-US" sz="4000" b="1" dirty="0" smtClean="0"/>
              <a:t>534</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1545903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0972800" cy="1066799"/>
          </a:xfrm>
        </p:spPr>
        <p:txBody>
          <a:bodyPr>
            <a:normAutofit/>
          </a:bodyPr>
          <a:lstStyle/>
          <a:p>
            <a:r>
              <a:rPr lang="en-US" b="1" u="sng" dirty="0" smtClean="0">
                <a:solidFill>
                  <a:srgbClr val="FFFF00"/>
                </a:solidFill>
              </a:rPr>
              <a:t>Solution : Option (a)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295400"/>
                <a:ext cx="10744200" cy="5867400"/>
              </a:xfrm>
            </p:spPr>
            <p:txBody>
              <a:bodyPr>
                <a:normAutofit/>
              </a:bodyPr>
              <a:lstStyle/>
              <a:p>
                <a:pPr marL="0" lvl="0" indent="0">
                  <a:buNone/>
                </a:pPr>
                <a:r>
                  <a:rPr lang="en-US" sz="4000" b="1" dirty="0" smtClean="0">
                    <a:solidFill>
                      <a:prstClr val="white"/>
                    </a:solidFill>
                    <a:latin typeface="TimesNewRomanPSMT"/>
                  </a:rPr>
                  <a:t>The required average </a:t>
                </a:r>
                <a14:m>
                  <m:oMath xmlns:m="http://schemas.openxmlformats.org/officeDocument/2006/math">
                    <m:r>
                      <a:rPr lang="en-US" sz="4000" b="1" dirty="0">
                        <a:solidFill>
                          <a:prstClr val="white"/>
                        </a:solidFill>
                        <a:latin typeface="Cambria Math"/>
                      </a:rPr>
                      <m:t>=</m:t>
                    </m:r>
                  </m:oMath>
                </a14:m>
                <a:r>
                  <a:rPr lang="en-US" sz="4000" b="1" dirty="0">
                    <a:solidFill>
                      <a:prstClr val="white"/>
                    </a:solidFill>
                  </a:rPr>
                  <a:t> </a:t>
                </a:r>
                <a14:m>
                  <m:oMath xmlns:m="http://schemas.openxmlformats.org/officeDocument/2006/math">
                    <m:f>
                      <m:fPr>
                        <m:ctrlPr>
                          <a:rPr lang="en-US" sz="4000" b="1" i="1">
                            <a:solidFill>
                              <a:prstClr val="white"/>
                            </a:solidFill>
                            <a:latin typeface="Cambria Math"/>
                          </a:rPr>
                        </m:ctrlPr>
                      </m:fPr>
                      <m:num>
                        <m:r>
                          <m:rPr>
                            <m:nor/>
                          </m:rPr>
                          <a:rPr lang="en-US" sz="4000" b="1">
                            <a:solidFill>
                              <a:prstClr val="white"/>
                            </a:solidFill>
                            <a:latin typeface="Cambria Math"/>
                          </a:rPr>
                          <m:t>(</m:t>
                        </m:r>
                        <m:r>
                          <m:rPr>
                            <m:nor/>
                          </m:rPr>
                          <a:rPr lang="en-US" sz="4000" b="1" smtClean="0">
                            <a:solidFill>
                              <a:prstClr val="white"/>
                            </a:solidFill>
                            <a:latin typeface="Cambria Math"/>
                          </a:rPr>
                          <m:t>n</m:t>
                        </m:r>
                        <m:r>
                          <m:rPr>
                            <m:nor/>
                          </m:rPr>
                          <a:rPr lang="en-US" sz="4000" b="1">
                            <a:solidFill>
                              <a:prstClr val="white"/>
                            </a:solidFill>
                            <a:latin typeface="Cambria Math"/>
                          </a:rPr>
                          <m:t>+1)(</m:t>
                        </m:r>
                        <m:r>
                          <m:rPr>
                            <m:nor/>
                          </m:rPr>
                          <a:rPr lang="en-US" sz="4000" b="1" smtClean="0">
                            <a:solidFill>
                              <a:prstClr val="white"/>
                            </a:solidFill>
                            <a:latin typeface="Cambria Math"/>
                          </a:rPr>
                          <m:t>n</m:t>
                        </m:r>
                        <m:r>
                          <m:rPr>
                            <m:nor/>
                          </m:rPr>
                          <a:rPr lang="en-US" sz="4000" b="1">
                            <a:solidFill>
                              <a:prstClr val="white"/>
                            </a:solidFill>
                            <a:latin typeface="Cambria Math"/>
                          </a:rPr>
                          <m:t>+</m:t>
                        </m:r>
                        <m:r>
                          <m:rPr>
                            <m:nor/>
                          </m:rPr>
                          <a:rPr lang="en-US" sz="4000" b="1" i="0" smtClean="0">
                            <a:solidFill>
                              <a:prstClr val="white"/>
                            </a:solidFill>
                            <a:latin typeface="Cambria Math"/>
                          </a:rPr>
                          <m:t>2</m:t>
                        </m:r>
                        <m:r>
                          <m:rPr>
                            <m:nor/>
                          </m:rPr>
                          <a:rPr lang="en-US" sz="4000" b="1">
                            <a:solidFill>
                              <a:prstClr val="white"/>
                            </a:solidFill>
                            <a:latin typeface="Cambria Math"/>
                          </a:rPr>
                          <m:t>)</m:t>
                        </m:r>
                      </m:num>
                      <m:den>
                        <m:r>
                          <m:rPr>
                            <m:nor/>
                          </m:rPr>
                          <a:rPr lang="en-US" sz="4000" b="1" dirty="0">
                            <a:solidFill>
                              <a:prstClr val="white"/>
                            </a:solidFill>
                          </a:rPr>
                          <m:t> 3</m:t>
                        </m:r>
                      </m:den>
                    </m:f>
                  </m:oMath>
                </a14:m>
                <a:r>
                  <a:rPr lang="en-US" sz="4000" b="1" dirty="0"/>
                  <a:t/>
                </a:r>
                <a:br>
                  <a:rPr lang="en-US" sz="4000" b="1" dirty="0"/>
                </a:br>
                <a:r>
                  <a:rPr lang="en-US" sz="4000" b="1" dirty="0" smtClean="0"/>
                  <a:t>		</a:t>
                </a:r>
                <a:r>
                  <a:rPr lang="en-US" sz="4400" b="1" dirty="0">
                    <a:solidFill>
                      <a:prstClr val="white"/>
                    </a:solidFill>
                  </a:rPr>
                  <a:t> </a:t>
                </a:r>
                <a:r>
                  <a:rPr lang="en-US" sz="4400" b="1" dirty="0" smtClean="0">
                    <a:solidFill>
                      <a:prstClr val="white"/>
                    </a:solidFill>
                  </a:rPr>
                  <a:t>			</a:t>
                </a:r>
                <a14:m>
                  <m:oMath xmlns:m="http://schemas.openxmlformats.org/officeDocument/2006/math">
                    <m:r>
                      <a:rPr lang="en-US" sz="4400" b="1" dirty="0">
                        <a:solidFill>
                          <a:prstClr val="white"/>
                        </a:solidFill>
                        <a:latin typeface="Cambria Math"/>
                      </a:rPr>
                      <m:t>=</m:t>
                    </m:r>
                  </m:oMath>
                </a14:m>
                <a:r>
                  <a:rPr lang="en-US" sz="4400" b="1" dirty="0" smtClean="0">
                    <a:solidFill>
                      <a:prstClr val="white"/>
                    </a:solidFill>
                  </a:rPr>
                  <a:t> </a:t>
                </a:r>
                <a14:m>
                  <m:oMath xmlns:m="http://schemas.openxmlformats.org/officeDocument/2006/math">
                    <m:f>
                      <m:fPr>
                        <m:ctrlPr>
                          <a:rPr lang="en-US" sz="4400" b="1" i="1">
                            <a:solidFill>
                              <a:prstClr val="white"/>
                            </a:solidFill>
                            <a:latin typeface="Cambria Math"/>
                          </a:rPr>
                        </m:ctrlPr>
                      </m:fPr>
                      <m:num>
                        <m:r>
                          <m:rPr>
                            <m:nor/>
                          </m:rPr>
                          <a:rPr lang="en-US" sz="4400" b="1">
                            <a:solidFill>
                              <a:prstClr val="white"/>
                            </a:solidFill>
                            <a:latin typeface="Cambria Math"/>
                          </a:rPr>
                          <m:t>(</m:t>
                        </m:r>
                        <m:r>
                          <m:rPr>
                            <m:nor/>
                          </m:rPr>
                          <a:rPr lang="en-US" sz="4400" b="1" i="0" smtClean="0">
                            <a:solidFill>
                              <a:prstClr val="white"/>
                            </a:solidFill>
                            <a:latin typeface="Cambria Math"/>
                          </a:rPr>
                          <m:t>25</m:t>
                        </m:r>
                        <m:r>
                          <m:rPr>
                            <m:nor/>
                          </m:rPr>
                          <a:rPr lang="en-US" sz="4400" b="1">
                            <a:solidFill>
                              <a:prstClr val="white"/>
                            </a:solidFill>
                            <a:latin typeface="Cambria Math"/>
                          </a:rPr>
                          <m:t>+1)(2</m:t>
                        </m:r>
                        <m:r>
                          <m:rPr>
                            <m:nor/>
                          </m:rPr>
                          <a:rPr lang="en-US" sz="4400" b="1" i="0" smtClean="0">
                            <a:solidFill>
                              <a:prstClr val="white"/>
                            </a:solidFill>
                            <a:latin typeface="Cambria Math"/>
                          </a:rPr>
                          <m:t>5</m:t>
                        </m:r>
                        <m:r>
                          <m:rPr>
                            <m:nor/>
                          </m:rPr>
                          <a:rPr lang="en-US" sz="4400" b="1">
                            <a:solidFill>
                              <a:prstClr val="white"/>
                            </a:solidFill>
                            <a:latin typeface="Cambria Math"/>
                          </a:rPr>
                          <m:t>+</m:t>
                        </m:r>
                        <m:r>
                          <m:rPr>
                            <m:nor/>
                          </m:rPr>
                          <a:rPr lang="en-US" sz="4400" b="1" i="0" smtClean="0">
                            <a:solidFill>
                              <a:prstClr val="white"/>
                            </a:solidFill>
                            <a:latin typeface="Cambria Math"/>
                          </a:rPr>
                          <m:t>2</m:t>
                        </m:r>
                        <m:r>
                          <m:rPr>
                            <m:nor/>
                          </m:rPr>
                          <a:rPr lang="en-US" sz="4400" b="1">
                            <a:solidFill>
                              <a:prstClr val="white"/>
                            </a:solidFill>
                            <a:latin typeface="Cambria Math"/>
                          </a:rPr>
                          <m:t>)</m:t>
                        </m:r>
                      </m:num>
                      <m:den>
                        <m:r>
                          <m:rPr>
                            <m:nor/>
                          </m:rPr>
                          <a:rPr lang="en-US" sz="4400" b="1" dirty="0">
                            <a:solidFill>
                              <a:prstClr val="white"/>
                            </a:solidFill>
                          </a:rPr>
                          <m:t> 3</m:t>
                        </m:r>
                      </m:den>
                    </m:f>
                    <m:r>
                      <a:rPr lang="en-US" sz="4400" b="1" i="1" dirty="0">
                        <a:solidFill>
                          <a:prstClr val="white"/>
                        </a:solidFill>
                        <a:latin typeface="Cambria Math"/>
                      </a:rPr>
                      <m:t> </m:t>
                    </m:r>
                  </m:oMath>
                </a14:m>
                <a:r>
                  <a:rPr lang="en-US" sz="4400" b="1" dirty="0"/>
                  <a:t>	</a:t>
                </a:r>
                <a:r>
                  <a:rPr lang="en-US" sz="4400" b="1" dirty="0" smtClean="0"/>
                  <a:t>					</a:t>
                </a:r>
                <a14:m>
                  <m:oMath xmlns:m="http://schemas.openxmlformats.org/officeDocument/2006/math">
                    <m:r>
                      <a:rPr lang="en-US" sz="4400" b="1" dirty="0" smtClean="0">
                        <a:solidFill>
                          <a:prstClr val="white"/>
                        </a:solidFill>
                        <a:latin typeface="Cambria Math"/>
                      </a:rPr>
                      <m:t>=</m:t>
                    </m:r>
                    <m:f>
                      <m:fPr>
                        <m:ctrlPr>
                          <a:rPr lang="en-US" sz="4400" b="1" i="1">
                            <a:solidFill>
                              <a:prstClr val="white"/>
                            </a:solidFill>
                            <a:latin typeface="Cambria Math"/>
                          </a:rPr>
                        </m:ctrlPr>
                      </m:fPr>
                      <m:num>
                        <m:d>
                          <m:dPr>
                            <m:ctrlPr>
                              <a:rPr lang="en-US" sz="4400" b="1" i="1">
                                <a:solidFill>
                                  <a:prstClr val="white"/>
                                </a:solidFill>
                                <a:latin typeface="Cambria Math"/>
                              </a:rPr>
                            </m:ctrlPr>
                          </m:dPr>
                          <m:e>
                            <m:r>
                              <m:rPr>
                                <m:nor/>
                              </m:rPr>
                              <a:rPr lang="en-US" sz="4400" b="1" i="0" smtClean="0">
                                <a:solidFill>
                                  <a:prstClr val="white"/>
                                </a:solidFill>
                                <a:latin typeface="Cambria Math"/>
                              </a:rPr>
                              <m:t>26 </m:t>
                            </m:r>
                            <m:r>
                              <m:rPr>
                                <m:nor/>
                              </m:rPr>
                              <a:rPr lang="en-US" sz="4400" b="1" i="0" smtClean="0">
                                <a:solidFill>
                                  <a:prstClr val="white"/>
                                </a:solidFill>
                                <a:latin typeface="Cambria Math"/>
                              </a:rPr>
                              <m:t>x</m:t>
                            </m:r>
                            <m:r>
                              <m:rPr>
                                <m:nor/>
                              </m:rPr>
                              <a:rPr lang="en-US" sz="4400" b="1" i="0" smtClean="0">
                                <a:solidFill>
                                  <a:prstClr val="white"/>
                                </a:solidFill>
                                <a:latin typeface="Cambria Math"/>
                              </a:rPr>
                              <m:t> 27</m:t>
                            </m:r>
                          </m:e>
                        </m:d>
                      </m:num>
                      <m:den>
                        <m:r>
                          <a:rPr lang="en-US" sz="4400" b="1" i="1" dirty="0" smtClean="0">
                            <a:solidFill>
                              <a:prstClr val="white"/>
                            </a:solidFill>
                            <a:latin typeface="Cambria Math"/>
                          </a:rPr>
                          <m:t>𝟑</m:t>
                        </m:r>
                      </m:den>
                    </m:f>
                  </m:oMath>
                </a14:m>
                <a:endParaRPr lang="en-US" sz="4400" b="1" dirty="0" smtClean="0">
                  <a:solidFill>
                    <a:srgbClr val="FFFF00"/>
                  </a:solidFill>
                </a:endParaRPr>
              </a:p>
              <a:p>
                <a:pPr marL="0" lvl="0" indent="0">
                  <a:buNone/>
                </a:pPr>
                <a:r>
                  <a:rPr lang="en-US" sz="4400" b="1" dirty="0">
                    <a:solidFill>
                      <a:srgbClr val="FFFF00"/>
                    </a:solidFill>
                  </a:rPr>
                  <a:t>	</a:t>
                </a:r>
                <a:r>
                  <a:rPr lang="en-US" sz="4400" b="1" dirty="0" smtClean="0">
                    <a:solidFill>
                      <a:srgbClr val="FFFF00"/>
                    </a:solidFill>
                  </a:rPr>
                  <a:t>				</a:t>
                </a:r>
                <a14:m>
                  <m:oMath xmlns:m="http://schemas.openxmlformats.org/officeDocument/2006/math">
                    <m:r>
                      <a:rPr lang="en-US" sz="4400" b="1" dirty="0">
                        <a:solidFill>
                          <a:prstClr val="white"/>
                        </a:solidFill>
                        <a:latin typeface="Cambria Math"/>
                      </a:rPr>
                      <m:t>=</m:t>
                    </m:r>
                  </m:oMath>
                </a14:m>
                <a:r>
                  <a:rPr lang="en-US" sz="4400" b="1" dirty="0" smtClean="0">
                    <a:solidFill>
                      <a:srgbClr val="FFFF00"/>
                    </a:solidFill>
                  </a:rPr>
                  <a:t> </a:t>
                </a:r>
                <a:r>
                  <a:rPr lang="en-US" sz="4400" b="1" dirty="0" smtClean="0"/>
                  <a:t>9 x 26</a:t>
                </a:r>
                <a:endParaRPr lang="en-US" sz="4400" b="1" dirty="0"/>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latin typeface="+mj-lt"/>
                  </a:rPr>
                  <a:t> 234</a:t>
                </a:r>
                <a:endParaRPr lang="en-US" sz="4400" b="1" u="sng" dirty="0">
                  <a:solidFill>
                    <a:srgbClr val="FFFF00"/>
                  </a:solidFill>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295400"/>
                <a:ext cx="10744200" cy="5867400"/>
              </a:xfrm>
              <a:blipFill rotWithShape="1">
                <a:blip r:embed="rId2"/>
                <a:stretch>
                  <a:fillRect l="-1930"/>
                </a:stretch>
              </a:blipFill>
            </p:spPr>
            <p:txBody>
              <a:bodyPr/>
              <a:lstStyle/>
              <a:p>
                <a:r>
                  <a:rPr lang="en-US">
                    <a:noFill/>
                  </a:rPr>
                  <a:t> </a:t>
                </a:r>
              </a:p>
            </p:txBody>
          </p:sp>
        </mc:Fallback>
      </mc:AlternateContent>
    </p:spTree>
    <p:extLst>
      <p:ext uri="{BB962C8B-B14F-4D97-AF65-F5344CB8AC3E}">
        <p14:creationId xmlns:p14="http://schemas.microsoft.com/office/powerpoint/2010/main" val="3180191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92946"/>
            <a:ext cx="10668000" cy="2221653"/>
          </a:xfrm>
        </p:spPr>
        <p:txBody>
          <a:bodyPr>
            <a:normAutofit/>
          </a:bodyPr>
          <a:lstStyle/>
          <a:p>
            <a:r>
              <a:rPr lang="en-US" b="1" u="sng" dirty="0" smtClean="0">
                <a:solidFill>
                  <a:srgbClr val="FFFF00"/>
                </a:solidFill>
              </a:rPr>
              <a:t>10. </a:t>
            </a:r>
            <a:r>
              <a:rPr lang="en-US" b="1" u="sng" dirty="0">
                <a:solidFill>
                  <a:srgbClr val="FFFF00"/>
                </a:solidFill>
              </a:rPr>
              <a:t>Find the average of squares of</a:t>
            </a:r>
            <a:br>
              <a:rPr lang="en-US" b="1" u="sng" dirty="0">
                <a:solidFill>
                  <a:srgbClr val="FFFF00"/>
                </a:solidFill>
              </a:rPr>
            </a:br>
            <a:r>
              <a:rPr lang="en-US" b="1" u="sng" dirty="0">
                <a:solidFill>
                  <a:srgbClr val="FFFF00"/>
                </a:solidFill>
              </a:rPr>
              <a:t>consecutive odd numbers from 1 to 31</a:t>
            </a:r>
            <a:r>
              <a:rPr lang="en-US" b="1" u="sng" dirty="0" smtClean="0">
                <a:solidFill>
                  <a:srgbClr val="FFFF00"/>
                </a:solidFill>
              </a:rPr>
              <a:t>.</a:t>
            </a:r>
            <a:endParaRPr lang="en-US" b="1" u="sng" dirty="0">
              <a:solidFill>
                <a:srgbClr val="FFFF00"/>
              </a:solidFill>
            </a:endParaRPr>
          </a:p>
        </p:txBody>
      </p:sp>
      <p:sp>
        <p:nvSpPr>
          <p:cNvPr id="5" name="Content Placeholder 4"/>
          <p:cNvSpPr>
            <a:spLocks noGrp="1"/>
          </p:cNvSpPr>
          <p:nvPr>
            <p:ph idx="1"/>
          </p:nvPr>
        </p:nvSpPr>
        <p:spPr>
          <a:xfrm>
            <a:off x="0" y="2819400"/>
            <a:ext cx="10820400" cy="3715174"/>
          </a:xfrm>
        </p:spPr>
        <p:txBody>
          <a:bodyPr>
            <a:normAutofit/>
          </a:bodyPr>
          <a:lstStyle/>
          <a:p>
            <a:r>
              <a:rPr lang="en-US" sz="4000" b="1" dirty="0"/>
              <a:t>(a) 	</a:t>
            </a:r>
            <a:r>
              <a:rPr lang="en-US" sz="4000" b="1" dirty="0" smtClean="0"/>
              <a:t>241</a:t>
            </a:r>
            <a:endParaRPr lang="en-US" sz="4000" b="1" dirty="0"/>
          </a:p>
          <a:p>
            <a:r>
              <a:rPr lang="en-US" sz="4000" b="1" dirty="0"/>
              <a:t>(b) 	</a:t>
            </a:r>
            <a:r>
              <a:rPr lang="en-US" sz="4000" b="1" dirty="0" smtClean="0"/>
              <a:t>341</a:t>
            </a:r>
            <a:endParaRPr lang="en-US" sz="4000" b="1" dirty="0"/>
          </a:p>
          <a:p>
            <a:r>
              <a:rPr lang="en-US" sz="4000" b="1" dirty="0"/>
              <a:t>(c) 	</a:t>
            </a:r>
            <a:r>
              <a:rPr lang="en-US" sz="4000" b="1" dirty="0" smtClean="0"/>
              <a:t>	441</a:t>
            </a:r>
            <a:endParaRPr lang="en-US" sz="4000" b="1" dirty="0"/>
          </a:p>
          <a:p>
            <a:r>
              <a:rPr lang="en-US" sz="4000" b="1" dirty="0"/>
              <a:t>(d) 	</a:t>
            </a:r>
            <a:r>
              <a:rPr lang="en-US" sz="4000" b="1" dirty="0" smtClean="0"/>
              <a:t>541</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3321459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0972800" cy="1066799"/>
          </a:xfrm>
        </p:spPr>
        <p:txBody>
          <a:bodyPr>
            <a:normAutofit/>
          </a:bodyPr>
          <a:lstStyle/>
          <a:p>
            <a:r>
              <a:rPr lang="en-US" b="1" u="sng" dirty="0" smtClean="0">
                <a:solidFill>
                  <a:srgbClr val="FFFF00"/>
                </a:solidFill>
              </a:rPr>
              <a:t>Solution : Option (b)</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295400"/>
                <a:ext cx="10744200" cy="5867400"/>
              </a:xfrm>
            </p:spPr>
            <p:txBody>
              <a:bodyPr>
                <a:normAutofit/>
              </a:bodyPr>
              <a:lstStyle/>
              <a:p>
                <a:pPr marL="0" lvl="0" indent="0">
                  <a:buNone/>
                </a:pPr>
                <a:r>
                  <a:rPr lang="en-US" sz="4000" b="1" dirty="0" smtClean="0">
                    <a:solidFill>
                      <a:prstClr val="white"/>
                    </a:solidFill>
                    <a:latin typeface="TimesNewRomanPSMT"/>
                  </a:rPr>
                  <a:t>The required average </a:t>
                </a:r>
                <a14:m>
                  <m:oMath xmlns:m="http://schemas.openxmlformats.org/officeDocument/2006/math">
                    <m:r>
                      <a:rPr lang="en-US" sz="4000" b="1" dirty="0">
                        <a:solidFill>
                          <a:prstClr val="white"/>
                        </a:solidFill>
                        <a:latin typeface="Cambria Math"/>
                      </a:rPr>
                      <m:t>=</m:t>
                    </m:r>
                  </m:oMath>
                </a14:m>
                <a:r>
                  <a:rPr lang="en-US" sz="4000" b="1" dirty="0">
                    <a:solidFill>
                      <a:prstClr val="white"/>
                    </a:solidFill>
                  </a:rPr>
                  <a:t> </a:t>
                </a:r>
                <a14:m>
                  <m:oMath xmlns:m="http://schemas.openxmlformats.org/officeDocument/2006/math">
                    <m:f>
                      <m:fPr>
                        <m:ctrlPr>
                          <a:rPr lang="en-US" sz="4000" b="1" i="1">
                            <a:solidFill>
                              <a:prstClr val="white"/>
                            </a:solidFill>
                            <a:latin typeface="Cambria Math"/>
                          </a:rPr>
                        </m:ctrlPr>
                      </m:fPr>
                      <m:num>
                        <m:r>
                          <m:rPr>
                            <m:nor/>
                          </m:rPr>
                          <a:rPr lang="en-US" sz="4000" b="1" i="0" smtClean="0">
                            <a:solidFill>
                              <a:prstClr val="white"/>
                            </a:solidFill>
                            <a:latin typeface="Cambria Math"/>
                          </a:rPr>
                          <m:t>n</m:t>
                        </m:r>
                        <m:r>
                          <m:rPr>
                            <m:nor/>
                          </m:rPr>
                          <a:rPr lang="en-US" sz="4000" b="1">
                            <a:solidFill>
                              <a:prstClr val="white"/>
                            </a:solidFill>
                            <a:latin typeface="Cambria Math"/>
                          </a:rPr>
                          <m:t>(</m:t>
                        </m:r>
                        <m:r>
                          <m:rPr>
                            <m:nor/>
                          </m:rPr>
                          <a:rPr lang="en-US" sz="4000" b="1" smtClean="0">
                            <a:solidFill>
                              <a:prstClr val="white"/>
                            </a:solidFill>
                            <a:latin typeface="Cambria Math"/>
                          </a:rPr>
                          <m:t>n</m:t>
                        </m:r>
                        <m:r>
                          <m:rPr>
                            <m:nor/>
                          </m:rPr>
                          <a:rPr lang="en-US" sz="4000" b="1">
                            <a:solidFill>
                              <a:prstClr val="white"/>
                            </a:solidFill>
                            <a:latin typeface="Cambria Math"/>
                          </a:rPr>
                          <m:t>+</m:t>
                        </m:r>
                        <m:r>
                          <m:rPr>
                            <m:nor/>
                          </m:rPr>
                          <a:rPr lang="en-US" sz="4000" b="1" i="0" smtClean="0">
                            <a:solidFill>
                              <a:prstClr val="white"/>
                            </a:solidFill>
                            <a:latin typeface="Cambria Math"/>
                          </a:rPr>
                          <m:t>2</m:t>
                        </m:r>
                        <m:r>
                          <m:rPr>
                            <m:nor/>
                          </m:rPr>
                          <a:rPr lang="en-US" sz="4000" b="1">
                            <a:solidFill>
                              <a:prstClr val="white"/>
                            </a:solidFill>
                            <a:latin typeface="Cambria Math"/>
                          </a:rPr>
                          <m:t>)</m:t>
                        </m:r>
                      </m:num>
                      <m:den>
                        <m:r>
                          <m:rPr>
                            <m:nor/>
                          </m:rPr>
                          <a:rPr lang="en-US" sz="4000" b="1" dirty="0">
                            <a:solidFill>
                              <a:prstClr val="white"/>
                            </a:solidFill>
                          </a:rPr>
                          <m:t> 3</m:t>
                        </m:r>
                      </m:den>
                    </m:f>
                  </m:oMath>
                </a14:m>
                <a:r>
                  <a:rPr lang="en-US" sz="4000" b="1" dirty="0"/>
                  <a:t/>
                </a:r>
                <a:br>
                  <a:rPr lang="en-US" sz="4000" b="1" dirty="0"/>
                </a:br>
                <a:r>
                  <a:rPr lang="en-US" sz="4000" b="1" dirty="0" smtClean="0"/>
                  <a:t>		</a:t>
                </a:r>
                <a:r>
                  <a:rPr lang="en-US" sz="4400" b="1" dirty="0">
                    <a:solidFill>
                      <a:prstClr val="white"/>
                    </a:solidFill>
                  </a:rPr>
                  <a:t> </a:t>
                </a:r>
                <a:r>
                  <a:rPr lang="en-US" sz="4400" b="1" dirty="0" smtClean="0">
                    <a:solidFill>
                      <a:prstClr val="white"/>
                    </a:solidFill>
                  </a:rPr>
                  <a:t>			</a:t>
                </a:r>
                <a14:m>
                  <m:oMath xmlns:m="http://schemas.openxmlformats.org/officeDocument/2006/math">
                    <m:r>
                      <a:rPr lang="en-US" sz="4400" b="1" dirty="0">
                        <a:solidFill>
                          <a:prstClr val="white"/>
                        </a:solidFill>
                        <a:latin typeface="Cambria Math"/>
                      </a:rPr>
                      <m:t>=</m:t>
                    </m:r>
                  </m:oMath>
                </a14:m>
                <a:r>
                  <a:rPr lang="en-US" sz="4400" b="1" dirty="0" smtClean="0">
                    <a:solidFill>
                      <a:prstClr val="white"/>
                    </a:solidFill>
                  </a:rPr>
                  <a:t> </a:t>
                </a:r>
                <a14:m>
                  <m:oMath xmlns:m="http://schemas.openxmlformats.org/officeDocument/2006/math">
                    <m:f>
                      <m:fPr>
                        <m:ctrlPr>
                          <a:rPr lang="en-US" sz="4400" b="1" i="1">
                            <a:solidFill>
                              <a:prstClr val="white"/>
                            </a:solidFill>
                            <a:latin typeface="Cambria Math"/>
                          </a:rPr>
                        </m:ctrlPr>
                      </m:fPr>
                      <m:num>
                        <m:r>
                          <m:rPr>
                            <m:nor/>
                          </m:rPr>
                          <a:rPr lang="en-US" sz="4400" b="1" i="0" smtClean="0">
                            <a:solidFill>
                              <a:prstClr val="white"/>
                            </a:solidFill>
                            <a:latin typeface="Cambria Math"/>
                          </a:rPr>
                          <m:t>31</m:t>
                        </m:r>
                        <m:r>
                          <m:rPr>
                            <m:nor/>
                          </m:rPr>
                          <a:rPr lang="en-US" sz="4400" b="1">
                            <a:solidFill>
                              <a:prstClr val="white"/>
                            </a:solidFill>
                            <a:latin typeface="Cambria Math"/>
                          </a:rPr>
                          <m:t>(</m:t>
                        </m:r>
                        <m:r>
                          <m:rPr>
                            <m:nor/>
                          </m:rPr>
                          <a:rPr lang="en-US" sz="4400" b="1" i="0" smtClean="0">
                            <a:solidFill>
                              <a:prstClr val="white"/>
                            </a:solidFill>
                            <a:latin typeface="Cambria Math"/>
                          </a:rPr>
                          <m:t>31</m:t>
                        </m:r>
                        <m:r>
                          <m:rPr>
                            <m:nor/>
                          </m:rPr>
                          <a:rPr lang="en-US" sz="4400" b="1">
                            <a:solidFill>
                              <a:prstClr val="white"/>
                            </a:solidFill>
                            <a:latin typeface="Cambria Math"/>
                          </a:rPr>
                          <m:t>+</m:t>
                        </m:r>
                        <m:r>
                          <m:rPr>
                            <m:nor/>
                          </m:rPr>
                          <a:rPr lang="en-US" sz="4400" b="1" i="0" smtClean="0">
                            <a:solidFill>
                              <a:prstClr val="white"/>
                            </a:solidFill>
                            <a:latin typeface="Cambria Math"/>
                          </a:rPr>
                          <m:t>2</m:t>
                        </m:r>
                        <m:r>
                          <m:rPr>
                            <m:nor/>
                          </m:rPr>
                          <a:rPr lang="en-US" sz="4400" b="1">
                            <a:solidFill>
                              <a:prstClr val="white"/>
                            </a:solidFill>
                            <a:latin typeface="Cambria Math"/>
                          </a:rPr>
                          <m:t>)</m:t>
                        </m:r>
                      </m:num>
                      <m:den>
                        <m:r>
                          <m:rPr>
                            <m:nor/>
                          </m:rPr>
                          <a:rPr lang="en-US" sz="4400" b="1" dirty="0">
                            <a:solidFill>
                              <a:prstClr val="white"/>
                            </a:solidFill>
                          </a:rPr>
                          <m:t> 3</m:t>
                        </m:r>
                      </m:den>
                    </m:f>
                    <m:r>
                      <a:rPr lang="en-US" sz="4400" b="1" i="1" dirty="0">
                        <a:solidFill>
                          <a:prstClr val="white"/>
                        </a:solidFill>
                        <a:latin typeface="Cambria Math"/>
                      </a:rPr>
                      <m:t> </m:t>
                    </m:r>
                  </m:oMath>
                </a14:m>
                <a:r>
                  <a:rPr lang="en-US" sz="4400" b="1" dirty="0"/>
                  <a:t>	</a:t>
                </a:r>
                <a:r>
                  <a:rPr lang="en-US" sz="4400" b="1" dirty="0" smtClean="0"/>
                  <a:t>							</a:t>
                </a:r>
                <a14:m>
                  <m:oMath xmlns:m="http://schemas.openxmlformats.org/officeDocument/2006/math">
                    <m:r>
                      <a:rPr lang="en-US" sz="4400" b="1" dirty="0" smtClean="0">
                        <a:solidFill>
                          <a:prstClr val="white"/>
                        </a:solidFill>
                        <a:latin typeface="Cambria Math"/>
                      </a:rPr>
                      <m:t>=</m:t>
                    </m:r>
                    <m:f>
                      <m:fPr>
                        <m:ctrlPr>
                          <a:rPr lang="en-US" sz="4400" b="1" i="1">
                            <a:solidFill>
                              <a:prstClr val="white"/>
                            </a:solidFill>
                            <a:latin typeface="Cambria Math"/>
                          </a:rPr>
                        </m:ctrlPr>
                      </m:fPr>
                      <m:num>
                        <m:d>
                          <m:dPr>
                            <m:ctrlPr>
                              <a:rPr lang="en-US" sz="4400" b="1" i="1">
                                <a:solidFill>
                                  <a:prstClr val="white"/>
                                </a:solidFill>
                                <a:latin typeface="Cambria Math"/>
                              </a:rPr>
                            </m:ctrlPr>
                          </m:dPr>
                          <m:e>
                            <m:r>
                              <m:rPr>
                                <m:nor/>
                              </m:rPr>
                              <a:rPr lang="en-US" sz="4400" b="1" i="0" smtClean="0">
                                <a:solidFill>
                                  <a:prstClr val="white"/>
                                </a:solidFill>
                                <a:latin typeface="Cambria Math"/>
                              </a:rPr>
                              <m:t>31 </m:t>
                            </m:r>
                            <m:r>
                              <m:rPr>
                                <m:nor/>
                              </m:rPr>
                              <a:rPr lang="en-US" sz="4400" b="1" i="0" smtClean="0">
                                <a:solidFill>
                                  <a:prstClr val="white"/>
                                </a:solidFill>
                                <a:latin typeface="Cambria Math"/>
                              </a:rPr>
                              <m:t>x</m:t>
                            </m:r>
                            <m:r>
                              <m:rPr>
                                <m:nor/>
                              </m:rPr>
                              <a:rPr lang="en-US" sz="4400" b="1" i="0" smtClean="0">
                                <a:solidFill>
                                  <a:prstClr val="white"/>
                                </a:solidFill>
                                <a:latin typeface="Cambria Math"/>
                              </a:rPr>
                              <m:t> 33</m:t>
                            </m:r>
                          </m:e>
                        </m:d>
                      </m:num>
                      <m:den>
                        <m:r>
                          <a:rPr lang="en-US" sz="4400" b="1" i="1" dirty="0" smtClean="0">
                            <a:solidFill>
                              <a:prstClr val="white"/>
                            </a:solidFill>
                            <a:latin typeface="Cambria Math"/>
                          </a:rPr>
                          <m:t>𝟑</m:t>
                        </m:r>
                      </m:den>
                    </m:f>
                  </m:oMath>
                </a14:m>
                <a:endParaRPr lang="en-US" sz="4400" b="1" dirty="0" smtClean="0">
                  <a:solidFill>
                    <a:srgbClr val="FFFF00"/>
                  </a:solidFill>
                </a:endParaRPr>
              </a:p>
              <a:p>
                <a:pPr marL="0" lvl="0" indent="0">
                  <a:buNone/>
                </a:pPr>
                <a:r>
                  <a:rPr lang="en-US" sz="4400" b="1" dirty="0">
                    <a:solidFill>
                      <a:srgbClr val="FFFF00"/>
                    </a:solidFill>
                  </a:rPr>
                  <a:t>	</a:t>
                </a:r>
                <a:r>
                  <a:rPr lang="en-US" sz="4400" b="1" dirty="0" smtClean="0">
                    <a:solidFill>
                      <a:srgbClr val="FFFF00"/>
                    </a:solidFill>
                  </a:rPr>
                  <a:t>				</a:t>
                </a:r>
                <a14:m>
                  <m:oMath xmlns:m="http://schemas.openxmlformats.org/officeDocument/2006/math">
                    <m:r>
                      <a:rPr lang="en-US" sz="4400" b="1" dirty="0">
                        <a:solidFill>
                          <a:prstClr val="white"/>
                        </a:solidFill>
                        <a:latin typeface="Cambria Math"/>
                      </a:rPr>
                      <m:t>=</m:t>
                    </m:r>
                  </m:oMath>
                </a14:m>
                <a:r>
                  <a:rPr lang="en-US" sz="4400" b="1" dirty="0" smtClean="0">
                    <a:solidFill>
                      <a:srgbClr val="FFFF00"/>
                    </a:solidFill>
                  </a:rPr>
                  <a:t> </a:t>
                </a:r>
                <a:r>
                  <a:rPr lang="en-US" sz="4400" b="1" dirty="0" smtClean="0"/>
                  <a:t>31 x 11</a:t>
                </a:r>
                <a:endParaRPr lang="en-US" sz="4400" b="1" dirty="0"/>
              </a:p>
              <a:p>
                <a:pPr marL="0" lvl="0" indent="0">
                  <a:spcBef>
                    <a:spcPts val="0"/>
                  </a:spcBef>
                  <a:buNone/>
                </a:pPr>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latin typeface="+mj-lt"/>
                  </a:rPr>
                  <a:t> 341</a:t>
                </a:r>
                <a:endParaRPr lang="en-US" sz="4400" b="1" u="sng" dirty="0">
                  <a:solidFill>
                    <a:srgbClr val="FFFF00"/>
                  </a:solidFill>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295400"/>
                <a:ext cx="10744200" cy="5867400"/>
              </a:xfrm>
              <a:blipFill rotWithShape="1">
                <a:blip r:embed="rId2"/>
                <a:stretch>
                  <a:fillRect l="-1930"/>
                </a:stretch>
              </a:blipFill>
            </p:spPr>
            <p:txBody>
              <a:bodyPr/>
              <a:lstStyle/>
              <a:p>
                <a:r>
                  <a:rPr lang="en-US">
                    <a:noFill/>
                  </a:rPr>
                  <a:t> </a:t>
                </a:r>
              </a:p>
            </p:txBody>
          </p:sp>
        </mc:Fallback>
      </mc:AlternateContent>
    </p:spTree>
    <p:extLst>
      <p:ext uri="{BB962C8B-B14F-4D97-AF65-F5344CB8AC3E}">
        <p14:creationId xmlns:p14="http://schemas.microsoft.com/office/powerpoint/2010/main" val="1516631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744200" cy="3429000"/>
          </a:xfrm>
        </p:spPr>
        <p:txBody>
          <a:bodyPr>
            <a:normAutofit fontScale="90000"/>
          </a:bodyPr>
          <a:lstStyle/>
          <a:p>
            <a:r>
              <a:rPr lang="en-US" b="1" u="sng" dirty="0" smtClean="0">
                <a:solidFill>
                  <a:srgbClr val="FFFF00"/>
                </a:solidFill>
              </a:rPr>
              <a:t>11</a:t>
            </a:r>
            <a:r>
              <a:rPr lang="en-US" b="1" u="sng" dirty="0">
                <a:solidFill>
                  <a:srgbClr val="FFFF00"/>
                </a:solidFill>
              </a:rPr>
              <a:t>. A man goes to a certain place at a</a:t>
            </a:r>
            <a:br>
              <a:rPr lang="en-US" b="1" u="sng" dirty="0">
                <a:solidFill>
                  <a:srgbClr val="FFFF00"/>
                </a:solidFill>
              </a:rPr>
            </a:br>
            <a:r>
              <a:rPr lang="en-US" b="1" u="sng" dirty="0">
                <a:solidFill>
                  <a:srgbClr val="FFFF00"/>
                </a:solidFill>
              </a:rPr>
              <a:t>speed of 30 Km/h and returns to the original place </a:t>
            </a:r>
            <a:r>
              <a:rPr lang="en-US" b="1" u="sng" dirty="0" smtClean="0">
                <a:solidFill>
                  <a:srgbClr val="FFFF00"/>
                </a:solidFill>
              </a:rPr>
              <a:t>at a </a:t>
            </a:r>
            <a:r>
              <a:rPr lang="en-US" b="1" u="sng" dirty="0">
                <a:solidFill>
                  <a:srgbClr val="FFFF00"/>
                </a:solidFill>
              </a:rPr>
              <a:t>speed of 20 Km/h, </a:t>
            </a:r>
            <a:r>
              <a:rPr lang="en-US" b="1" u="sng" dirty="0" smtClean="0">
                <a:solidFill>
                  <a:srgbClr val="FFFF00"/>
                </a:solidFill>
              </a:rPr>
              <a:t>find </a:t>
            </a:r>
            <a:r>
              <a:rPr lang="en-US" b="1" u="sng" dirty="0">
                <a:solidFill>
                  <a:srgbClr val="FFFF00"/>
                </a:solidFill>
              </a:rPr>
              <a:t>out his average speed </a:t>
            </a:r>
            <a:r>
              <a:rPr lang="en-US" b="1" u="sng" dirty="0" smtClean="0">
                <a:solidFill>
                  <a:srgbClr val="FFFF00"/>
                </a:solidFill>
              </a:rPr>
              <a:t>during this </a:t>
            </a:r>
            <a:r>
              <a:rPr lang="en-US" b="1" u="sng" dirty="0">
                <a:solidFill>
                  <a:srgbClr val="FFFF00"/>
                </a:solidFill>
              </a:rPr>
              <a:t>up and down journey..</a:t>
            </a:r>
          </a:p>
        </p:txBody>
      </p:sp>
      <p:sp>
        <p:nvSpPr>
          <p:cNvPr id="5" name="Content Placeholder 4"/>
          <p:cNvSpPr>
            <a:spLocks noGrp="1"/>
          </p:cNvSpPr>
          <p:nvPr>
            <p:ph idx="1"/>
          </p:nvPr>
        </p:nvSpPr>
        <p:spPr>
          <a:xfrm>
            <a:off x="0" y="3429000"/>
            <a:ext cx="10744200" cy="3886200"/>
          </a:xfrm>
        </p:spPr>
        <p:txBody>
          <a:bodyPr>
            <a:normAutofit/>
          </a:bodyPr>
          <a:lstStyle/>
          <a:p>
            <a:r>
              <a:rPr lang="en-US" sz="4000" b="1" dirty="0"/>
              <a:t>(a) 	</a:t>
            </a:r>
            <a:r>
              <a:rPr lang="en-US" sz="4000" b="1" dirty="0" smtClean="0"/>
              <a:t>24 km/</a:t>
            </a:r>
            <a:r>
              <a:rPr lang="en-US" sz="4000" b="1" dirty="0" err="1" smtClean="0"/>
              <a:t>hr</a:t>
            </a:r>
            <a:endParaRPr lang="en-US" sz="4000" b="1" dirty="0"/>
          </a:p>
          <a:p>
            <a:r>
              <a:rPr lang="en-US" sz="4000" b="1" dirty="0"/>
              <a:t>(b) 	</a:t>
            </a:r>
            <a:r>
              <a:rPr lang="en-US" sz="4000" b="1" dirty="0" smtClean="0"/>
              <a:t>34 </a:t>
            </a:r>
            <a:r>
              <a:rPr lang="en-US" sz="4000" b="1" dirty="0"/>
              <a:t>km/</a:t>
            </a:r>
            <a:r>
              <a:rPr lang="en-US" sz="4000" b="1" dirty="0" err="1"/>
              <a:t>hr</a:t>
            </a:r>
            <a:endParaRPr lang="en-US" sz="4000" b="1" dirty="0"/>
          </a:p>
          <a:p>
            <a:r>
              <a:rPr lang="en-US" sz="4000" b="1" dirty="0"/>
              <a:t>(c) 	</a:t>
            </a:r>
            <a:r>
              <a:rPr lang="en-US" sz="4000" b="1" dirty="0" smtClean="0"/>
              <a:t>	44 </a:t>
            </a:r>
            <a:r>
              <a:rPr lang="en-US" sz="4000" b="1" dirty="0"/>
              <a:t>km/</a:t>
            </a:r>
            <a:r>
              <a:rPr lang="en-US" sz="4000" b="1" dirty="0" err="1"/>
              <a:t>hr</a:t>
            </a:r>
            <a:endParaRPr lang="en-US" sz="4000" b="1" dirty="0"/>
          </a:p>
          <a:p>
            <a:r>
              <a:rPr lang="en-US" sz="4000" b="1" dirty="0"/>
              <a:t>(d) 	</a:t>
            </a:r>
            <a:r>
              <a:rPr lang="en-US" sz="4000" b="1" dirty="0" smtClean="0"/>
              <a:t>54 </a:t>
            </a:r>
            <a:r>
              <a:rPr lang="en-US" sz="4000" b="1" dirty="0"/>
              <a:t>km/</a:t>
            </a:r>
            <a:r>
              <a:rPr lang="en-US" sz="4000" b="1" dirty="0" err="1"/>
              <a:t>hr</a:t>
            </a:r>
            <a:endParaRPr lang="en-US" sz="4000" b="1" dirty="0">
              <a:latin typeface="Symbol"/>
            </a:endParaRPr>
          </a:p>
          <a:p>
            <a:endParaRPr lang="en-US" sz="3600" dirty="0">
              <a:latin typeface="Symbol"/>
            </a:endParaRPr>
          </a:p>
        </p:txBody>
      </p:sp>
    </p:spTree>
    <p:extLst>
      <p:ext uri="{BB962C8B-B14F-4D97-AF65-F5344CB8AC3E}">
        <p14:creationId xmlns:p14="http://schemas.microsoft.com/office/powerpoint/2010/main" val="3991226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0972800" cy="1066799"/>
          </a:xfrm>
        </p:spPr>
        <p:txBody>
          <a:bodyPr>
            <a:normAutofit/>
          </a:bodyPr>
          <a:lstStyle/>
          <a:p>
            <a:r>
              <a:rPr lang="en-US" b="1" u="sng" dirty="0" smtClean="0">
                <a:solidFill>
                  <a:srgbClr val="FFFF00"/>
                </a:solidFill>
              </a:rPr>
              <a:t>Solution : Option (a)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 y="1295400"/>
                <a:ext cx="10744200" cy="5867400"/>
              </a:xfrm>
            </p:spPr>
            <p:txBody>
              <a:bodyPr>
                <a:normAutofit/>
              </a:bodyPr>
              <a:lstStyle/>
              <a:p>
                <a:pPr marL="0" lvl="0" indent="0">
                  <a:buNone/>
                </a:pPr>
                <a:r>
                  <a:rPr lang="en-US" sz="4000" b="1" dirty="0" smtClean="0">
                    <a:solidFill>
                      <a:prstClr val="white"/>
                    </a:solidFill>
                    <a:latin typeface="TimesNewRomanPSMT"/>
                  </a:rPr>
                  <a:t>The required average </a:t>
                </a:r>
                <a14:m>
                  <m:oMath xmlns:m="http://schemas.openxmlformats.org/officeDocument/2006/math">
                    <m:r>
                      <a:rPr lang="en-US" sz="4400" b="1" dirty="0" smtClean="0">
                        <a:solidFill>
                          <a:schemeClr val="tx1"/>
                        </a:solidFill>
                        <a:latin typeface="Cambria Math"/>
                      </a:rPr>
                      <m:t>=</m:t>
                    </m:r>
                    <m:f>
                      <m:fPr>
                        <m:ctrlPr>
                          <a:rPr lang="en-US" sz="4400" b="1" i="1">
                            <a:solidFill>
                              <a:schemeClr val="tx1"/>
                            </a:solidFill>
                            <a:latin typeface="Cambria Math"/>
                          </a:rPr>
                        </m:ctrlPr>
                      </m:fPr>
                      <m:num>
                        <m:r>
                          <m:rPr>
                            <m:nor/>
                          </m:rPr>
                          <a:rPr lang="en-US" sz="4400" b="1">
                            <a:solidFill>
                              <a:schemeClr val="tx1"/>
                            </a:solidFill>
                            <a:latin typeface="Cambria Math"/>
                          </a:rPr>
                          <m:t>2</m:t>
                        </m:r>
                        <m:r>
                          <a:rPr lang="en-US" sz="4400" b="1" i="1" dirty="0">
                            <a:solidFill>
                              <a:schemeClr val="tx1"/>
                            </a:solidFill>
                            <a:latin typeface="Cambria Math"/>
                          </a:rPr>
                          <m:t>𝒙𝒚</m:t>
                        </m:r>
                      </m:num>
                      <m:den>
                        <m:r>
                          <m:rPr>
                            <m:nor/>
                          </m:rPr>
                          <a:rPr lang="en-US" sz="4400" b="1" dirty="0">
                            <a:solidFill>
                              <a:schemeClr val="tx1"/>
                            </a:solidFill>
                          </a:rPr>
                          <m:t> </m:t>
                        </m:r>
                        <m:r>
                          <a:rPr lang="en-US" sz="4400" b="1" i="1" dirty="0">
                            <a:solidFill>
                              <a:schemeClr val="tx1"/>
                            </a:solidFill>
                            <a:latin typeface="Cambria Math"/>
                          </a:rPr>
                          <m:t>𝒙</m:t>
                        </m:r>
                        <m:r>
                          <a:rPr lang="en-US" sz="4400" b="1" i="1" dirty="0">
                            <a:solidFill>
                              <a:schemeClr val="tx1"/>
                            </a:solidFill>
                            <a:latin typeface="Cambria Math"/>
                          </a:rPr>
                          <m:t>+</m:t>
                        </m:r>
                        <m:r>
                          <a:rPr lang="en-US" sz="4400" b="1" i="1" dirty="0">
                            <a:solidFill>
                              <a:schemeClr val="tx1"/>
                            </a:solidFill>
                            <a:latin typeface="Cambria Math"/>
                          </a:rPr>
                          <m:t>𝒚</m:t>
                        </m:r>
                      </m:den>
                    </m:f>
                  </m:oMath>
                </a14:m>
                <a:r>
                  <a:rPr lang="en-US" sz="4000" b="1" dirty="0"/>
                  <a:t/>
                </a:r>
                <a:br>
                  <a:rPr lang="en-US" sz="4000" b="1" dirty="0"/>
                </a:br>
                <a:r>
                  <a:rPr lang="en-US" sz="4000" b="1" dirty="0" smtClean="0"/>
                  <a:t>		</a:t>
                </a:r>
                <a:r>
                  <a:rPr lang="en-US" sz="4400" b="1" dirty="0">
                    <a:solidFill>
                      <a:prstClr val="white"/>
                    </a:solidFill>
                  </a:rPr>
                  <a:t> </a:t>
                </a:r>
                <a:r>
                  <a:rPr lang="en-US" sz="4400" b="1" dirty="0" smtClean="0">
                    <a:solidFill>
                      <a:prstClr val="white"/>
                    </a:solidFill>
                  </a:rPr>
                  <a:t>			</a:t>
                </a:r>
                <a14:m>
                  <m:oMath xmlns:m="http://schemas.openxmlformats.org/officeDocument/2006/math">
                    <m:r>
                      <a:rPr lang="en-US" sz="4400" b="1" dirty="0">
                        <a:solidFill>
                          <a:prstClr val="white"/>
                        </a:solidFill>
                        <a:latin typeface="Cambria Math"/>
                      </a:rPr>
                      <m:t>=</m:t>
                    </m:r>
                  </m:oMath>
                </a14:m>
                <a:r>
                  <a:rPr lang="en-US" sz="4400" b="1" dirty="0" smtClean="0">
                    <a:solidFill>
                      <a:prstClr val="white"/>
                    </a:solidFill>
                  </a:rPr>
                  <a:t> </a:t>
                </a:r>
                <a14:m>
                  <m:oMath xmlns:m="http://schemas.openxmlformats.org/officeDocument/2006/math">
                    <m:f>
                      <m:fPr>
                        <m:ctrlPr>
                          <a:rPr lang="en-US" sz="4400" b="1" i="1">
                            <a:solidFill>
                              <a:prstClr val="white"/>
                            </a:solidFill>
                            <a:latin typeface="Cambria Math"/>
                          </a:rPr>
                        </m:ctrlPr>
                      </m:fPr>
                      <m:num>
                        <m:r>
                          <m:rPr>
                            <m:nor/>
                          </m:rPr>
                          <a:rPr lang="en-US" sz="4400" b="1" i="0" smtClean="0">
                            <a:solidFill>
                              <a:prstClr val="white"/>
                            </a:solidFill>
                            <a:latin typeface="Cambria Math"/>
                          </a:rPr>
                          <m:t>2 </m:t>
                        </m:r>
                        <m:r>
                          <m:rPr>
                            <m:nor/>
                          </m:rPr>
                          <a:rPr lang="en-US" sz="4400" b="1" i="0" smtClean="0">
                            <a:solidFill>
                              <a:prstClr val="white"/>
                            </a:solidFill>
                            <a:latin typeface="Cambria Math"/>
                          </a:rPr>
                          <m:t>x</m:t>
                        </m:r>
                        <m:r>
                          <m:rPr>
                            <m:nor/>
                          </m:rPr>
                          <a:rPr lang="en-US" sz="4400" b="1" i="0" smtClean="0">
                            <a:solidFill>
                              <a:prstClr val="white"/>
                            </a:solidFill>
                            <a:latin typeface="Cambria Math"/>
                          </a:rPr>
                          <m:t> 30 </m:t>
                        </m:r>
                        <m:r>
                          <m:rPr>
                            <m:nor/>
                          </m:rPr>
                          <a:rPr lang="en-US" sz="4400" b="1" i="0" smtClean="0">
                            <a:solidFill>
                              <a:prstClr val="white"/>
                            </a:solidFill>
                            <a:latin typeface="Cambria Math"/>
                          </a:rPr>
                          <m:t>x</m:t>
                        </m:r>
                        <m:r>
                          <m:rPr>
                            <m:nor/>
                          </m:rPr>
                          <a:rPr lang="en-US" sz="4400" b="1" i="0" smtClean="0">
                            <a:solidFill>
                              <a:prstClr val="white"/>
                            </a:solidFill>
                            <a:latin typeface="Cambria Math"/>
                          </a:rPr>
                          <m:t> 20</m:t>
                        </m:r>
                      </m:num>
                      <m:den>
                        <m:r>
                          <m:rPr>
                            <m:nor/>
                          </m:rPr>
                          <a:rPr lang="en-US" sz="4400" b="1" dirty="0">
                            <a:solidFill>
                              <a:prstClr val="white"/>
                            </a:solidFill>
                          </a:rPr>
                          <m:t> 3</m:t>
                        </m:r>
                        <m:r>
                          <m:rPr>
                            <m:nor/>
                          </m:rPr>
                          <a:rPr lang="en-US" sz="4400" b="1" i="0" dirty="0" smtClean="0">
                            <a:solidFill>
                              <a:prstClr val="white"/>
                            </a:solidFill>
                          </a:rPr>
                          <m:t>0+20</m:t>
                        </m:r>
                      </m:den>
                    </m:f>
                    <m:r>
                      <a:rPr lang="en-US" sz="4400" b="1" i="1" dirty="0">
                        <a:solidFill>
                          <a:prstClr val="white"/>
                        </a:solidFill>
                        <a:latin typeface="Cambria Math"/>
                      </a:rPr>
                      <m:t> </m:t>
                    </m:r>
                  </m:oMath>
                </a14:m>
                <a:r>
                  <a:rPr lang="en-US" sz="4400" b="1" dirty="0"/>
                  <a:t>	</a:t>
                </a:r>
                <a:r>
                  <a:rPr lang="en-US" sz="4400" b="1" dirty="0" smtClean="0"/>
                  <a:t>						</a:t>
                </a:r>
                <a14:m>
                  <m:oMath xmlns:m="http://schemas.openxmlformats.org/officeDocument/2006/math">
                    <m:r>
                      <a:rPr lang="en-US" sz="4400" b="1" dirty="0" smtClean="0">
                        <a:solidFill>
                          <a:prstClr val="white"/>
                        </a:solidFill>
                        <a:latin typeface="Cambria Math"/>
                      </a:rPr>
                      <m:t>=</m:t>
                    </m:r>
                    <m:f>
                      <m:fPr>
                        <m:ctrlPr>
                          <a:rPr lang="en-US" sz="4400" b="1" i="1" smtClean="0">
                            <a:solidFill>
                              <a:prstClr val="white"/>
                            </a:solidFill>
                            <a:latin typeface="Cambria Math"/>
                          </a:rPr>
                        </m:ctrlPr>
                      </m:fPr>
                      <m:num>
                        <m:r>
                          <a:rPr lang="en-US" sz="4400" b="1" i="1" smtClean="0">
                            <a:solidFill>
                              <a:prstClr val="white"/>
                            </a:solidFill>
                            <a:latin typeface="Cambria Math"/>
                          </a:rPr>
                          <m:t>𝟏𝟐𝟎𝟎</m:t>
                        </m:r>
                      </m:num>
                      <m:den>
                        <m:r>
                          <a:rPr lang="en-US" sz="4400" b="1" i="1" dirty="0" smtClean="0">
                            <a:solidFill>
                              <a:prstClr val="white"/>
                            </a:solidFill>
                            <a:latin typeface="Cambria Math"/>
                          </a:rPr>
                          <m:t>𝟓𝟎</m:t>
                        </m:r>
                      </m:den>
                    </m:f>
                  </m:oMath>
                </a14:m>
                <a:endParaRPr lang="en-US" sz="4400" b="1" dirty="0" smtClean="0">
                  <a:solidFill>
                    <a:srgbClr val="FFFF00"/>
                  </a:solidFill>
                </a:endParaRPr>
              </a:p>
              <a:p>
                <a:pPr marL="0" lvl="0" indent="0">
                  <a:buNone/>
                </a:pPr>
                <a:r>
                  <a:rPr lang="en-US" sz="4400" b="1" dirty="0">
                    <a:solidFill>
                      <a:srgbClr val="FFFF00"/>
                    </a:solidFill>
                  </a:rPr>
                  <a:t>	</a:t>
                </a:r>
                <a:r>
                  <a:rPr lang="en-US" sz="4400" b="1" dirty="0" smtClean="0">
                    <a:solidFill>
                      <a:srgbClr val="FFFF00"/>
                    </a:solidFill>
                  </a:rPr>
                  <a:t>				</a:t>
                </a:r>
                <a14:m>
                  <m:oMath xmlns:m="http://schemas.openxmlformats.org/officeDocument/2006/math">
                    <m:r>
                      <a:rPr lang="en-US" sz="4400" b="1" dirty="0">
                        <a:solidFill>
                          <a:prstClr val="white"/>
                        </a:solidFill>
                        <a:latin typeface="Cambria Math"/>
                      </a:rPr>
                      <m:t>=</m:t>
                    </m:r>
                    <m:f>
                      <m:fPr>
                        <m:ctrlPr>
                          <a:rPr lang="en-US" sz="4400" b="1" i="1">
                            <a:solidFill>
                              <a:prstClr val="white"/>
                            </a:solidFill>
                            <a:latin typeface="Cambria Math"/>
                          </a:rPr>
                        </m:ctrlPr>
                      </m:fPr>
                      <m:num>
                        <m:r>
                          <a:rPr lang="en-US" sz="4400" b="1" i="1">
                            <a:solidFill>
                              <a:prstClr val="white"/>
                            </a:solidFill>
                            <a:latin typeface="Cambria Math"/>
                          </a:rPr>
                          <m:t>𝟏𝟐𝟎</m:t>
                        </m:r>
                      </m:num>
                      <m:den>
                        <m:r>
                          <a:rPr lang="en-US" sz="4400" b="1" i="1" dirty="0">
                            <a:solidFill>
                              <a:prstClr val="white"/>
                            </a:solidFill>
                            <a:latin typeface="Cambria Math"/>
                          </a:rPr>
                          <m:t>𝟓</m:t>
                        </m:r>
                      </m:den>
                    </m:f>
                    <m:r>
                      <a:rPr lang="en-US" sz="4400" b="1" i="1" dirty="0">
                        <a:solidFill>
                          <a:prstClr val="white"/>
                        </a:solidFill>
                        <a:latin typeface="Cambria Math"/>
                      </a:rPr>
                      <m:t> </m:t>
                    </m:r>
                  </m:oMath>
                </a14:m>
                <a:r>
                  <a:rPr lang="en-US" sz="4400" b="1" dirty="0" smtClean="0"/>
                  <a:t>									</a:t>
                </a:r>
                <a14:m>
                  <m:oMath xmlns:m="http://schemas.openxmlformats.org/officeDocument/2006/math">
                    <m:r>
                      <a:rPr lang="en-US" sz="4400" b="1" u="sng" dirty="0" smtClean="0">
                        <a:solidFill>
                          <a:srgbClr val="FFFF00"/>
                        </a:solidFill>
                        <a:latin typeface="Cambria Math"/>
                      </a:rPr>
                      <m:t>=</m:t>
                    </m:r>
                  </m:oMath>
                </a14:m>
                <a:r>
                  <a:rPr lang="en-US" sz="4400" b="1" u="sng" dirty="0" smtClean="0">
                    <a:solidFill>
                      <a:srgbClr val="FFFF00"/>
                    </a:solidFill>
                    <a:latin typeface="+mj-lt"/>
                  </a:rPr>
                  <a:t> 24</a:t>
                </a:r>
                <a:endParaRPr lang="en-US" sz="4400" b="1" u="sng" dirty="0">
                  <a:solidFill>
                    <a:srgbClr val="FFFF00"/>
                  </a:solidFill>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 y="1295400"/>
                <a:ext cx="10744200" cy="5867400"/>
              </a:xfrm>
              <a:blipFill rotWithShape="1">
                <a:blip r:embed="rId2"/>
                <a:stretch>
                  <a:fillRect l="-1930"/>
                </a:stretch>
              </a:blipFill>
            </p:spPr>
            <p:txBody>
              <a:bodyPr/>
              <a:lstStyle/>
              <a:p>
                <a:r>
                  <a:rPr lang="en-US">
                    <a:noFill/>
                  </a:rPr>
                  <a:t> </a:t>
                </a:r>
              </a:p>
            </p:txBody>
          </p:sp>
        </mc:Fallback>
      </mc:AlternateContent>
    </p:spTree>
    <p:extLst>
      <p:ext uri="{BB962C8B-B14F-4D97-AF65-F5344CB8AC3E}">
        <p14:creationId xmlns:p14="http://schemas.microsoft.com/office/powerpoint/2010/main" val="1835614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96600" cy="1071797"/>
          </a:xfrm>
        </p:spPr>
        <p:txBody>
          <a:bodyPr/>
          <a:lstStyle/>
          <a:p>
            <a:r>
              <a:rPr lang="en-US" b="1" u="sng" dirty="0" smtClean="0">
                <a:solidFill>
                  <a:srgbClr val="FFFF00"/>
                </a:solidFill>
              </a:rPr>
              <a:t>FORMULA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52400" y="1066800"/>
                <a:ext cx="10668000" cy="6001174"/>
              </a:xfrm>
            </p:spPr>
            <p:txBody>
              <a:bodyPr>
                <a:normAutofit/>
              </a:bodyPr>
              <a:lstStyle/>
              <a:p>
                <a:pPr marL="742950" indent="-742950">
                  <a:buAutoNum type="arabicPeriod"/>
                </a:pPr>
                <a:r>
                  <a:rPr lang="en-US" sz="3600" b="1" dirty="0" smtClean="0"/>
                  <a:t>Average =   </a:t>
                </a:r>
                <a14:m>
                  <m:oMath xmlns:m="http://schemas.openxmlformats.org/officeDocument/2006/math">
                    <m:f>
                      <m:fPr>
                        <m:ctrlPr>
                          <a:rPr lang="en-US" sz="3600" b="1" i="1">
                            <a:latin typeface="Cambria Math"/>
                          </a:rPr>
                        </m:ctrlPr>
                      </m:fPr>
                      <m:num>
                        <m:r>
                          <m:rPr>
                            <m:nor/>
                          </m:rPr>
                          <a:rPr lang="en-US" sz="3600" b="1" dirty="0"/>
                          <m:t>Sum</m:t>
                        </m:r>
                        <m:r>
                          <m:rPr>
                            <m:nor/>
                          </m:rPr>
                          <a:rPr lang="en-US" sz="3600" b="1" dirty="0"/>
                          <m:t> </m:t>
                        </m:r>
                        <m:r>
                          <m:rPr>
                            <m:nor/>
                          </m:rPr>
                          <a:rPr lang="en-US" sz="3600" b="1" dirty="0"/>
                          <m:t>of</m:t>
                        </m:r>
                        <m:r>
                          <m:rPr>
                            <m:nor/>
                          </m:rPr>
                          <a:rPr lang="en-US" sz="3600" b="1" dirty="0"/>
                          <m:t> </m:t>
                        </m:r>
                        <m:r>
                          <m:rPr>
                            <m:nor/>
                          </m:rPr>
                          <a:rPr lang="en-US" sz="3600" b="1" dirty="0"/>
                          <m:t>quantities</m:t>
                        </m:r>
                      </m:num>
                      <m:den>
                        <m:r>
                          <m:rPr>
                            <m:nor/>
                          </m:rPr>
                          <a:rPr lang="en-US" sz="3600" b="1" dirty="0"/>
                          <m:t>Number</m:t>
                        </m:r>
                        <m:r>
                          <m:rPr>
                            <m:nor/>
                          </m:rPr>
                          <a:rPr lang="en-US" sz="3600" b="1" dirty="0"/>
                          <m:t> </m:t>
                        </m:r>
                        <m:r>
                          <m:rPr>
                            <m:nor/>
                          </m:rPr>
                          <a:rPr lang="en-US" sz="3600" b="1" dirty="0"/>
                          <m:t>of</m:t>
                        </m:r>
                        <m:r>
                          <m:rPr>
                            <m:nor/>
                          </m:rPr>
                          <a:rPr lang="en-US" sz="3600" b="1" dirty="0"/>
                          <m:t> </m:t>
                        </m:r>
                        <m:r>
                          <m:rPr>
                            <m:nor/>
                          </m:rPr>
                          <a:rPr lang="en-US" sz="3600" b="1" dirty="0"/>
                          <m:t>quantities</m:t>
                        </m:r>
                        <m:r>
                          <m:rPr>
                            <m:nor/>
                          </m:rPr>
                          <a:rPr lang="en-US" sz="3600" b="1" dirty="0"/>
                          <m:t> </m:t>
                        </m:r>
                      </m:den>
                    </m:f>
                  </m:oMath>
                </a14:m>
                <a:endParaRPr lang="en-US" sz="3600" b="1" dirty="0" smtClean="0"/>
              </a:p>
              <a:p>
                <a:pPr marL="0" indent="0">
                  <a:buNone/>
                </a:pPr>
                <a:endParaRPr lang="en-US" sz="3600" b="1" dirty="0"/>
              </a:p>
              <a:p>
                <a:pPr marL="0" indent="0">
                  <a:buNone/>
                </a:pPr>
                <a:r>
                  <a:rPr lang="en-US" sz="3600" b="1" dirty="0"/>
                  <a:t>2. Sum of quantities </a:t>
                </a:r>
                <a:r>
                  <a:rPr lang="en-US" sz="3600" b="1" dirty="0" smtClean="0"/>
                  <a:t>=  </a:t>
                </a:r>
                <a:r>
                  <a:rPr lang="en-US" sz="3600" b="1" dirty="0"/>
                  <a:t>Average × Number </a:t>
                </a:r>
                <a:r>
                  <a:rPr lang="en-US" sz="3600" b="1" dirty="0" smtClean="0"/>
                  <a:t>of quantities</a:t>
                </a:r>
              </a:p>
              <a:p>
                <a:pPr marL="0" indent="0">
                  <a:buNone/>
                </a:pPr>
                <a:endParaRPr lang="en-US" sz="3600" b="1" dirty="0"/>
              </a:p>
              <a:p>
                <a:pPr marL="0" indent="0">
                  <a:buNone/>
                </a:pPr>
                <a:r>
                  <a:rPr lang="en-US" sz="3600" b="1" dirty="0" smtClean="0"/>
                  <a:t>3. </a:t>
                </a:r>
                <a:r>
                  <a:rPr lang="en-US" sz="3600" b="1" dirty="0"/>
                  <a:t>Number of quantities </a:t>
                </a:r>
                <a:r>
                  <a:rPr lang="en-US" sz="3600" b="1" dirty="0" smtClean="0"/>
                  <a:t>=   </a:t>
                </a:r>
                <a14:m>
                  <m:oMath xmlns:m="http://schemas.openxmlformats.org/officeDocument/2006/math">
                    <m:f>
                      <m:fPr>
                        <m:ctrlPr>
                          <a:rPr lang="en-US" sz="3600" b="1" i="1">
                            <a:latin typeface="Cambria Math"/>
                          </a:rPr>
                        </m:ctrlPr>
                      </m:fPr>
                      <m:num>
                        <m:r>
                          <m:rPr>
                            <m:nor/>
                          </m:rPr>
                          <a:rPr lang="en-US" sz="3600" b="1" dirty="0"/>
                          <m:t>Sum</m:t>
                        </m:r>
                        <m:r>
                          <m:rPr>
                            <m:nor/>
                          </m:rPr>
                          <a:rPr lang="en-US" sz="3600" b="1" dirty="0"/>
                          <m:t> </m:t>
                        </m:r>
                        <m:r>
                          <m:rPr>
                            <m:nor/>
                          </m:rPr>
                          <a:rPr lang="en-US" sz="3600" b="1" dirty="0"/>
                          <m:t>of</m:t>
                        </m:r>
                        <m:r>
                          <m:rPr>
                            <m:nor/>
                          </m:rPr>
                          <a:rPr lang="en-US" sz="3600" b="1" dirty="0"/>
                          <m:t> </m:t>
                        </m:r>
                        <m:r>
                          <m:rPr>
                            <m:nor/>
                          </m:rPr>
                          <a:rPr lang="en-US" sz="3600" b="1" dirty="0"/>
                          <m:t>quantities</m:t>
                        </m:r>
                      </m:num>
                      <m:den>
                        <m:r>
                          <m:rPr>
                            <m:nor/>
                          </m:rPr>
                          <a:rPr lang="en-US" sz="3600" b="1" dirty="0"/>
                          <m:t>Average</m:t>
                        </m:r>
                        <m:r>
                          <m:rPr>
                            <m:nor/>
                          </m:rPr>
                          <a:rPr lang="en-US" sz="3600" b="1" dirty="0"/>
                          <m:t> </m:t>
                        </m:r>
                      </m:den>
                    </m:f>
                  </m:oMath>
                </a14:m>
                <a:endParaRPr lang="en-US" sz="3600" b="1"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52400" y="1066800"/>
                <a:ext cx="10668000" cy="6001174"/>
              </a:xfrm>
              <a:blipFill rotWithShape="1">
                <a:blip r:embed="rId2"/>
                <a:stretch>
                  <a:fillRect l="-1600" r="-686"/>
                </a:stretch>
              </a:blipFill>
            </p:spPr>
            <p:txBody>
              <a:bodyPr/>
              <a:lstStyle/>
              <a:p>
                <a:r>
                  <a:rPr lang="en-US">
                    <a:noFill/>
                  </a:rPr>
                  <a:t> </a:t>
                </a:r>
              </a:p>
            </p:txBody>
          </p:sp>
        </mc:Fallback>
      </mc:AlternateContent>
    </p:spTree>
    <p:extLst>
      <p:ext uri="{BB962C8B-B14F-4D97-AF65-F5344CB8AC3E}">
        <p14:creationId xmlns:p14="http://schemas.microsoft.com/office/powerpoint/2010/main" val="3574819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4188502"/>
          </a:xfrm>
        </p:spPr>
        <p:txBody>
          <a:bodyPr>
            <a:normAutofit fontScale="90000"/>
          </a:bodyPr>
          <a:lstStyle/>
          <a:p>
            <a:r>
              <a:rPr lang="en-US" b="1" u="sng" dirty="0" smtClean="0">
                <a:solidFill>
                  <a:srgbClr val="FFFF00"/>
                </a:solidFill>
              </a:rPr>
              <a:t>EXERCISE PROBLEMS</a:t>
            </a:r>
            <a:br>
              <a:rPr lang="en-US" b="1" u="sng" dirty="0" smtClean="0">
                <a:solidFill>
                  <a:srgbClr val="FFFF00"/>
                </a:solidFill>
              </a:rPr>
            </a:br>
            <a:r>
              <a:rPr lang="en-US" sz="4400" b="1" u="sng" dirty="0" smtClean="0">
                <a:solidFill>
                  <a:srgbClr val="FFFF00"/>
                </a:solidFill>
              </a:rPr>
              <a:t>1.There </a:t>
            </a:r>
            <a:r>
              <a:rPr lang="en-US" sz="4400" b="1" u="sng" dirty="0">
                <a:solidFill>
                  <a:srgbClr val="FFFF00"/>
                </a:solidFill>
              </a:rPr>
              <a:t>are 35 students in a hostel. If the number </a:t>
            </a:r>
            <a:r>
              <a:rPr lang="en-US" sz="4400" b="1" u="sng" dirty="0" smtClean="0">
                <a:solidFill>
                  <a:srgbClr val="FFFF00"/>
                </a:solidFill>
              </a:rPr>
              <a:t>of students </a:t>
            </a:r>
            <a:r>
              <a:rPr lang="en-US" sz="4400" b="1" u="sng" dirty="0">
                <a:solidFill>
                  <a:srgbClr val="FFFF00"/>
                </a:solidFill>
              </a:rPr>
              <a:t>increased by 7, the expenses of the </a:t>
            </a:r>
            <a:r>
              <a:rPr lang="en-US" sz="4400" b="1" u="sng" dirty="0" smtClean="0">
                <a:solidFill>
                  <a:srgbClr val="FFFF00"/>
                </a:solidFill>
              </a:rPr>
              <a:t>mess were </a:t>
            </a:r>
            <a:r>
              <a:rPr lang="en-US" sz="4400" b="1" u="sng" dirty="0">
                <a:solidFill>
                  <a:srgbClr val="FFFF00"/>
                </a:solidFill>
              </a:rPr>
              <a:t>increased by </a:t>
            </a:r>
            <a:r>
              <a:rPr lang="en-US" sz="4400" b="1" u="sng" dirty="0" smtClean="0">
                <a:solidFill>
                  <a:srgbClr val="FFFF00"/>
                </a:solidFill>
              </a:rPr>
              <a:t>Rs.42 </a:t>
            </a:r>
            <a:r>
              <a:rPr lang="en-US" sz="4400" b="1" u="sng" dirty="0">
                <a:solidFill>
                  <a:srgbClr val="FFFF00"/>
                </a:solidFill>
              </a:rPr>
              <a:t>per day while the </a:t>
            </a:r>
            <a:r>
              <a:rPr lang="en-US" sz="4400" b="1" u="sng" dirty="0" smtClean="0">
                <a:solidFill>
                  <a:srgbClr val="FFFF00"/>
                </a:solidFill>
              </a:rPr>
              <a:t>average expenditure </a:t>
            </a:r>
            <a:r>
              <a:rPr lang="en-US" sz="4400" b="1" u="sng" dirty="0">
                <a:solidFill>
                  <a:srgbClr val="FFFF00"/>
                </a:solidFill>
              </a:rPr>
              <a:t>per head decreased by </a:t>
            </a:r>
            <a:r>
              <a:rPr lang="en-US" sz="4400" b="1" u="sng" dirty="0" smtClean="0">
                <a:solidFill>
                  <a:srgbClr val="FFFF00"/>
                </a:solidFill>
              </a:rPr>
              <a:t>Rs.1. </a:t>
            </a:r>
            <a:r>
              <a:rPr lang="en-US" sz="4400" b="1" u="sng" dirty="0">
                <a:solidFill>
                  <a:srgbClr val="FFFF00"/>
                </a:solidFill>
              </a:rPr>
              <a:t>Find out </a:t>
            </a:r>
            <a:r>
              <a:rPr lang="en-US" sz="4400" b="1" u="sng" dirty="0" smtClean="0">
                <a:solidFill>
                  <a:srgbClr val="FFFF00"/>
                </a:solidFill>
              </a:rPr>
              <a:t>the actual </a:t>
            </a:r>
            <a:r>
              <a:rPr lang="en-US" sz="4400" b="1" u="sng" dirty="0">
                <a:solidFill>
                  <a:srgbClr val="FFFF00"/>
                </a:solidFill>
              </a:rPr>
              <a:t>expenditure of the mess.</a:t>
            </a:r>
            <a:r>
              <a:rPr lang="en-US" u="sng" dirty="0">
                <a:solidFill>
                  <a:srgbClr val="FFFF00"/>
                </a:solidFill>
              </a:rPr>
              <a:t/>
            </a:r>
            <a:br>
              <a:rPr lang="en-US" u="sng" dirty="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4038600"/>
            <a:ext cx="10820400" cy="3276600"/>
          </a:xfrm>
        </p:spPr>
        <p:txBody>
          <a:bodyPr>
            <a:normAutofit/>
          </a:bodyPr>
          <a:lstStyle/>
          <a:p>
            <a:r>
              <a:rPr lang="en-US" sz="4000" b="1" dirty="0"/>
              <a:t>(a) 	</a:t>
            </a:r>
            <a:r>
              <a:rPr lang="en-US" sz="4000" dirty="0" smtClean="0"/>
              <a:t>Rs.480</a:t>
            </a:r>
          </a:p>
          <a:p>
            <a:r>
              <a:rPr lang="en-US" sz="4000" b="1" dirty="0" smtClean="0"/>
              <a:t>(b</a:t>
            </a:r>
            <a:r>
              <a:rPr lang="en-US" sz="4000" b="1" dirty="0"/>
              <a:t>) 	</a:t>
            </a:r>
            <a:r>
              <a:rPr lang="en-US" sz="4000" dirty="0" smtClean="0"/>
              <a:t>Rs.440</a:t>
            </a:r>
            <a:endParaRPr lang="en-US" sz="4000" dirty="0"/>
          </a:p>
          <a:p>
            <a:r>
              <a:rPr lang="en-US" sz="4000" b="1" dirty="0" smtClean="0"/>
              <a:t>(</a:t>
            </a:r>
            <a:r>
              <a:rPr lang="en-US" sz="4000" b="1" dirty="0"/>
              <a:t>c) 	</a:t>
            </a:r>
            <a:r>
              <a:rPr lang="en-US" sz="4000" b="1" dirty="0" smtClean="0"/>
              <a:t>	</a:t>
            </a:r>
            <a:r>
              <a:rPr lang="en-US" sz="4000" dirty="0" smtClean="0"/>
              <a:t>Rs.520</a:t>
            </a:r>
            <a:endParaRPr lang="en-US" sz="4000" dirty="0"/>
          </a:p>
          <a:p>
            <a:r>
              <a:rPr lang="en-US" sz="4000" b="1" dirty="0" smtClean="0"/>
              <a:t>(</a:t>
            </a:r>
            <a:r>
              <a:rPr lang="en-US" sz="4000" b="1" dirty="0"/>
              <a:t>d) 	</a:t>
            </a:r>
            <a:r>
              <a:rPr lang="en-US" sz="4000" dirty="0" smtClean="0"/>
              <a:t>Rs.420</a:t>
            </a:r>
            <a:endParaRPr lang="en-US" sz="4000" dirty="0"/>
          </a:p>
          <a:p>
            <a:endParaRPr lang="en-US" sz="3600" dirty="0">
              <a:latin typeface="Symbol"/>
            </a:endParaRPr>
          </a:p>
        </p:txBody>
      </p:sp>
    </p:spTree>
    <p:extLst>
      <p:ext uri="{BB962C8B-B14F-4D97-AF65-F5344CB8AC3E}">
        <p14:creationId xmlns:p14="http://schemas.microsoft.com/office/powerpoint/2010/main" val="2098524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2. </a:t>
            </a:r>
            <a:r>
              <a:rPr lang="en-US" sz="4400" b="1" u="sng" dirty="0" smtClean="0">
                <a:solidFill>
                  <a:srgbClr val="FFFF00"/>
                </a:solidFill>
              </a:rPr>
              <a:t>An </a:t>
            </a:r>
            <a:r>
              <a:rPr lang="en-US" sz="4400" b="1" u="sng" dirty="0" err="1">
                <a:solidFill>
                  <a:srgbClr val="FFFF00"/>
                </a:solidFill>
              </a:rPr>
              <a:t>aeroplane</a:t>
            </a:r>
            <a:r>
              <a:rPr lang="en-US" sz="4400" b="1" u="sng" dirty="0">
                <a:solidFill>
                  <a:srgbClr val="FFFF00"/>
                </a:solidFill>
              </a:rPr>
              <a:t> travels 2500 Km, 1200 Km and 500 </a:t>
            </a:r>
            <a:r>
              <a:rPr lang="en-US" sz="4400" b="1" u="sng" dirty="0" smtClean="0">
                <a:solidFill>
                  <a:srgbClr val="FFFF00"/>
                </a:solidFill>
              </a:rPr>
              <a:t>Km at </a:t>
            </a:r>
            <a:r>
              <a:rPr lang="en-US" sz="4400" b="1" u="sng" dirty="0">
                <a:solidFill>
                  <a:srgbClr val="FFFF00"/>
                </a:solidFill>
              </a:rPr>
              <a:t>500 Km/h, 400 </a:t>
            </a:r>
            <a:r>
              <a:rPr lang="en-US" sz="4400" b="1" u="sng" dirty="0" smtClean="0">
                <a:solidFill>
                  <a:srgbClr val="FFFF00"/>
                </a:solidFill>
              </a:rPr>
              <a:t>Km/h, </a:t>
            </a:r>
            <a:r>
              <a:rPr lang="en-US" sz="4400" b="1" u="sng" dirty="0">
                <a:solidFill>
                  <a:srgbClr val="FFFF00"/>
                </a:solidFill>
              </a:rPr>
              <a:t>and 250 Km/h, respectively</a:t>
            </a:r>
            <a:r>
              <a:rPr lang="en-US" sz="4400" b="1" u="sng" dirty="0" smtClean="0">
                <a:solidFill>
                  <a:srgbClr val="FFFF00"/>
                </a:solidFill>
              </a:rPr>
              <a:t>. The </a:t>
            </a:r>
            <a:r>
              <a:rPr lang="en-US" sz="4400" b="1" u="sng" dirty="0">
                <a:solidFill>
                  <a:srgbClr val="FFFF00"/>
                </a:solidFill>
              </a:rPr>
              <a:t>average speed is:</a:t>
            </a:r>
            <a:br>
              <a:rPr lang="en-US" sz="4400" b="1" u="sng" dirty="0">
                <a:solidFill>
                  <a:srgbClr val="FFFF00"/>
                </a:solidFill>
              </a:rPr>
            </a:br>
            <a:r>
              <a:rPr lang="en-US" sz="4400" dirty="0" smtClean="0">
                <a:solidFill>
                  <a:srgbClr val="FFFF00"/>
                </a:solidFill>
              </a:rPr>
              <a:t>.</a:t>
            </a:r>
            <a:r>
              <a:rPr lang="en-US" dirty="0">
                <a:solidFill>
                  <a:srgbClr val="FFFF00"/>
                </a:solidFill>
              </a:rPr>
              <a:t/>
            </a:r>
            <a:br>
              <a:rPr lang="en-US" dirty="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3200400"/>
            <a:ext cx="10820400" cy="4114800"/>
          </a:xfrm>
        </p:spPr>
        <p:txBody>
          <a:bodyPr>
            <a:normAutofit/>
          </a:bodyPr>
          <a:lstStyle/>
          <a:p>
            <a:r>
              <a:rPr lang="pt-BR" sz="4000" b="1" dirty="0"/>
              <a:t>(a) 420 Km/h </a:t>
            </a:r>
            <a:endParaRPr lang="pt-BR" sz="4000" b="1" dirty="0" smtClean="0"/>
          </a:p>
          <a:p>
            <a:r>
              <a:rPr lang="pt-BR" sz="4000" b="1" dirty="0" smtClean="0"/>
              <a:t>(</a:t>
            </a:r>
            <a:r>
              <a:rPr lang="pt-BR" sz="4000" b="1" dirty="0"/>
              <a:t>b) 410 Km/h</a:t>
            </a:r>
          </a:p>
          <a:p>
            <a:r>
              <a:rPr lang="pt-BR" sz="4000" b="1" dirty="0"/>
              <a:t>(c) 405 Km/h </a:t>
            </a:r>
            <a:endParaRPr lang="pt-BR" sz="4000" b="1" dirty="0" smtClean="0"/>
          </a:p>
          <a:p>
            <a:r>
              <a:rPr lang="pt-BR" sz="4000" b="1" dirty="0" smtClean="0"/>
              <a:t>(</a:t>
            </a:r>
            <a:r>
              <a:rPr lang="pt-BR" sz="4000" b="1" dirty="0"/>
              <a:t>d) 575 Km/h</a:t>
            </a:r>
          </a:p>
          <a:p>
            <a:endParaRPr lang="en-US" sz="3600" dirty="0">
              <a:latin typeface="Symbol"/>
            </a:endParaRPr>
          </a:p>
        </p:txBody>
      </p:sp>
    </p:spTree>
    <p:extLst>
      <p:ext uri="{BB962C8B-B14F-4D97-AF65-F5344CB8AC3E}">
        <p14:creationId xmlns:p14="http://schemas.microsoft.com/office/powerpoint/2010/main" val="1515063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3. </a:t>
            </a:r>
            <a:r>
              <a:rPr lang="en-US" sz="4400" b="1" u="sng" dirty="0">
                <a:solidFill>
                  <a:srgbClr val="FFFF00"/>
                </a:solidFill>
              </a:rPr>
              <a:t>The average of 10 numbers is 7. What will be the </a:t>
            </a:r>
            <a:r>
              <a:rPr lang="en-US" sz="4400" b="1" u="sng" dirty="0" smtClean="0">
                <a:solidFill>
                  <a:srgbClr val="FFFF00"/>
                </a:solidFill>
              </a:rPr>
              <a:t>new average </a:t>
            </a:r>
            <a:r>
              <a:rPr lang="en-US" sz="4400" b="1" u="sng" dirty="0">
                <a:solidFill>
                  <a:srgbClr val="FFFF00"/>
                </a:solidFill>
              </a:rPr>
              <a:t>if each of the numbers is multiplied by 8?:</a:t>
            </a:r>
            <a:r>
              <a:rPr lang="en-US" dirty="0" smtClean="0">
                <a:solidFill>
                  <a:srgbClr val="FFFF00"/>
                </a:solidFill>
              </a:rPr>
              <a:t/>
            </a:r>
            <a:br>
              <a:rPr lang="en-US" dirty="0" smtClean="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3200400"/>
            <a:ext cx="10820400" cy="4114800"/>
          </a:xfrm>
        </p:spPr>
        <p:txBody>
          <a:bodyPr>
            <a:normAutofit/>
          </a:bodyPr>
          <a:lstStyle/>
          <a:p>
            <a:r>
              <a:rPr lang="pt-BR" sz="4000" b="1" dirty="0"/>
              <a:t>(a) 45 </a:t>
            </a:r>
            <a:endParaRPr lang="pt-BR" sz="4000" b="1" dirty="0" smtClean="0"/>
          </a:p>
          <a:p>
            <a:r>
              <a:rPr lang="pt-BR" sz="4000" b="1" dirty="0" smtClean="0"/>
              <a:t>(</a:t>
            </a:r>
            <a:r>
              <a:rPr lang="pt-BR" sz="4000" b="1" dirty="0"/>
              <a:t>b) 52</a:t>
            </a:r>
          </a:p>
          <a:p>
            <a:r>
              <a:rPr lang="pt-BR" sz="4000" b="1" dirty="0"/>
              <a:t>(c) 56 </a:t>
            </a:r>
            <a:endParaRPr lang="pt-BR" sz="4000" b="1" dirty="0" smtClean="0"/>
          </a:p>
          <a:p>
            <a:r>
              <a:rPr lang="pt-BR" sz="4000" b="1" dirty="0" smtClean="0"/>
              <a:t>(</a:t>
            </a:r>
            <a:r>
              <a:rPr lang="pt-BR" sz="4000" b="1" dirty="0"/>
              <a:t>d) 55</a:t>
            </a:r>
          </a:p>
          <a:p>
            <a:endParaRPr lang="en-US" sz="3600" dirty="0">
              <a:latin typeface="Symbol"/>
            </a:endParaRPr>
          </a:p>
        </p:txBody>
      </p:sp>
    </p:spTree>
    <p:extLst>
      <p:ext uri="{BB962C8B-B14F-4D97-AF65-F5344CB8AC3E}">
        <p14:creationId xmlns:p14="http://schemas.microsoft.com/office/powerpoint/2010/main" val="28650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4. </a:t>
            </a:r>
            <a:r>
              <a:rPr lang="en-US" sz="4400" b="1" u="sng" dirty="0" smtClean="0">
                <a:solidFill>
                  <a:srgbClr val="FFFF00"/>
                </a:solidFill>
              </a:rPr>
              <a:t>A batsman in his 17th innings, makes a score of 85 runs, and thereby, increases his average by 3 runs. What is his average after the 17th innings? He had never been ‘not out’.</a:t>
            </a:r>
            <a:br>
              <a:rPr lang="en-US" sz="4400" b="1" u="sng" dirty="0" smtClean="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3200400"/>
            <a:ext cx="10820400" cy="4114800"/>
          </a:xfrm>
        </p:spPr>
        <p:txBody>
          <a:bodyPr>
            <a:normAutofit/>
          </a:bodyPr>
          <a:lstStyle/>
          <a:p>
            <a:r>
              <a:rPr lang="pt-BR" sz="4000" b="1" dirty="0"/>
              <a:t>(a) </a:t>
            </a:r>
            <a:r>
              <a:rPr lang="pt-BR" sz="4000" b="1" dirty="0" smtClean="0"/>
              <a:t>47</a:t>
            </a:r>
          </a:p>
          <a:p>
            <a:r>
              <a:rPr lang="pt-BR" sz="4000" b="1" dirty="0" smtClean="0"/>
              <a:t>(</a:t>
            </a:r>
            <a:r>
              <a:rPr lang="pt-BR" sz="4000" b="1" dirty="0"/>
              <a:t>b) </a:t>
            </a:r>
            <a:r>
              <a:rPr lang="pt-BR" sz="4000" b="1" dirty="0" smtClean="0"/>
              <a:t>37</a:t>
            </a:r>
            <a:endParaRPr lang="pt-BR" sz="4000" b="1" dirty="0"/>
          </a:p>
          <a:p>
            <a:r>
              <a:rPr lang="pt-BR" sz="4000" b="1" dirty="0"/>
              <a:t>(c) </a:t>
            </a:r>
            <a:r>
              <a:rPr lang="pt-BR" sz="4000" b="1" dirty="0" smtClean="0"/>
              <a:t>39</a:t>
            </a:r>
          </a:p>
          <a:p>
            <a:r>
              <a:rPr lang="pt-BR" sz="4000" b="1" dirty="0" smtClean="0"/>
              <a:t>(</a:t>
            </a:r>
            <a:r>
              <a:rPr lang="pt-BR" sz="4000" b="1" dirty="0"/>
              <a:t>d) </a:t>
            </a:r>
            <a:r>
              <a:rPr lang="pt-BR" sz="4000" b="1" dirty="0" smtClean="0"/>
              <a:t>43</a:t>
            </a:r>
            <a:endParaRPr lang="pt-BR" sz="4000" b="1" dirty="0"/>
          </a:p>
          <a:p>
            <a:endParaRPr lang="en-US" sz="3600" dirty="0">
              <a:latin typeface="Symbol"/>
            </a:endParaRPr>
          </a:p>
        </p:txBody>
      </p:sp>
    </p:spTree>
    <p:extLst>
      <p:ext uri="{BB962C8B-B14F-4D97-AF65-F5344CB8AC3E}">
        <p14:creationId xmlns:p14="http://schemas.microsoft.com/office/powerpoint/2010/main" val="2396363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5. </a:t>
            </a:r>
            <a:r>
              <a:rPr lang="en-US" sz="4400" b="1" u="sng" dirty="0">
                <a:solidFill>
                  <a:srgbClr val="FFFF00"/>
                </a:solidFill>
              </a:rPr>
              <a:t>In an examination, out of 20 students in a class, </a:t>
            </a:r>
            <a:r>
              <a:rPr lang="en-US" sz="4400" b="1" u="sng" dirty="0" smtClean="0">
                <a:solidFill>
                  <a:srgbClr val="FFFF00"/>
                </a:solidFill>
              </a:rPr>
              <a:t>in Mathematics </a:t>
            </a:r>
            <a:r>
              <a:rPr lang="en-US" sz="4400" b="1" u="sng" dirty="0">
                <a:solidFill>
                  <a:srgbClr val="FFFF00"/>
                </a:solidFill>
              </a:rPr>
              <a:t>2 students scored 100 marks, 3 </a:t>
            </a:r>
            <a:r>
              <a:rPr lang="en-US" sz="4400" b="1" u="sng" dirty="0" smtClean="0">
                <a:solidFill>
                  <a:srgbClr val="FFFF00"/>
                </a:solidFill>
              </a:rPr>
              <a:t>students scored </a:t>
            </a:r>
            <a:r>
              <a:rPr lang="en-US" sz="4400" b="1" u="sng" dirty="0">
                <a:solidFill>
                  <a:srgbClr val="FFFF00"/>
                </a:solidFill>
              </a:rPr>
              <a:t>0, and average marks for rest of the </a:t>
            </a:r>
            <a:r>
              <a:rPr lang="en-US" sz="4400" b="1" u="sng" dirty="0" smtClean="0">
                <a:solidFill>
                  <a:srgbClr val="FFFF00"/>
                </a:solidFill>
              </a:rPr>
              <a:t>students was </a:t>
            </a:r>
            <a:r>
              <a:rPr lang="en-US" sz="4400" b="1" u="sng" dirty="0">
                <a:solidFill>
                  <a:srgbClr val="FFFF00"/>
                </a:solidFill>
              </a:rPr>
              <a:t>40. What is the average mark of the whole class?’.</a:t>
            </a:r>
            <a:br>
              <a:rPr lang="en-US" sz="4400" b="1" u="sng" dirty="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3581400"/>
            <a:ext cx="10820400" cy="3733800"/>
          </a:xfrm>
        </p:spPr>
        <p:txBody>
          <a:bodyPr>
            <a:normAutofit/>
          </a:bodyPr>
          <a:lstStyle/>
          <a:p>
            <a:r>
              <a:rPr lang="pt-BR" sz="4000" b="1" dirty="0"/>
              <a:t>(a) </a:t>
            </a:r>
            <a:r>
              <a:rPr lang="pt-BR" sz="4000" b="1" dirty="0" smtClean="0"/>
              <a:t>32 </a:t>
            </a:r>
            <a:r>
              <a:rPr lang="pt-BR" sz="4000" b="1" dirty="0" smtClean="0"/>
              <a:t>marks</a:t>
            </a:r>
          </a:p>
          <a:p>
            <a:r>
              <a:rPr lang="pt-BR" sz="4000" b="1" dirty="0" smtClean="0"/>
              <a:t>(</a:t>
            </a:r>
            <a:r>
              <a:rPr lang="pt-BR" sz="4000" b="1" dirty="0"/>
              <a:t>b) </a:t>
            </a:r>
            <a:r>
              <a:rPr lang="pt-BR" sz="4000" b="1" dirty="0" smtClean="0"/>
              <a:t>35 </a:t>
            </a:r>
            <a:r>
              <a:rPr lang="pt-BR" sz="4000" b="1" dirty="0"/>
              <a:t>marks</a:t>
            </a:r>
          </a:p>
          <a:p>
            <a:r>
              <a:rPr lang="pt-BR" sz="4000" b="1" dirty="0" smtClean="0"/>
              <a:t>(</a:t>
            </a:r>
            <a:r>
              <a:rPr lang="pt-BR" sz="4000" b="1" dirty="0"/>
              <a:t>c) </a:t>
            </a:r>
            <a:r>
              <a:rPr lang="pt-BR" sz="4000" b="1" dirty="0" smtClean="0"/>
              <a:t>40 </a:t>
            </a:r>
            <a:r>
              <a:rPr lang="pt-BR" sz="4000" b="1" dirty="0"/>
              <a:t>marks</a:t>
            </a:r>
          </a:p>
          <a:p>
            <a:r>
              <a:rPr lang="pt-BR" sz="4000" b="1" dirty="0" smtClean="0"/>
              <a:t>(</a:t>
            </a:r>
            <a:r>
              <a:rPr lang="pt-BR" sz="4000" b="1" dirty="0"/>
              <a:t>d) </a:t>
            </a:r>
            <a:r>
              <a:rPr lang="pt-BR" sz="4000" b="1" dirty="0" smtClean="0"/>
              <a:t>45 </a:t>
            </a:r>
            <a:r>
              <a:rPr lang="pt-BR" sz="4000" b="1" dirty="0"/>
              <a:t>marks</a:t>
            </a:r>
          </a:p>
          <a:p>
            <a:endParaRPr lang="pt-BR" sz="4000" b="1" dirty="0"/>
          </a:p>
          <a:p>
            <a:endParaRPr lang="en-US" sz="3600" dirty="0">
              <a:latin typeface="Symbol"/>
            </a:endParaRPr>
          </a:p>
        </p:txBody>
      </p:sp>
    </p:spTree>
    <p:extLst>
      <p:ext uri="{BB962C8B-B14F-4D97-AF65-F5344CB8AC3E}">
        <p14:creationId xmlns:p14="http://schemas.microsoft.com/office/powerpoint/2010/main" val="1681127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6. </a:t>
            </a:r>
            <a:r>
              <a:rPr lang="en-US" sz="4400" b="1" u="sng" dirty="0">
                <a:solidFill>
                  <a:srgbClr val="FFFF00"/>
                </a:solidFill>
              </a:rPr>
              <a:t>The average age of a committee of 8 members is </a:t>
            </a:r>
            <a:r>
              <a:rPr lang="en-US" sz="4400" b="1" u="sng" dirty="0" smtClean="0">
                <a:solidFill>
                  <a:srgbClr val="FFFF00"/>
                </a:solidFill>
              </a:rPr>
              <a:t>40 years</a:t>
            </a:r>
            <a:r>
              <a:rPr lang="en-US" sz="4400" b="1" u="sng" dirty="0">
                <a:solidFill>
                  <a:srgbClr val="FFFF00"/>
                </a:solidFill>
              </a:rPr>
              <a:t>. A member, aged 55 years, retired and he </a:t>
            </a:r>
            <a:r>
              <a:rPr lang="en-US" sz="4400" b="1" u="sng" dirty="0" smtClean="0">
                <a:solidFill>
                  <a:srgbClr val="FFFF00"/>
                </a:solidFill>
              </a:rPr>
              <a:t>was replaced </a:t>
            </a:r>
            <a:r>
              <a:rPr lang="en-US" sz="4400" b="1" u="sng" dirty="0">
                <a:solidFill>
                  <a:srgbClr val="FFFF00"/>
                </a:solidFill>
              </a:rPr>
              <a:t>by a member aged 39 years. The </a:t>
            </a:r>
            <a:r>
              <a:rPr lang="en-US" sz="4400" b="1" u="sng" dirty="0" smtClean="0">
                <a:solidFill>
                  <a:srgbClr val="FFFF00"/>
                </a:solidFill>
              </a:rPr>
              <a:t>average age </a:t>
            </a:r>
            <a:r>
              <a:rPr lang="en-US" sz="4400" b="1" u="sng" dirty="0">
                <a:solidFill>
                  <a:srgbClr val="FFFF00"/>
                </a:solidFill>
              </a:rPr>
              <a:t>of the present committee is:</a:t>
            </a:r>
            <a:r>
              <a:rPr lang="en-US" sz="4400" b="1" u="sng" dirty="0">
                <a:solidFill>
                  <a:srgbClr val="FFFF00"/>
                </a:solidFill>
              </a:rPr>
              <a:t/>
            </a:r>
            <a:br>
              <a:rPr lang="en-US" sz="4400" b="1" u="sng" dirty="0">
                <a:solidFill>
                  <a:srgbClr val="FFFF00"/>
                </a:solidFill>
              </a:rPr>
            </a:br>
            <a:endParaRPr lang="en-US" b="1" u="sng" dirty="0">
              <a:solidFill>
                <a:srgbClr val="FFFF00"/>
              </a:solidFill>
            </a:endParaRPr>
          </a:p>
        </p:txBody>
      </p:sp>
      <p:sp>
        <p:nvSpPr>
          <p:cNvPr id="5" name="Content Placeholder 4"/>
          <p:cNvSpPr>
            <a:spLocks noGrp="1"/>
          </p:cNvSpPr>
          <p:nvPr>
            <p:ph idx="1"/>
          </p:nvPr>
        </p:nvSpPr>
        <p:spPr>
          <a:xfrm>
            <a:off x="0" y="3581400"/>
            <a:ext cx="10820400" cy="3733800"/>
          </a:xfrm>
        </p:spPr>
        <p:txBody>
          <a:bodyPr>
            <a:normAutofit/>
          </a:bodyPr>
          <a:lstStyle/>
          <a:p>
            <a:r>
              <a:rPr lang="en-US" sz="4000" dirty="0"/>
              <a:t>(a) 39 years </a:t>
            </a:r>
            <a:endParaRPr lang="en-US" sz="4000" dirty="0" smtClean="0"/>
          </a:p>
          <a:p>
            <a:r>
              <a:rPr lang="en-US" sz="4000" dirty="0" smtClean="0"/>
              <a:t>(</a:t>
            </a:r>
            <a:r>
              <a:rPr lang="en-US" sz="4000" dirty="0"/>
              <a:t>b) 38 years</a:t>
            </a:r>
          </a:p>
          <a:p>
            <a:r>
              <a:rPr lang="en-US" sz="4000" dirty="0"/>
              <a:t>(c) 36 years </a:t>
            </a:r>
            <a:endParaRPr lang="en-US" sz="4000" dirty="0" smtClean="0"/>
          </a:p>
          <a:p>
            <a:r>
              <a:rPr lang="en-US" sz="4000" dirty="0" smtClean="0"/>
              <a:t>(</a:t>
            </a:r>
            <a:r>
              <a:rPr lang="en-US" sz="4000" dirty="0"/>
              <a:t>d) 35 years</a:t>
            </a:r>
            <a:endParaRPr lang="en-US" sz="3600" dirty="0">
              <a:latin typeface="Symbol"/>
            </a:endParaRPr>
          </a:p>
        </p:txBody>
      </p:sp>
    </p:spTree>
    <p:extLst>
      <p:ext uri="{BB962C8B-B14F-4D97-AF65-F5344CB8AC3E}">
        <p14:creationId xmlns:p14="http://schemas.microsoft.com/office/powerpoint/2010/main" val="1250510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7. </a:t>
            </a:r>
            <a:r>
              <a:rPr lang="en-US" sz="4400" b="1" u="sng" dirty="0">
                <a:solidFill>
                  <a:srgbClr val="FFFF00"/>
                </a:solidFill>
              </a:rPr>
              <a:t>The average weight of 10 students is increased </a:t>
            </a:r>
            <a:r>
              <a:rPr lang="en-US" sz="4400" b="1" u="sng" dirty="0" smtClean="0">
                <a:solidFill>
                  <a:srgbClr val="FFFF00"/>
                </a:solidFill>
              </a:rPr>
              <a:t>by half </a:t>
            </a:r>
            <a:r>
              <a:rPr lang="en-US" sz="4400" b="1" u="sng" dirty="0">
                <a:solidFill>
                  <a:srgbClr val="FFFF00"/>
                </a:solidFill>
              </a:rPr>
              <a:t>a Kg when one of the students weighing 50 </a:t>
            </a:r>
            <a:r>
              <a:rPr lang="en-US" sz="4400" b="1" u="sng" dirty="0" smtClean="0">
                <a:solidFill>
                  <a:srgbClr val="FFFF00"/>
                </a:solidFill>
              </a:rPr>
              <a:t>Kg is </a:t>
            </a:r>
            <a:r>
              <a:rPr lang="en-US" sz="4400" b="1" u="sng" dirty="0">
                <a:solidFill>
                  <a:srgbClr val="FFFF00"/>
                </a:solidFill>
              </a:rPr>
              <a:t>replaced by a new student. Find out the weight </a:t>
            </a:r>
            <a:r>
              <a:rPr lang="en-US" sz="4400" b="1" u="sng" dirty="0" smtClean="0">
                <a:solidFill>
                  <a:srgbClr val="FFFF00"/>
                </a:solidFill>
              </a:rPr>
              <a:t>of the </a:t>
            </a:r>
            <a:r>
              <a:rPr lang="en-US" sz="4400" b="1" u="sng" dirty="0">
                <a:solidFill>
                  <a:srgbClr val="FFFF00"/>
                </a:solidFill>
              </a:rPr>
              <a:t>new student.</a:t>
            </a:r>
            <a:endParaRPr lang="en-US" b="1" u="sng" dirty="0">
              <a:solidFill>
                <a:srgbClr val="FFFF00"/>
              </a:solidFill>
            </a:endParaRPr>
          </a:p>
        </p:txBody>
      </p:sp>
      <p:sp>
        <p:nvSpPr>
          <p:cNvPr id="5" name="Content Placeholder 4"/>
          <p:cNvSpPr>
            <a:spLocks noGrp="1"/>
          </p:cNvSpPr>
          <p:nvPr>
            <p:ph idx="1"/>
          </p:nvPr>
        </p:nvSpPr>
        <p:spPr>
          <a:xfrm>
            <a:off x="0" y="3581400"/>
            <a:ext cx="10820400" cy="3733800"/>
          </a:xfrm>
        </p:spPr>
        <p:txBody>
          <a:bodyPr>
            <a:normAutofit/>
          </a:bodyPr>
          <a:lstStyle/>
          <a:p>
            <a:r>
              <a:rPr lang="en-US" sz="4000" b="1" dirty="0"/>
              <a:t>(a) 55 Kg </a:t>
            </a:r>
          </a:p>
          <a:p>
            <a:r>
              <a:rPr lang="en-US" sz="4000" b="1" dirty="0" smtClean="0"/>
              <a:t>(</a:t>
            </a:r>
            <a:r>
              <a:rPr lang="en-US" sz="4000" b="1" dirty="0"/>
              <a:t>b) 60 Kg</a:t>
            </a:r>
          </a:p>
          <a:p>
            <a:r>
              <a:rPr lang="en-US" sz="4000" b="1" dirty="0"/>
              <a:t>(c) 45 Kg </a:t>
            </a:r>
            <a:endParaRPr lang="en-US" sz="4000" b="1" dirty="0" smtClean="0"/>
          </a:p>
          <a:p>
            <a:r>
              <a:rPr lang="en-US" sz="4000" b="1" dirty="0" smtClean="0"/>
              <a:t>(</a:t>
            </a:r>
            <a:r>
              <a:rPr lang="en-US" sz="4000" b="1" dirty="0"/>
              <a:t>d) 40 Kg</a:t>
            </a:r>
            <a:endParaRPr lang="en-US" sz="3600" dirty="0">
              <a:latin typeface="Symbol"/>
            </a:endParaRPr>
          </a:p>
        </p:txBody>
      </p:sp>
    </p:spTree>
    <p:extLst>
      <p:ext uri="{BB962C8B-B14F-4D97-AF65-F5344CB8AC3E}">
        <p14:creationId xmlns:p14="http://schemas.microsoft.com/office/powerpoint/2010/main" val="153499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
            </a:r>
            <a:br>
              <a:rPr lang="en-US" b="1" u="sng" dirty="0" smtClean="0">
                <a:solidFill>
                  <a:srgbClr val="FFFF00"/>
                </a:solidFill>
              </a:rPr>
            </a:br>
            <a:r>
              <a:rPr lang="en-US" b="1" u="sng" dirty="0" smtClean="0">
                <a:solidFill>
                  <a:srgbClr val="FFFF00"/>
                </a:solidFill>
              </a:rPr>
              <a:t>8. </a:t>
            </a:r>
            <a:r>
              <a:rPr lang="en-US" sz="4400" b="1" u="sng" dirty="0">
                <a:solidFill>
                  <a:srgbClr val="FFFF00"/>
                </a:solidFill>
              </a:rPr>
              <a:t>The average income of A for 15 days is </a:t>
            </a:r>
            <a:r>
              <a:rPr lang="en-US" sz="4400" b="1" u="sng" dirty="0" smtClean="0">
                <a:solidFill>
                  <a:srgbClr val="FFFF00"/>
                </a:solidFill>
              </a:rPr>
              <a:t>Rs.70</a:t>
            </a:r>
            <a:r>
              <a:rPr lang="en-US" sz="4400" b="1" u="sng" dirty="0">
                <a:solidFill>
                  <a:srgbClr val="FFFF00"/>
                </a:solidFill>
              </a:rPr>
              <a:t>. </a:t>
            </a:r>
            <a:r>
              <a:rPr lang="en-US" sz="4400" b="1" u="sng" dirty="0" smtClean="0">
                <a:solidFill>
                  <a:srgbClr val="FFFF00"/>
                </a:solidFill>
              </a:rPr>
              <a:t>The average </a:t>
            </a:r>
            <a:r>
              <a:rPr lang="en-US" sz="4400" b="1" u="sng" dirty="0">
                <a:solidFill>
                  <a:srgbClr val="FFFF00"/>
                </a:solidFill>
              </a:rPr>
              <a:t>for first five days is  </a:t>
            </a:r>
            <a:r>
              <a:rPr lang="en-US" sz="4400" b="1" u="sng" dirty="0" smtClean="0">
                <a:solidFill>
                  <a:srgbClr val="FFFF00"/>
                </a:solidFill>
              </a:rPr>
              <a:t>Rs.60 </a:t>
            </a:r>
            <a:r>
              <a:rPr lang="en-US" sz="4400" b="1" u="sng" dirty="0">
                <a:solidFill>
                  <a:srgbClr val="FFFF00"/>
                </a:solidFill>
              </a:rPr>
              <a:t>and that for the </a:t>
            </a:r>
            <a:r>
              <a:rPr lang="en-US" sz="4400" b="1" u="sng" dirty="0" smtClean="0">
                <a:solidFill>
                  <a:srgbClr val="FFFF00"/>
                </a:solidFill>
              </a:rPr>
              <a:t>last nine </a:t>
            </a:r>
            <a:r>
              <a:rPr lang="en-US" sz="4400" b="1" u="sng" dirty="0">
                <a:solidFill>
                  <a:srgbClr val="FFFF00"/>
                </a:solidFill>
              </a:rPr>
              <a:t>days </a:t>
            </a:r>
            <a:r>
              <a:rPr lang="en-US" sz="4400" b="1" u="sng" dirty="0" smtClean="0">
                <a:solidFill>
                  <a:srgbClr val="FFFF00"/>
                </a:solidFill>
              </a:rPr>
              <a:t>is Rs.80</a:t>
            </a:r>
            <a:r>
              <a:rPr lang="en-US" sz="4400" b="1" u="sng" dirty="0">
                <a:solidFill>
                  <a:srgbClr val="FFFF00"/>
                </a:solidFill>
              </a:rPr>
              <a:t>. A’s income for the sixth day is:.</a:t>
            </a:r>
            <a:endParaRPr lang="en-US" b="1" u="sng" dirty="0">
              <a:solidFill>
                <a:srgbClr val="FFFF00"/>
              </a:solidFill>
            </a:endParaRPr>
          </a:p>
        </p:txBody>
      </p:sp>
      <p:sp>
        <p:nvSpPr>
          <p:cNvPr id="5" name="Content Placeholder 4"/>
          <p:cNvSpPr>
            <a:spLocks noGrp="1"/>
          </p:cNvSpPr>
          <p:nvPr>
            <p:ph idx="1"/>
          </p:nvPr>
        </p:nvSpPr>
        <p:spPr>
          <a:xfrm>
            <a:off x="0" y="3581400"/>
            <a:ext cx="10820400" cy="3733800"/>
          </a:xfrm>
        </p:spPr>
        <p:txBody>
          <a:bodyPr>
            <a:normAutofit/>
          </a:bodyPr>
          <a:lstStyle/>
          <a:p>
            <a:r>
              <a:rPr lang="pt-BR" sz="4000" b="1" dirty="0"/>
              <a:t>(a) </a:t>
            </a:r>
            <a:r>
              <a:rPr lang="en-US" sz="4000" b="1" u="sng" dirty="0" err="1" smtClean="0"/>
              <a:t>Rs</a:t>
            </a:r>
            <a:r>
              <a:rPr lang="en-US" sz="4000" b="1" u="sng" dirty="0" smtClean="0"/>
              <a:t>.</a:t>
            </a:r>
            <a:r>
              <a:rPr lang="pt-BR" sz="4000" b="1" dirty="0" smtClean="0"/>
              <a:t>80 </a:t>
            </a:r>
          </a:p>
          <a:p>
            <a:r>
              <a:rPr lang="pt-BR" sz="4000" b="1" dirty="0" smtClean="0"/>
              <a:t>(</a:t>
            </a:r>
            <a:r>
              <a:rPr lang="pt-BR" sz="4000" b="1" dirty="0"/>
              <a:t>b</a:t>
            </a:r>
            <a:r>
              <a:rPr lang="pt-BR" sz="4000" b="1" dirty="0" smtClean="0"/>
              <a:t>)</a:t>
            </a:r>
            <a:r>
              <a:rPr lang="en-US" sz="4000" b="1" u="sng" dirty="0"/>
              <a:t> </a:t>
            </a:r>
            <a:r>
              <a:rPr lang="en-US" sz="4000" b="1" u="sng" dirty="0" err="1"/>
              <a:t>Rs</a:t>
            </a:r>
            <a:r>
              <a:rPr lang="en-US" sz="4000" b="1" u="sng" dirty="0"/>
              <a:t>.</a:t>
            </a:r>
            <a:r>
              <a:rPr lang="pt-BR" sz="4000" b="1" dirty="0" smtClean="0"/>
              <a:t>60</a:t>
            </a:r>
            <a:endParaRPr lang="pt-BR" sz="4000" b="1" dirty="0"/>
          </a:p>
          <a:p>
            <a:r>
              <a:rPr lang="pt-BR" sz="4000" b="1" dirty="0"/>
              <a:t>(c) </a:t>
            </a:r>
            <a:r>
              <a:rPr lang="en-US" sz="4000" b="1" u="sng" dirty="0" err="1" smtClean="0"/>
              <a:t>Rs</a:t>
            </a:r>
            <a:r>
              <a:rPr lang="en-US" sz="4000" b="1" u="sng" dirty="0" smtClean="0"/>
              <a:t>.</a:t>
            </a:r>
            <a:r>
              <a:rPr lang="pt-BR" sz="4000" b="1" dirty="0" smtClean="0"/>
              <a:t>40 </a:t>
            </a:r>
          </a:p>
          <a:p>
            <a:r>
              <a:rPr lang="pt-BR" sz="4000" b="1" dirty="0" smtClean="0"/>
              <a:t>(</a:t>
            </a:r>
            <a:r>
              <a:rPr lang="pt-BR" sz="4000" b="1" dirty="0"/>
              <a:t>d) </a:t>
            </a:r>
            <a:r>
              <a:rPr lang="en-US" sz="4000" b="1" u="sng" dirty="0" err="1"/>
              <a:t>Rs</a:t>
            </a:r>
            <a:r>
              <a:rPr lang="en-US" sz="4000" b="1" u="sng" dirty="0"/>
              <a:t>.</a:t>
            </a:r>
            <a:r>
              <a:rPr lang="pt-BR" sz="4000" b="1" dirty="0" smtClean="0"/>
              <a:t>30</a:t>
            </a:r>
            <a:endParaRPr lang="en-US" sz="3600" dirty="0">
              <a:latin typeface="Symbol"/>
            </a:endParaRPr>
          </a:p>
        </p:txBody>
      </p:sp>
    </p:spTree>
    <p:extLst>
      <p:ext uri="{BB962C8B-B14F-4D97-AF65-F5344CB8AC3E}">
        <p14:creationId xmlns:p14="http://schemas.microsoft.com/office/powerpoint/2010/main" val="927263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90" y="2498"/>
            <a:ext cx="10820400" cy="3426502"/>
          </a:xfrm>
        </p:spPr>
        <p:txBody>
          <a:bodyPr>
            <a:normAutofit fontScale="90000"/>
          </a:bodyPr>
          <a:lstStyle/>
          <a:p>
            <a:r>
              <a:rPr lang="en-US" b="1" u="sng" dirty="0" smtClean="0">
                <a:solidFill>
                  <a:srgbClr val="FFFF00"/>
                </a:solidFill>
              </a:rPr>
              <a:t>9. </a:t>
            </a:r>
            <a:r>
              <a:rPr lang="en-US" sz="4400" b="1" u="sng" dirty="0">
                <a:solidFill>
                  <a:srgbClr val="FFFF00"/>
                </a:solidFill>
              </a:rPr>
              <a:t>The average of marks obtained by 120 candidates </a:t>
            </a:r>
            <a:r>
              <a:rPr lang="en-US" sz="4400" b="1" u="sng" dirty="0" smtClean="0">
                <a:solidFill>
                  <a:srgbClr val="FFFF00"/>
                </a:solidFill>
              </a:rPr>
              <a:t>was 35</a:t>
            </a:r>
            <a:r>
              <a:rPr lang="en-US" sz="4400" b="1" u="sng" dirty="0">
                <a:solidFill>
                  <a:srgbClr val="FFFF00"/>
                </a:solidFill>
              </a:rPr>
              <a:t>. If the average of marks of passed candidates </a:t>
            </a:r>
            <a:r>
              <a:rPr lang="en-US" sz="4400" b="1" u="sng" dirty="0" smtClean="0">
                <a:solidFill>
                  <a:srgbClr val="FFFF00"/>
                </a:solidFill>
              </a:rPr>
              <a:t>was 39 </a:t>
            </a:r>
            <a:r>
              <a:rPr lang="en-US" sz="4400" b="1" u="sng" dirty="0">
                <a:solidFill>
                  <a:srgbClr val="FFFF00"/>
                </a:solidFill>
              </a:rPr>
              <a:t>and that of failed candidates was 15, the </a:t>
            </a:r>
            <a:r>
              <a:rPr lang="en-US" sz="4400" b="1" u="sng" dirty="0" smtClean="0">
                <a:solidFill>
                  <a:srgbClr val="FFFF00"/>
                </a:solidFill>
              </a:rPr>
              <a:t>number of </a:t>
            </a:r>
            <a:r>
              <a:rPr lang="en-US" sz="4400" b="1" u="sng" dirty="0">
                <a:solidFill>
                  <a:srgbClr val="FFFF00"/>
                </a:solidFill>
              </a:rPr>
              <a:t>candidates who passed the examination is:</a:t>
            </a:r>
            <a:endParaRPr lang="en-US" b="1" u="sng" dirty="0">
              <a:solidFill>
                <a:srgbClr val="FFFF00"/>
              </a:solidFill>
            </a:endParaRPr>
          </a:p>
        </p:txBody>
      </p:sp>
      <p:sp>
        <p:nvSpPr>
          <p:cNvPr id="5" name="Content Placeholder 4"/>
          <p:cNvSpPr>
            <a:spLocks noGrp="1"/>
          </p:cNvSpPr>
          <p:nvPr>
            <p:ph idx="1"/>
          </p:nvPr>
        </p:nvSpPr>
        <p:spPr>
          <a:xfrm>
            <a:off x="0" y="3581400"/>
            <a:ext cx="10820400" cy="3733800"/>
          </a:xfrm>
        </p:spPr>
        <p:txBody>
          <a:bodyPr>
            <a:normAutofit/>
          </a:bodyPr>
          <a:lstStyle/>
          <a:p>
            <a:r>
              <a:rPr lang="pt-BR" sz="4000" b="1" dirty="0"/>
              <a:t>(a) 100 </a:t>
            </a:r>
            <a:endParaRPr lang="pt-BR" sz="4000" b="1" dirty="0" smtClean="0"/>
          </a:p>
          <a:p>
            <a:r>
              <a:rPr lang="pt-BR" sz="4000" b="1" dirty="0" smtClean="0"/>
              <a:t>(</a:t>
            </a:r>
            <a:r>
              <a:rPr lang="pt-BR" sz="4000" b="1" dirty="0"/>
              <a:t>b) 110</a:t>
            </a:r>
          </a:p>
          <a:p>
            <a:r>
              <a:rPr lang="pt-BR" sz="4000" b="1" dirty="0"/>
              <a:t>(c) 120 </a:t>
            </a:r>
            <a:endParaRPr lang="pt-BR" sz="4000" b="1" dirty="0" smtClean="0"/>
          </a:p>
          <a:p>
            <a:r>
              <a:rPr lang="pt-BR" sz="4000" b="1" dirty="0" smtClean="0"/>
              <a:t>(</a:t>
            </a:r>
            <a:r>
              <a:rPr lang="pt-BR" sz="4000" b="1" dirty="0"/>
              <a:t>d) 150</a:t>
            </a:r>
            <a:endParaRPr lang="en-US" sz="3600" dirty="0">
              <a:latin typeface="Symbol"/>
            </a:endParaRPr>
          </a:p>
        </p:txBody>
      </p:sp>
    </p:spTree>
    <p:extLst>
      <p:ext uri="{BB962C8B-B14F-4D97-AF65-F5344CB8AC3E}">
        <p14:creationId xmlns:p14="http://schemas.microsoft.com/office/powerpoint/2010/main" val="2584585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2271712"/>
            <a:ext cx="10972800" cy="2224087"/>
          </a:xfrm>
        </p:spPr>
        <p:txBody>
          <a:bodyPr>
            <a:normAutofit/>
          </a:bodyPr>
          <a:lstStyle/>
          <a:p>
            <a:r>
              <a:rPr lang="en-US" sz="7200" i="1" u="sng" dirty="0" smtClean="0">
                <a:solidFill>
                  <a:srgbClr val="FF0000"/>
                </a:solidFill>
                <a:effectLst>
                  <a:outerShdw blurRad="38100" dist="38100" dir="2700000" algn="tl">
                    <a:srgbClr val="000000">
                      <a:alpha val="43137"/>
                    </a:srgbClr>
                  </a:outerShdw>
                </a:effectLst>
              </a:rPr>
              <a:t>THANK YOU</a:t>
            </a:r>
            <a:endParaRPr lang="en-US" sz="7200" i="1" u="sng" dirty="0">
              <a:solidFill>
                <a:srgbClr val="FF0000"/>
              </a:solidFill>
              <a:effectLst>
                <a:outerShdw blurRad="38100" dist="38100" dir="2700000" algn="tl">
                  <a:srgbClr val="000000">
                    <a:alpha val="43137"/>
                  </a:srgbClr>
                </a:outerShdw>
              </a:effectLst>
            </a:endParaRPr>
          </a:p>
        </p:txBody>
      </p:sp>
      <p:sp>
        <p:nvSpPr>
          <p:cNvPr id="5" name="Subtitle 4"/>
          <p:cNvSpPr>
            <a:spLocks noGrp="1"/>
          </p:cNvSpPr>
          <p:nvPr>
            <p:ph type="subTitle" idx="4294967295"/>
          </p:nvPr>
        </p:nvSpPr>
        <p:spPr>
          <a:xfrm>
            <a:off x="0" y="4144963"/>
            <a:ext cx="7680325" cy="1870075"/>
          </a:xfrm>
        </p:spPr>
        <p:txBody>
          <a:bodyPr>
            <a:normAutofit/>
          </a:bodyPr>
          <a:lstStyle/>
          <a:p>
            <a:pPr marL="0" indent="0">
              <a:buNone/>
            </a:pPr>
            <a:r>
              <a:rPr lang="en-US" sz="5400" dirty="0" smtClean="0">
                <a:solidFill>
                  <a:srgbClr val="FF0000"/>
                </a:solidFill>
              </a:rPr>
              <a:t>				</a:t>
            </a:r>
            <a:endParaRPr lang="en-US" sz="5400" dirty="0">
              <a:solidFill>
                <a:srgbClr val="FF0000"/>
              </a:solidFill>
            </a:endParaRPr>
          </a:p>
        </p:txBody>
      </p:sp>
    </p:spTree>
    <p:extLst>
      <p:ext uri="{BB962C8B-B14F-4D97-AF65-F5344CB8AC3E}">
        <p14:creationId xmlns:p14="http://schemas.microsoft.com/office/powerpoint/2010/main" val="218438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96600" cy="1071797"/>
          </a:xfrm>
        </p:spPr>
        <p:txBody>
          <a:bodyPr/>
          <a:lstStyle/>
          <a:p>
            <a:r>
              <a:rPr lang="en-US" b="1" u="sng" dirty="0" smtClean="0">
                <a:solidFill>
                  <a:srgbClr val="FFFF00"/>
                </a:solidFill>
              </a:rPr>
              <a:t>FORMULA</a:t>
            </a:r>
            <a:endParaRPr lang="en-US" b="1" u="sng" dirty="0">
              <a:solidFill>
                <a:srgbClr val="FFFF00"/>
              </a:solidFill>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52400" y="1066800"/>
                <a:ext cx="10668000" cy="6001174"/>
              </a:xfrm>
            </p:spPr>
            <p:txBody>
              <a:bodyPr>
                <a:normAutofit/>
              </a:bodyPr>
              <a:lstStyle/>
              <a:p>
                <a:pPr marL="514350" lvl="0" indent="-514350">
                  <a:spcBef>
                    <a:spcPts val="0"/>
                  </a:spcBef>
                  <a:buAutoNum type="alphaLcParenBoth"/>
                </a:pPr>
                <a:r>
                  <a:rPr lang="en-US" sz="2800" b="1" dirty="0" smtClean="0">
                    <a:solidFill>
                      <a:prstClr val="white"/>
                    </a:solidFill>
                  </a:rPr>
                  <a:t>The </a:t>
                </a:r>
                <a:r>
                  <a:rPr lang="en-US" sz="2800" b="1" dirty="0">
                    <a:solidFill>
                      <a:prstClr val="white"/>
                    </a:solidFill>
                  </a:rPr>
                  <a:t>average of </a:t>
                </a:r>
                <a:r>
                  <a:rPr lang="en-US" sz="2800" b="1" dirty="0" smtClean="0">
                    <a:solidFill>
                      <a:prstClr val="white"/>
                    </a:solidFill>
                  </a:rPr>
                  <a:t>first </a:t>
                </a:r>
                <a:r>
                  <a:rPr lang="en-US" sz="2800" b="1" i="1" dirty="0">
                    <a:solidFill>
                      <a:prstClr val="white"/>
                    </a:solidFill>
                  </a:rPr>
                  <a:t>n </a:t>
                </a:r>
                <a:r>
                  <a:rPr lang="en-US" sz="2800" b="1" dirty="0">
                    <a:solidFill>
                      <a:prstClr val="white"/>
                    </a:solidFill>
                  </a:rPr>
                  <a:t>natural </a:t>
                </a:r>
                <a:endParaRPr lang="en-US" sz="2800" b="1" dirty="0" smtClean="0">
                  <a:solidFill>
                    <a:prstClr val="white"/>
                  </a:solidFill>
                </a:endParaRPr>
              </a:p>
              <a:p>
                <a:pPr marL="0" lvl="0" indent="0">
                  <a:spcBef>
                    <a:spcPts val="0"/>
                  </a:spcBef>
                  <a:buNone/>
                </a:pPr>
                <a:r>
                  <a:rPr lang="en-US" sz="2800" b="1" dirty="0">
                    <a:solidFill>
                      <a:prstClr val="white"/>
                    </a:solidFill>
                  </a:rPr>
                  <a:t>	</a:t>
                </a:r>
                <a:r>
                  <a:rPr lang="en-US" sz="2800" b="1" dirty="0" smtClean="0">
                    <a:solidFill>
                      <a:prstClr val="white"/>
                    </a:solidFill>
                  </a:rPr>
                  <a:t>			</a:t>
                </a:r>
                <a:r>
                  <a:rPr lang="en-US" sz="2800" b="1" dirty="0" smtClean="0">
                    <a:solidFill>
                      <a:prstClr val="white"/>
                    </a:solidFill>
                  </a:rPr>
                  <a:t>numbers </a:t>
                </a:r>
                <a:r>
                  <a:rPr lang="en-US" sz="2800" b="1" dirty="0" smtClean="0">
                    <a:solidFill>
                      <a:prstClr val="white"/>
                    </a:solidFill>
                  </a:rPr>
                  <a:t>is	 </a:t>
                </a:r>
                <a:r>
                  <a:rPr lang="en-US" sz="2800" b="1" dirty="0" smtClean="0">
                    <a:solidFill>
                      <a:prstClr val="white"/>
                    </a:solidFill>
                  </a:rPr>
                  <a:t>	=  </a:t>
                </a:r>
                <a14:m>
                  <m:oMath xmlns:m="http://schemas.openxmlformats.org/officeDocument/2006/math">
                    <m:f>
                      <m:fPr>
                        <m:ctrlPr>
                          <a:rPr lang="en-US" sz="2800" b="1" i="1">
                            <a:solidFill>
                              <a:prstClr val="white"/>
                            </a:solidFill>
                            <a:latin typeface="Cambria Math"/>
                          </a:rPr>
                        </m:ctrlPr>
                      </m:fPr>
                      <m:num>
                        <m:r>
                          <m:rPr>
                            <m:nor/>
                          </m:rPr>
                          <a:rPr lang="en-US" sz="2800" b="1" i="1" dirty="0">
                            <a:solidFill>
                              <a:prstClr val="white"/>
                            </a:solidFill>
                          </a:rPr>
                          <m:t>n</m:t>
                        </m:r>
                        <m:r>
                          <m:rPr>
                            <m:nor/>
                          </m:rPr>
                          <a:rPr lang="en-US" sz="2800" b="1" i="1" dirty="0">
                            <a:solidFill>
                              <a:prstClr val="white"/>
                            </a:solidFill>
                          </a:rPr>
                          <m:t> </m:t>
                        </m:r>
                        <m:r>
                          <m:rPr>
                            <m:nor/>
                          </m:rPr>
                          <a:rPr lang="en-US" sz="2800" b="1" dirty="0">
                            <a:solidFill>
                              <a:prstClr val="white"/>
                            </a:solidFill>
                          </a:rPr>
                          <m:t>+1 </m:t>
                        </m:r>
                      </m:num>
                      <m:den>
                        <m:r>
                          <m:rPr>
                            <m:nor/>
                          </m:rPr>
                          <a:rPr lang="en-US" sz="2800" b="1" dirty="0">
                            <a:solidFill>
                              <a:prstClr val="white"/>
                            </a:solidFill>
                          </a:rPr>
                          <m:t>2 </m:t>
                        </m:r>
                      </m:den>
                    </m:f>
                  </m:oMath>
                </a14:m>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r>
                  <a:rPr lang="en-US" sz="2800" b="1" dirty="0">
                    <a:solidFill>
                      <a:prstClr val="white"/>
                    </a:solidFill>
                  </a:rPr>
                  <a:t>(b) The average of square of </a:t>
                </a:r>
                <a:r>
                  <a:rPr lang="en-US" sz="2800" b="1" dirty="0" smtClean="0">
                    <a:solidFill>
                      <a:prstClr val="white"/>
                    </a:solidFill>
                  </a:rPr>
                  <a:t>natural</a:t>
                </a:r>
              </a:p>
              <a:p>
                <a:pPr marL="0" lvl="0" indent="0">
                  <a:spcBef>
                    <a:spcPts val="0"/>
                  </a:spcBef>
                  <a:buNone/>
                </a:pPr>
                <a:r>
                  <a:rPr lang="en-US" sz="2800" b="1" dirty="0">
                    <a:solidFill>
                      <a:prstClr val="white"/>
                    </a:solidFill>
                  </a:rPr>
                  <a:t>	</a:t>
                </a:r>
                <a:r>
                  <a:rPr lang="en-US" sz="2800" b="1" dirty="0" smtClean="0">
                    <a:solidFill>
                      <a:prstClr val="white"/>
                    </a:solidFill>
                  </a:rPr>
                  <a:t>			</a:t>
                </a:r>
                <a:r>
                  <a:rPr lang="en-US" sz="2800" b="1" dirty="0" smtClean="0">
                    <a:solidFill>
                      <a:prstClr val="white"/>
                    </a:solidFill>
                  </a:rPr>
                  <a:t>numbers </a:t>
                </a:r>
                <a:r>
                  <a:rPr lang="en-US" sz="2800" b="1" dirty="0">
                    <a:solidFill>
                      <a:prstClr val="white"/>
                    </a:solidFill>
                  </a:rPr>
                  <a:t>till </a:t>
                </a:r>
                <a:r>
                  <a:rPr lang="en-US" sz="2800" b="1" i="1" dirty="0">
                    <a:solidFill>
                      <a:prstClr val="white"/>
                    </a:solidFill>
                  </a:rPr>
                  <a:t>n </a:t>
                </a:r>
                <a:r>
                  <a:rPr lang="en-US" sz="2800" b="1" dirty="0">
                    <a:solidFill>
                      <a:prstClr val="white"/>
                    </a:solidFill>
                  </a:rPr>
                  <a:t>is  </a:t>
                </a:r>
                <a:r>
                  <a:rPr lang="en-US" sz="2800" b="1" dirty="0" smtClean="0">
                    <a:solidFill>
                      <a:prstClr val="white"/>
                    </a:solidFill>
                  </a:rPr>
                  <a:t>   =	 </a:t>
                </a:r>
                <a14:m>
                  <m:oMath xmlns:m="http://schemas.openxmlformats.org/officeDocument/2006/math">
                    <m:f>
                      <m:fPr>
                        <m:ctrlPr>
                          <a:rPr lang="en-US" sz="2800" b="1" i="1">
                            <a:solidFill>
                              <a:prstClr val="white"/>
                            </a:solidFill>
                            <a:latin typeface="Cambria Math"/>
                          </a:rPr>
                        </m:ctrlPr>
                      </m:fPr>
                      <m:num>
                        <m:d>
                          <m:dPr>
                            <m:ctrlPr>
                              <a:rPr lang="en-US" sz="2800" b="1" i="1">
                                <a:solidFill>
                                  <a:prstClr val="white"/>
                                </a:solidFill>
                                <a:latin typeface="Cambria Math"/>
                              </a:rPr>
                            </m:ctrlPr>
                          </m:dPr>
                          <m:e>
                            <m:r>
                              <m:rPr>
                                <m:nor/>
                              </m:rPr>
                              <a:rPr lang="en-US" sz="2800" b="1" i="1" dirty="0">
                                <a:solidFill>
                                  <a:prstClr val="white"/>
                                </a:solidFill>
                              </a:rPr>
                              <m:t>n</m:t>
                            </m:r>
                            <m:r>
                              <m:rPr>
                                <m:nor/>
                              </m:rPr>
                              <a:rPr lang="en-US" sz="2800" b="1" i="1" dirty="0">
                                <a:solidFill>
                                  <a:prstClr val="white"/>
                                </a:solidFill>
                              </a:rPr>
                              <m:t> </m:t>
                            </m:r>
                            <m:r>
                              <m:rPr>
                                <m:nor/>
                              </m:rPr>
                              <a:rPr lang="en-US" sz="2800" b="1" dirty="0">
                                <a:solidFill>
                                  <a:prstClr val="white"/>
                                </a:solidFill>
                              </a:rPr>
                              <m:t>+1</m:t>
                            </m:r>
                          </m:e>
                        </m:d>
                        <m:d>
                          <m:dPr>
                            <m:ctrlPr>
                              <a:rPr lang="en-US" sz="2800" b="1" i="1">
                                <a:solidFill>
                                  <a:prstClr val="white"/>
                                </a:solidFill>
                                <a:latin typeface="Cambria Math"/>
                              </a:rPr>
                            </m:ctrlPr>
                          </m:dPr>
                          <m:e>
                            <m:r>
                              <m:rPr>
                                <m:nor/>
                              </m:rPr>
                              <a:rPr lang="en-US" sz="2800" b="1" dirty="0">
                                <a:solidFill>
                                  <a:prstClr val="white"/>
                                </a:solidFill>
                              </a:rPr>
                              <m:t>2</m:t>
                            </m:r>
                            <m:r>
                              <m:rPr>
                                <m:nor/>
                              </m:rPr>
                              <a:rPr lang="en-US" sz="2800" b="1" i="1" dirty="0">
                                <a:solidFill>
                                  <a:prstClr val="white"/>
                                </a:solidFill>
                              </a:rPr>
                              <m:t>n</m:t>
                            </m:r>
                            <m:r>
                              <m:rPr>
                                <m:nor/>
                              </m:rPr>
                              <a:rPr lang="en-US" sz="2800" b="1" i="1" dirty="0">
                                <a:solidFill>
                                  <a:prstClr val="white"/>
                                </a:solidFill>
                              </a:rPr>
                              <m:t> </m:t>
                            </m:r>
                            <m:r>
                              <m:rPr>
                                <m:nor/>
                              </m:rPr>
                              <a:rPr lang="en-US" sz="2800" b="1" dirty="0">
                                <a:solidFill>
                                  <a:prstClr val="white"/>
                                </a:solidFill>
                              </a:rPr>
                              <m:t>+1</m:t>
                            </m:r>
                          </m:e>
                        </m:d>
                      </m:num>
                      <m:den>
                        <m:r>
                          <a:rPr lang="en-US" sz="2800" b="1" i="1">
                            <a:solidFill>
                              <a:prstClr val="white"/>
                            </a:solidFill>
                            <a:latin typeface="Cambria Math"/>
                          </a:rPr>
                          <m:t>𝟔</m:t>
                        </m:r>
                      </m:den>
                    </m:f>
                  </m:oMath>
                </a14:m>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r>
                  <a:rPr lang="en-US" sz="2800" b="1" dirty="0">
                    <a:solidFill>
                      <a:prstClr val="white"/>
                    </a:solidFill>
                  </a:rPr>
                  <a:t>(c) The average of cubes of </a:t>
                </a:r>
                <a:r>
                  <a:rPr lang="en-US" sz="2800" b="1" dirty="0" smtClean="0">
                    <a:solidFill>
                      <a:prstClr val="white"/>
                    </a:solidFill>
                  </a:rPr>
                  <a:t>natural</a:t>
                </a:r>
              </a:p>
              <a:p>
                <a:pPr marL="0" lvl="0" indent="0">
                  <a:spcBef>
                    <a:spcPts val="0"/>
                  </a:spcBef>
                  <a:buNone/>
                </a:pPr>
                <a:r>
                  <a:rPr lang="en-US" sz="2800" b="1" dirty="0">
                    <a:solidFill>
                      <a:prstClr val="white"/>
                    </a:solidFill>
                  </a:rPr>
                  <a:t>	</a:t>
                </a:r>
                <a:r>
                  <a:rPr lang="en-US" sz="2800" b="1" dirty="0" smtClean="0">
                    <a:solidFill>
                      <a:prstClr val="white"/>
                    </a:solidFill>
                  </a:rPr>
                  <a:t>			</a:t>
                </a:r>
                <a:r>
                  <a:rPr lang="en-US" sz="2800" b="1" dirty="0" smtClean="0">
                    <a:solidFill>
                      <a:prstClr val="white"/>
                    </a:solidFill>
                  </a:rPr>
                  <a:t> </a:t>
                </a:r>
                <a:r>
                  <a:rPr lang="en-US" sz="2800" b="1" dirty="0">
                    <a:solidFill>
                      <a:prstClr val="white"/>
                    </a:solidFill>
                  </a:rPr>
                  <a:t>numbers till </a:t>
                </a:r>
                <a:r>
                  <a:rPr lang="en-US" sz="2800" b="1" i="1" dirty="0">
                    <a:solidFill>
                      <a:prstClr val="white"/>
                    </a:solidFill>
                  </a:rPr>
                  <a:t>n </a:t>
                </a:r>
                <a:r>
                  <a:rPr lang="en-US" sz="2800" b="1" dirty="0">
                    <a:solidFill>
                      <a:prstClr val="white"/>
                    </a:solidFill>
                  </a:rPr>
                  <a:t>is   </a:t>
                </a:r>
                <a:r>
                  <a:rPr lang="en-US" sz="2800" b="1" dirty="0" smtClean="0">
                    <a:solidFill>
                      <a:prstClr val="white"/>
                    </a:solidFill>
                  </a:rPr>
                  <a:t>    </a:t>
                </a:r>
                <a:r>
                  <a:rPr lang="en-US" sz="2800" b="1" dirty="0">
                    <a:solidFill>
                      <a:prstClr val="white"/>
                    </a:solidFill>
                  </a:rPr>
                  <a:t>= </a:t>
                </a:r>
                <a:r>
                  <a:rPr lang="en-US" sz="2800" b="1" dirty="0" smtClean="0">
                    <a:solidFill>
                      <a:prstClr val="white"/>
                    </a:solidFill>
                  </a:rPr>
                  <a:t>	  </a:t>
                </a:r>
                <a14:m>
                  <m:oMath xmlns:m="http://schemas.openxmlformats.org/officeDocument/2006/math">
                    <m:f>
                      <m:fPr>
                        <m:ctrlPr>
                          <a:rPr lang="en-US" sz="2800" b="1" i="1" dirty="0">
                            <a:solidFill>
                              <a:prstClr val="white"/>
                            </a:solidFill>
                            <a:latin typeface="Cambria Math"/>
                          </a:rPr>
                        </m:ctrlPr>
                      </m:fPr>
                      <m:num>
                        <m:r>
                          <a:rPr lang="en-US" sz="2800" b="1" i="1" dirty="0">
                            <a:solidFill>
                              <a:prstClr val="white"/>
                            </a:solidFill>
                            <a:latin typeface="Cambria Math"/>
                          </a:rPr>
                          <m:t>𝒏</m:t>
                        </m:r>
                        <m:sSup>
                          <m:sSupPr>
                            <m:ctrlPr>
                              <a:rPr lang="en-US" sz="2800" b="1" i="1" dirty="0">
                                <a:solidFill>
                                  <a:prstClr val="white"/>
                                </a:solidFill>
                                <a:latin typeface="Cambria Math"/>
                              </a:rPr>
                            </m:ctrlPr>
                          </m:sSupPr>
                          <m:e>
                            <m:r>
                              <m:rPr>
                                <m:nor/>
                              </m:rPr>
                              <a:rPr lang="en-US" sz="2800" b="1" i="1" dirty="0">
                                <a:solidFill>
                                  <a:prstClr val="white"/>
                                </a:solidFill>
                                <a:latin typeface="Cambria Math"/>
                              </a:rPr>
                              <m:t>(</m:t>
                            </m:r>
                            <m:r>
                              <m:rPr>
                                <m:nor/>
                              </m:rPr>
                              <a:rPr lang="en-US" sz="2800" b="1" i="1" dirty="0">
                                <a:solidFill>
                                  <a:prstClr val="white"/>
                                </a:solidFill>
                              </a:rPr>
                              <m:t>n</m:t>
                            </m:r>
                            <m:r>
                              <m:rPr>
                                <m:nor/>
                              </m:rPr>
                              <a:rPr lang="en-US" sz="2800" b="1" i="1" dirty="0">
                                <a:solidFill>
                                  <a:prstClr val="white"/>
                                </a:solidFill>
                              </a:rPr>
                              <m:t> </m:t>
                            </m:r>
                            <m:r>
                              <m:rPr>
                                <m:nor/>
                              </m:rPr>
                              <a:rPr lang="en-US" sz="2800" b="1" dirty="0">
                                <a:solidFill>
                                  <a:prstClr val="white"/>
                                </a:solidFill>
                              </a:rPr>
                              <m:t>+1)</m:t>
                            </m:r>
                          </m:e>
                          <m:sup>
                            <m:r>
                              <a:rPr lang="en-US" sz="2800" b="1" i="1" dirty="0">
                                <a:solidFill>
                                  <a:prstClr val="white"/>
                                </a:solidFill>
                                <a:latin typeface="Cambria Math"/>
                              </a:rPr>
                              <m:t>𝟐</m:t>
                            </m:r>
                          </m:sup>
                        </m:sSup>
                      </m:num>
                      <m:den>
                        <m:r>
                          <a:rPr lang="en-US" sz="2800" b="1" i="1" dirty="0">
                            <a:solidFill>
                              <a:prstClr val="white"/>
                            </a:solidFill>
                            <a:latin typeface="Cambria Math"/>
                          </a:rPr>
                          <m:t>𝟒</m:t>
                        </m:r>
                      </m:den>
                    </m:f>
                  </m:oMath>
                </a14:m>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endParaRPr lang="en-US" sz="3600" b="1"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52400" y="1066800"/>
                <a:ext cx="10668000" cy="6001174"/>
              </a:xfrm>
              <a:blipFill rotWithShape="1">
                <a:blip r:embed="rId2"/>
                <a:stretch>
                  <a:fillRect l="-1029" t="-915"/>
                </a:stretch>
              </a:blipFill>
            </p:spPr>
            <p:txBody>
              <a:bodyPr/>
              <a:lstStyle/>
              <a:p>
                <a:r>
                  <a:rPr lang="en-US">
                    <a:noFill/>
                  </a:rPr>
                  <a:t> </a:t>
                </a:r>
              </a:p>
            </p:txBody>
          </p:sp>
        </mc:Fallback>
      </mc:AlternateContent>
    </p:spTree>
    <p:extLst>
      <p:ext uri="{BB962C8B-B14F-4D97-AF65-F5344CB8AC3E}">
        <p14:creationId xmlns:p14="http://schemas.microsoft.com/office/powerpoint/2010/main" val="69090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20400" cy="766997"/>
          </a:xfrm>
        </p:spPr>
        <p:txBody>
          <a:bodyPr>
            <a:normAutofit fontScale="90000"/>
          </a:bodyPr>
          <a:lstStyle/>
          <a:p>
            <a:r>
              <a:rPr lang="en-US" b="1" u="sng" dirty="0" smtClean="0">
                <a:solidFill>
                  <a:srgbClr val="FFFF00"/>
                </a:solidFill>
              </a:rPr>
              <a:t>FORMULA</a:t>
            </a:r>
            <a:endParaRPr lang="en-US" b="1" u="sng" dirty="0">
              <a:solidFill>
                <a:srgbClr val="FFFF00"/>
              </a:solidFill>
            </a:endParaRPr>
          </a:p>
        </p:txBody>
      </p:sp>
      <p:sp>
        <p:nvSpPr>
          <p:cNvPr id="5" name="Content Placeholder 4"/>
          <p:cNvSpPr>
            <a:spLocks noGrp="1"/>
          </p:cNvSpPr>
          <p:nvPr>
            <p:ph idx="1"/>
          </p:nvPr>
        </p:nvSpPr>
        <p:spPr>
          <a:xfrm>
            <a:off x="0" y="609600"/>
            <a:ext cx="10972800" cy="6705600"/>
          </a:xfrm>
        </p:spPr>
        <p:txBody>
          <a:bodyPr>
            <a:normAutofit/>
          </a:bodyPr>
          <a:lstStyle/>
          <a:p>
            <a:pPr marL="514350" indent="-514350">
              <a:buAutoNum type="alphaLcParenBoth"/>
            </a:pPr>
            <a:r>
              <a:rPr lang="en-US" sz="3200" b="1" dirty="0" smtClean="0"/>
              <a:t>If </a:t>
            </a:r>
            <a:r>
              <a:rPr lang="en-US" sz="3200" b="1" i="1" dirty="0"/>
              <a:t>n </a:t>
            </a:r>
            <a:r>
              <a:rPr lang="en-US" sz="3200" b="1" dirty="0"/>
              <a:t>is odd: The average of </a:t>
            </a:r>
            <a:r>
              <a:rPr lang="en-US" sz="3200" b="1" i="1" dirty="0"/>
              <a:t>n </a:t>
            </a:r>
            <a:r>
              <a:rPr lang="en-US" sz="3200" b="1" dirty="0" smtClean="0"/>
              <a:t>consecutive numbers</a:t>
            </a:r>
            <a:r>
              <a:rPr lang="en-US" sz="3200" b="1" dirty="0"/>
              <a:t>, </a:t>
            </a:r>
            <a:r>
              <a:rPr lang="en-US" sz="3200" b="1" dirty="0" smtClean="0"/>
              <a:t>	consecutive </a:t>
            </a:r>
            <a:r>
              <a:rPr lang="en-US" sz="3200" b="1" dirty="0"/>
              <a:t>even </a:t>
            </a:r>
            <a:r>
              <a:rPr lang="en-US" sz="3200" b="1" dirty="0" smtClean="0"/>
              <a:t>numbers or consecutive </a:t>
            </a:r>
            <a:r>
              <a:rPr lang="en-US" sz="3200" b="1" dirty="0"/>
              <a:t>odd numbers is </a:t>
            </a:r>
            <a:r>
              <a:rPr lang="en-US" sz="3200" b="1" dirty="0" smtClean="0"/>
              <a:t>	always </a:t>
            </a:r>
            <a:r>
              <a:rPr lang="en-US" sz="3200" b="1" dirty="0"/>
              <a:t>the </a:t>
            </a:r>
            <a:r>
              <a:rPr lang="en-US" sz="3200" b="1" dirty="0" smtClean="0"/>
              <a:t>middle number.</a:t>
            </a:r>
          </a:p>
          <a:p>
            <a:pPr marL="0" indent="0">
              <a:buNone/>
            </a:pPr>
            <a:endParaRPr lang="en-US" sz="3200" b="1" dirty="0"/>
          </a:p>
          <a:p>
            <a:pPr marL="0" indent="0">
              <a:buNone/>
            </a:pPr>
            <a:r>
              <a:rPr lang="en-US" sz="3200" b="1" dirty="0" smtClean="0"/>
              <a:t>(</a:t>
            </a:r>
            <a:r>
              <a:rPr lang="en-US" sz="3200" b="1" dirty="0"/>
              <a:t>b) If </a:t>
            </a:r>
            <a:r>
              <a:rPr lang="en-US" sz="3200" b="1" i="1" dirty="0"/>
              <a:t>n </a:t>
            </a:r>
            <a:r>
              <a:rPr lang="en-US" sz="3200" b="1" dirty="0"/>
              <a:t>is even: The average of </a:t>
            </a:r>
            <a:r>
              <a:rPr lang="en-US" sz="3200" b="1" i="1" dirty="0"/>
              <a:t>n </a:t>
            </a:r>
            <a:r>
              <a:rPr lang="en-US" sz="3200" b="1" dirty="0" smtClean="0"/>
              <a:t>consecutive numbers</a:t>
            </a:r>
            <a:r>
              <a:rPr lang="en-US" sz="3200" b="1" dirty="0"/>
              <a:t>, </a:t>
            </a:r>
            <a:r>
              <a:rPr lang="en-US" sz="3200" b="1" dirty="0" smtClean="0"/>
              <a:t>	consecutive </a:t>
            </a:r>
            <a:r>
              <a:rPr lang="en-US" sz="3200" b="1" dirty="0"/>
              <a:t>even </a:t>
            </a:r>
            <a:r>
              <a:rPr lang="en-US" sz="3200" b="1" dirty="0" smtClean="0"/>
              <a:t>	numbers </a:t>
            </a:r>
            <a:r>
              <a:rPr lang="en-US" sz="3200" b="1" dirty="0"/>
              <a:t>or </a:t>
            </a:r>
            <a:r>
              <a:rPr lang="en-US" sz="3200" b="1" dirty="0" smtClean="0"/>
              <a:t>consecutive  odd </a:t>
            </a:r>
            <a:r>
              <a:rPr lang="en-US" sz="3200" b="1" dirty="0"/>
              <a:t>numbers </a:t>
            </a:r>
            <a:r>
              <a:rPr lang="en-US" sz="3200" b="1" dirty="0" smtClean="0"/>
              <a:t>	is </a:t>
            </a:r>
            <a:r>
              <a:rPr lang="en-US" sz="3200" b="1" dirty="0"/>
              <a:t>always the average of the </a:t>
            </a:r>
            <a:r>
              <a:rPr lang="en-US" sz="3200" b="1" dirty="0" smtClean="0"/>
              <a:t>middle two </a:t>
            </a:r>
            <a:r>
              <a:rPr lang="en-US" sz="3200" b="1" dirty="0"/>
              <a:t>numbers</a:t>
            </a:r>
            <a:r>
              <a:rPr lang="en-US" sz="3200" b="1" dirty="0" smtClean="0"/>
              <a:t>.</a:t>
            </a:r>
          </a:p>
          <a:p>
            <a:pPr marL="0" indent="0">
              <a:buNone/>
            </a:pPr>
            <a:endParaRPr lang="en-US" sz="3200" b="1" dirty="0"/>
          </a:p>
          <a:p>
            <a:pPr marL="0" indent="0">
              <a:buNone/>
            </a:pPr>
            <a:r>
              <a:rPr lang="en-US" sz="3200" b="1" dirty="0" smtClean="0"/>
              <a:t>(</a:t>
            </a:r>
            <a:r>
              <a:rPr lang="en-US" sz="3200" b="1" dirty="0"/>
              <a:t>c) The average of </a:t>
            </a:r>
            <a:r>
              <a:rPr lang="en-US" sz="3200" b="1" dirty="0" smtClean="0"/>
              <a:t>first </a:t>
            </a:r>
            <a:r>
              <a:rPr lang="en-US" sz="3200" b="1" i="1" dirty="0"/>
              <a:t>n </a:t>
            </a:r>
            <a:r>
              <a:rPr lang="en-US" sz="3200" b="1" dirty="0"/>
              <a:t>consecutive even </a:t>
            </a:r>
            <a:r>
              <a:rPr lang="en-US" sz="3200" b="1" dirty="0" smtClean="0"/>
              <a:t>numbers  is  = (</a:t>
            </a:r>
            <a:r>
              <a:rPr lang="en-US" sz="3200" b="1" i="1" dirty="0"/>
              <a:t>n </a:t>
            </a:r>
            <a:r>
              <a:rPr lang="en-US" sz="3200" b="1" dirty="0"/>
              <a:t>+ 1</a:t>
            </a:r>
            <a:r>
              <a:rPr lang="en-US" sz="3200" b="1" dirty="0" smtClean="0"/>
              <a:t>).</a:t>
            </a:r>
          </a:p>
          <a:p>
            <a:pPr marL="0" indent="0">
              <a:buNone/>
            </a:pPr>
            <a:endParaRPr lang="en-US" sz="3200" b="1" dirty="0"/>
          </a:p>
          <a:p>
            <a:pPr marL="0" indent="0">
              <a:buNone/>
            </a:pPr>
            <a:r>
              <a:rPr lang="en-US" sz="3200" b="1" dirty="0" smtClean="0"/>
              <a:t>(</a:t>
            </a:r>
            <a:r>
              <a:rPr lang="en-US" sz="3200" b="1" dirty="0"/>
              <a:t>d) The average of </a:t>
            </a:r>
            <a:r>
              <a:rPr lang="en-US" sz="3200" b="1" dirty="0" smtClean="0"/>
              <a:t>first </a:t>
            </a:r>
            <a:r>
              <a:rPr lang="en-US" sz="3200" b="1" i="1" dirty="0"/>
              <a:t>n </a:t>
            </a:r>
            <a:r>
              <a:rPr lang="en-US" sz="3200" b="1" dirty="0"/>
              <a:t>consecutive odd </a:t>
            </a:r>
            <a:r>
              <a:rPr lang="en-US" sz="3200" b="1" dirty="0" smtClean="0"/>
              <a:t>numbers is     =  </a:t>
            </a:r>
            <a:r>
              <a:rPr lang="en-US" sz="3200" b="1" i="1" dirty="0" smtClean="0"/>
              <a:t>n</a:t>
            </a:r>
            <a:endParaRPr lang="en-US" sz="3200" b="1" dirty="0" smtClean="0"/>
          </a:p>
          <a:p>
            <a:pPr marL="0" lvl="0" indent="0">
              <a:spcBef>
                <a:spcPts val="0"/>
              </a:spcBef>
              <a:buNone/>
            </a:pPr>
            <a:endParaRPr lang="en-US" sz="3600" b="1" dirty="0">
              <a:solidFill>
                <a:prstClr val="white"/>
              </a:solidFill>
            </a:endParaRPr>
          </a:p>
          <a:p>
            <a:pPr marL="0" lvl="0" indent="0">
              <a:spcBef>
                <a:spcPts val="0"/>
              </a:spcBef>
              <a:buNone/>
            </a:pPr>
            <a:endParaRPr lang="en-US" sz="3600" b="1" dirty="0"/>
          </a:p>
        </p:txBody>
      </p:sp>
    </p:spTree>
    <p:extLst>
      <p:ext uri="{BB962C8B-B14F-4D97-AF65-F5344CB8AC3E}">
        <p14:creationId xmlns:p14="http://schemas.microsoft.com/office/powerpoint/2010/main" val="132186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20400" cy="766997"/>
          </a:xfrm>
        </p:spPr>
        <p:txBody>
          <a:bodyPr>
            <a:normAutofit fontScale="90000"/>
          </a:bodyPr>
          <a:lstStyle/>
          <a:p>
            <a:r>
              <a:rPr lang="en-US" b="1" u="sng" dirty="0" smtClean="0">
                <a:solidFill>
                  <a:srgbClr val="FFFF00"/>
                </a:solidFill>
              </a:rPr>
              <a:t>FORMULA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0" y="609600"/>
                <a:ext cx="10972800" cy="6705600"/>
              </a:xfrm>
            </p:spPr>
            <p:txBody>
              <a:bodyPr>
                <a:normAutofit/>
              </a:bodyPr>
              <a:lstStyle/>
              <a:p>
                <a:r>
                  <a:rPr lang="en-US" sz="2800" b="1" dirty="0"/>
                  <a:t>(e) The avg. of squares of first </a:t>
                </a:r>
                <a:r>
                  <a:rPr lang="en-US" sz="2800" b="1" i="1" dirty="0"/>
                  <a:t>n </a:t>
                </a:r>
                <a:r>
                  <a:rPr lang="en-US" sz="2800" b="1" dirty="0"/>
                  <a:t>consecutive even numbers </a:t>
                </a:r>
                <a:endParaRPr lang="en-US" sz="2800" b="1" dirty="0" smtClean="0"/>
              </a:p>
              <a:p>
                <a:pPr marL="0" indent="0">
                  <a:buNone/>
                </a:pPr>
                <a:r>
                  <a:rPr lang="en-US" sz="2800" b="1" dirty="0" smtClean="0"/>
                  <a:t> 					</a:t>
                </a:r>
                <a:r>
                  <a:rPr lang="en-US" sz="2800" b="1" dirty="0" smtClean="0">
                    <a:solidFill>
                      <a:prstClr val="white"/>
                    </a:solidFill>
                  </a:rPr>
                  <a:t>= </a:t>
                </a:r>
                <a14:m>
                  <m:oMath xmlns:m="http://schemas.openxmlformats.org/officeDocument/2006/math">
                    <m:f>
                      <m:fPr>
                        <m:ctrlPr>
                          <a:rPr lang="en-US" sz="2800" b="1" i="1">
                            <a:solidFill>
                              <a:prstClr val="white"/>
                            </a:solidFill>
                            <a:latin typeface="Cambria Math"/>
                          </a:rPr>
                        </m:ctrlPr>
                      </m:fPr>
                      <m:num>
                        <m:r>
                          <m:rPr>
                            <m:nor/>
                          </m:rPr>
                          <a:rPr lang="en-US" sz="2800" b="1">
                            <a:solidFill>
                              <a:prstClr val="white"/>
                            </a:solidFill>
                            <a:latin typeface="Cambria Math"/>
                          </a:rPr>
                          <m:t>2(</m:t>
                        </m:r>
                        <m:r>
                          <m:rPr>
                            <m:nor/>
                          </m:rPr>
                          <a:rPr lang="en-US" sz="2800" b="1">
                            <a:solidFill>
                              <a:prstClr val="white"/>
                            </a:solidFill>
                            <a:latin typeface="Cambria Math"/>
                          </a:rPr>
                          <m:t>n</m:t>
                        </m:r>
                        <m:r>
                          <m:rPr>
                            <m:nor/>
                          </m:rPr>
                          <a:rPr lang="en-US" sz="2800" b="1">
                            <a:solidFill>
                              <a:prstClr val="white"/>
                            </a:solidFill>
                            <a:latin typeface="Cambria Math"/>
                          </a:rPr>
                          <m:t>+1)(2</m:t>
                        </m:r>
                        <m:r>
                          <m:rPr>
                            <m:nor/>
                          </m:rPr>
                          <a:rPr lang="en-US" sz="2800" b="1">
                            <a:solidFill>
                              <a:prstClr val="white"/>
                            </a:solidFill>
                            <a:latin typeface="Cambria Math"/>
                          </a:rPr>
                          <m:t>n</m:t>
                        </m:r>
                        <m:r>
                          <m:rPr>
                            <m:nor/>
                          </m:rPr>
                          <a:rPr lang="en-US" sz="2800" b="1">
                            <a:solidFill>
                              <a:prstClr val="white"/>
                            </a:solidFill>
                            <a:latin typeface="Cambria Math"/>
                          </a:rPr>
                          <m:t>+1)</m:t>
                        </m:r>
                      </m:num>
                      <m:den>
                        <m:r>
                          <m:rPr>
                            <m:nor/>
                          </m:rPr>
                          <a:rPr lang="en-US" sz="2800" b="1" dirty="0">
                            <a:solidFill>
                              <a:prstClr val="white"/>
                            </a:solidFill>
                          </a:rPr>
                          <m:t> 3</m:t>
                        </m:r>
                      </m:den>
                    </m:f>
                  </m:oMath>
                </a14:m>
                <a:endParaRPr lang="en-US" sz="2800" b="1" dirty="0"/>
              </a:p>
              <a:p>
                <a:r>
                  <a:rPr lang="en-US" sz="2800" b="1" dirty="0"/>
                  <a:t>(f) The average of squares of consecutive even numbers till </a:t>
                </a:r>
                <a:r>
                  <a:rPr lang="en-US" sz="2800" b="1" i="1" dirty="0"/>
                  <a:t>n </a:t>
                </a:r>
                <a:r>
                  <a:rPr lang="en-US" sz="2800" b="1" dirty="0" smtClean="0"/>
                  <a:t>is</a:t>
                </a:r>
              </a:p>
              <a:p>
                <a:pPr marL="0" indent="0">
                  <a:buNone/>
                </a:pPr>
                <a:r>
                  <a:rPr lang="en-US" sz="2800" b="1" dirty="0"/>
                  <a:t>	</a:t>
                </a:r>
                <a:r>
                  <a:rPr lang="en-US" sz="2800" b="1" dirty="0" smtClean="0"/>
                  <a:t>				 </a:t>
                </a:r>
                <a:r>
                  <a:rPr lang="en-US" sz="2800" b="1" dirty="0"/>
                  <a:t>= </a:t>
                </a:r>
                <a14:m>
                  <m:oMath xmlns:m="http://schemas.openxmlformats.org/officeDocument/2006/math">
                    <m:f>
                      <m:fPr>
                        <m:ctrlPr>
                          <a:rPr lang="en-US" sz="2800" b="1" i="1">
                            <a:solidFill>
                              <a:prstClr val="white"/>
                            </a:solidFill>
                            <a:latin typeface="Cambria Math"/>
                          </a:rPr>
                        </m:ctrlPr>
                      </m:fPr>
                      <m:num>
                        <m:r>
                          <m:rPr>
                            <m:nor/>
                          </m:rPr>
                          <a:rPr lang="en-US" sz="2800" b="1">
                            <a:solidFill>
                              <a:prstClr val="white"/>
                            </a:solidFill>
                            <a:latin typeface="Cambria Math"/>
                          </a:rPr>
                          <m:t>(</m:t>
                        </m:r>
                        <m:r>
                          <m:rPr>
                            <m:nor/>
                          </m:rPr>
                          <a:rPr lang="en-US" sz="2800" b="1">
                            <a:solidFill>
                              <a:prstClr val="white"/>
                            </a:solidFill>
                            <a:latin typeface="Cambria Math"/>
                          </a:rPr>
                          <m:t>n</m:t>
                        </m:r>
                        <m:r>
                          <m:rPr>
                            <m:nor/>
                          </m:rPr>
                          <a:rPr lang="en-US" sz="2800" b="1">
                            <a:solidFill>
                              <a:prstClr val="white"/>
                            </a:solidFill>
                            <a:latin typeface="Cambria Math"/>
                          </a:rPr>
                          <m:t>+1)(</m:t>
                        </m:r>
                        <m:r>
                          <m:rPr>
                            <m:nor/>
                          </m:rPr>
                          <a:rPr lang="en-US" sz="2800" b="1">
                            <a:solidFill>
                              <a:prstClr val="white"/>
                            </a:solidFill>
                            <a:latin typeface="Cambria Math"/>
                          </a:rPr>
                          <m:t>n</m:t>
                        </m:r>
                        <m:r>
                          <m:rPr>
                            <m:nor/>
                          </m:rPr>
                          <a:rPr lang="en-US" sz="2800" b="1">
                            <a:solidFill>
                              <a:prstClr val="white"/>
                            </a:solidFill>
                            <a:latin typeface="Cambria Math"/>
                          </a:rPr>
                          <m:t>+2)</m:t>
                        </m:r>
                      </m:num>
                      <m:den>
                        <m:r>
                          <m:rPr>
                            <m:nor/>
                          </m:rPr>
                          <a:rPr lang="en-US" sz="2800" b="1" dirty="0">
                            <a:solidFill>
                              <a:prstClr val="white"/>
                            </a:solidFill>
                          </a:rPr>
                          <m:t> 3</m:t>
                        </m:r>
                      </m:den>
                    </m:f>
                  </m:oMath>
                </a14:m>
                <a:r>
                  <a:rPr lang="en-US" sz="2800" b="1" dirty="0"/>
                  <a:t> </a:t>
                </a:r>
              </a:p>
              <a:p>
                <a:r>
                  <a:rPr lang="en-US" sz="2800" b="1" dirty="0"/>
                  <a:t>(g) The average of squares of consecutive odd numbers till </a:t>
                </a:r>
                <a:r>
                  <a:rPr lang="en-US" sz="2800" b="1" i="1" dirty="0"/>
                  <a:t>n </a:t>
                </a:r>
                <a:r>
                  <a:rPr lang="en-US" sz="2800" b="1" dirty="0"/>
                  <a:t>is </a:t>
                </a:r>
                <a:endParaRPr lang="en-US" sz="2800" b="1" dirty="0" smtClean="0"/>
              </a:p>
              <a:p>
                <a:pPr marL="0" indent="0">
                  <a:buNone/>
                </a:pPr>
                <a:r>
                  <a:rPr lang="en-US" sz="2800" b="1" dirty="0"/>
                  <a:t>	</a:t>
                </a:r>
                <a:r>
                  <a:rPr lang="en-US" sz="2800" b="1" dirty="0" smtClean="0"/>
                  <a:t>				= </a:t>
                </a:r>
                <a14:m>
                  <m:oMath xmlns:m="http://schemas.openxmlformats.org/officeDocument/2006/math">
                    <m:f>
                      <m:fPr>
                        <m:ctrlPr>
                          <a:rPr lang="en-US" sz="2800" b="1" i="1">
                            <a:solidFill>
                              <a:prstClr val="white"/>
                            </a:solidFill>
                            <a:latin typeface="Cambria Math"/>
                          </a:rPr>
                        </m:ctrlPr>
                      </m:fPr>
                      <m:num>
                        <m:r>
                          <m:rPr>
                            <m:nor/>
                          </m:rPr>
                          <a:rPr lang="en-US" sz="2800" b="1">
                            <a:solidFill>
                              <a:prstClr val="white"/>
                            </a:solidFill>
                            <a:latin typeface="Cambria Math"/>
                          </a:rPr>
                          <m:t>n</m:t>
                        </m:r>
                        <m:r>
                          <m:rPr>
                            <m:nor/>
                          </m:rPr>
                          <a:rPr lang="en-US" sz="2800" b="1">
                            <a:solidFill>
                              <a:prstClr val="white"/>
                            </a:solidFill>
                            <a:latin typeface="Cambria Math"/>
                          </a:rPr>
                          <m:t>(</m:t>
                        </m:r>
                        <m:r>
                          <m:rPr>
                            <m:nor/>
                          </m:rPr>
                          <a:rPr lang="en-US" sz="2800" b="1">
                            <a:solidFill>
                              <a:prstClr val="white"/>
                            </a:solidFill>
                            <a:latin typeface="Cambria Math"/>
                          </a:rPr>
                          <m:t>n</m:t>
                        </m:r>
                        <m:r>
                          <m:rPr>
                            <m:nor/>
                          </m:rPr>
                          <a:rPr lang="en-US" sz="2800" b="1">
                            <a:solidFill>
                              <a:prstClr val="white"/>
                            </a:solidFill>
                            <a:latin typeface="Cambria Math"/>
                          </a:rPr>
                          <m:t>+2)</m:t>
                        </m:r>
                      </m:num>
                      <m:den>
                        <m:r>
                          <m:rPr>
                            <m:nor/>
                          </m:rPr>
                          <a:rPr lang="en-US" sz="2800" b="1" dirty="0">
                            <a:solidFill>
                              <a:prstClr val="white"/>
                            </a:solidFill>
                          </a:rPr>
                          <m:t> 3</m:t>
                        </m:r>
                      </m:den>
                    </m:f>
                  </m:oMath>
                </a14:m>
                <a:r>
                  <a:rPr lang="en-US" sz="2800" b="1" dirty="0"/>
                  <a:t> </a:t>
                </a:r>
              </a:p>
              <a:p>
                <a:r>
                  <a:rPr lang="en-US" sz="2800" b="1" dirty="0"/>
                  <a:t>(h) If the average of </a:t>
                </a:r>
                <a:r>
                  <a:rPr lang="en-US" sz="2800" b="1" i="1" dirty="0"/>
                  <a:t>n </a:t>
                </a:r>
                <a:r>
                  <a:rPr lang="en-US" sz="2800" b="1" dirty="0"/>
                  <a:t>consecutive numbers is </a:t>
                </a:r>
                <a:r>
                  <a:rPr lang="en-US" sz="2800" b="1" i="1" dirty="0"/>
                  <a:t>m</a:t>
                </a:r>
                <a:r>
                  <a:rPr lang="en-US" sz="2800" b="1" dirty="0"/>
                  <a:t>, then the difference </a:t>
                </a:r>
                <a:r>
                  <a:rPr lang="en-US" sz="2800" b="1" dirty="0" smtClean="0"/>
                  <a:t>	between the </a:t>
                </a:r>
                <a:r>
                  <a:rPr lang="en-US" sz="2800" b="1" dirty="0"/>
                  <a:t>smallest and the largest is </a:t>
                </a:r>
                <a:endParaRPr lang="en-US" sz="2800" b="1" dirty="0" smtClean="0"/>
              </a:p>
              <a:p>
                <a:pPr marL="0" indent="0">
                  <a:buNone/>
                </a:pPr>
                <a:r>
                  <a:rPr lang="en-US" sz="2800" b="1" dirty="0"/>
                  <a:t>	</a:t>
                </a:r>
                <a:r>
                  <a:rPr lang="en-US" sz="2800" b="1" dirty="0" smtClean="0"/>
                  <a:t>				= </a:t>
                </a:r>
                <a:r>
                  <a:rPr lang="en-US" sz="2800" b="1" dirty="0"/>
                  <a:t>2(n-1).</a:t>
                </a:r>
                <a:endParaRPr lang="en-US" sz="2800" b="1" dirty="0">
                  <a:solidFill>
                    <a:prstClr val="white"/>
                  </a:solidFill>
                </a:endParaRPr>
              </a:p>
              <a:p>
                <a:pPr marL="0" lvl="0" indent="0">
                  <a:spcBef>
                    <a:spcPts val="0"/>
                  </a:spcBef>
                  <a:buNone/>
                </a:pPr>
                <a:endParaRPr lang="en-US" sz="2800" b="1" dirty="0">
                  <a:solidFill>
                    <a:prstClr val="white"/>
                  </a:solidFill>
                </a:endParaRPr>
              </a:p>
              <a:p>
                <a:pPr marL="0" lvl="0" indent="0">
                  <a:spcBef>
                    <a:spcPts val="0"/>
                  </a:spcBef>
                  <a:buNone/>
                </a:pPr>
                <a:endParaRPr lang="en-US" sz="3600" b="1"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0" y="609600"/>
                <a:ext cx="10972800" cy="6705600"/>
              </a:xfrm>
              <a:blipFill rotWithShape="1">
                <a:blip r:embed="rId2"/>
                <a:stretch>
                  <a:fillRect l="-833" t="-727"/>
                </a:stretch>
              </a:blipFill>
            </p:spPr>
            <p:txBody>
              <a:bodyPr/>
              <a:lstStyle/>
              <a:p>
                <a:r>
                  <a:rPr lang="en-US">
                    <a:noFill/>
                  </a:rPr>
                  <a:t> </a:t>
                </a:r>
              </a:p>
            </p:txBody>
          </p:sp>
        </mc:Fallback>
      </mc:AlternateContent>
    </p:spTree>
    <p:extLst>
      <p:ext uri="{BB962C8B-B14F-4D97-AF65-F5344CB8AC3E}">
        <p14:creationId xmlns:p14="http://schemas.microsoft.com/office/powerpoint/2010/main" val="361593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997"/>
            <a:ext cx="10820400" cy="766997"/>
          </a:xfrm>
        </p:spPr>
        <p:txBody>
          <a:bodyPr>
            <a:normAutofit fontScale="90000"/>
          </a:bodyPr>
          <a:lstStyle/>
          <a:p>
            <a:r>
              <a:rPr lang="en-US" b="1" u="sng" dirty="0" smtClean="0">
                <a:solidFill>
                  <a:srgbClr val="FFFF00"/>
                </a:solidFill>
              </a:rPr>
              <a:t>FORMULA</a:t>
            </a:r>
            <a:endParaRPr lang="en-US" b="1" u="sng"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0" y="609600"/>
                <a:ext cx="10972800" cy="6705600"/>
              </a:xfrm>
            </p:spPr>
            <p:txBody>
              <a:bodyPr>
                <a:normAutofit/>
              </a:bodyPr>
              <a:lstStyle/>
              <a:p>
                <a:r>
                  <a:rPr lang="en-US" sz="3200" b="1" dirty="0" smtClean="0"/>
                  <a:t>1. </a:t>
                </a:r>
                <a:r>
                  <a:rPr lang="en-US" sz="3200" dirty="0" smtClean="0">
                    <a:latin typeface="TimesNewRomanPSMT"/>
                  </a:rPr>
                  <a:t>If </a:t>
                </a:r>
                <a:r>
                  <a:rPr lang="en-US" sz="3200" dirty="0">
                    <a:latin typeface="TimesNewRomanPSMT"/>
                  </a:rPr>
                  <a:t>a certain distance is covered at a speed of </a:t>
                </a:r>
                <a:r>
                  <a:rPr lang="en-US" sz="3200" i="1" dirty="0" smtClean="0">
                    <a:latin typeface="TimesNewRomanPS-ItalicMT"/>
                  </a:rPr>
                  <a:t>x </a:t>
                </a:r>
                <a:r>
                  <a:rPr lang="en-US" sz="3200" dirty="0" smtClean="0">
                    <a:latin typeface="TimesNewRomanPSMT"/>
                  </a:rPr>
                  <a:t>Km/h </a:t>
                </a:r>
                <a:r>
                  <a:rPr lang="en-US" sz="3200" dirty="0">
                    <a:latin typeface="TimesNewRomanPSMT"/>
                  </a:rPr>
                  <a:t>and the same distance is covered at </a:t>
                </a:r>
                <a:r>
                  <a:rPr lang="en-US" sz="3200" dirty="0" smtClean="0">
                    <a:latin typeface="TimesNewRomanPSMT"/>
                  </a:rPr>
                  <a:t>a speed </a:t>
                </a:r>
                <a:r>
                  <a:rPr lang="en-US" sz="3200" dirty="0">
                    <a:latin typeface="TimesNewRomanPSMT"/>
                  </a:rPr>
                  <a:t>of </a:t>
                </a:r>
                <a:r>
                  <a:rPr lang="en-US" sz="3200" i="1" dirty="0">
                    <a:latin typeface="TimesNewRomanPS-ItalicMT"/>
                  </a:rPr>
                  <a:t>y </a:t>
                </a:r>
                <a:r>
                  <a:rPr lang="en-US" sz="3200" dirty="0">
                    <a:latin typeface="TimesNewRomanPSMT"/>
                  </a:rPr>
                  <a:t>Km/h, the average speed during </a:t>
                </a:r>
                <a:r>
                  <a:rPr lang="en-US" sz="3200" dirty="0" smtClean="0">
                    <a:latin typeface="TimesNewRomanPSMT"/>
                  </a:rPr>
                  <a:t>the entire journey</a:t>
                </a:r>
              </a:p>
              <a:p>
                <a:pPr marL="0" indent="0">
                  <a:buNone/>
                </a:pPr>
                <a:r>
                  <a:rPr lang="en-US" sz="3200" dirty="0">
                    <a:latin typeface="TimesNewRomanPSMT"/>
                  </a:rPr>
                  <a:t>	</a:t>
                </a:r>
                <a:r>
                  <a:rPr lang="en-US" sz="3200" dirty="0" smtClean="0">
                    <a:latin typeface="TimesNewRomanPSMT"/>
                  </a:rPr>
                  <a:t>			</a:t>
                </a:r>
                <a:r>
                  <a:rPr lang="en-US" sz="3200" b="1" dirty="0" smtClean="0">
                    <a:solidFill>
                      <a:schemeClr val="bg1"/>
                    </a:solidFill>
                    <a:latin typeface="TimesNewRomanPSMT"/>
                  </a:rPr>
                  <a:t>	</a:t>
                </a:r>
                <a:r>
                  <a:rPr lang="en-US" sz="3200" b="1" dirty="0" smtClean="0">
                    <a:solidFill>
                      <a:srgbClr val="FFFF00"/>
                    </a:solidFill>
                    <a:latin typeface="TimesNewRomanPSMT"/>
                  </a:rPr>
                  <a:t>is </a:t>
                </a:r>
                <a14:m>
                  <m:oMath xmlns:m="http://schemas.openxmlformats.org/officeDocument/2006/math">
                    <m:r>
                      <a:rPr lang="en-US" sz="3200" b="1" i="0" smtClean="0">
                        <a:solidFill>
                          <a:srgbClr val="FFFF00"/>
                        </a:solidFill>
                        <a:latin typeface="Cambria Math"/>
                      </a:rPr>
                      <m:t>=</m:t>
                    </m:r>
                    <m:f>
                      <m:fPr>
                        <m:ctrlPr>
                          <a:rPr lang="en-US" sz="3200" b="1" i="1">
                            <a:solidFill>
                              <a:srgbClr val="FFFF00"/>
                            </a:solidFill>
                            <a:latin typeface="Cambria Math"/>
                          </a:rPr>
                        </m:ctrlPr>
                      </m:fPr>
                      <m:num>
                        <m:r>
                          <m:rPr>
                            <m:nor/>
                          </m:rPr>
                          <a:rPr lang="en-US" sz="3200" b="1">
                            <a:solidFill>
                              <a:srgbClr val="FFFF00"/>
                            </a:solidFill>
                            <a:latin typeface="Cambria Math"/>
                          </a:rPr>
                          <m:t>(</m:t>
                        </m:r>
                        <m:r>
                          <m:rPr>
                            <m:nor/>
                          </m:rPr>
                          <a:rPr lang="en-US" sz="3200" b="1" i="0" smtClean="0">
                            <a:solidFill>
                              <a:srgbClr val="FFFF00"/>
                            </a:solidFill>
                            <a:latin typeface="Cambria Math"/>
                          </a:rPr>
                          <m:t>2</m:t>
                        </m:r>
                        <m:r>
                          <a:rPr lang="en-US" sz="3200" b="1" i="1" dirty="0">
                            <a:solidFill>
                              <a:srgbClr val="FFFF00"/>
                            </a:solidFill>
                            <a:latin typeface="Cambria Math"/>
                          </a:rPr>
                          <m:t>𝒙𝒚</m:t>
                        </m:r>
                        <m:r>
                          <m:rPr>
                            <m:nor/>
                          </m:rPr>
                          <a:rPr lang="en-US" sz="3200" b="1">
                            <a:solidFill>
                              <a:srgbClr val="FFFF00"/>
                            </a:solidFill>
                            <a:latin typeface="Cambria Math"/>
                          </a:rPr>
                          <m:t>)</m:t>
                        </m:r>
                      </m:num>
                      <m:den>
                        <m:r>
                          <m:rPr>
                            <m:nor/>
                          </m:rPr>
                          <a:rPr lang="en-US" sz="3200" b="1" dirty="0">
                            <a:solidFill>
                              <a:srgbClr val="FFFF00"/>
                            </a:solidFill>
                          </a:rPr>
                          <m:t> </m:t>
                        </m:r>
                        <m:r>
                          <a:rPr lang="en-US" sz="3200" b="1" i="1" dirty="0" smtClean="0">
                            <a:solidFill>
                              <a:srgbClr val="FFFF00"/>
                            </a:solidFill>
                            <a:latin typeface="Cambria Math"/>
                          </a:rPr>
                          <m:t>𝒙</m:t>
                        </m:r>
                        <m:r>
                          <a:rPr lang="en-US" sz="3200" b="1" i="1" dirty="0" smtClean="0">
                            <a:solidFill>
                              <a:srgbClr val="FFFF00"/>
                            </a:solidFill>
                            <a:latin typeface="Cambria Math"/>
                          </a:rPr>
                          <m:t>+</m:t>
                        </m:r>
                        <m:r>
                          <a:rPr lang="en-US" sz="3200" b="1" i="1" dirty="0" smtClean="0">
                            <a:solidFill>
                              <a:srgbClr val="FFFF00"/>
                            </a:solidFill>
                            <a:latin typeface="Cambria Math"/>
                          </a:rPr>
                          <m:t>𝒚</m:t>
                        </m:r>
                      </m:den>
                    </m:f>
                  </m:oMath>
                </a14:m>
                <a:r>
                  <a:rPr lang="en-US" sz="3200" b="1" dirty="0">
                    <a:solidFill>
                      <a:srgbClr val="FFFF00"/>
                    </a:solidFill>
                  </a:rPr>
                  <a:t> </a:t>
                </a:r>
              </a:p>
              <a:p>
                <a:r>
                  <a:rPr lang="en-US" sz="3200" i="1" dirty="0" smtClean="0">
                    <a:latin typeface="TimesNewRomanPS-ItalicMT"/>
                  </a:rPr>
                  <a:t>2. </a:t>
                </a:r>
                <a:r>
                  <a:rPr lang="en-US" sz="3200" dirty="0">
                    <a:latin typeface="TimesNewRomanPSMT"/>
                  </a:rPr>
                  <a:t>If a person or a motor car covers three </a:t>
                </a:r>
                <a:r>
                  <a:rPr lang="en-US" sz="3200" dirty="0" smtClean="0">
                    <a:latin typeface="TimesNewRomanPSMT"/>
                  </a:rPr>
                  <a:t>equal distances </a:t>
                </a:r>
                <a:r>
                  <a:rPr lang="en-US" sz="3200" dirty="0">
                    <a:latin typeface="TimesNewRomanPSMT"/>
                  </a:rPr>
                  <a:t>at the speed of </a:t>
                </a:r>
                <a:r>
                  <a:rPr lang="en-US" sz="3200" i="1" dirty="0">
                    <a:latin typeface="TimesNewRomanPS-ItalicMT"/>
                  </a:rPr>
                  <a:t>x </a:t>
                </a:r>
                <a:r>
                  <a:rPr lang="en-US" sz="3200" dirty="0">
                    <a:latin typeface="TimesNewRomanPSMT"/>
                  </a:rPr>
                  <a:t>Km/h, </a:t>
                </a:r>
                <a:r>
                  <a:rPr lang="en-US" sz="3200" i="1" dirty="0">
                    <a:latin typeface="TimesNewRomanPS-ItalicMT"/>
                  </a:rPr>
                  <a:t>y </a:t>
                </a:r>
                <a:r>
                  <a:rPr lang="en-US" sz="3200" dirty="0">
                    <a:latin typeface="TimesNewRomanPSMT"/>
                  </a:rPr>
                  <a:t>Km/h </a:t>
                </a:r>
                <a:r>
                  <a:rPr lang="en-US" sz="3200" dirty="0" smtClean="0">
                    <a:latin typeface="TimesNewRomanPSMT"/>
                  </a:rPr>
                  <a:t>and </a:t>
                </a:r>
                <a:r>
                  <a:rPr lang="en-US" sz="3200" i="1" dirty="0" smtClean="0">
                    <a:latin typeface="TimesNewRomanPS-ItalicMT"/>
                  </a:rPr>
                  <a:t>z </a:t>
                </a:r>
                <a:r>
                  <a:rPr lang="en-US" sz="3200" dirty="0">
                    <a:latin typeface="TimesNewRomanPSMT"/>
                  </a:rPr>
                  <a:t>Km/h, respectively, then for the entire </a:t>
                </a:r>
                <a:r>
                  <a:rPr lang="en-US" sz="3200" dirty="0" smtClean="0">
                    <a:latin typeface="TimesNewRomanPSMT"/>
                  </a:rPr>
                  <a:t>journey average </a:t>
                </a:r>
                <a:r>
                  <a:rPr lang="en-US" sz="3200" dirty="0">
                    <a:latin typeface="TimesNewRomanPSMT"/>
                  </a:rPr>
                  <a:t>speed of the person or motor car </a:t>
                </a:r>
              </a:p>
              <a:p>
                <a:pPr marL="0" lvl="0" indent="0">
                  <a:buNone/>
                </a:pPr>
                <a:r>
                  <a:rPr lang="en-US" sz="3200" dirty="0" smtClean="0">
                    <a:latin typeface="TimesNewRomanPSMT"/>
                  </a:rPr>
                  <a:t>					</a:t>
                </a:r>
                <a:r>
                  <a:rPr lang="en-US" sz="3200" b="1" dirty="0" smtClean="0">
                    <a:solidFill>
                      <a:srgbClr val="FFFF00"/>
                    </a:solidFill>
                    <a:latin typeface="TimesNewRomanPSMT"/>
                  </a:rPr>
                  <a:t>is </a:t>
                </a:r>
                <a14:m>
                  <m:oMath xmlns:m="http://schemas.openxmlformats.org/officeDocument/2006/math">
                    <m:r>
                      <a:rPr lang="en-US" sz="3200" b="1">
                        <a:solidFill>
                          <a:srgbClr val="FFFF00"/>
                        </a:solidFill>
                        <a:latin typeface="Cambria Math"/>
                      </a:rPr>
                      <m:t>=</m:t>
                    </m:r>
                    <m:f>
                      <m:fPr>
                        <m:ctrlPr>
                          <a:rPr lang="en-US" sz="3200" b="1" i="1">
                            <a:solidFill>
                              <a:srgbClr val="FFFF00"/>
                            </a:solidFill>
                            <a:latin typeface="Cambria Math"/>
                          </a:rPr>
                        </m:ctrlPr>
                      </m:fPr>
                      <m:num>
                        <m:r>
                          <m:rPr>
                            <m:nor/>
                          </m:rPr>
                          <a:rPr lang="en-US" sz="3200" b="1">
                            <a:solidFill>
                              <a:srgbClr val="FFFF00"/>
                            </a:solidFill>
                            <a:latin typeface="Cambria Math"/>
                          </a:rPr>
                          <m:t>(</m:t>
                        </m:r>
                        <m:r>
                          <m:rPr>
                            <m:nor/>
                          </m:rPr>
                          <a:rPr lang="en-US" sz="3200" b="1" i="0" smtClean="0">
                            <a:solidFill>
                              <a:srgbClr val="FFFF00"/>
                            </a:solidFill>
                            <a:latin typeface="Cambria Math"/>
                          </a:rPr>
                          <m:t>3</m:t>
                        </m:r>
                        <m:r>
                          <a:rPr lang="en-US" sz="3200" b="1" i="1" dirty="0">
                            <a:solidFill>
                              <a:srgbClr val="FFFF00"/>
                            </a:solidFill>
                            <a:latin typeface="Cambria Math"/>
                          </a:rPr>
                          <m:t>𝒙𝒚𝒛</m:t>
                        </m:r>
                        <m:r>
                          <m:rPr>
                            <m:nor/>
                          </m:rPr>
                          <a:rPr lang="en-US" sz="3200" b="1">
                            <a:solidFill>
                              <a:srgbClr val="FFFF00"/>
                            </a:solidFill>
                            <a:latin typeface="Cambria Math"/>
                          </a:rPr>
                          <m:t>)</m:t>
                        </m:r>
                      </m:num>
                      <m:den>
                        <m:r>
                          <m:rPr>
                            <m:nor/>
                          </m:rPr>
                          <a:rPr lang="en-US" sz="3200" b="1" dirty="0">
                            <a:solidFill>
                              <a:srgbClr val="FFFF00"/>
                            </a:solidFill>
                          </a:rPr>
                          <m:t> </m:t>
                        </m:r>
                        <m:r>
                          <a:rPr lang="en-US" sz="3200" b="1" i="1" dirty="0">
                            <a:solidFill>
                              <a:srgbClr val="FFFF00"/>
                            </a:solidFill>
                            <a:latin typeface="Cambria Math"/>
                          </a:rPr>
                          <m:t>𝒙</m:t>
                        </m:r>
                        <m:r>
                          <a:rPr lang="en-US" sz="3200" b="1" i="1" dirty="0" smtClean="0">
                            <a:solidFill>
                              <a:srgbClr val="FFFF00"/>
                            </a:solidFill>
                            <a:latin typeface="Cambria Math"/>
                          </a:rPr>
                          <m:t>𝒚</m:t>
                        </m:r>
                        <m:r>
                          <a:rPr lang="en-US" sz="3200" b="1" i="1" dirty="0">
                            <a:solidFill>
                              <a:srgbClr val="FFFF00"/>
                            </a:solidFill>
                            <a:latin typeface="Cambria Math"/>
                          </a:rPr>
                          <m:t>+</m:t>
                        </m:r>
                        <m:r>
                          <a:rPr lang="en-US" sz="3200" b="1" i="1" dirty="0">
                            <a:solidFill>
                              <a:srgbClr val="FFFF00"/>
                            </a:solidFill>
                            <a:latin typeface="Cambria Math"/>
                          </a:rPr>
                          <m:t>𝒚𝒛</m:t>
                        </m:r>
                        <m:r>
                          <a:rPr lang="en-US" sz="3200" b="1" i="1" dirty="0" smtClean="0">
                            <a:solidFill>
                              <a:srgbClr val="FFFF00"/>
                            </a:solidFill>
                            <a:latin typeface="Cambria Math"/>
                          </a:rPr>
                          <m:t>+</m:t>
                        </m:r>
                        <m:r>
                          <a:rPr lang="en-US" sz="3200" b="1" i="1" dirty="0" smtClean="0">
                            <a:solidFill>
                              <a:srgbClr val="FFFF00"/>
                            </a:solidFill>
                            <a:latin typeface="Cambria Math"/>
                          </a:rPr>
                          <m:t>𝒛𝒙</m:t>
                        </m:r>
                      </m:den>
                    </m:f>
                  </m:oMath>
                </a14:m>
                <a:r>
                  <a:rPr lang="en-US" sz="3200" b="1" dirty="0">
                    <a:solidFill>
                      <a:srgbClr val="FFFF00"/>
                    </a:solidFill>
                  </a:rPr>
                  <a:t> </a:t>
                </a:r>
              </a:p>
              <a:p>
                <a:pPr marL="0" indent="0">
                  <a:buNone/>
                </a:pPr>
                <a:endParaRPr lang="en-US" sz="3200" dirty="0">
                  <a:latin typeface="Symbo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0" y="609600"/>
                <a:ext cx="10972800" cy="6705600"/>
              </a:xfrm>
              <a:blipFill rotWithShape="1">
                <a:blip r:embed="rId2"/>
                <a:stretch>
                  <a:fillRect l="-1111" t="-1273" r="-2333"/>
                </a:stretch>
              </a:blipFill>
            </p:spPr>
            <p:txBody>
              <a:bodyPr/>
              <a:lstStyle/>
              <a:p>
                <a:r>
                  <a:rPr lang="en-US">
                    <a:noFill/>
                  </a:rPr>
                  <a:t> </a:t>
                </a:r>
              </a:p>
            </p:txBody>
          </p:sp>
        </mc:Fallback>
      </mc:AlternateContent>
    </p:spTree>
    <p:extLst>
      <p:ext uri="{BB962C8B-B14F-4D97-AF65-F5344CB8AC3E}">
        <p14:creationId xmlns:p14="http://schemas.microsoft.com/office/powerpoint/2010/main" val="288434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EXAMPLE PROBLEMS</a:t>
            </a:r>
            <a:endParaRPr lang="en-US" b="1" u="sng" dirty="0">
              <a:solidFill>
                <a:srgbClr val="FFFF00"/>
              </a:solidFill>
            </a:endParaRPr>
          </a:p>
        </p:txBody>
      </p:sp>
      <p:sp>
        <p:nvSpPr>
          <p:cNvPr id="5" name="Content Placeholder 4"/>
          <p:cNvSpPr>
            <a:spLocks noGrp="1"/>
          </p:cNvSpPr>
          <p:nvPr>
            <p:ph idx="1"/>
          </p:nvPr>
        </p:nvSpPr>
        <p:spPr/>
        <p:txBody>
          <a:bodyPr>
            <a:normAutofit/>
          </a:bodyPr>
          <a:lstStyle/>
          <a:p>
            <a:r>
              <a:rPr lang="en-US" sz="3600" dirty="0" smtClean="0"/>
              <a:t>1. The </a:t>
            </a:r>
            <a:r>
              <a:rPr lang="en-US" sz="3600" dirty="0"/>
              <a:t>average marks obtained by </a:t>
            </a:r>
            <a:r>
              <a:rPr lang="en-US" sz="3600" dirty="0" smtClean="0"/>
              <a:t>200 students </a:t>
            </a:r>
            <a:r>
              <a:rPr lang="en-US" sz="3600" dirty="0"/>
              <a:t>in a certain examination is 45. Find the total marks.</a:t>
            </a:r>
          </a:p>
          <a:p>
            <a:pPr marL="0" indent="0">
              <a:buNone/>
            </a:pPr>
            <a:endParaRPr lang="en-US" sz="3600" dirty="0" smtClean="0">
              <a:latin typeface="TimesNewRomanPSMT"/>
            </a:endParaRPr>
          </a:p>
          <a:p>
            <a:r>
              <a:rPr lang="en-US" sz="3600" dirty="0"/>
              <a:t>(a) </a:t>
            </a:r>
            <a:r>
              <a:rPr lang="en-US" sz="3600" dirty="0" smtClean="0"/>
              <a:t>	</a:t>
            </a:r>
            <a:r>
              <a:rPr lang="en-US" sz="3600" dirty="0" smtClean="0"/>
              <a:t>6000</a:t>
            </a:r>
            <a:endParaRPr lang="en-US" sz="3600" dirty="0" smtClean="0"/>
          </a:p>
          <a:p>
            <a:r>
              <a:rPr lang="en-US" sz="3600" dirty="0" smtClean="0"/>
              <a:t>(</a:t>
            </a:r>
            <a:r>
              <a:rPr lang="en-US" sz="3600" dirty="0"/>
              <a:t>b) </a:t>
            </a:r>
            <a:r>
              <a:rPr lang="en-US" sz="3600" dirty="0" smtClean="0"/>
              <a:t>	</a:t>
            </a:r>
            <a:r>
              <a:rPr lang="en-US" sz="3600" dirty="0" smtClean="0"/>
              <a:t>7000</a:t>
            </a:r>
            <a:endParaRPr lang="en-US" sz="3600" dirty="0"/>
          </a:p>
          <a:p>
            <a:r>
              <a:rPr lang="en-US" sz="3600" dirty="0"/>
              <a:t>(c) </a:t>
            </a:r>
            <a:r>
              <a:rPr lang="en-US" sz="3600" dirty="0" smtClean="0"/>
              <a:t>	</a:t>
            </a:r>
            <a:r>
              <a:rPr lang="en-US" sz="3600" dirty="0" smtClean="0"/>
              <a:t>8000</a:t>
            </a:r>
            <a:endParaRPr lang="en-US" sz="3600" dirty="0" smtClean="0"/>
          </a:p>
          <a:p>
            <a:r>
              <a:rPr lang="en-US" sz="3600" dirty="0" smtClean="0"/>
              <a:t>(</a:t>
            </a:r>
            <a:r>
              <a:rPr lang="en-US" sz="3600" dirty="0"/>
              <a:t>d) </a:t>
            </a:r>
            <a:r>
              <a:rPr lang="en-US" sz="3600" dirty="0" smtClean="0"/>
              <a:t>	</a:t>
            </a:r>
            <a:r>
              <a:rPr lang="en-US" sz="3600" dirty="0" smtClean="0"/>
              <a:t>9000</a:t>
            </a:r>
            <a:endParaRPr lang="en-US" sz="3600" dirty="0">
              <a:latin typeface="Symbol"/>
            </a:endParaRPr>
          </a:p>
        </p:txBody>
      </p:sp>
    </p:spTree>
    <p:extLst>
      <p:ext uri="{BB962C8B-B14F-4D97-AF65-F5344CB8AC3E}">
        <p14:creationId xmlns:p14="http://schemas.microsoft.com/office/powerpoint/2010/main" val="3686045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smtClean="0">
                <a:solidFill>
                  <a:srgbClr val="FFFF00"/>
                </a:solidFill>
              </a:rPr>
              <a:t>Solution : Option (d)</a:t>
            </a:r>
            <a:endParaRPr lang="en-US" b="1" u="sng" dirty="0">
              <a:solidFill>
                <a:srgbClr val="FFFF00"/>
              </a:solidFill>
            </a:endParaRPr>
          </a:p>
        </p:txBody>
      </p:sp>
      <p:sp>
        <p:nvSpPr>
          <p:cNvPr id="5" name="Content Placeholder 4"/>
          <p:cNvSpPr>
            <a:spLocks noGrp="1"/>
          </p:cNvSpPr>
          <p:nvPr>
            <p:ph idx="1"/>
          </p:nvPr>
        </p:nvSpPr>
        <p:spPr>
          <a:xfrm>
            <a:off x="76200" y="1706880"/>
            <a:ext cx="10744200" cy="4827694"/>
          </a:xfrm>
        </p:spPr>
        <p:txBody>
          <a:bodyPr>
            <a:normAutofit/>
          </a:bodyPr>
          <a:lstStyle/>
          <a:p>
            <a:pPr marL="0" indent="0">
              <a:buNone/>
            </a:pPr>
            <a:r>
              <a:rPr lang="en-US" sz="4000" dirty="0"/>
              <a:t>Total </a:t>
            </a:r>
            <a:r>
              <a:rPr lang="en-US" sz="4000" dirty="0" smtClean="0"/>
              <a:t>marks = </a:t>
            </a:r>
            <a:r>
              <a:rPr lang="en-US" sz="4000" dirty="0"/>
              <a:t>Average marks × Number of students</a:t>
            </a:r>
          </a:p>
          <a:p>
            <a:pPr marL="0" indent="0">
              <a:buNone/>
            </a:pPr>
            <a:r>
              <a:rPr lang="en-US" sz="4000" dirty="0" smtClean="0"/>
              <a:t>		   = </a:t>
            </a:r>
            <a:r>
              <a:rPr lang="en-US" sz="4000" dirty="0"/>
              <a:t>200 × 45 </a:t>
            </a:r>
            <a:endParaRPr lang="en-US" sz="4000" dirty="0" smtClean="0"/>
          </a:p>
          <a:p>
            <a:pPr marL="0" indent="0">
              <a:buNone/>
            </a:pPr>
            <a:r>
              <a:rPr lang="en-US" sz="4000" dirty="0"/>
              <a:t>	</a:t>
            </a:r>
            <a:r>
              <a:rPr lang="en-US" sz="4000" dirty="0" smtClean="0">
                <a:solidFill>
                  <a:srgbClr val="FFFF00"/>
                </a:solidFill>
              </a:rPr>
              <a:t>	   </a:t>
            </a:r>
            <a:r>
              <a:rPr lang="en-US" sz="4000" b="1" u="sng" dirty="0" smtClean="0">
                <a:solidFill>
                  <a:srgbClr val="FFFF00"/>
                </a:solidFill>
              </a:rPr>
              <a:t>= </a:t>
            </a:r>
            <a:r>
              <a:rPr lang="en-US" sz="4000" b="1" u="sng" dirty="0" smtClean="0">
                <a:solidFill>
                  <a:srgbClr val="FFFF00"/>
                </a:solidFill>
              </a:rPr>
              <a:t>9000</a:t>
            </a:r>
            <a:endParaRPr lang="en-US" sz="4000" b="1" u="sng" dirty="0" smtClean="0">
              <a:solidFill>
                <a:srgbClr val="FFFF00"/>
              </a:solidFill>
            </a:endParaRPr>
          </a:p>
          <a:p>
            <a:pPr marL="0" indent="0">
              <a:buNone/>
            </a:pPr>
            <a:endParaRPr lang="en-US" sz="3600" dirty="0">
              <a:latin typeface="Symbol"/>
            </a:endParaRPr>
          </a:p>
        </p:txBody>
      </p:sp>
    </p:spTree>
    <p:extLst>
      <p:ext uri="{BB962C8B-B14F-4D97-AF65-F5344CB8AC3E}">
        <p14:creationId xmlns:p14="http://schemas.microsoft.com/office/powerpoint/2010/main" val="1138091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1644</TotalTime>
  <Words>813</Words>
  <Application>Microsoft Office PowerPoint</Application>
  <PresentationFormat>Custom</PresentationFormat>
  <Paragraphs>207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Chapter 3:  RATIO AND PROPORTION</vt:lpstr>
      <vt:lpstr>3. Averages</vt:lpstr>
      <vt:lpstr>FORMULA</vt:lpstr>
      <vt:lpstr>FORMULA</vt:lpstr>
      <vt:lpstr>FORMULA</vt:lpstr>
      <vt:lpstr>FORMULA</vt:lpstr>
      <vt:lpstr>FORMULA</vt:lpstr>
      <vt:lpstr>EXAMPLE PROBLEMS</vt:lpstr>
      <vt:lpstr>Solution : Option (d)</vt:lpstr>
      <vt:lpstr>2. Total temperature for the month of September is 840°C. If the average temperature of that month is 28°C, find out the number of days is the month of September.</vt:lpstr>
      <vt:lpstr>Solution : Option (a)</vt:lpstr>
      <vt:lpstr>3. Find the average of first 81 natural numbers.</vt:lpstr>
      <vt:lpstr>Solution : Option (c)</vt:lpstr>
      <vt:lpstr>4. What is the average of squares of the natural numbers from 1 to 41?</vt:lpstr>
      <vt:lpstr>Solution : Option (b)</vt:lpstr>
      <vt:lpstr>5. The average of 7 numbers is 5. If the average of fi rst six of these numbers is 4, find the seventh number :</vt:lpstr>
      <vt:lpstr>Solution : Option (c)</vt:lpstr>
      <vt:lpstr>6. Out of three numbers, the first is twice the second and is half of the third. If the average of the three numbers is 56, the three numbers in order are:</vt:lpstr>
      <vt:lpstr>Solution : Option (b)</vt:lpstr>
      <vt:lpstr>7. Find the average of consecutive odd numbers 21, 23, 25, 27, 29, 31, 33, 35.</vt:lpstr>
      <vt:lpstr>Solution : Option (a)</vt:lpstr>
      <vt:lpstr>8. Find the average of squares of first 19 consecutive even numbers.</vt:lpstr>
      <vt:lpstr>Solution : Option (d)</vt:lpstr>
      <vt:lpstr>9. Find the average of squares of consecutive even numbers from 1 to 25.</vt:lpstr>
      <vt:lpstr>Solution : Option (a)</vt:lpstr>
      <vt:lpstr>10. Find the average of squares of consecutive odd numbers from 1 to 31.</vt:lpstr>
      <vt:lpstr>Solution : Option (b)</vt:lpstr>
      <vt:lpstr>11. A man goes to a certain place at a speed of 30 Km/h and returns to the original place at a speed of 20 Km/h, find out his average speed during this up and down journey..</vt:lpstr>
      <vt:lpstr>Solution : Option (a)</vt:lpstr>
      <vt:lpstr>EXERCISE PROBLEMS 1.There are 35 students in a hostel. If the number of students increased by 7, the expenses of the mess were increased by Rs.42 per day while the average expenditure per head decreased by Rs.1. Find out the actual expenditure of the mess. </vt:lpstr>
      <vt:lpstr> 2. An aeroplane travels 2500 Km, 1200 Km and 500 Km at 500 Km/h, 400 Km/h, and 250 Km/h, respectively. The average speed is: . </vt:lpstr>
      <vt:lpstr> 3. The average of 10 numbers is 7. What will be the new average if each of the numbers is multiplied by 8?: </vt:lpstr>
      <vt:lpstr> 4. A batsman in his 17th innings, makes a score of 85 runs, and thereby, increases his average by 3 runs. What is his average after the 17th innings? He had never been ‘not out’. </vt:lpstr>
      <vt:lpstr> 5. In an examination, out of 20 students in a class, in Mathematics 2 students scored 100 marks, 3 students scored 0, and average marks for rest of the students was 40. What is the average mark of the whole class?’. </vt:lpstr>
      <vt:lpstr> 6. The average age of a committee of 8 members is 40 years. A member, aged 55 years, retired and he was replaced by a member aged 39 years. The average age of the present committee is: </vt:lpstr>
      <vt:lpstr> 7. The average weight of 10 students is increased by half a Kg when one of the students weighing 50 Kg is replaced by a new student. Find out the weight of the new student.</vt:lpstr>
      <vt:lpstr> 8. The average income of A for 15 days is Rs.70. The average for first five days is  Rs.60 and that for the last nine days is Rs.80. A’s income for the sixth day is:.</vt:lpstr>
      <vt:lpstr>9. The average of marks obtained by 120 candidates was 35. If the average of marks of passed candidates was 39 and that of failed candidates was 15, the number of candidates who passed the examination 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RATIO AND PROPORTION</dc:title>
  <dc:creator>Vignesh</dc:creator>
  <cp:lastModifiedBy>Vignesh</cp:lastModifiedBy>
  <cp:revision>90</cp:revision>
  <dcterms:created xsi:type="dcterms:W3CDTF">2006-08-16T00:00:00Z</dcterms:created>
  <dcterms:modified xsi:type="dcterms:W3CDTF">2021-05-06T14:41:12Z</dcterms:modified>
</cp:coreProperties>
</file>