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0"/>
  </p:notesMasterIdLst>
  <p:sldIdLst>
    <p:sldId id="300" r:id="rId2"/>
    <p:sldId id="295" r:id="rId3"/>
    <p:sldId id="256" r:id="rId4"/>
    <p:sldId id="257" r:id="rId5"/>
    <p:sldId id="274" r:id="rId6"/>
    <p:sldId id="275" r:id="rId7"/>
    <p:sldId id="288" r:id="rId8"/>
    <p:sldId id="276" r:id="rId9"/>
    <p:sldId id="277" r:id="rId10"/>
    <p:sldId id="296" r:id="rId11"/>
    <p:sldId id="287" r:id="rId12"/>
    <p:sldId id="260" r:id="rId13"/>
    <p:sldId id="261" r:id="rId14"/>
    <p:sldId id="265" r:id="rId15"/>
    <p:sldId id="263" r:id="rId16"/>
    <p:sldId id="264" r:id="rId17"/>
    <p:sldId id="266" r:id="rId18"/>
    <p:sldId id="299" r:id="rId19"/>
    <p:sldId id="267" r:id="rId20"/>
    <p:sldId id="268" r:id="rId21"/>
    <p:sldId id="283" r:id="rId22"/>
    <p:sldId id="284" r:id="rId23"/>
    <p:sldId id="285" r:id="rId24"/>
    <p:sldId id="286" r:id="rId25"/>
    <p:sldId id="301" r:id="rId26"/>
    <p:sldId id="289" r:id="rId27"/>
    <p:sldId id="291" r:id="rId28"/>
    <p:sldId id="293" r:id="rId29"/>
    <p:sldId id="292" r:id="rId30"/>
    <p:sldId id="258" r:id="rId31"/>
    <p:sldId id="298" r:id="rId32"/>
    <p:sldId id="297" r:id="rId33"/>
    <p:sldId id="259" r:id="rId34"/>
    <p:sldId id="294" r:id="rId35"/>
    <p:sldId id="269" r:id="rId36"/>
    <p:sldId id="302" r:id="rId37"/>
    <p:sldId id="270" r:id="rId38"/>
    <p:sldId id="27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44" autoAdjust="0"/>
    <p:restoredTop sz="94660"/>
  </p:normalViewPr>
  <p:slideViewPr>
    <p:cSldViewPr>
      <p:cViewPr varScale="1">
        <p:scale>
          <a:sx n="50" d="100"/>
          <a:sy n="50" d="100"/>
        </p:scale>
        <p:origin x="-1435"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115"/>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030CA-E47A-4E71-B9E9-8086BCD30986}" type="datetimeFigureOut">
              <a:rPr lang="en-US" smtClean="0"/>
              <a:t>9/5/2020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A6373A-8F31-4034-B451-507514193A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Planning, Preparedness, Persuasiveness, Presentability, Perseverance, </a:t>
            </a:r>
            <a:endParaRPr lang="en-IN" dirty="0" smtClean="0"/>
          </a:p>
          <a:p>
            <a:endParaRPr lang="en-IN" dirty="0"/>
          </a:p>
        </p:txBody>
      </p:sp>
      <p:sp>
        <p:nvSpPr>
          <p:cNvPr id="4" name="Slide Number Placeholder 3"/>
          <p:cNvSpPr>
            <a:spLocks noGrp="1"/>
          </p:cNvSpPr>
          <p:nvPr>
            <p:ph type="sldNum" sz="quarter" idx="10"/>
          </p:nvPr>
        </p:nvSpPr>
        <p:spPr/>
        <p:txBody>
          <a:bodyPr/>
          <a:lstStyle/>
          <a:p>
            <a:fld id="{83A6373A-8F31-4034-B451-507514193A2F}" type="slidenum">
              <a:rPr lang="en-IN" smtClean="0"/>
              <a:t>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E3BBFD-490D-40DD-B28C-8C66E806DC29}" type="datetimeFigureOut">
              <a:rPr lang="en-US" smtClean="0"/>
              <a:pPr/>
              <a:t>9/5/2020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273D8EDB-8BFA-416A-9F36-A88FB27D4B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E3BBFD-490D-40DD-B28C-8C66E806DC29}" type="datetimeFigureOut">
              <a:rPr lang="en-US" smtClean="0"/>
              <a:pPr/>
              <a:t>9/5/2020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E3BBFD-490D-40DD-B28C-8C66E806DC29}" type="datetimeFigureOut">
              <a:rPr lang="en-US" smtClean="0"/>
              <a:pPr/>
              <a:t>9/5/2020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E3BBFD-490D-40DD-B28C-8C66E806DC29}" type="datetimeFigureOut">
              <a:rPr lang="en-US" smtClean="0"/>
              <a:pPr/>
              <a:t>9/5/2020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8E3BBFD-490D-40DD-B28C-8C66E806DC29}" type="datetimeFigureOut">
              <a:rPr lang="en-US" smtClean="0"/>
              <a:pPr/>
              <a:t>9/5/2020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3D8EDB-8BFA-416A-9F36-A88FB27D4B18}"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E3BBFD-490D-40DD-B28C-8C66E806DC29}" type="datetimeFigureOut">
              <a:rPr lang="en-US" smtClean="0"/>
              <a:pPr/>
              <a:t>9/5/2020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8E3BBFD-490D-40DD-B28C-8C66E806DC29}" type="datetimeFigureOut">
              <a:rPr lang="en-US" smtClean="0"/>
              <a:pPr/>
              <a:t>9/5/2020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8E3BBFD-490D-40DD-B28C-8C66E806DC29}" type="datetimeFigureOut">
              <a:rPr lang="en-US" smtClean="0"/>
              <a:pPr/>
              <a:t>9/5/2020</a:t>
            </a:fld>
            <a:endParaRPr lang="en-IN"/>
          </a:p>
        </p:txBody>
      </p:sp>
      <p:sp>
        <p:nvSpPr>
          <p:cNvPr id="8" name="Slide Number Placeholder 7"/>
          <p:cNvSpPr>
            <a:spLocks noGrp="1"/>
          </p:cNvSpPr>
          <p:nvPr>
            <p:ph type="sldNum" sz="quarter" idx="11"/>
          </p:nvPr>
        </p:nvSpPr>
        <p:spPr/>
        <p:txBody>
          <a:bodyPr/>
          <a:lstStyle/>
          <a:p>
            <a:fld id="{273D8EDB-8BFA-416A-9F36-A88FB27D4B18}"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E3BBFD-490D-40DD-B28C-8C66E806DC29}" type="datetimeFigureOut">
              <a:rPr lang="en-US" smtClean="0"/>
              <a:pPr/>
              <a:t>9/5/2020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E3BBFD-490D-40DD-B28C-8C66E806DC29}" type="datetimeFigureOut">
              <a:rPr lang="en-US" smtClean="0"/>
              <a:pPr/>
              <a:t>9/5/2020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273D8EDB-8BFA-416A-9F36-A88FB27D4B1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28E3BBFD-490D-40DD-B28C-8C66E806DC29}" type="datetimeFigureOut">
              <a:rPr lang="en-US" smtClean="0"/>
              <a:pPr/>
              <a:t>9/5/2020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3D8EDB-8BFA-416A-9F36-A88FB27D4B1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28E3BBFD-490D-40DD-B28C-8C66E806DC29}" type="datetimeFigureOut">
              <a:rPr lang="en-US" smtClean="0"/>
              <a:pPr/>
              <a:t>9/5/2020</a:t>
            </a:fld>
            <a:endParaRPr lang="en-IN"/>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273D8EDB-8BFA-416A-9F36-A88FB27D4B18}"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428868"/>
            <a:ext cx="6286544" cy="2877522"/>
          </a:xfrm>
        </p:spPr>
        <p:txBody>
          <a:bodyPr>
            <a:normAutofit fontScale="90000"/>
          </a:bodyPr>
          <a:lstStyle/>
          <a:p>
            <a:pPr algn="l"/>
            <a:r>
              <a:rPr lang="en-IN" sz="1800" dirty="0" smtClean="0">
                <a:solidFill>
                  <a:srgbClr val="00B0F0"/>
                </a:solidFill>
              </a:rPr>
              <a:t>Self</a:t>
            </a:r>
            <a:r>
              <a:rPr lang="en-IN" sz="1800" dirty="0" smtClean="0">
                <a:solidFill>
                  <a:srgbClr val="FFFF00"/>
                </a:solidFill>
              </a:rPr>
              <a:t> </a:t>
            </a:r>
            <a:r>
              <a:rPr lang="en-IN" sz="1800" dirty="0" smtClean="0">
                <a:solidFill>
                  <a:srgbClr val="FFFF00"/>
                </a:solidFill>
              </a:rPr>
              <a:t>awareness, self motivation, self respect and self learning - The development and factors motivating  self esteem - Building self confidence- </a:t>
            </a:r>
            <a:r>
              <a:rPr lang="en-IN" sz="1800" dirty="0" smtClean="0">
                <a:solidFill>
                  <a:srgbClr val="FFFF00"/>
                </a:solidFill>
              </a:rPr>
              <a:t/>
            </a:r>
            <a:br>
              <a:rPr lang="en-IN" sz="1800" dirty="0" smtClean="0">
                <a:solidFill>
                  <a:srgbClr val="FFFF00"/>
                </a:solidFill>
              </a:rPr>
            </a:br>
            <a:r>
              <a:rPr lang="en-IN" sz="1800" dirty="0" smtClean="0"/>
              <a:t/>
            </a:r>
            <a:br>
              <a:rPr lang="en-IN" sz="1800" dirty="0" smtClean="0"/>
            </a:br>
            <a:r>
              <a:rPr lang="en-IN" sz="1800" dirty="0" smtClean="0">
                <a:solidFill>
                  <a:srgbClr val="FFFF00"/>
                </a:solidFill>
              </a:rPr>
              <a:t>Etiquette </a:t>
            </a:r>
            <a:r>
              <a:rPr lang="en-IN" sz="1800" dirty="0" smtClean="0">
                <a:solidFill>
                  <a:srgbClr val="FFFF00"/>
                </a:solidFill>
              </a:rPr>
              <a:t>- Common Social and professional etiquettes - Cell phone and email etiquette - Social media </a:t>
            </a:r>
            <a:r>
              <a:rPr lang="en-IN" sz="1800" dirty="0" smtClean="0">
                <a:solidFill>
                  <a:srgbClr val="FFFF00"/>
                </a:solidFill>
              </a:rPr>
              <a:t>etiquette-</a:t>
            </a:r>
            <a:r>
              <a:rPr lang="en-IN" sz="1800" dirty="0" smtClean="0"/>
              <a:t/>
            </a:r>
            <a:br>
              <a:rPr lang="en-IN" sz="1800" dirty="0" smtClean="0"/>
            </a:br>
            <a:r>
              <a:rPr lang="en-IN" sz="1800" dirty="0" smtClean="0"/>
              <a:t/>
            </a:r>
            <a:br>
              <a:rPr lang="en-IN" sz="1800" dirty="0" smtClean="0"/>
            </a:br>
            <a:r>
              <a:rPr lang="en-IN" sz="1800" dirty="0" smtClean="0"/>
              <a:t> </a:t>
            </a:r>
            <a:r>
              <a:rPr lang="en-IN" sz="1800" dirty="0" smtClean="0"/>
              <a:t>The </a:t>
            </a:r>
            <a:r>
              <a:rPr lang="en-IN" sz="1800" dirty="0" err="1" smtClean="0"/>
              <a:t>basicS</a:t>
            </a:r>
            <a:r>
              <a:rPr lang="en-IN" sz="1800" dirty="0" smtClean="0"/>
              <a:t>  </a:t>
            </a:r>
            <a:r>
              <a:rPr lang="en-IN" sz="1800" dirty="0" smtClean="0"/>
              <a:t>of effective goals – steps to be followed to obtain optimum results from goal setting –Identifying the reasons and overcoming procrastination – priority management at home and college.</a:t>
            </a:r>
            <a:r>
              <a:rPr lang="en-IN" dirty="0" smtClean="0"/>
              <a:t/>
            </a:r>
            <a:br>
              <a:rPr lang="en-IN" dirty="0" smtClean="0"/>
            </a:br>
            <a:endParaRPr lang="en-IN" dirty="0"/>
          </a:p>
        </p:txBody>
      </p:sp>
      <p:sp>
        <p:nvSpPr>
          <p:cNvPr id="3" name="Subtitle 2"/>
          <p:cNvSpPr>
            <a:spLocks noGrp="1"/>
          </p:cNvSpPr>
          <p:nvPr>
            <p:ph type="subTitle" idx="1"/>
          </p:nvPr>
        </p:nvSpPr>
        <p:spPr>
          <a:xfrm>
            <a:off x="285720" y="214290"/>
            <a:ext cx="8572528" cy="1538310"/>
          </a:xfrm>
        </p:spPr>
        <p:txBody>
          <a:bodyPr>
            <a:normAutofit fontScale="77500" lnSpcReduction="20000"/>
          </a:bodyPr>
          <a:lstStyle/>
          <a:p>
            <a:pPr algn="l"/>
            <a:r>
              <a:rPr lang="en-IN" sz="3200" b="1" dirty="0" smtClean="0"/>
              <a:t>Unit 1: Self Esteem, Etiquettes and Goal Setting 		</a:t>
            </a:r>
            <a:r>
              <a:rPr lang="en-IN" b="1" dirty="0" smtClean="0"/>
              <a:t>			</a:t>
            </a:r>
            <a:endParaRPr lang="en-IN" b="1" dirty="0" smtClean="0"/>
          </a:p>
          <a:p>
            <a:pPr algn="l"/>
            <a:endParaRPr lang="en-IN" sz="2800" b="1" dirty="0" smtClean="0"/>
          </a:p>
          <a:p>
            <a:pPr algn="l"/>
            <a:r>
              <a:rPr lang="en-IN" sz="2800" b="1" dirty="0" smtClean="0"/>
              <a:t>Total - 6 hrs</a:t>
            </a:r>
            <a:r>
              <a:rPr lang="en-IN" sz="2800" dirty="0" smtClean="0"/>
              <a:t/>
            </a:r>
            <a:br>
              <a:rPr lang="en-IN" sz="2800" dirty="0" smtClean="0"/>
            </a:br>
            <a:endParaRPr lang="en-IN" dirty="0"/>
          </a:p>
        </p:txBody>
      </p:sp>
      <p:sp>
        <p:nvSpPr>
          <p:cNvPr id="4" name="Title 1"/>
          <p:cNvSpPr txBox="1">
            <a:spLocks/>
          </p:cNvSpPr>
          <p:nvPr/>
        </p:nvSpPr>
        <p:spPr>
          <a:xfrm>
            <a:off x="7143768" y="1928802"/>
            <a:ext cx="1714512" cy="3020398"/>
          </a:xfrm>
          <a:prstGeom prst="rect">
            <a:avLst/>
          </a:prstGeom>
        </p:spPr>
        <p:txBody>
          <a:bodyPr vert="horz" lIns="45720" rIns="45720" anchor="t">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6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
            </a:r>
            <a:br>
              <a:rPr kumimoji="0" lang="en-IN" sz="46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br>
            <a:endParaRPr kumimoji="0" lang="en-IN" sz="4600" b="1" i="0" u="none" strike="noStrike" kern="1200" cap="all" spc="0" normalizeH="0" baseline="0" noProof="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
        <p:nvSpPr>
          <p:cNvPr id="5" name="Title 1"/>
          <p:cNvSpPr txBox="1">
            <a:spLocks/>
          </p:cNvSpPr>
          <p:nvPr/>
        </p:nvSpPr>
        <p:spPr>
          <a:xfrm>
            <a:off x="6929454" y="2500306"/>
            <a:ext cx="1785950" cy="3786214"/>
          </a:xfrm>
          <a:prstGeom prst="rect">
            <a:avLst/>
          </a:prstGeom>
        </p:spPr>
        <p:txBody>
          <a:bodyPr vert="horz" lIns="45720" rIns="45720" anchor="t">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8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  2 hours</a:t>
            </a:r>
          </a:p>
          <a:p>
            <a:pPr marL="0" marR="0" lvl="0" indent="0" algn="l" defTabSz="914400" rtl="0" eaLnBrk="1" fontAlgn="auto" latinLnBrk="0" hangingPunct="1">
              <a:lnSpc>
                <a:spcPct val="100000"/>
              </a:lnSpc>
              <a:spcBef>
                <a:spcPct val="0"/>
              </a:spcBef>
              <a:spcAft>
                <a:spcPts val="0"/>
              </a:spcAft>
              <a:buClrTx/>
              <a:buSzTx/>
              <a:buFontTx/>
              <a:buNone/>
              <a:tabLst/>
              <a:defRPr/>
            </a:pPr>
            <a:endParaRPr lang="en-IN"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US"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lang="en-IN" sz="800"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lang="en-IN" b="1" cap="all"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rPr>
              <a:t>-  3 hours</a:t>
            </a: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18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IN" sz="18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18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  1</a:t>
            </a:r>
            <a:r>
              <a:rPr kumimoji="0" lang="en-IN" sz="1800" b="1" i="0" u="none" strike="noStrike" kern="1200" cap="all" spc="0" normalizeH="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 hour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46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
            </a:r>
            <a:br>
              <a:rPr kumimoji="0" lang="en-IN" sz="4600" b="1" i="0" u="none" strike="noStrike" kern="1200" cap="all" spc="0" normalizeH="0" baseline="0" noProof="0" dirty="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br>
            <a:endParaRPr kumimoji="0" lang="en-IN" sz="4600" b="1" i="0" u="none" strike="noStrike" kern="1200" cap="all" spc="0" normalizeH="0" baseline="0" noProof="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928934"/>
            <a:ext cx="7467600" cy="1143000"/>
          </a:xfrm>
        </p:spPr>
        <p:txBody>
          <a:bodyPr>
            <a:normAutofit/>
          </a:bodyPr>
          <a:lstStyle/>
          <a:p>
            <a:pPr algn="r"/>
            <a:r>
              <a:rPr lang="en-US" sz="6600" b="1" dirty="0" smtClean="0">
                <a:solidFill>
                  <a:srgbClr val="00B0F0"/>
                </a:solidFill>
                <a:effectLst>
                  <a:outerShdw blurRad="38100" dist="38100" dir="2700000" algn="tl">
                    <a:srgbClr val="000000">
                      <a:alpha val="43137"/>
                    </a:srgbClr>
                  </a:outerShdw>
                </a:effectLst>
              </a:rPr>
              <a:t>EMAIL ETIQUETTE </a:t>
            </a:r>
            <a:endParaRPr lang="en-IN" sz="6600" b="1"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57166"/>
            <a:ext cx="3657600" cy="6858048"/>
          </a:xfrm>
        </p:spPr>
        <p:txBody>
          <a:bodyPr>
            <a:normAutofit fontScale="47500" lnSpcReduction="20000"/>
          </a:bodyPr>
          <a:lstStyle/>
          <a:p>
            <a:pPr lvl="0"/>
            <a:r>
              <a:rPr lang="en-IN" sz="3800" dirty="0" smtClean="0"/>
              <a:t>Keep your tone </a:t>
            </a:r>
            <a:r>
              <a:rPr lang="en-IN" sz="3800" dirty="0" smtClean="0"/>
              <a:t>professional</a:t>
            </a:r>
          </a:p>
          <a:p>
            <a:pPr lvl="0">
              <a:buNone/>
            </a:pPr>
            <a:endParaRPr lang="en-IN" sz="3800" dirty="0" smtClean="0"/>
          </a:p>
          <a:p>
            <a:pPr lvl="0"/>
            <a:r>
              <a:rPr lang="en-IN" sz="3800" dirty="0" smtClean="0"/>
              <a:t>Avoid vague subject </a:t>
            </a:r>
            <a:r>
              <a:rPr lang="en-IN" sz="3800" dirty="0" smtClean="0"/>
              <a:t>lines</a:t>
            </a:r>
          </a:p>
          <a:p>
            <a:pPr lvl="0">
              <a:buNone/>
            </a:pPr>
            <a:endParaRPr lang="en-IN" sz="3800" dirty="0" smtClean="0"/>
          </a:p>
          <a:p>
            <a:pPr lvl="0"/>
            <a:r>
              <a:rPr lang="en-IN" sz="3800" dirty="0" smtClean="0"/>
              <a:t>Use proper email </a:t>
            </a:r>
            <a:r>
              <a:rPr lang="en-IN" sz="3800" dirty="0" smtClean="0"/>
              <a:t>punctuation</a:t>
            </a:r>
          </a:p>
          <a:p>
            <a:pPr lvl="0">
              <a:buNone/>
            </a:pPr>
            <a:endParaRPr lang="en-IN" sz="3800" dirty="0" smtClean="0"/>
          </a:p>
          <a:p>
            <a:pPr lvl="0"/>
            <a:r>
              <a:rPr lang="en-IN" sz="3800" dirty="0" smtClean="0"/>
              <a:t>Practice good </a:t>
            </a:r>
            <a:r>
              <a:rPr lang="en-IN" sz="3800" dirty="0" smtClean="0"/>
              <a:t>grammar</a:t>
            </a:r>
          </a:p>
          <a:p>
            <a:pPr lvl="0">
              <a:buNone/>
            </a:pPr>
            <a:endParaRPr lang="en-IN" sz="3800" dirty="0" smtClean="0"/>
          </a:p>
          <a:p>
            <a:pPr lvl="0"/>
            <a:r>
              <a:rPr lang="en-IN" sz="3800" dirty="0" smtClean="0"/>
              <a:t>Resist emojis in </a:t>
            </a:r>
            <a:r>
              <a:rPr lang="en-IN" sz="3800" dirty="0" smtClean="0"/>
              <a:t>email</a:t>
            </a:r>
          </a:p>
          <a:p>
            <a:pPr lvl="0">
              <a:buNone/>
            </a:pPr>
            <a:endParaRPr lang="en-IN" sz="3800" dirty="0" smtClean="0"/>
          </a:p>
          <a:p>
            <a:pPr lvl="0"/>
            <a:r>
              <a:rPr lang="en-IN" sz="3800" dirty="0" smtClean="0"/>
              <a:t>Keep subject lines descriptive and </a:t>
            </a:r>
            <a:r>
              <a:rPr lang="en-IN" sz="3800" dirty="0" smtClean="0"/>
              <a:t>short</a:t>
            </a:r>
          </a:p>
          <a:p>
            <a:pPr lvl="0"/>
            <a:endParaRPr lang="en-IN" sz="3800" dirty="0" smtClean="0"/>
          </a:p>
          <a:p>
            <a:pPr lvl="0"/>
            <a:r>
              <a:rPr lang="en-IN" sz="3800" dirty="0" smtClean="0"/>
              <a:t>Choose your email salutation </a:t>
            </a:r>
            <a:r>
              <a:rPr lang="en-IN" sz="3800" dirty="0" smtClean="0"/>
              <a:t>carefully</a:t>
            </a:r>
          </a:p>
          <a:p>
            <a:pPr lvl="0">
              <a:buNone/>
            </a:pPr>
            <a:endParaRPr lang="en-IN" sz="3800" dirty="0" smtClean="0"/>
          </a:p>
          <a:p>
            <a:pPr lvl="0"/>
            <a:r>
              <a:rPr lang="en-IN" sz="3800" dirty="0" smtClean="0"/>
              <a:t>Leave the right impression with your email </a:t>
            </a:r>
            <a:r>
              <a:rPr lang="en-IN" sz="3800" dirty="0" smtClean="0"/>
              <a:t>sign-off</a:t>
            </a:r>
          </a:p>
          <a:p>
            <a:pPr lvl="0">
              <a:buNone/>
            </a:pPr>
            <a:endParaRPr lang="en-IN" sz="3800" dirty="0" smtClean="0"/>
          </a:p>
          <a:p>
            <a:pPr lvl="0"/>
            <a:r>
              <a:rPr lang="en-IN" sz="3800" dirty="0" smtClean="0"/>
              <a:t>Triple-check your recipient's </a:t>
            </a:r>
            <a:r>
              <a:rPr lang="en-IN" sz="3800" dirty="0" smtClean="0"/>
              <a:t>name</a:t>
            </a:r>
          </a:p>
          <a:p>
            <a:pPr lvl="0">
              <a:buNone/>
            </a:pPr>
            <a:endParaRPr lang="en-IN" sz="3800" dirty="0" smtClean="0"/>
          </a:p>
          <a:p>
            <a:endParaRPr lang="en-IN" dirty="0"/>
          </a:p>
        </p:txBody>
      </p:sp>
      <p:sp>
        <p:nvSpPr>
          <p:cNvPr id="5" name="Content Placeholder 4"/>
          <p:cNvSpPr>
            <a:spLocks noGrp="1"/>
          </p:cNvSpPr>
          <p:nvPr>
            <p:ph sz="half" idx="2"/>
          </p:nvPr>
        </p:nvSpPr>
        <p:spPr>
          <a:xfrm>
            <a:off x="4286248" y="357166"/>
            <a:ext cx="4071966" cy="6500834"/>
          </a:xfrm>
        </p:spPr>
        <p:txBody>
          <a:bodyPr>
            <a:normAutofit fontScale="47500" lnSpcReduction="20000"/>
          </a:bodyPr>
          <a:lstStyle/>
          <a:p>
            <a:r>
              <a:rPr lang="en-IN" sz="3800" dirty="0" smtClean="0"/>
              <a:t>Use </a:t>
            </a:r>
            <a:r>
              <a:rPr lang="en-IN" sz="3800" dirty="0" smtClean="0"/>
              <a:t>sentence case</a:t>
            </a:r>
          </a:p>
          <a:p>
            <a:pPr lvl="0"/>
            <a:endParaRPr lang="en-IN" sz="3800" dirty="0" smtClean="0"/>
          </a:p>
          <a:p>
            <a:pPr lvl="0"/>
            <a:r>
              <a:rPr lang="en-IN" sz="3800" dirty="0" smtClean="0"/>
              <a:t>Always </a:t>
            </a:r>
            <a:r>
              <a:rPr lang="en-IN" sz="3800" dirty="0" smtClean="0"/>
              <a:t>use standard fonts and </a:t>
            </a:r>
            <a:r>
              <a:rPr lang="en-IN" sz="3800" dirty="0" smtClean="0"/>
              <a:t>formatting</a:t>
            </a:r>
          </a:p>
          <a:p>
            <a:pPr lvl="0">
              <a:buNone/>
            </a:pPr>
            <a:endParaRPr lang="en-IN" sz="3800" dirty="0" smtClean="0"/>
          </a:p>
          <a:p>
            <a:pPr lvl="0"/>
            <a:r>
              <a:rPr lang="en-IN" sz="3800" dirty="0" smtClean="0"/>
              <a:t>Shorten your </a:t>
            </a:r>
            <a:r>
              <a:rPr lang="en-IN" sz="3800" dirty="0" smtClean="0"/>
              <a:t>URLs</a:t>
            </a:r>
          </a:p>
          <a:p>
            <a:pPr lvl="0">
              <a:buNone/>
            </a:pPr>
            <a:endParaRPr lang="en-IN" sz="3800" dirty="0" smtClean="0"/>
          </a:p>
          <a:p>
            <a:pPr lvl="0"/>
            <a:r>
              <a:rPr lang="en-IN" sz="3800" dirty="0" smtClean="0"/>
              <a:t>Call out </a:t>
            </a:r>
            <a:r>
              <a:rPr lang="en-IN" sz="3800" dirty="0" smtClean="0"/>
              <a:t>attachments</a:t>
            </a:r>
          </a:p>
          <a:p>
            <a:pPr lvl="0"/>
            <a:endParaRPr lang="en-IN" sz="3800" dirty="0" smtClean="0"/>
          </a:p>
          <a:p>
            <a:pPr lvl="0"/>
            <a:r>
              <a:rPr lang="en-IN" sz="3800" dirty="0" smtClean="0"/>
              <a:t>Perfect your email </a:t>
            </a:r>
            <a:r>
              <a:rPr lang="en-IN" sz="3800" dirty="0" smtClean="0"/>
              <a:t>signature</a:t>
            </a:r>
          </a:p>
          <a:p>
            <a:pPr lvl="0"/>
            <a:endParaRPr lang="en-IN" sz="3800" dirty="0" smtClean="0"/>
          </a:p>
          <a:p>
            <a:pPr lvl="0"/>
            <a:r>
              <a:rPr lang="en-IN" sz="3800" dirty="0" smtClean="0"/>
              <a:t>Fill out your email fields </a:t>
            </a:r>
            <a:r>
              <a:rPr lang="en-IN" sz="3800" dirty="0" smtClean="0"/>
              <a:t>properly</a:t>
            </a:r>
          </a:p>
          <a:p>
            <a:pPr lvl="0">
              <a:buNone/>
            </a:pPr>
            <a:endParaRPr lang="en-IN" sz="3800" dirty="0" smtClean="0"/>
          </a:p>
          <a:p>
            <a:pPr lvl="0"/>
            <a:r>
              <a:rPr lang="en-IN" sz="3800" dirty="0" smtClean="0"/>
              <a:t>Use Bcc </a:t>
            </a:r>
            <a:r>
              <a:rPr lang="en-IN" sz="3800" dirty="0" smtClean="0"/>
              <a:t>appropriately</a:t>
            </a:r>
          </a:p>
          <a:p>
            <a:pPr lvl="0">
              <a:buNone/>
            </a:pPr>
            <a:endParaRPr lang="en-IN" sz="3800" dirty="0" smtClean="0"/>
          </a:p>
          <a:p>
            <a:pPr lvl="0"/>
            <a:r>
              <a:rPr lang="en-IN" sz="3800" dirty="0" smtClean="0"/>
              <a:t>Use 'Reply all' </a:t>
            </a:r>
            <a:r>
              <a:rPr lang="en-IN" sz="3800" dirty="0" smtClean="0"/>
              <a:t>sparingly</a:t>
            </a:r>
          </a:p>
          <a:p>
            <a:pPr lvl="0">
              <a:buNone/>
            </a:pPr>
            <a:endParaRPr lang="en-IN" sz="3800" dirty="0" smtClean="0"/>
          </a:p>
          <a:p>
            <a:pPr lvl="0"/>
            <a:r>
              <a:rPr lang="en-IN" sz="3800" dirty="0" smtClean="0"/>
              <a:t>Think before </a:t>
            </a:r>
            <a:r>
              <a:rPr lang="en-IN" sz="3800" dirty="0" smtClean="0"/>
              <a:t>forwarding</a:t>
            </a:r>
          </a:p>
          <a:p>
            <a:pPr lvl="0">
              <a:buNone/>
            </a:pPr>
            <a:endParaRPr lang="en-IN" sz="3800" dirty="0" smtClean="0"/>
          </a:p>
          <a:p>
            <a:pPr lvl="0"/>
            <a:r>
              <a:rPr lang="en-IN" sz="3800" dirty="0" smtClean="0"/>
              <a:t>Respond in a timely </a:t>
            </a:r>
            <a:r>
              <a:rPr lang="en-IN" sz="3800" dirty="0" smtClean="0"/>
              <a:t>manner</a:t>
            </a:r>
          </a:p>
          <a:p>
            <a:pPr lvl="0">
              <a:buNone/>
            </a:pPr>
            <a:endParaRPr lang="en-IN" sz="3800" dirty="0" smtClean="0"/>
          </a:p>
          <a:p>
            <a:pPr lvl="0"/>
            <a:r>
              <a:rPr lang="en-IN" sz="3800" dirty="0" smtClean="0"/>
              <a:t>Don't add that 'Sent from my phone' caveat</a:t>
            </a:r>
          </a:p>
          <a:p>
            <a:pPr>
              <a:buNone/>
            </a:pP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make sense</a:t>
            </a:r>
            <a:endParaRPr lang="en-IN" dirty="0"/>
          </a:p>
        </p:txBody>
      </p:sp>
      <p:sp>
        <p:nvSpPr>
          <p:cNvPr id="3" name="Content Placeholder 2"/>
          <p:cNvSpPr>
            <a:spLocks noGrp="1"/>
          </p:cNvSpPr>
          <p:nvPr>
            <p:ph idx="1"/>
          </p:nvPr>
        </p:nvSpPr>
        <p:spPr/>
        <p:txBody>
          <a:bodyPr/>
          <a:lstStyle/>
          <a:p>
            <a:r>
              <a:rPr lang="en-US" dirty="0" smtClean="0"/>
              <a:t>Plan your email before hand</a:t>
            </a:r>
          </a:p>
          <a:p>
            <a:r>
              <a:rPr lang="en-US" dirty="0" smtClean="0"/>
              <a:t>Note down what you want to convey </a:t>
            </a:r>
          </a:p>
          <a:p>
            <a:r>
              <a:rPr lang="en-US" dirty="0" smtClean="0"/>
              <a:t>Prepare yourself by writing a rough draft</a:t>
            </a:r>
          </a:p>
          <a:p>
            <a:r>
              <a:rPr lang="en-US" dirty="0" smtClean="0"/>
              <a:t>Present in a readable manner…</a:t>
            </a:r>
          </a:p>
          <a:p>
            <a:r>
              <a:rPr lang="en-US" dirty="0" smtClean="0"/>
              <a:t>Be clear, concise and Coherent….</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sense</a:t>
            </a:r>
            <a:endParaRPr lang="en-IN" dirty="0"/>
          </a:p>
        </p:txBody>
      </p:sp>
      <p:sp>
        <p:nvSpPr>
          <p:cNvPr id="3" name="Content Placeholder 2"/>
          <p:cNvSpPr>
            <a:spLocks noGrp="1"/>
          </p:cNvSpPr>
          <p:nvPr>
            <p:ph idx="1"/>
          </p:nvPr>
        </p:nvSpPr>
        <p:spPr/>
        <p:txBody>
          <a:bodyPr>
            <a:normAutofit lnSpcReduction="10000"/>
          </a:bodyPr>
          <a:lstStyle/>
          <a:p>
            <a:r>
              <a:rPr lang="en-US" dirty="0" smtClean="0"/>
              <a:t>Avoid using worn out phrases that does not make any sense in the context</a:t>
            </a:r>
          </a:p>
          <a:p>
            <a:r>
              <a:rPr lang="en-US" dirty="0" smtClean="0"/>
              <a:t>Idiomatic expressions, metaphors and similes, not used properly, may confuse the reader and lead to miscommunication.</a:t>
            </a:r>
          </a:p>
          <a:p>
            <a:r>
              <a:rPr lang="en-US" dirty="0" smtClean="0"/>
              <a:t>Use simple words with short sentence constructions</a:t>
            </a:r>
          </a:p>
          <a:p>
            <a:r>
              <a:rPr lang="en-US" dirty="0" smtClean="0"/>
              <a:t>Avoid flowery, poly-syllabic words, long complicated sentences.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Spend an extra minute to save an hour of the receiver</a:t>
            </a:r>
          </a:p>
          <a:p>
            <a:pPr lvl="1"/>
            <a:r>
              <a:rPr lang="en-US" dirty="0" smtClean="0"/>
              <a:t>Editing the text</a:t>
            </a:r>
          </a:p>
          <a:p>
            <a:pPr lvl="1"/>
            <a:r>
              <a:rPr lang="en-US" dirty="0" smtClean="0"/>
              <a:t>Check spelling </a:t>
            </a:r>
          </a:p>
          <a:p>
            <a:pPr lvl="1"/>
            <a:r>
              <a:rPr lang="en-US" dirty="0" smtClean="0"/>
              <a:t>Inserting emoticons</a:t>
            </a:r>
          </a:p>
          <a:p>
            <a:pPr lvl="1"/>
            <a:r>
              <a:rPr lang="en-US" dirty="0" smtClean="0"/>
              <a:t>Making use of punctuation marks,</a:t>
            </a:r>
          </a:p>
          <a:p>
            <a:pPr lvl="1"/>
            <a:r>
              <a:rPr lang="en-US" dirty="0" smtClean="0"/>
              <a:t>Dividing lengthy matter into readable paragraphs,</a:t>
            </a:r>
          </a:p>
          <a:p>
            <a:pPr lvl="1"/>
            <a:r>
              <a:rPr lang="en-US" dirty="0" smtClean="0"/>
              <a:t>Type descriptive subject line</a:t>
            </a:r>
          </a:p>
          <a:p>
            <a:pPr lvl="1">
              <a:buNone/>
            </a:pPr>
            <a:r>
              <a:rPr lang="en-US" dirty="0" smtClean="0"/>
              <a:t>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Keep it short</a:t>
            </a:r>
            <a:endParaRPr lang="en-IN" dirty="0"/>
          </a:p>
        </p:txBody>
      </p:sp>
      <p:sp>
        <p:nvSpPr>
          <p:cNvPr id="3" name="Content Placeholder 2"/>
          <p:cNvSpPr>
            <a:spLocks noGrp="1"/>
          </p:cNvSpPr>
          <p:nvPr>
            <p:ph idx="1"/>
          </p:nvPr>
        </p:nvSpPr>
        <p:spPr/>
        <p:txBody>
          <a:bodyPr/>
          <a:lstStyle/>
          <a:p>
            <a:r>
              <a:rPr lang="en-US" dirty="0" smtClean="0"/>
              <a:t>Keep your email focused in content and short in length</a:t>
            </a:r>
          </a:p>
          <a:p>
            <a:r>
              <a:rPr lang="en-US" dirty="0" smtClean="0"/>
              <a:t>People generally do not have time to read long mails</a:t>
            </a:r>
          </a:p>
          <a:p>
            <a:r>
              <a:rPr lang="en-US" dirty="0" smtClean="0"/>
              <a:t>Some by default delete lengthy mails!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Pay attention to subject lines</a:t>
            </a:r>
            <a:endParaRPr lang="en-IN" dirty="0"/>
          </a:p>
        </p:txBody>
      </p:sp>
      <p:sp>
        <p:nvSpPr>
          <p:cNvPr id="3" name="Content Placeholder 2"/>
          <p:cNvSpPr>
            <a:spLocks noGrp="1"/>
          </p:cNvSpPr>
          <p:nvPr>
            <p:ph idx="1"/>
          </p:nvPr>
        </p:nvSpPr>
        <p:spPr/>
        <p:txBody>
          <a:bodyPr/>
          <a:lstStyle/>
          <a:p>
            <a:r>
              <a:rPr lang="en-US" dirty="0" smtClean="0"/>
              <a:t>Tell me the subject lines that you keep sending, I can tell you who you are!</a:t>
            </a:r>
          </a:p>
          <a:p>
            <a:r>
              <a:rPr lang="en-US" dirty="0" smtClean="0"/>
              <a:t>Subject lines apart from describing the inner content of the matter, have much to tell about you as a person weather you are </a:t>
            </a:r>
          </a:p>
          <a:p>
            <a:r>
              <a:rPr lang="en-US" dirty="0" smtClean="0"/>
              <a:t>Sloppy, casual, flippant, uncouth, lazy or sincere, serious, meticulous, dedicated, professional, sophisticated and stylish.</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The worst subject line that an email can have is “[no subject]”.</a:t>
            </a:r>
          </a:p>
          <a:p>
            <a:r>
              <a:rPr lang="en-US" dirty="0" smtClean="0"/>
              <a:t>Because the email is either sent in a hurry without subject line or the subject is just not thought of!</a:t>
            </a:r>
          </a:p>
          <a:p>
            <a:r>
              <a:rPr lang="en-US" dirty="0" smtClean="0"/>
              <a:t>Indicates that the sender is unmindful of the precious time the receiver has to spend in opening, reading and understanding the subject and quite often realize that it is an irrelevant message that need to be deleted.</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86058"/>
            <a:ext cx="7467600" cy="1143000"/>
          </a:xfrm>
        </p:spPr>
        <p:txBody>
          <a:bodyPr/>
          <a:lstStyle/>
          <a:p>
            <a:pPr algn="r"/>
            <a:r>
              <a:rPr lang="en-US" sz="6600" b="1" dirty="0" smtClean="0">
                <a:solidFill>
                  <a:srgbClr val="00B0F0"/>
                </a:solidFill>
                <a:effectLst>
                  <a:outerShdw blurRad="38100" dist="38100" dir="2700000" algn="tl">
                    <a:srgbClr val="000000">
                      <a:alpha val="43137"/>
                    </a:srgbClr>
                  </a:outerShdw>
                </a:effectLst>
              </a:rPr>
              <a:t>SECOND HOUR</a:t>
            </a:r>
            <a:endParaRPr lang="en-IN" b="1"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smtClean="0"/>
              <a:t>Should not use tempting subject </a:t>
            </a:r>
            <a:r>
              <a:rPr lang="en-US" dirty="0" smtClean="0"/>
              <a:t>lines like</a:t>
            </a:r>
            <a:r>
              <a:rPr lang="en-US" dirty="0" smtClean="0"/>
              <a:t>:”free trip to </a:t>
            </a:r>
            <a:r>
              <a:rPr lang="en-US" dirty="0" smtClean="0"/>
              <a:t>G</a:t>
            </a:r>
            <a:r>
              <a:rPr lang="en-US" dirty="0" smtClean="0"/>
              <a:t>oa</a:t>
            </a:r>
            <a:r>
              <a:rPr lang="en-US" dirty="0" smtClean="0"/>
              <a:t>”;”open and become bill gates!”; “permanent cure for diabetes”, “no </a:t>
            </a:r>
            <a:r>
              <a:rPr lang="en-US" dirty="0" smtClean="0"/>
              <a:t>hair fall </a:t>
            </a:r>
            <a:r>
              <a:rPr lang="en-US" dirty="0" smtClean="0"/>
              <a:t>forever”.</a:t>
            </a:r>
          </a:p>
          <a:p>
            <a:pPr algn="just"/>
            <a:r>
              <a:rPr lang="en-US" dirty="0" smtClean="0"/>
              <a:t>Should not over emphasize the subject by capitalizing them or by creating a false sense of urgency.</a:t>
            </a:r>
          </a:p>
          <a:p>
            <a:pPr algn="just"/>
            <a:r>
              <a:rPr lang="en-US" dirty="0" smtClean="0"/>
              <a:t>“Urgent matter” , “respond immediately” – use wisely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First hour</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smtClean="0"/>
              <a:t>What , when and where -descriptive phrase indicating the core idea of the e-mail.</a:t>
            </a:r>
          </a:p>
          <a:p>
            <a:pPr algn="just"/>
            <a:r>
              <a:rPr lang="en-US" dirty="0" smtClean="0"/>
              <a:t>If it a meeting mention time, date and venue</a:t>
            </a:r>
            <a:endParaRPr lang="en-IN" dirty="0"/>
          </a:p>
          <a:p>
            <a:pPr algn="just"/>
            <a:r>
              <a:rPr lang="en-US" dirty="0" smtClean="0"/>
              <a:t>Do not use </a:t>
            </a:r>
            <a:r>
              <a:rPr lang="en-US" dirty="0" err="1" smtClean="0"/>
              <a:t>re:re:re:re</a:t>
            </a:r>
            <a:r>
              <a:rPr lang="en-US" dirty="0" smtClean="0"/>
              <a:t>:</a:t>
            </a:r>
          </a:p>
          <a:p>
            <a:pPr algn="just"/>
            <a:r>
              <a:rPr lang="en-US" dirty="0" smtClean="0"/>
              <a:t>No random </a:t>
            </a:r>
            <a:r>
              <a:rPr lang="en-US" dirty="0" err="1" smtClean="0"/>
              <a:t>CCing</a:t>
            </a:r>
            <a:r>
              <a:rPr lang="en-US" dirty="0" smtClean="0"/>
              <a:t>/Do not reply All</a:t>
            </a:r>
          </a:p>
          <a:p>
            <a:pPr algn="just"/>
            <a:r>
              <a:rPr lang="en-US" dirty="0" smtClean="0"/>
              <a:t>Use abbreviations which are universally recognizable. (ASAP, LOL, WRT)</a:t>
            </a:r>
          </a:p>
          <a:p>
            <a:pPr algn="just"/>
            <a:r>
              <a:rPr lang="en-US" dirty="0" smtClean="0"/>
              <a:t>Bad spelling and frequent typographical errors reflect illiteracy and lack of professionalism</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Choose your email salutation carefully</a:t>
            </a:r>
            <a:endParaRPr lang="en-IN" dirty="0"/>
          </a:p>
        </p:txBody>
      </p:sp>
      <p:sp>
        <p:nvSpPr>
          <p:cNvPr id="3" name="Content Placeholder 2"/>
          <p:cNvSpPr>
            <a:spLocks noGrp="1"/>
          </p:cNvSpPr>
          <p:nvPr>
            <p:ph idx="1"/>
          </p:nvPr>
        </p:nvSpPr>
        <p:spPr/>
        <p:txBody>
          <a:bodyPr>
            <a:normAutofit/>
          </a:bodyPr>
          <a:lstStyle/>
          <a:p>
            <a:pPr lvl="1" fontAlgn="base"/>
            <a:r>
              <a:rPr lang="en-IN" dirty="0" smtClean="0"/>
              <a:t>Casual email greetings include:</a:t>
            </a:r>
          </a:p>
          <a:p>
            <a:pPr lvl="1" fontAlgn="base"/>
            <a:r>
              <a:rPr lang="en-IN" dirty="0" smtClean="0"/>
              <a:t>Hi</a:t>
            </a:r>
          </a:p>
          <a:p>
            <a:pPr lvl="1" fontAlgn="base"/>
            <a:r>
              <a:rPr lang="en-IN" dirty="0" smtClean="0"/>
              <a:t>Hey</a:t>
            </a:r>
          </a:p>
          <a:p>
            <a:pPr lvl="1" fontAlgn="base"/>
            <a:r>
              <a:rPr lang="en-IN" dirty="0" smtClean="0"/>
              <a:t>Hey/hi there</a:t>
            </a:r>
          </a:p>
          <a:p>
            <a:pPr lvl="1" fontAlgn="base"/>
            <a:r>
              <a:rPr lang="en-IN" dirty="0" smtClean="0"/>
              <a:t>Good [morning, afternoon]</a:t>
            </a:r>
          </a:p>
          <a:p>
            <a:pPr lvl="1" fontAlgn="base"/>
            <a:r>
              <a:rPr lang="en-IN" dirty="0" smtClean="0"/>
              <a:t>[Name]</a:t>
            </a:r>
          </a:p>
          <a:p>
            <a:pPr fontAlgn="base"/>
            <a:r>
              <a:rPr lang="en-IN" dirty="0" smtClean="0"/>
              <a:t>Formal email greetings include:</a:t>
            </a:r>
          </a:p>
          <a:p>
            <a:pPr lvl="1" fontAlgn="base"/>
            <a:r>
              <a:rPr lang="en-IN" dirty="0" smtClean="0"/>
              <a:t>Dear [first name]</a:t>
            </a:r>
          </a:p>
          <a:p>
            <a:pPr lvl="1" fontAlgn="base"/>
            <a:r>
              <a:rPr lang="en-IN" dirty="0" smtClean="0"/>
              <a:t>Dear Mr./Ms. [last name]</a:t>
            </a:r>
          </a:p>
          <a:p>
            <a:pPr fontAlgn="base"/>
            <a:endParaRPr lang="en-IN" dirty="0" smtClean="0"/>
          </a:p>
          <a:p>
            <a:pPr lvl="1"/>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And which ones should you never use</a:t>
            </a:r>
            <a:endParaRPr lang="en-IN" dirty="0"/>
          </a:p>
        </p:txBody>
      </p:sp>
      <p:sp>
        <p:nvSpPr>
          <p:cNvPr id="3" name="Content Placeholder 2"/>
          <p:cNvSpPr>
            <a:spLocks noGrp="1"/>
          </p:cNvSpPr>
          <p:nvPr>
            <p:ph idx="1"/>
          </p:nvPr>
        </p:nvSpPr>
        <p:spPr/>
        <p:txBody>
          <a:bodyPr>
            <a:normAutofit lnSpcReduction="10000"/>
          </a:bodyPr>
          <a:lstStyle/>
          <a:p>
            <a:pPr lvl="0" fontAlgn="base"/>
            <a:r>
              <a:rPr lang="en-IN" b="1" dirty="0" err="1" smtClean="0"/>
              <a:t>Yo</a:t>
            </a:r>
            <a:r>
              <a:rPr lang="en-IN" b="1" dirty="0" smtClean="0"/>
              <a:t>:</a:t>
            </a:r>
            <a:r>
              <a:rPr lang="en-IN" dirty="0" smtClean="0"/>
              <a:t> Too informal</a:t>
            </a:r>
          </a:p>
          <a:p>
            <a:pPr lvl="0" fontAlgn="base"/>
            <a:r>
              <a:rPr lang="en-IN" b="1" dirty="0" smtClean="0"/>
              <a:t>Hey!:</a:t>
            </a:r>
            <a:r>
              <a:rPr lang="en-IN" dirty="0" smtClean="0"/>
              <a:t> Too intimate and eager</a:t>
            </a:r>
          </a:p>
          <a:p>
            <a:pPr lvl="0" fontAlgn="base"/>
            <a:r>
              <a:rPr lang="en-IN" b="1" dirty="0" smtClean="0"/>
              <a:t>[Name]!:</a:t>
            </a:r>
            <a:r>
              <a:rPr lang="en-IN" dirty="0" smtClean="0"/>
              <a:t> Too off-putting</a:t>
            </a:r>
          </a:p>
          <a:p>
            <a:pPr lvl="0" fontAlgn="base"/>
            <a:r>
              <a:rPr lang="en-IN" b="1" dirty="0" smtClean="0"/>
              <a:t>To whom it may concern:</a:t>
            </a:r>
            <a:r>
              <a:rPr lang="en-IN" dirty="0" smtClean="0"/>
              <a:t> Too impersonal</a:t>
            </a:r>
          </a:p>
          <a:p>
            <a:pPr lvl="0" fontAlgn="base"/>
            <a:r>
              <a:rPr lang="en-IN" b="1" dirty="0" smtClean="0"/>
              <a:t>Dear sir or madam:</a:t>
            </a:r>
            <a:r>
              <a:rPr lang="en-IN" dirty="0" smtClean="0"/>
              <a:t> Too stiff</a:t>
            </a:r>
          </a:p>
          <a:p>
            <a:pPr lvl="0" fontAlgn="base"/>
            <a:r>
              <a:rPr lang="en-IN" b="1" dirty="0" smtClean="0"/>
              <a:t>Hi friend:</a:t>
            </a:r>
            <a:r>
              <a:rPr lang="en-IN" dirty="0" smtClean="0"/>
              <a:t> Too creepy</a:t>
            </a:r>
          </a:p>
          <a:p>
            <a:pPr lvl="0" fontAlgn="base"/>
            <a:r>
              <a:rPr lang="en-IN" b="1" dirty="0" smtClean="0"/>
              <a:t>Gentlemen:</a:t>
            </a:r>
            <a:r>
              <a:rPr lang="en-IN" dirty="0" smtClean="0"/>
              <a:t> Too old-fashioned</a:t>
            </a:r>
          </a:p>
          <a:p>
            <a:pPr lvl="0" fontAlgn="base"/>
            <a:r>
              <a:rPr lang="en-IN" b="1" dirty="0" smtClean="0"/>
              <a:t>All:</a:t>
            </a:r>
            <a:r>
              <a:rPr lang="en-IN" dirty="0" smtClean="0"/>
              <a:t> Too cold</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Leave </a:t>
            </a:r>
            <a:r>
              <a:rPr lang="en-IN" dirty="0" smtClean="0"/>
              <a:t>the right impression with your email </a:t>
            </a:r>
            <a:r>
              <a:rPr lang="en-IN" dirty="0" smtClean="0"/>
              <a:t>sign-off</a:t>
            </a:r>
            <a:endParaRPr lang="en-IN" dirty="0"/>
          </a:p>
        </p:txBody>
      </p:sp>
      <p:sp>
        <p:nvSpPr>
          <p:cNvPr id="3" name="Content Placeholder 2"/>
          <p:cNvSpPr>
            <a:spLocks noGrp="1"/>
          </p:cNvSpPr>
          <p:nvPr>
            <p:ph sz="half" idx="1"/>
          </p:nvPr>
        </p:nvSpPr>
        <p:spPr/>
        <p:txBody>
          <a:bodyPr>
            <a:normAutofit fontScale="70000" lnSpcReduction="20000"/>
          </a:bodyPr>
          <a:lstStyle/>
          <a:p>
            <a:pPr fontAlgn="base"/>
            <a:r>
              <a:rPr lang="en-IN" dirty="0" smtClean="0"/>
              <a:t>The </a:t>
            </a:r>
            <a:r>
              <a:rPr lang="en-IN" dirty="0" smtClean="0"/>
              <a:t>right sign-off will complement the tone and content of your email. Since it’s the last thing your recipient reads, this line influences their lasting impression.</a:t>
            </a:r>
          </a:p>
          <a:p>
            <a:pPr fontAlgn="base"/>
            <a:endParaRPr lang="en-IN" dirty="0" smtClean="0"/>
          </a:p>
          <a:p>
            <a:pPr fontAlgn="base"/>
            <a:r>
              <a:rPr lang="en-IN" b="1" dirty="0" smtClean="0">
                <a:solidFill>
                  <a:srgbClr val="FFFF00"/>
                </a:solidFill>
              </a:rPr>
              <a:t>Informal </a:t>
            </a:r>
            <a:r>
              <a:rPr lang="en-IN" b="1" dirty="0" smtClean="0">
                <a:solidFill>
                  <a:srgbClr val="FFFF00"/>
                </a:solidFill>
              </a:rPr>
              <a:t>sign-offs:</a:t>
            </a:r>
          </a:p>
          <a:p>
            <a:pPr lvl="0" fontAlgn="base"/>
            <a:r>
              <a:rPr lang="en-IN" dirty="0" smtClean="0"/>
              <a:t>Thanks</a:t>
            </a:r>
          </a:p>
          <a:p>
            <a:pPr lvl="0" fontAlgn="base"/>
            <a:r>
              <a:rPr lang="en-IN" dirty="0" smtClean="0"/>
              <a:t>Thanks again</a:t>
            </a:r>
          </a:p>
          <a:p>
            <a:pPr lvl="0" fontAlgn="base"/>
            <a:r>
              <a:rPr lang="en-IN" dirty="0" smtClean="0"/>
              <a:t>Best</a:t>
            </a:r>
          </a:p>
          <a:p>
            <a:pPr lvl="0" fontAlgn="base"/>
            <a:r>
              <a:rPr lang="en-IN" dirty="0" smtClean="0"/>
              <a:t>Cheers</a:t>
            </a:r>
          </a:p>
          <a:p>
            <a:pPr lvl="0" fontAlgn="base"/>
            <a:r>
              <a:rPr lang="en-IN" dirty="0" smtClean="0"/>
              <a:t>Happy [day of the week]</a:t>
            </a:r>
          </a:p>
          <a:p>
            <a:pPr lvl="0" fontAlgn="base"/>
            <a:r>
              <a:rPr lang="en-IN" dirty="0" smtClean="0"/>
              <a:t>Enjoy the weekend</a:t>
            </a:r>
          </a:p>
          <a:p>
            <a:pPr lvl="0" fontAlgn="base"/>
            <a:r>
              <a:rPr lang="en-IN" dirty="0" smtClean="0"/>
              <a:t>Talk soon</a:t>
            </a:r>
          </a:p>
          <a:p>
            <a:endParaRPr lang="en-IN" dirty="0"/>
          </a:p>
        </p:txBody>
      </p:sp>
      <p:sp>
        <p:nvSpPr>
          <p:cNvPr id="4" name="Content Placeholder 3"/>
          <p:cNvSpPr>
            <a:spLocks noGrp="1"/>
          </p:cNvSpPr>
          <p:nvPr>
            <p:ph sz="half" idx="2"/>
          </p:nvPr>
        </p:nvSpPr>
        <p:spPr>
          <a:xfrm>
            <a:off x="4267200" y="1600200"/>
            <a:ext cx="4305328" cy="4525963"/>
          </a:xfrm>
        </p:spPr>
        <p:txBody>
          <a:bodyPr>
            <a:normAutofit fontScale="70000" lnSpcReduction="20000"/>
          </a:bodyPr>
          <a:lstStyle/>
          <a:p>
            <a:pPr fontAlgn="base"/>
            <a:r>
              <a:rPr lang="en-IN" sz="2900" dirty="0" smtClean="0"/>
              <a:t>Talk to you [tomorrow, on Wednesday, when you get back]</a:t>
            </a:r>
          </a:p>
          <a:p>
            <a:pPr lvl="0" fontAlgn="base"/>
            <a:r>
              <a:rPr lang="en-IN" sz="2900" dirty="0" smtClean="0"/>
              <a:t>Looking </a:t>
            </a:r>
            <a:r>
              <a:rPr lang="en-IN" sz="2900" dirty="0" smtClean="0"/>
              <a:t>forward to working together</a:t>
            </a:r>
          </a:p>
          <a:p>
            <a:pPr lvl="0" fontAlgn="base"/>
            <a:r>
              <a:rPr lang="en-IN" sz="2900" dirty="0" smtClean="0"/>
              <a:t>Looking forward to our next conversation</a:t>
            </a:r>
          </a:p>
          <a:p>
            <a:pPr lvl="0" fontAlgn="base"/>
            <a:r>
              <a:rPr lang="en-IN" sz="2900" dirty="0" smtClean="0"/>
              <a:t>Excited to hear your thoughts</a:t>
            </a:r>
          </a:p>
          <a:p>
            <a:pPr fontAlgn="base"/>
            <a:r>
              <a:rPr lang="en-IN" sz="2900" dirty="0" smtClean="0"/>
              <a:t>If your tone is more reserved, your sign-off should be as well.</a:t>
            </a:r>
          </a:p>
          <a:p>
            <a:pPr fontAlgn="base"/>
            <a:r>
              <a:rPr lang="en-IN" sz="2900" b="1" dirty="0" smtClean="0">
                <a:solidFill>
                  <a:srgbClr val="FFFF00"/>
                </a:solidFill>
              </a:rPr>
              <a:t>Formal sign-offs:</a:t>
            </a:r>
          </a:p>
          <a:p>
            <a:pPr lvl="0" fontAlgn="base"/>
            <a:r>
              <a:rPr lang="en-IN" sz="2900" dirty="0" smtClean="0"/>
              <a:t>Thank you</a:t>
            </a:r>
          </a:p>
          <a:p>
            <a:pPr lvl="0" fontAlgn="base"/>
            <a:r>
              <a:rPr lang="en-IN" sz="2900" dirty="0" smtClean="0"/>
              <a:t>Thank you for your time</a:t>
            </a:r>
          </a:p>
          <a:p>
            <a:pPr lvl="0" fontAlgn="base"/>
            <a:r>
              <a:rPr lang="en-IN" sz="2900" dirty="0" smtClean="0"/>
              <a:t>Have a wonderful [day, weekend]</a:t>
            </a:r>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Here </a:t>
            </a:r>
            <a:r>
              <a:rPr lang="en-IN" dirty="0" smtClean="0"/>
              <a:t>are the closing lines you shouldn’t be using</a:t>
            </a:r>
            <a:r>
              <a:rPr lang="en-IN" dirty="0" smtClean="0"/>
              <a:t>:</a:t>
            </a:r>
            <a:endParaRPr lang="en-IN" dirty="0"/>
          </a:p>
        </p:txBody>
      </p:sp>
      <p:sp>
        <p:nvSpPr>
          <p:cNvPr id="3" name="Content Placeholder 2"/>
          <p:cNvSpPr>
            <a:spLocks noGrp="1"/>
          </p:cNvSpPr>
          <p:nvPr>
            <p:ph idx="1"/>
          </p:nvPr>
        </p:nvSpPr>
        <p:spPr/>
        <p:txBody>
          <a:bodyPr>
            <a:normAutofit/>
          </a:bodyPr>
          <a:lstStyle/>
          <a:p>
            <a:pPr lvl="0" fontAlgn="base"/>
            <a:r>
              <a:rPr lang="en-IN" b="1" dirty="0" smtClean="0"/>
              <a:t>Sincerely</a:t>
            </a:r>
            <a:r>
              <a:rPr lang="en-IN" b="1" dirty="0" smtClean="0"/>
              <a:t>:</a:t>
            </a:r>
            <a:r>
              <a:rPr lang="en-IN" dirty="0" smtClean="0"/>
              <a:t> Too outdated</a:t>
            </a:r>
          </a:p>
          <a:p>
            <a:pPr lvl="0" fontAlgn="base"/>
            <a:r>
              <a:rPr lang="en-IN" b="1" dirty="0" smtClean="0"/>
              <a:t>Regards:</a:t>
            </a:r>
            <a:r>
              <a:rPr lang="en-IN" dirty="0" smtClean="0"/>
              <a:t> Too unfriendly</a:t>
            </a:r>
          </a:p>
          <a:p>
            <a:pPr lvl="0" fontAlgn="base"/>
            <a:r>
              <a:rPr lang="en-IN" b="1" dirty="0" smtClean="0"/>
              <a:t>Kind regards:</a:t>
            </a:r>
            <a:r>
              <a:rPr lang="en-IN" dirty="0" smtClean="0"/>
              <a:t> Too unnatural</a:t>
            </a:r>
          </a:p>
          <a:p>
            <a:pPr lvl="0" fontAlgn="base"/>
            <a:r>
              <a:rPr lang="en-IN" b="1" dirty="0" smtClean="0"/>
              <a:t>Warmly:</a:t>
            </a:r>
            <a:r>
              <a:rPr lang="en-IN" dirty="0" smtClean="0"/>
              <a:t> Too relaxed</a:t>
            </a:r>
          </a:p>
          <a:p>
            <a:pPr lvl="0" fontAlgn="base"/>
            <a:r>
              <a:rPr lang="en-IN" b="1" dirty="0" smtClean="0"/>
              <a:t>Respectfully:</a:t>
            </a:r>
            <a:r>
              <a:rPr lang="en-IN" dirty="0" smtClean="0"/>
              <a:t> Too random</a:t>
            </a:r>
          </a:p>
          <a:p>
            <a:pPr lvl="0" fontAlgn="base"/>
            <a:r>
              <a:rPr lang="en-IN" b="1" dirty="0" err="1" smtClean="0"/>
              <a:t>Xoxo</a:t>
            </a:r>
            <a:r>
              <a:rPr lang="en-IN" b="1" dirty="0" smtClean="0"/>
              <a:t>:</a:t>
            </a:r>
            <a:r>
              <a:rPr lang="en-IN" dirty="0" smtClean="0"/>
              <a:t> Too intimate</a:t>
            </a:r>
          </a:p>
          <a:p>
            <a:pPr lvl="0" fontAlgn="base"/>
            <a:r>
              <a:rPr lang="en-IN" b="1" dirty="0" smtClean="0"/>
              <a:t>Cordially:</a:t>
            </a:r>
            <a:r>
              <a:rPr lang="en-IN" dirty="0" smtClean="0"/>
              <a:t> Too stilted</a:t>
            </a:r>
          </a:p>
          <a:p>
            <a:pPr lvl="0" fontAlgn="base"/>
            <a:r>
              <a:rPr lang="en-IN" b="1" dirty="0" smtClean="0"/>
              <a:t>- [Your name]:</a:t>
            </a:r>
            <a:r>
              <a:rPr lang="en-IN" dirty="0" smtClean="0"/>
              <a:t> Too abrupt</a:t>
            </a:r>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15328" cy="1143000"/>
          </a:xfrm>
        </p:spPr>
        <p:txBody>
          <a:bodyPr>
            <a:normAutofit/>
          </a:bodyPr>
          <a:lstStyle/>
          <a:p>
            <a:r>
              <a:rPr lang="en-US" sz="3600" dirty="0" smtClean="0"/>
              <a:t>   Assignment for Internals – 10 marks </a:t>
            </a:r>
            <a:endParaRPr lang="en-IN" sz="3600" dirty="0"/>
          </a:p>
        </p:txBody>
      </p:sp>
      <p:sp>
        <p:nvSpPr>
          <p:cNvPr id="3" name="Content Placeholder 2"/>
          <p:cNvSpPr>
            <a:spLocks noGrp="1"/>
          </p:cNvSpPr>
          <p:nvPr>
            <p:ph idx="1"/>
          </p:nvPr>
        </p:nvSpPr>
        <p:spPr/>
        <p:txBody>
          <a:bodyPr>
            <a:normAutofit fontScale="77500" lnSpcReduction="20000"/>
          </a:bodyPr>
          <a:lstStyle/>
          <a:p>
            <a:r>
              <a:rPr lang="en-IN" dirty="0" smtClean="0"/>
              <a:t>You are former student of Mr. Matt, your professor. Write an </a:t>
            </a:r>
            <a:r>
              <a:rPr lang="en-IN" dirty="0" smtClean="0"/>
              <a:t>email </a:t>
            </a:r>
            <a:r>
              <a:rPr lang="en-IN" sz="2200" dirty="0" smtClean="0"/>
              <a:t>(with proper etiquette) </a:t>
            </a:r>
            <a:r>
              <a:rPr lang="en-IN" dirty="0" smtClean="0"/>
              <a:t>with a minimum of 70 words and a maximum of 100 words using the following phrases to Mr. Matt thanking him for his guidance that contributed to your overall development</a:t>
            </a:r>
            <a:r>
              <a:rPr lang="en-IN" dirty="0" smtClean="0"/>
              <a:t>. Sign </a:t>
            </a:r>
            <a:r>
              <a:rPr lang="en-IN" dirty="0" smtClean="0"/>
              <a:t>the email as peter.</a:t>
            </a:r>
          </a:p>
          <a:p>
            <a:pPr>
              <a:buNone/>
            </a:pPr>
            <a:r>
              <a:rPr lang="en-IN" dirty="0" smtClean="0"/>
              <a:t/>
            </a:r>
            <a:br>
              <a:rPr lang="en-IN" dirty="0" smtClean="0"/>
            </a:br>
            <a:r>
              <a:rPr lang="en-IN" b="1" dirty="0" smtClean="0"/>
              <a:t>Outline:</a:t>
            </a:r>
            <a:r>
              <a:rPr lang="en-IN" dirty="0" smtClean="0"/>
              <a:t/>
            </a:r>
            <a:br>
              <a:rPr lang="en-IN" dirty="0" smtClean="0"/>
            </a:br>
            <a:r>
              <a:rPr lang="en-IN" i="1" dirty="0" smtClean="0"/>
              <a:t>Successful - Placed - grateful - help - advice - grooming - values - shaping my future - sincere - professional</a:t>
            </a:r>
            <a:endParaRPr lang="en-IN" dirty="0" smtClean="0"/>
          </a:p>
          <a:p>
            <a:endParaRPr lang="en-US" dirty="0" smtClean="0"/>
          </a:p>
          <a:p>
            <a:r>
              <a:rPr lang="en-US" dirty="0" smtClean="0"/>
              <a:t>Submit next week before the class, late submission will get reduced marks.</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descr="email 1.jpg"/>
          <p:cNvPicPr>
            <a:picLocks noGrp="1" noChangeAspect="1"/>
          </p:cNvPicPr>
          <p:nvPr>
            <p:ph idx="1"/>
          </p:nvPr>
        </p:nvPicPr>
        <p:blipFill>
          <a:blip r:embed="rId2"/>
          <a:stretch>
            <a:fillRect/>
          </a:stretch>
        </p:blipFill>
        <p:spPr>
          <a:xfrm>
            <a:off x="0" y="0"/>
            <a:ext cx="9144000" cy="7072338"/>
          </a:xfrm>
        </p:spPr>
      </p:pic>
      <p:sp>
        <p:nvSpPr>
          <p:cNvPr id="8" name="Arc 7"/>
          <p:cNvSpPr/>
          <p:nvPr/>
        </p:nvSpPr>
        <p:spPr>
          <a:xfrm>
            <a:off x="1857356" y="1857364"/>
            <a:ext cx="2143140" cy="785818"/>
          </a:xfrm>
          <a:prstGeom prst="arc">
            <a:avLst>
              <a:gd name="adj1" fmla="val 16200000"/>
              <a:gd name="adj2" fmla="val 16134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srcRect l="9625" r="7181" b="20860"/>
          <a:stretch>
            <a:fillRect/>
          </a:stretch>
        </p:blipFill>
        <p:spPr bwMode="auto">
          <a:xfrm>
            <a:off x="0" y="0"/>
            <a:ext cx="9144000" cy="6858000"/>
          </a:xfrm>
          <a:prstGeom prst="rect">
            <a:avLst/>
          </a:prstGeom>
          <a:noFill/>
          <a:ln w="9525">
            <a:noFill/>
            <a:miter lim="800000"/>
            <a:headEnd/>
            <a:tailEnd/>
          </a:ln>
          <a:effectLst/>
        </p:spPr>
      </p:pic>
      <p:sp>
        <p:nvSpPr>
          <p:cNvPr id="5" name="Arc 4"/>
          <p:cNvSpPr/>
          <p:nvPr/>
        </p:nvSpPr>
        <p:spPr>
          <a:xfrm>
            <a:off x="3286116" y="2000240"/>
            <a:ext cx="1500198" cy="642942"/>
          </a:xfrm>
          <a:prstGeom prst="arc">
            <a:avLst>
              <a:gd name="adj1" fmla="val 16200000"/>
              <a:gd name="adj2" fmla="val 16134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Arc 5"/>
          <p:cNvSpPr/>
          <p:nvPr/>
        </p:nvSpPr>
        <p:spPr>
          <a:xfrm>
            <a:off x="4857752" y="2071678"/>
            <a:ext cx="2143140" cy="785818"/>
          </a:xfrm>
          <a:prstGeom prst="arc">
            <a:avLst>
              <a:gd name="adj1" fmla="val 16200000"/>
              <a:gd name="adj2" fmla="val 16134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Arc 6"/>
          <p:cNvSpPr/>
          <p:nvPr/>
        </p:nvSpPr>
        <p:spPr>
          <a:xfrm>
            <a:off x="285720" y="3143248"/>
            <a:ext cx="1714512" cy="785818"/>
          </a:xfrm>
          <a:prstGeom prst="arc">
            <a:avLst>
              <a:gd name="adj1" fmla="val 16200000"/>
              <a:gd name="adj2" fmla="val 16134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Arc 7"/>
          <p:cNvSpPr/>
          <p:nvPr/>
        </p:nvSpPr>
        <p:spPr>
          <a:xfrm>
            <a:off x="285720" y="5286388"/>
            <a:ext cx="2143140" cy="785818"/>
          </a:xfrm>
          <a:prstGeom prst="arc">
            <a:avLst>
              <a:gd name="adj1" fmla="val 16200000"/>
              <a:gd name="adj2" fmla="val 16134930"/>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IN" dirty="0" smtClean="0"/>
              <a:t>Hi </a:t>
            </a:r>
            <a:r>
              <a:rPr lang="en-IN" dirty="0" err="1" smtClean="0"/>
              <a:t>mam</a:t>
            </a:r>
            <a:r>
              <a:rPr lang="en-IN" dirty="0" smtClean="0"/>
              <a:t> this is </a:t>
            </a:r>
            <a:r>
              <a:rPr lang="en-IN" dirty="0" err="1" smtClean="0"/>
              <a:t>xxxxxxx</a:t>
            </a:r>
            <a:r>
              <a:rPr lang="en-IN" dirty="0" smtClean="0"/>
              <a:t> </a:t>
            </a:r>
            <a:r>
              <a:rPr lang="en-IN" dirty="0" smtClean="0"/>
              <a:t>.from </a:t>
            </a:r>
            <a:r>
              <a:rPr lang="en-IN" dirty="0" smtClean="0"/>
              <a:t>xxx</a:t>
            </a:r>
            <a:r>
              <a:rPr lang="en-IN" dirty="0" smtClean="0"/>
              <a:t>  3rd year it department  .As u told me to send my resume to you I had attached to this mail . please make correction and send me the same </a:t>
            </a:r>
            <a:r>
              <a:rPr lang="en-IN" dirty="0" err="1" smtClean="0"/>
              <a:t>mam</a:t>
            </a:r>
            <a:r>
              <a:rPr lang="en-IN" dirty="0" smtClean="0"/>
              <a:t>. </a:t>
            </a:r>
            <a:r>
              <a:rPr lang="en-IN" dirty="0" err="1" smtClean="0"/>
              <a:t>mam</a:t>
            </a:r>
            <a:r>
              <a:rPr lang="en-IN" dirty="0" smtClean="0"/>
              <a:t> </a:t>
            </a:r>
            <a:r>
              <a:rPr lang="en-IN" dirty="0" err="1" smtClean="0"/>
              <a:t>i</a:t>
            </a:r>
            <a:r>
              <a:rPr lang="en-IN" dirty="0" smtClean="0"/>
              <a:t> had not written about the project in detail .</a:t>
            </a:r>
            <a:br>
              <a:rPr lang="en-IN" dirty="0" smtClean="0"/>
            </a:br>
            <a:endParaRPr lang="en-IN" dirty="0" smtClean="0"/>
          </a:p>
          <a:p>
            <a:pPr>
              <a:buNone/>
            </a:pPr>
            <a:r>
              <a:rPr lang="en-IN" dirty="0" smtClean="0"/>
              <a:t/>
            </a:r>
            <a:br>
              <a:rPr lang="en-IN" dirty="0" smtClean="0"/>
            </a:br>
            <a:endParaRPr lang="en-IN" dirty="0" smtClean="0"/>
          </a:p>
          <a:p>
            <a:pPr>
              <a:buNone/>
            </a:pPr>
            <a:r>
              <a:rPr lang="en-IN" dirty="0" smtClean="0"/>
              <a:t/>
            </a:r>
            <a:br>
              <a:rPr lang="en-IN" dirty="0" smtClean="0"/>
            </a:br>
            <a:endParaRPr lang="en-IN" dirty="0" smtClean="0"/>
          </a:p>
          <a:p>
            <a:pPr>
              <a:buNone/>
            </a:pPr>
            <a:r>
              <a:rPr lang="en-IN" dirty="0" smtClean="0"/>
              <a:t/>
            </a:r>
            <a:br>
              <a:rPr lang="en-IN" dirty="0" smtClean="0"/>
            </a:br>
            <a:endParaRPr lang="en-IN" dirty="0" smtClean="0"/>
          </a:p>
          <a:p>
            <a:r>
              <a:rPr lang="en-IN" dirty="0" smtClean="0"/>
              <a:t>THANK YOU</a:t>
            </a:r>
          </a:p>
          <a:p>
            <a:r>
              <a:rPr lang="en-IN" dirty="0" smtClean="0"/>
              <a:t>G.SHYAAM KANNA</a:t>
            </a:r>
            <a:br>
              <a:rPr lang="en-IN" dirty="0" smtClean="0"/>
            </a:br>
            <a:r>
              <a:rPr lang="en-IN" dirty="0" smtClean="0"/>
              <a:t>3rd YEAR </a:t>
            </a:r>
          </a:p>
          <a:p>
            <a:pPr>
              <a:buNone/>
            </a:pPr>
            <a:r>
              <a:rPr lang="en-IN" dirty="0" smtClean="0"/>
              <a:t/>
            </a:r>
            <a:br>
              <a:rPr lang="en-IN" dirty="0" smtClean="0"/>
            </a:b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err="1" smtClean="0"/>
              <a:t>Mam</a:t>
            </a:r>
            <a:r>
              <a:rPr lang="en-IN" dirty="0" smtClean="0"/>
              <a:t> When is </a:t>
            </a:r>
            <a:r>
              <a:rPr lang="en-IN" dirty="0" err="1" smtClean="0"/>
              <a:t>Byjus</a:t>
            </a:r>
            <a:r>
              <a:rPr lang="en-IN" dirty="0" smtClean="0"/>
              <a:t> coming ?We got info that in December some marketing companies are </a:t>
            </a:r>
            <a:r>
              <a:rPr lang="en-IN" dirty="0" err="1" smtClean="0"/>
              <a:t>coming!but</a:t>
            </a:r>
            <a:r>
              <a:rPr lang="en-IN" dirty="0" smtClean="0"/>
              <a:t> some companies are keeping their eligibility as 7.5cgpa...so when is </a:t>
            </a:r>
            <a:r>
              <a:rPr lang="en-IN" dirty="0" err="1" smtClean="0"/>
              <a:t>byjus</a:t>
            </a:r>
            <a:r>
              <a:rPr lang="en-IN" dirty="0" smtClean="0"/>
              <a:t> kind of companies company!! Do I have to prepare anything for it!</a:t>
            </a:r>
          </a:p>
          <a:p>
            <a:r>
              <a:rPr lang="en-IN" dirty="0" smtClean="0"/>
              <a:t>                                        -     Regards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b="1" dirty="0" smtClean="0"/>
              <a:t>ETIQUETTE</a:t>
            </a:r>
            <a:endParaRPr lang="en-IN" sz="6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Why Netiquette</a:t>
            </a:r>
            <a:r>
              <a:rPr lang="en-US" dirty="0" smtClean="0"/>
              <a:t>?</a:t>
            </a:r>
            <a:endParaRPr lang="en-IN" dirty="0"/>
          </a:p>
        </p:txBody>
      </p:sp>
      <p:sp>
        <p:nvSpPr>
          <p:cNvPr id="3" name="Content Placeholder 2"/>
          <p:cNvSpPr>
            <a:spLocks noGrp="1"/>
          </p:cNvSpPr>
          <p:nvPr>
            <p:ph idx="1"/>
          </p:nvPr>
        </p:nvSpPr>
        <p:spPr>
          <a:xfrm>
            <a:off x="457200" y="1785926"/>
            <a:ext cx="7467600" cy="4340237"/>
          </a:xfrm>
        </p:spPr>
        <p:txBody>
          <a:bodyPr/>
          <a:lstStyle/>
          <a:p>
            <a:r>
              <a:rPr lang="en-US" dirty="0" smtClean="0"/>
              <a:t>People </a:t>
            </a:r>
            <a:r>
              <a:rPr lang="en-US" dirty="0" smtClean="0"/>
              <a:t>become insensitive while using </a:t>
            </a:r>
            <a:r>
              <a:rPr lang="en-US" dirty="0" smtClean="0"/>
              <a:t>computers</a:t>
            </a:r>
          </a:p>
          <a:p>
            <a:pPr>
              <a:buNone/>
            </a:pPr>
            <a:endParaRPr lang="en-US" dirty="0" smtClean="0"/>
          </a:p>
          <a:p>
            <a:r>
              <a:rPr lang="en-US" dirty="0" smtClean="0"/>
              <a:t>No formal training is given for using the </a:t>
            </a:r>
            <a:r>
              <a:rPr lang="en-US" dirty="0" smtClean="0"/>
              <a:t> internet </a:t>
            </a:r>
            <a:r>
              <a:rPr lang="en-US" dirty="0" smtClean="0"/>
              <a:t>and </a:t>
            </a:r>
            <a:r>
              <a:rPr lang="en-US" dirty="0" smtClean="0"/>
              <a:t>social media.</a:t>
            </a:r>
          </a:p>
          <a:p>
            <a:pPr>
              <a:buNone/>
            </a:pPr>
            <a:endParaRPr lang="en-US" dirty="0" smtClean="0"/>
          </a:p>
          <a:p>
            <a:r>
              <a:rPr lang="en-US" dirty="0" smtClean="0"/>
              <a:t>The 5Ps of soft skills are often ignored</a:t>
            </a:r>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57430"/>
            <a:ext cx="7467600" cy="1143000"/>
          </a:xfrm>
        </p:spPr>
        <p:txBody>
          <a:bodyPr>
            <a:noAutofit/>
          </a:bodyPr>
          <a:lstStyle/>
          <a:p>
            <a:pPr algn="r"/>
            <a:r>
              <a:rPr lang="en-US" sz="6600" b="1" dirty="0" smtClean="0">
                <a:solidFill>
                  <a:srgbClr val="00B0F0"/>
                </a:solidFill>
                <a:effectLst>
                  <a:outerShdw blurRad="38100" dist="38100" dir="2700000" algn="tl">
                    <a:srgbClr val="000000">
                      <a:alpha val="43137"/>
                    </a:srgbClr>
                  </a:outerShdw>
                </a:effectLst>
              </a:rPr>
              <a:t>THIRD HOUR</a:t>
            </a:r>
            <a:endParaRPr lang="en-IN" sz="6600" b="1"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28596" y="2285992"/>
            <a:ext cx="6480048" cy="2301240"/>
          </a:xfrm>
          <a:prstGeom prst="rect">
            <a:avLst/>
          </a:prstGeom>
        </p:spPr>
        <p:txBody>
          <a:bodyPr vert="horz" lIns="45720" rIns="45720" anchor="ctr">
            <a:normAutofit/>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IN" sz="6600" b="1" i="0" u="none" strike="noStrike" kern="1200" cap="none" spc="0" normalizeH="0" baseline="0" noProof="0" dirty="0" smtClean="0">
                <a:ln>
                  <a:noFill/>
                </a:ln>
                <a:solidFill>
                  <a:srgbClr val="00B0F0"/>
                </a:solidFill>
                <a:effectLst>
                  <a:outerShdw blurRad="38100" dist="38100" dir="2700000" algn="tl">
                    <a:srgbClr val="000000">
                      <a:alpha val="43137"/>
                    </a:srgbClr>
                  </a:outerShdw>
                </a:effectLst>
                <a:uLnTx/>
                <a:uFillTx/>
                <a:latin typeface="+mj-lt"/>
                <a:ea typeface="+mj-ea"/>
                <a:cs typeface="+mj-cs"/>
              </a:rPr>
              <a:t>SOCIAL MEDIA ETIQUETTE</a:t>
            </a:r>
            <a:endParaRPr kumimoji="0" lang="en-IN" sz="6600" b="0" i="0" u="none" strike="noStrike" kern="1200" cap="none" spc="0" normalizeH="0" baseline="0" noProof="0" dirty="0">
              <a:ln>
                <a:noFill/>
              </a:ln>
              <a:solidFill>
                <a:srgbClr val="00B0F0"/>
              </a:solidFill>
              <a:effectLst>
                <a:outerShdw blurRad="38100" dist="38100" dir="2700000" algn="tl">
                  <a:srgbClr val="000000">
                    <a:alpha val="43137"/>
                  </a:srgbClr>
                </a:outerShdw>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43890" cy="1143000"/>
          </a:xfrm>
        </p:spPr>
        <p:txBody>
          <a:bodyPr>
            <a:normAutofit fontScale="90000"/>
          </a:bodyPr>
          <a:lstStyle/>
          <a:p>
            <a:r>
              <a:rPr lang="en-US" dirty="0" smtClean="0"/>
              <a:t>SOCIAL MEDIA </a:t>
            </a:r>
            <a:r>
              <a:rPr lang="en-US" dirty="0" smtClean="0"/>
              <a:t>ETIQUETTE </a:t>
            </a:r>
            <a:r>
              <a:rPr lang="en-US" dirty="0" smtClean="0"/>
              <a:t>NORMS</a:t>
            </a:r>
            <a:endParaRPr lang="en-IN" dirty="0"/>
          </a:p>
        </p:txBody>
      </p:sp>
      <p:sp>
        <p:nvSpPr>
          <p:cNvPr id="3" name="Content Placeholder 2"/>
          <p:cNvSpPr>
            <a:spLocks noGrp="1"/>
          </p:cNvSpPr>
          <p:nvPr>
            <p:ph idx="1"/>
          </p:nvPr>
        </p:nvSpPr>
        <p:spPr>
          <a:xfrm>
            <a:off x="457200" y="1600200"/>
            <a:ext cx="7758138" cy="4686320"/>
          </a:xfrm>
        </p:spPr>
        <p:txBody>
          <a:bodyPr>
            <a:normAutofit fontScale="77500" lnSpcReduction="20000"/>
          </a:bodyPr>
          <a:lstStyle/>
          <a:p>
            <a:pPr algn="just"/>
            <a:r>
              <a:rPr lang="en-US" dirty="0" smtClean="0"/>
              <a:t>The Receiver is human being fully alive and kicking</a:t>
            </a:r>
            <a:r>
              <a:rPr lang="en-US" dirty="0" smtClean="0"/>
              <a:t>!</a:t>
            </a:r>
          </a:p>
          <a:p>
            <a:pPr algn="just">
              <a:buNone/>
            </a:pPr>
            <a:endParaRPr lang="en-US" dirty="0" smtClean="0"/>
          </a:p>
          <a:p>
            <a:pPr algn="just"/>
            <a:r>
              <a:rPr lang="en-US" dirty="0" smtClean="0"/>
              <a:t>Its all about showing emotions, indicating you are not a robot by using emoticons and apt </a:t>
            </a:r>
            <a:r>
              <a:rPr lang="en-US" dirty="0" smtClean="0"/>
              <a:t>language</a:t>
            </a:r>
          </a:p>
          <a:p>
            <a:pPr algn="just">
              <a:buNone/>
            </a:pPr>
            <a:endParaRPr lang="en-US" dirty="0" smtClean="0"/>
          </a:p>
          <a:p>
            <a:pPr algn="just"/>
            <a:r>
              <a:rPr lang="en-US" dirty="0" smtClean="0"/>
              <a:t>Be careful in choosing right words since they can be stored permanently</a:t>
            </a:r>
            <a:r>
              <a:rPr lang="en-US" dirty="0" smtClean="0"/>
              <a:t>.</a:t>
            </a:r>
          </a:p>
          <a:p>
            <a:pPr algn="just">
              <a:buNone/>
            </a:pPr>
            <a:endParaRPr lang="en-US" dirty="0" smtClean="0"/>
          </a:p>
          <a:p>
            <a:pPr algn="just"/>
            <a:r>
              <a:rPr lang="en-US" dirty="0" smtClean="0"/>
              <a:t>Receiver controls emails, comments, post etc. </a:t>
            </a:r>
            <a:r>
              <a:rPr lang="en-US" dirty="0" smtClean="0"/>
              <a:t>sent</a:t>
            </a:r>
          </a:p>
          <a:p>
            <a:pPr algn="just">
              <a:buNone/>
            </a:pPr>
            <a:endParaRPr lang="en-US" dirty="0" smtClean="0"/>
          </a:p>
          <a:p>
            <a:pPr algn="just"/>
            <a:r>
              <a:rPr lang="en-US" dirty="0" smtClean="0"/>
              <a:t>Be correct ethically </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043890" cy="5929354"/>
          </a:xfrm>
        </p:spPr>
        <p:txBody>
          <a:bodyPr>
            <a:normAutofit/>
          </a:bodyPr>
          <a:lstStyle/>
          <a:p>
            <a:pPr>
              <a:lnSpc>
                <a:spcPct val="150000"/>
              </a:lnSpc>
            </a:pPr>
            <a:r>
              <a:rPr lang="en-IN" dirty="0" smtClean="0"/>
              <a:t>Don't Mix Business and Pleasure. ...</a:t>
            </a:r>
          </a:p>
          <a:p>
            <a:pPr>
              <a:lnSpc>
                <a:spcPct val="150000"/>
              </a:lnSpc>
            </a:pPr>
            <a:r>
              <a:rPr lang="en-IN" dirty="0" smtClean="0"/>
              <a:t>Use Caution Posting and Tagging Photos. </a:t>
            </a:r>
            <a:r>
              <a:rPr lang="en-IN" dirty="0" smtClean="0"/>
              <a:t>.</a:t>
            </a:r>
            <a:endParaRPr lang="en-IN" dirty="0" smtClean="0"/>
          </a:p>
          <a:p>
            <a:pPr>
              <a:lnSpc>
                <a:spcPct val="150000"/>
              </a:lnSpc>
            </a:pPr>
            <a:r>
              <a:rPr lang="en-IN" dirty="0" smtClean="0"/>
              <a:t>Be Self-</a:t>
            </a:r>
            <a:r>
              <a:rPr lang="en-IN" dirty="0" err="1" smtClean="0"/>
              <a:t>Centered</a:t>
            </a:r>
            <a:r>
              <a:rPr lang="en-IN" dirty="0" smtClean="0"/>
              <a:t> in Small Doses. ...</a:t>
            </a:r>
          </a:p>
          <a:p>
            <a:pPr>
              <a:lnSpc>
                <a:spcPct val="150000"/>
              </a:lnSpc>
            </a:pPr>
            <a:r>
              <a:rPr lang="en-IN" dirty="0" smtClean="0"/>
              <a:t>Don't </a:t>
            </a:r>
            <a:r>
              <a:rPr lang="en-IN" dirty="0" smtClean="0"/>
              <a:t>Be Reactive. ...</a:t>
            </a:r>
          </a:p>
          <a:p>
            <a:pPr>
              <a:lnSpc>
                <a:spcPct val="150000"/>
              </a:lnSpc>
            </a:pPr>
            <a:r>
              <a:rPr lang="en-IN" dirty="0" smtClean="0"/>
              <a:t>Avoid Over-Sharing. ...</a:t>
            </a:r>
          </a:p>
          <a:p>
            <a:pPr>
              <a:lnSpc>
                <a:spcPct val="150000"/>
              </a:lnSpc>
            </a:pPr>
            <a:r>
              <a:rPr lang="en-IN" dirty="0" smtClean="0"/>
              <a:t>Build a Legacy for the Future. ...</a:t>
            </a:r>
          </a:p>
          <a:p>
            <a:pPr>
              <a:lnSpc>
                <a:spcPct val="150000"/>
              </a:lnSpc>
            </a:pPr>
            <a:r>
              <a:rPr lang="en-IN" dirty="0" smtClean="0"/>
              <a:t>Don't Misrepresent Yourself.</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effectLst>
                  <a:outerShdw blurRad="38100" dist="38100" dir="2700000" algn="tl">
                    <a:srgbClr val="000000">
                      <a:alpha val="43137"/>
                    </a:srgbClr>
                  </a:outerShdw>
                </a:effectLst>
              </a:rPr>
              <a:t>CELL PHONE </a:t>
            </a:r>
            <a:r>
              <a:rPr lang="en-US" b="1" dirty="0" smtClean="0">
                <a:solidFill>
                  <a:srgbClr val="00B0F0"/>
                </a:solidFill>
                <a:effectLst>
                  <a:outerShdw blurRad="38100" dist="38100" dir="2700000" algn="tl">
                    <a:srgbClr val="000000">
                      <a:alpha val="43137"/>
                    </a:srgbClr>
                  </a:outerShdw>
                </a:effectLst>
              </a:rPr>
              <a:t>ETIQUETTE</a:t>
            </a:r>
            <a:endParaRPr lang="en-IN" b="1" dirty="0">
              <a:solidFill>
                <a:srgbClr val="00B0F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lnSpcReduction="10000"/>
          </a:bodyPr>
          <a:lstStyle/>
          <a:p>
            <a:r>
              <a:rPr lang="en-US" dirty="0" smtClean="0"/>
              <a:t>Avoid when face-to-face communication is possible; </a:t>
            </a:r>
          </a:p>
          <a:p>
            <a:r>
              <a:rPr lang="en-US" dirty="0" smtClean="0"/>
              <a:t>be empathetic about others time; </a:t>
            </a:r>
          </a:p>
          <a:p>
            <a:r>
              <a:rPr lang="en-US" dirty="0" smtClean="0"/>
              <a:t>use apt caller/ringtone, </a:t>
            </a:r>
          </a:p>
          <a:p>
            <a:r>
              <a:rPr lang="en-US" dirty="0" smtClean="0"/>
              <a:t>use silent mode/switch off</a:t>
            </a:r>
            <a:r>
              <a:rPr lang="en-US" dirty="0" smtClean="0"/>
              <a:t>;</a:t>
            </a:r>
          </a:p>
          <a:p>
            <a:r>
              <a:rPr lang="en-US" dirty="0" smtClean="0"/>
              <a:t>Check the availability of the receiver to continue your call</a:t>
            </a:r>
          </a:p>
          <a:p>
            <a:r>
              <a:rPr lang="en-US" dirty="0" smtClean="0"/>
              <a:t>Don’t not call back to back if the receiver disconnects the call.</a:t>
            </a:r>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7758138" cy="5929354"/>
          </a:xfrm>
        </p:spPr>
        <p:txBody>
          <a:bodyPr>
            <a:normAutofit fontScale="62500" lnSpcReduction="20000"/>
          </a:bodyPr>
          <a:lstStyle/>
          <a:p>
            <a:pPr algn="just"/>
            <a:r>
              <a:rPr lang="en-IN" dirty="0" smtClean="0"/>
              <a:t>When calling someone, be prepared. Identify yourself and the purpose of your call. </a:t>
            </a:r>
            <a:endParaRPr lang="en-IN" dirty="0" smtClean="0"/>
          </a:p>
          <a:p>
            <a:pPr algn="just">
              <a:buNone/>
            </a:pPr>
            <a:endParaRPr lang="en-IN" dirty="0" smtClean="0"/>
          </a:p>
          <a:p>
            <a:pPr algn="just"/>
            <a:r>
              <a:rPr lang="en-IN" dirty="0" smtClean="0"/>
              <a:t> </a:t>
            </a:r>
            <a:r>
              <a:rPr lang="en-IN" dirty="0" smtClean="0"/>
              <a:t>When leaving a voice mail message, include your name, phone number and briefly mention the purpose of your call. Speak clearly. </a:t>
            </a:r>
            <a:endParaRPr lang="en-IN" dirty="0" smtClean="0"/>
          </a:p>
          <a:p>
            <a:pPr algn="just">
              <a:buNone/>
            </a:pPr>
            <a:endParaRPr lang="en-IN" dirty="0" smtClean="0"/>
          </a:p>
          <a:p>
            <a:pPr algn="just"/>
            <a:r>
              <a:rPr lang="en-IN" dirty="0" smtClean="0"/>
              <a:t> </a:t>
            </a:r>
            <a:r>
              <a:rPr lang="en-IN" dirty="0" smtClean="0"/>
              <a:t>Answer voice mail messages promptly - within one business day. </a:t>
            </a:r>
            <a:endParaRPr lang="en-IN" dirty="0" smtClean="0"/>
          </a:p>
          <a:p>
            <a:pPr algn="just">
              <a:buNone/>
            </a:pPr>
            <a:endParaRPr lang="en-IN" dirty="0" smtClean="0"/>
          </a:p>
          <a:p>
            <a:pPr algn="just"/>
            <a:r>
              <a:rPr lang="en-IN" dirty="0" smtClean="0"/>
              <a:t>When </a:t>
            </a:r>
            <a:r>
              <a:rPr lang="en-IN" dirty="0" smtClean="0"/>
              <a:t>answering calls, identify yourself immediately. </a:t>
            </a:r>
            <a:endParaRPr lang="en-IN" dirty="0" smtClean="0"/>
          </a:p>
          <a:p>
            <a:pPr algn="just">
              <a:buNone/>
            </a:pPr>
            <a:endParaRPr lang="en-IN" dirty="0" smtClean="0"/>
          </a:p>
          <a:p>
            <a:pPr algn="just"/>
            <a:r>
              <a:rPr lang="en-IN" dirty="0" smtClean="0"/>
              <a:t>Do </a:t>
            </a:r>
            <a:r>
              <a:rPr lang="en-IN" dirty="0" smtClean="0"/>
              <a:t>not place callers on hold for more than a few seconds</a:t>
            </a:r>
            <a:r>
              <a:rPr lang="en-IN" dirty="0" smtClean="0"/>
              <a:t>.</a:t>
            </a:r>
          </a:p>
          <a:p>
            <a:pPr algn="just">
              <a:buNone/>
            </a:pPr>
            <a:r>
              <a:rPr lang="en-IN" dirty="0" smtClean="0"/>
              <a:t> </a:t>
            </a:r>
          </a:p>
          <a:p>
            <a:pPr algn="just"/>
            <a:r>
              <a:rPr lang="en-IN" dirty="0" smtClean="0"/>
              <a:t>Keep </a:t>
            </a:r>
            <a:r>
              <a:rPr lang="en-IN" dirty="0" smtClean="0"/>
              <a:t>your personal voice mail message current (ideally, identify yourself, your department name, the date and why you cannot be reached). When on holiday, identify an alternate number where someone can receive assistance. </a:t>
            </a:r>
            <a:endParaRPr lang="en-IN" dirty="0" smtClean="0"/>
          </a:p>
          <a:p>
            <a:pPr algn="just">
              <a:buNone/>
            </a:pPr>
            <a:endParaRPr lang="en-IN" dirty="0" smtClean="0"/>
          </a:p>
          <a:p>
            <a:pPr algn="just"/>
            <a:r>
              <a:rPr lang="en-IN" dirty="0" smtClean="0"/>
              <a:t>Avoid </a:t>
            </a:r>
            <a:r>
              <a:rPr lang="en-IN" dirty="0" smtClean="0"/>
              <a:t>personal </a:t>
            </a:r>
            <a:r>
              <a:rPr lang="en-IN" dirty="0" smtClean="0"/>
              <a:t>calls during office hours. </a:t>
            </a:r>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The greatest polluting element in the earth’s environment is the proliferation of </a:t>
            </a:r>
            <a:r>
              <a:rPr lang="en-US" dirty="0" err="1" smtClean="0"/>
              <a:t>eletro</a:t>
            </a:r>
            <a:r>
              <a:rPr lang="en-US" dirty="0" smtClean="0"/>
              <a:t> </a:t>
            </a:r>
            <a:r>
              <a:rPr lang="en-US" dirty="0" err="1" smtClean="0"/>
              <a:t>magenetic</a:t>
            </a:r>
            <a:r>
              <a:rPr lang="en-US" dirty="0" smtClean="0"/>
              <a:t> fields. I consider that to be a far greater on a global scale than warming, or the increase of chemical elements in the environment”. – </a:t>
            </a:r>
            <a:endParaRPr lang="en-US" dirty="0" smtClean="0"/>
          </a:p>
          <a:p>
            <a:pPr algn="just">
              <a:buNone/>
            </a:pPr>
            <a:r>
              <a:rPr lang="en-US" dirty="0" smtClean="0"/>
              <a:t> </a:t>
            </a:r>
            <a:r>
              <a:rPr lang="en-US" dirty="0" smtClean="0"/>
              <a:t>   </a:t>
            </a:r>
            <a:r>
              <a:rPr lang="en-US" dirty="0" err="1" smtClean="0"/>
              <a:t>Dr.Robert</a:t>
            </a:r>
            <a:r>
              <a:rPr lang="en-US" dirty="0" smtClean="0"/>
              <a:t>  </a:t>
            </a:r>
            <a:r>
              <a:rPr lang="en-US" dirty="0" smtClean="0"/>
              <a:t>Becker, two-time </a:t>
            </a:r>
            <a:r>
              <a:rPr lang="en-US" dirty="0" err="1" smtClean="0"/>
              <a:t>nobel</a:t>
            </a:r>
            <a:r>
              <a:rPr lang="en-US" dirty="0" smtClean="0"/>
              <a:t> prize nominee</a:t>
            </a:r>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86058"/>
            <a:ext cx="8229600" cy="1143000"/>
          </a:xfrm>
        </p:spPr>
        <p:txBody>
          <a:bodyPr>
            <a:normAutofit fontScale="90000"/>
          </a:bodyPr>
          <a:lstStyle/>
          <a:p>
            <a:pPr algn="ctr"/>
            <a:r>
              <a:rPr lang="en-IN" b="1" i="1" dirty="0" smtClean="0">
                <a:solidFill>
                  <a:srgbClr val="00B0F0"/>
                </a:solidFill>
                <a:effectLst>
                  <a:outerShdw blurRad="38100" dist="38100" dir="2700000" algn="tl">
                    <a:srgbClr val="000000">
                      <a:alpha val="43137"/>
                    </a:srgbClr>
                  </a:outerShdw>
                </a:effectLst>
              </a:rPr>
              <a:t>Etiquette Transforms </a:t>
            </a:r>
            <a:br>
              <a:rPr lang="en-IN" b="1" i="1" dirty="0" smtClean="0">
                <a:solidFill>
                  <a:srgbClr val="00B0F0"/>
                </a:solidFill>
                <a:effectLst>
                  <a:outerShdw blurRad="38100" dist="38100" dir="2700000" algn="tl">
                    <a:srgbClr val="000000">
                      <a:alpha val="43137"/>
                    </a:srgbClr>
                  </a:outerShdw>
                </a:effectLst>
              </a:rPr>
            </a:br>
            <a:r>
              <a:rPr lang="en-IN" b="1" i="1" dirty="0" smtClean="0">
                <a:solidFill>
                  <a:srgbClr val="00B0F0"/>
                </a:solidFill>
                <a:effectLst>
                  <a:outerShdw blurRad="38100" dist="38100" dir="2700000" algn="tl">
                    <a:srgbClr val="000000">
                      <a:alpha val="43137"/>
                    </a:srgbClr>
                  </a:outerShdw>
                </a:effectLst>
              </a:rPr>
              <a:t>A Man Into A Gentleman.</a:t>
            </a:r>
            <a:r>
              <a:rPr lang="en-IN" b="1" i="1" dirty="0" smtClean="0">
                <a:solidFill>
                  <a:srgbClr val="00B0F0"/>
                </a:solidFill>
                <a:effectLst>
                  <a:outerShdw blurRad="38100" dist="38100" dir="2700000" algn="tl">
                    <a:srgbClr val="000000">
                      <a:alpha val="43137"/>
                    </a:srgbClr>
                  </a:outerShdw>
                </a:effectLst>
              </a:rPr>
              <a:t/>
            </a:r>
            <a:br>
              <a:rPr lang="en-IN" b="1" i="1" dirty="0" smtClean="0">
                <a:solidFill>
                  <a:srgbClr val="00B0F0"/>
                </a:solidFill>
                <a:effectLst>
                  <a:outerShdw blurRad="38100" dist="38100" dir="2700000" algn="tl">
                    <a:srgbClr val="000000">
                      <a:alpha val="43137"/>
                    </a:srgbClr>
                  </a:outerShdw>
                </a:effectLst>
              </a:rPr>
            </a:br>
            <a:endParaRPr lang="en-IN" b="1" i="1" dirty="0">
              <a:solidFill>
                <a:srgbClr val="00B0F0"/>
              </a:solidFill>
              <a:effectLst>
                <a:outerShdw blurRad="38100" dist="38100" dir="2700000" algn="tl">
                  <a:srgbClr val="000000">
                    <a:alpha val="43137"/>
                  </a:srgb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857232"/>
            <a:ext cx="7972452" cy="5697559"/>
          </a:xfrm>
        </p:spPr>
        <p:txBody>
          <a:bodyPr/>
          <a:lstStyle/>
          <a:p>
            <a:pPr algn="just"/>
            <a:r>
              <a:rPr lang="en-IN" dirty="0" smtClean="0"/>
              <a:t>It is the way they carry themselves in the society. Here comes the importance of manners and etiquette</a:t>
            </a:r>
            <a:r>
              <a:rPr lang="en-IN" dirty="0" smtClean="0"/>
              <a:t>.</a:t>
            </a:r>
          </a:p>
          <a:p>
            <a:pPr algn="just">
              <a:buNone/>
            </a:pPr>
            <a:endParaRPr lang="en-IN" dirty="0" smtClean="0"/>
          </a:p>
          <a:p>
            <a:pPr algn="just"/>
            <a:r>
              <a:rPr lang="en-IN" dirty="0" smtClean="0"/>
              <a:t>It is essential for an individual to behave in a responsible manner acceptable to the society. People around us must not feel embarrassed by our behaviour. One should not behave irrationally or illogically in public.</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What is Etiquette ?</a:t>
            </a:r>
            <a:endParaRPr lang="en-IN" dirty="0"/>
          </a:p>
        </p:txBody>
      </p:sp>
      <p:sp>
        <p:nvSpPr>
          <p:cNvPr id="3" name="Content Placeholder 2"/>
          <p:cNvSpPr>
            <a:spLocks noGrp="1"/>
          </p:cNvSpPr>
          <p:nvPr>
            <p:ph idx="1"/>
          </p:nvPr>
        </p:nvSpPr>
        <p:spPr/>
        <p:txBody>
          <a:bodyPr/>
          <a:lstStyle/>
          <a:p>
            <a:pPr algn="just"/>
            <a:r>
              <a:rPr lang="en-IN" dirty="0" smtClean="0"/>
              <a:t>Etiquette in simpler words is defined as good behaviour which distinguishes human beings from animals</a:t>
            </a:r>
            <a:r>
              <a:rPr lang="en-IN" dirty="0" smtClean="0"/>
              <a:t>.</a:t>
            </a:r>
          </a:p>
          <a:p>
            <a:pPr algn="just">
              <a:buNone/>
            </a:pPr>
            <a:endParaRPr lang="en-IN" dirty="0" smtClean="0"/>
          </a:p>
          <a:p>
            <a:pPr algn="just"/>
            <a:r>
              <a:rPr lang="en-IN" dirty="0" smtClean="0"/>
              <a:t>Human Being is a social animal and it is really important for him to behave in an appropriate way. Etiquette refers to behaving in a socially responsible way.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Need for Etiquette</a:t>
            </a:r>
            <a:endParaRPr lang="en-IN" dirty="0"/>
          </a:p>
        </p:txBody>
      </p:sp>
      <p:sp>
        <p:nvSpPr>
          <p:cNvPr id="3" name="Content Placeholder 2"/>
          <p:cNvSpPr>
            <a:spLocks noGrp="1"/>
          </p:cNvSpPr>
          <p:nvPr>
            <p:ph idx="1"/>
          </p:nvPr>
        </p:nvSpPr>
        <p:spPr>
          <a:xfrm>
            <a:off x="457200" y="1600200"/>
            <a:ext cx="7467600" cy="4757758"/>
          </a:xfrm>
        </p:spPr>
        <p:txBody>
          <a:bodyPr>
            <a:normAutofit fontScale="92500" lnSpcReduction="10000"/>
          </a:bodyPr>
          <a:lstStyle/>
          <a:p>
            <a:pPr lvl="0" algn="just"/>
            <a:r>
              <a:rPr lang="en-IN" dirty="0" smtClean="0"/>
              <a:t>Etiquette makes you a cultured individual who leaves his mark wherever he goes</a:t>
            </a:r>
            <a:r>
              <a:rPr lang="en-IN" dirty="0" smtClean="0"/>
              <a:t>.</a:t>
            </a:r>
          </a:p>
          <a:p>
            <a:pPr lvl="0" algn="just">
              <a:buNone/>
            </a:pPr>
            <a:endParaRPr lang="en-IN" dirty="0" smtClean="0"/>
          </a:p>
          <a:p>
            <a:pPr lvl="0" algn="just"/>
            <a:r>
              <a:rPr lang="en-IN" dirty="0" smtClean="0"/>
              <a:t>Etiquette teaches you the way to talk, walk and most importantly behave in the society</a:t>
            </a:r>
            <a:r>
              <a:rPr lang="en-IN" dirty="0" smtClean="0"/>
              <a:t>.</a:t>
            </a:r>
          </a:p>
          <a:p>
            <a:pPr lvl="0" algn="just">
              <a:buNone/>
            </a:pPr>
            <a:endParaRPr lang="en-IN" dirty="0" smtClean="0"/>
          </a:p>
          <a:p>
            <a:pPr lvl="0" algn="just"/>
            <a:r>
              <a:rPr lang="en-IN" dirty="0" smtClean="0"/>
              <a:t>Etiquette is essential for an everlasting first impression. The way you interact with your superiors, parents, fellow workers, friends speak a lot about your personality and up- bringing</a:t>
            </a:r>
            <a:r>
              <a:rPr lang="en-IN" dirty="0" smtClean="0"/>
              <a:t>.</a:t>
            </a:r>
            <a:endParaRPr lang="en-IN"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lvl="0" algn="just"/>
            <a:r>
              <a:rPr lang="en-IN" dirty="0" smtClean="0"/>
              <a:t>Etiquette enables the individuals to earn respect and appreciation in the society. No one would feel like talking to a person who does not know how to speak or behave in the society. </a:t>
            </a:r>
            <a:endParaRPr lang="en-IN" dirty="0" smtClean="0"/>
          </a:p>
          <a:p>
            <a:pPr lvl="0" algn="just">
              <a:buNone/>
            </a:pPr>
            <a:endParaRPr lang="en-IN" dirty="0" smtClean="0"/>
          </a:p>
          <a:p>
            <a:pPr lvl="0" algn="just"/>
            <a:r>
              <a:rPr lang="en-IN" dirty="0" smtClean="0"/>
              <a:t>Etiquette </a:t>
            </a:r>
            <a:r>
              <a:rPr lang="en-IN" dirty="0" smtClean="0"/>
              <a:t>inculcates a feeling of trust and loyalty in the individuals. One becomes more responsible and mature. Etiquette helps individuals to value relationships.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74638"/>
            <a:ext cx="8858280" cy="1143000"/>
          </a:xfrm>
        </p:spPr>
        <p:txBody>
          <a:bodyPr>
            <a:noAutofit/>
          </a:bodyPr>
          <a:lstStyle/>
          <a:p>
            <a:r>
              <a:rPr lang="en-IN" sz="3600" b="1" dirty="0" smtClean="0"/>
              <a:t>Types of </a:t>
            </a:r>
            <a:r>
              <a:rPr lang="en-IN" sz="3600" b="1" dirty="0" smtClean="0"/>
              <a:t>Common and professional Etiquette</a:t>
            </a:r>
            <a:endParaRPr lang="en-IN" sz="3600" dirty="0"/>
          </a:p>
        </p:txBody>
      </p:sp>
      <p:sp>
        <p:nvSpPr>
          <p:cNvPr id="3" name="Content Placeholder 2"/>
          <p:cNvSpPr>
            <a:spLocks noGrp="1"/>
          </p:cNvSpPr>
          <p:nvPr>
            <p:ph idx="1"/>
          </p:nvPr>
        </p:nvSpPr>
        <p:spPr>
          <a:xfrm>
            <a:off x="457200" y="1600200"/>
            <a:ext cx="7758138" cy="4972072"/>
          </a:xfrm>
        </p:spPr>
        <p:txBody>
          <a:bodyPr>
            <a:normAutofit fontScale="77500" lnSpcReduction="20000"/>
          </a:bodyPr>
          <a:lstStyle/>
          <a:p>
            <a:pPr lvl="0" algn="just"/>
            <a:r>
              <a:rPr lang="en-IN" b="1" dirty="0" smtClean="0"/>
              <a:t>Social Etiquette-</a:t>
            </a:r>
            <a:r>
              <a:rPr lang="en-IN" dirty="0" smtClean="0"/>
              <a:t> Social etiquette is important for an individual as it teaches him how to behave in the society</a:t>
            </a:r>
            <a:r>
              <a:rPr lang="en-IN" dirty="0" smtClean="0"/>
              <a:t>.</a:t>
            </a:r>
          </a:p>
          <a:p>
            <a:pPr lvl="0" algn="just">
              <a:buNone/>
            </a:pPr>
            <a:endParaRPr lang="en-IN" dirty="0" smtClean="0"/>
          </a:p>
          <a:p>
            <a:pPr lvl="0" algn="just"/>
            <a:r>
              <a:rPr lang="en-IN" b="1" dirty="0" smtClean="0"/>
              <a:t>Bathroom Etiquette-</a:t>
            </a:r>
            <a:r>
              <a:rPr lang="en-IN" dirty="0" smtClean="0"/>
              <a:t> Bathroom etiquette refers to the set of rules which an individual needs to follow while using public restrooms or office toilets. Make sure you leave the restroom clean and tidy for the other </a:t>
            </a:r>
            <a:r>
              <a:rPr lang="en-IN" dirty="0" smtClean="0"/>
              <a:t>person.</a:t>
            </a:r>
          </a:p>
          <a:p>
            <a:pPr lvl="0" algn="just">
              <a:buNone/>
            </a:pPr>
            <a:endParaRPr lang="en-IN" dirty="0" smtClean="0"/>
          </a:p>
          <a:p>
            <a:pPr lvl="0" algn="just"/>
            <a:r>
              <a:rPr lang="en-IN" b="1" dirty="0" smtClean="0"/>
              <a:t>Corporate Etiquette-</a:t>
            </a:r>
            <a:r>
              <a:rPr lang="en-IN" dirty="0" smtClean="0"/>
              <a:t> Corporate Etiquette refers to how an individual should behave while he is at work. Each one needs to maintain the decorum of the organization. Don’t loiter around unnecessary or peep into other’s cubicles.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7467600" cy="5286412"/>
          </a:xfrm>
        </p:spPr>
        <p:txBody>
          <a:bodyPr>
            <a:normAutofit fontScale="77500" lnSpcReduction="20000"/>
          </a:bodyPr>
          <a:lstStyle/>
          <a:p>
            <a:pPr lvl="0" algn="just"/>
            <a:r>
              <a:rPr lang="en-IN" b="1" dirty="0" smtClean="0"/>
              <a:t>Eating Etiquette-</a:t>
            </a:r>
            <a:r>
              <a:rPr lang="en-IN" dirty="0" smtClean="0"/>
              <a:t> Individuals must follow certain decorum while eating in public. Don’t make noise while eating. One should not leave the table unless and until everyone has finished eating</a:t>
            </a:r>
            <a:r>
              <a:rPr lang="en-IN" dirty="0" smtClean="0"/>
              <a:t>.</a:t>
            </a:r>
          </a:p>
          <a:p>
            <a:pPr lvl="0" algn="just">
              <a:buNone/>
            </a:pPr>
            <a:endParaRPr lang="en-IN" dirty="0" smtClean="0"/>
          </a:p>
          <a:p>
            <a:pPr lvl="0" algn="just"/>
            <a:r>
              <a:rPr lang="en-IN" b="1" dirty="0" smtClean="0"/>
              <a:t>Business Etiquette-</a:t>
            </a:r>
            <a:r>
              <a:rPr lang="en-IN" dirty="0" smtClean="0"/>
              <a:t> Business Etiquette includes ways to conduct a certain business. Don’t ever cheat customers. It is simply unethical</a:t>
            </a:r>
            <a:r>
              <a:rPr lang="en-IN" dirty="0" smtClean="0"/>
              <a:t>.</a:t>
            </a:r>
          </a:p>
          <a:p>
            <a:pPr lvl="0">
              <a:buNone/>
            </a:pPr>
            <a:endParaRPr lang="en-IN" dirty="0" smtClean="0"/>
          </a:p>
          <a:p>
            <a:pPr lvl="0"/>
            <a:r>
              <a:rPr lang="en-IN" b="1" dirty="0" smtClean="0"/>
              <a:t>Mobile Etiquette</a:t>
            </a:r>
          </a:p>
          <a:p>
            <a:pPr lvl="0">
              <a:buNone/>
            </a:pPr>
            <a:endParaRPr lang="en-IN" dirty="0" smtClean="0"/>
          </a:p>
          <a:p>
            <a:pPr lvl="0"/>
            <a:r>
              <a:rPr lang="en-US" b="1" dirty="0" smtClean="0"/>
              <a:t>Netiquette</a:t>
            </a:r>
          </a:p>
          <a:p>
            <a:pPr lvl="0">
              <a:buNone/>
            </a:pPr>
            <a:endParaRPr lang="en-IN" b="1" dirty="0" smtClean="0"/>
          </a:p>
          <a:p>
            <a:pPr lvl="0"/>
            <a:r>
              <a:rPr lang="en-IN" b="1" dirty="0" smtClean="0"/>
              <a:t>E-Mail  Etiquette</a:t>
            </a:r>
            <a:endParaRPr lang="en-IN" dirty="0" smtClean="0"/>
          </a:p>
          <a:p>
            <a:endParaRPr lang="en-IN"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1666</TotalTime>
  <Words>1479</Words>
  <Application>Microsoft Office PowerPoint</Application>
  <PresentationFormat>On-screen Show (4:3)</PresentationFormat>
  <Paragraphs>238</Paragraphs>
  <Slides>38</Slides>
  <Notes>1</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Technic</vt:lpstr>
      <vt:lpstr>Self awareness, self motivation, self respect and self learning - The development and factors motivating  self esteem - Building self confidence-   Etiquette - Common Social and professional etiquettes - Cell phone and email etiquette - Social media etiquette-   The basicS  of effective goals – steps to be followed to obtain optimum results from goal setting –Identifying the reasons and overcoming procrastination – priority management at home and college. </vt:lpstr>
      <vt:lpstr>First hour</vt:lpstr>
      <vt:lpstr>ETIQUETTE</vt:lpstr>
      <vt:lpstr>Slide 4</vt:lpstr>
      <vt:lpstr>What is Etiquette ?</vt:lpstr>
      <vt:lpstr>Need for Etiquette</vt:lpstr>
      <vt:lpstr>Slide 7</vt:lpstr>
      <vt:lpstr>Types of Common and professional Etiquette</vt:lpstr>
      <vt:lpstr>Slide 9</vt:lpstr>
      <vt:lpstr>EMAIL ETIQUETTE </vt:lpstr>
      <vt:lpstr>Slide 11</vt:lpstr>
      <vt:lpstr>To make sense</vt:lpstr>
      <vt:lpstr>Make sense</vt:lpstr>
      <vt:lpstr>Slide 14</vt:lpstr>
      <vt:lpstr>Keep it short</vt:lpstr>
      <vt:lpstr>Pay attention to subject lines</vt:lpstr>
      <vt:lpstr>Slide 17</vt:lpstr>
      <vt:lpstr>SECOND HOUR</vt:lpstr>
      <vt:lpstr>Slide 19</vt:lpstr>
      <vt:lpstr>Slide 20</vt:lpstr>
      <vt:lpstr>Choose your email salutation carefully</vt:lpstr>
      <vt:lpstr>And which ones should you never use</vt:lpstr>
      <vt:lpstr>Leave the right impression with your email sign-off</vt:lpstr>
      <vt:lpstr>Here are the closing lines you shouldn’t be using:</vt:lpstr>
      <vt:lpstr>   Assignment for Internals – 10 marks </vt:lpstr>
      <vt:lpstr>Slide 26</vt:lpstr>
      <vt:lpstr>Slide 27</vt:lpstr>
      <vt:lpstr>Slide 28</vt:lpstr>
      <vt:lpstr>Slide 29</vt:lpstr>
      <vt:lpstr>Why Netiquette?</vt:lpstr>
      <vt:lpstr>THIRD HOUR</vt:lpstr>
      <vt:lpstr>Slide 32</vt:lpstr>
      <vt:lpstr>SOCIAL MEDIA ETIQUETTE NORMS</vt:lpstr>
      <vt:lpstr>Slide 34</vt:lpstr>
      <vt:lpstr>CELL PHONE ETIQUETTE</vt:lpstr>
      <vt:lpstr>Slide 36</vt:lpstr>
      <vt:lpstr>Slide 37</vt:lpstr>
      <vt:lpstr>Etiquette Transforms  A Man Into A Gentleman.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sathish</dc:creator>
  <cp:lastModifiedBy>sathish</cp:lastModifiedBy>
  <cp:revision>47</cp:revision>
  <dcterms:created xsi:type="dcterms:W3CDTF">2020-08-30T03:36:04Z</dcterms:created>
  <dcterms:modified xsi:type="dcterms:W3CDTF">2020-09-05T04:47:17Z</dcterms:modified>
</cp:coreProperties>
</file>