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17"/>
  </p:notesMasterIdLst>
  <p:sldIdLst>
    <p:sldId id="256" r:id="rId2"/>
    <p:sldId id="285" r:id="rId3"/>
    <p:sldId id="355" r:id="rId4"/>
    <p:sldId id="356" r:id="rId5"/>
    <p:sldId id="286" r:id="rId6"/>
    <p:sldId id="261" r:id="rId7"/>
    <p:sldId id="287" r:id="rId8"/>
    <p:sldId id="288" r:id="rId9"/>
    <p:sldId id="289" r:id="rId10"/>
    <p:sldId id="357" r:id="rId11"/>
    <p:sldId id="290" r:id="rId12"/>
    <p:sldId id="291" r:id="rId13"/>
    <p:sldId id="292" r:id="rId14"/>
    <p:sldId id="28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5"/>
    <p:restoredTop sz="94708"/>
  </p:normalViewPr>
  <p:slideViewPr>
    <p:cSldViewPr snapToGrid="0">
      <p:cViewPr>
        <p:scale>
          <a:sx n="128" d="100"/>
          <a:sy n="128" d="100"/>
        </p:scale>
        <p:origin x="2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311C5-1948-4A18-9111-F0C308F98BFE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BC96FC-938F-4C7F-B732-E9A3461603B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Program</a:t>
          </a:r>
          <a:r>
            <a:rPr lang="en-AU" dirty="0"/>
            <a:t>: executable sequence of instructions stored on mass storage</a:t>
          </a:r>
          <a:endParaRPr lang="en-US" dirty="0"/>
        </a:p>
      </dgm:t>
    </dgm:pt>
    <dgm:pt modelId="{0D7E4EBB-AD6A-405D-9190-3C6462AB9DA7}" type="parTrans" cxnId="{42D7C79C-BCB4-4160-BB6C-76B028ACF7F8}">
      <dgm:prSet/>
      <dgm:spPr/>
      <dgm:t>
        <a:bodyPr/>
        <a:lstStyle/>
        <a:p>
          <a:endParaRPr lang="en-US"/>
        </a:p>
      </dgm:t>
    </dgm:pt>
    <dgm:pt modelId="{8B8A7CF5-CD93-4A02-A447-23005F785814}" type="sibTrans" cxnId="{42D7C79C-BCB4-4160-BB6C-76B028ACF7F8}">
      <dgm:prSet/>
      <dgm:spPr/>
      <dgm:t>
        <a:bodyPr/>
        <a:lstStyle/>
        <a:p>
          <a:endParaRPr lang="en-US"/>
        </a:p>
      </dgm:t>
    </dgm:pt>
    <dgm:pt modelId="{190A79F4-B343-485E-B16E-454093A1547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Process</a:t>
          </a:r>
          <a:r>
            <a:rPr lang="en-AU" dirty="0"/>
            <a:t>: instructions of program stored in memory, and any other data required by program</a:t>
          </a:r>
          <a:endParaRPr lang="en-US" dirty="0"/>
        </a:p>
      </dgm:t>
    </dgm:pt>
    <dgm:pt modelId="{AF1F6F3D-593B-4D39-8C51-7C248E5496F0}" type="parTrans" cxnId="{081A2D16-A2F9-4BF4-94A2-870D7B0FF36B}">
      <dgm:prSet/>
      <dgm:spPr/>
      <dgm:t>
        <a:bodyPr/>
        <a:lstStyle/>
        <a:p>
          <a:endParaRPr lang="en-US"/>
        </a:p>
      </dgm:t>
    </dgm:pt>
    <dgm:pt modelId="{5A40B563-B196-49BF-B5F7-A727D1FE2747}" type="sibTrans" cxnId="{081A2D16-A2F9-4BF4-94A2-870D7B0FF36B}">
      <dgm:prSet/>
      <dgm:spPr/>
      <dgm:t>
        <a:bodyPr/>
        <a:lstStyle/>
        <a:p>
          <a:endParaRPr lang="en-US"/>
        </a:p>
      </dgm:t>
    </dgm:pt>
    <dgm:pt modelId="{F40161BA-E995-449D-BE17-D46967755A8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Variables</a:t>
          </a:r>
          <a:endParaRPr lang="en-US"/>
        </a:p>
      </dgm:t>
    </dgm:pt>
    <dgm:pt modelId="{FDD439CD-5ADE-4106-9BCE-45EAD175346C}" type="parTrans" cxnId="{F237D519-32FA-487D-80CC-4A0374A17A3D}">
      <dgm:prSet/>
      <dgm:spPr/>
      <dgm:t>
        <a:bodyPr/>
        <a:lstStyle/>
        <a:p>
          <a:endParaRPr lang="en-US"/>
        </a:p>
      </dgm:t>
    </dgm:pt>
    <dgm:pt modelId="{A160886E-EBE8-4453-B811-3A47602E7CCB}" type="sibTrans" cxnId="{F237D519-32FA-487D-80CC-4A0374A17A3D}">
      <dgm:prSet/>
      <dgm:spPr/>
      <dgm:t>
        <a:bodyPr/>
        <a:lstStyle/>
        <a:p>
          <a:endParaRPr lang="en-US"/>
        </a:p>
      </dgm:t>
    </dgm:pt>
    <dgm:pt modelId="{4864B21F-DBA6-49B8-8FBE-BD3BE324074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Files to be kept open</a:t>
          </a:r>
          <a:endParaRPr lang="en-US"/>
        </a:p>
      </dgm:t>
    </dgm:pt>
    <dgm:pt modelId="{27E0A445-D55D-4EED-AF18-6154F86EEBAB}" type="parTrans" cxnId="{67FB48FB-0FA5-4499-A027-0F1692B817A0}">
      <dgm:prSet/>
      <dgm:spPr/>
      <dgm:t>
        <a:bodyPr/>
        <a:lstStyle/>
        <a:p>
          <a:endParaRPr lang="en-US"/>
        </a:p>
      </dgm:t>
    </dgm:pt>
    <dgm:pt modelId="{B1B2052E-96D6-46CF-A449-D2A40EC00473}" type="sibTrans" cxnId="{67FB48FB-0FA5-4499-A027-0F1692B817A0}">
      <dgm:prSet/>
      <dgm:spPr/>
      <dgm:t>
        <a:bodyPr/>
        <a:lstStyle/>
        <a:p>
          <a:endParaRPr lang="en-US"/>
        </a:p>
      </dgm:t>
    </dgm:pt>
    <dgm:pt modelId="{7FA29513-4D12-40AB-8C4D-323E0252B6D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From the shell, processes can be executed in </a:t>
          </a:r>
          <a:r>
            <a:rPr lang="en-AU" i="1" dirty="0"/>
            <a:t>parallel</a:t>
          </a:r>
          <a:r>
            <a:rPr lang="en-AU" dirty="0"/>
            <a:t>/in the background by adding the &amp; symbol at the end of the program, e.g. $ echo hello &amp;</a:t>
          </a:r>
          <a:endParaRPr lang="en-US" dirty="0"/>
        </a:p>
      </dgm:t>
    </dgm:pt>
    <dgm:pt modelId="{5CADF3EC-95BC-4387-9E04-3AA21DBE7CA3}" type="parTrans" cxnId="{3C9819A7-262D-44E9-8EE9-FD623BD1DBC2}">
      <dgm:prSet/>
      <dgm:spPr/>
      <dgm:t>
        <a:bodyPr/>
        <a:lstStyle/>
        <a:p>
          <a:endParaRPr lang="en-US"/>
        </a:p>
      </dgm:t>
    </dgm:pt>
    <dgm:pt modelId="{F06B1B64-EFBA-437B-B1DE-2F00F03E9C43}" type="sibTrans" cxnId="{3C9819A7-262D-44E9-8EE9-FD623BD1DBC2}">
      <dgm:prSet/>
      <dgm:spPr/>
      <dgm:t>
        <a:bodyPr/>
        <a:lstStyle/>
        <a:p>
          <a:endParaRPr lang="en-US"/>
        </a:p>
      </dgm:t>
    </dgm:pt>
    <dgm:pt modelId="{E9A15257-83A5-46C0-A036-A2713F533E3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To manage processes, Unix systems have a variety of system calls:</a:t>
          </a:r>
          <a:endParaRPr lang="en-US" dirty="0"/>
        </a:p>
      </dgm:t>
    </dgm:pt>
    <dgm:pt modelId="{F7278DC0-884B-4F99-813C-D679119B5D31}" type="parTrans" cxnId="{4A8E755A-DDED-4034-8C53-C444924E9F73}">
      <dgm:prSet/>
      <dgm:spPr/>
      <dgm:t>
        <a:bodyPr/>
        <a:lstStyle/>
        <a:p>
          <a:endParaRPr lang="en-US"/>
        </a:p>
      </dgm:t>
    </dgm:pt>
    <dgm:pt modelId="{EEAEFAC5-0586-4041-B950-83438EB49298}" type="sibTrans" cxnId="{4A8E755A-DDED-4034-8C53-C444924E9F73}">
      <dgm:prSet/>
      <dgm:spPr/>
      <dgm:t>
        <a:bodyPr/>
        <a:lstStyle/>
        <a:p>
          <a:endParaRPr lang="en-US"/>
        </a:p>
      </dgm:t>
    </dgm:pt>
    <dgm:pt modelId="{03DCDF37-5D94-4AFF-B704-2B89F2C02B1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fork</a:t>
          </a:r>
          <a:endParaRPr lang="en-US"/>
        </a:p>
      </dgm:t>
    </dgm:pt>
    <dgm:pt modelId="{33700498-194B-4F34-A397-C670CFED9A6F}" type="parTrans" cxnId="{94C556D9-8179-484D-887C-4C07DF034D49}">
      <dgm:prSet/>
      <dgm:spPr/>
      <dgm:t>
        <a:bodyPr/>
        <a:lstStyle/>
        <a:p>
          <a:endParaRPr lang="en-US"/>
        </a:p>
      </dgm:t>
    </dgm:pt>
    <dgm:pt modelId="{42EBC4E7-8550-4495-8F83-A8A5D4364B26}" type="sibTrans" cxnId="{94C556D9-8179-484D-887C-4C07DF034D49}">
      <dgm:prSet/>
      <dgm:spPr/>
      <dgm:t>
        <a:bodyPr/>
        <a:lstStyle/>
        <a:p>
          <a:endParaRPr lang="en-US"/>
        </a:p>
      </dgm:t>
    </dgm:pt>
    <dgm:pt modelId="{55190F0E-C731-4664-86FE-9EF1F2230DC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exec</a:t>
          </a:r>
          <a:endParaRPr lang="en-US"/>
        </a:p>
      </dgm:t>
    </dgm:pt>
    <dgm:pt modelId="{AD67BB7B-80FF-4E9C-BDDC-8FC5F785003F}" type="parTrans" cxnId="{762FE61D-1FE8-4643-B246-C491B0846EAF}">
      <dgm:prSet/>
      <dgm:spPr/>
      <dgm:t>
        <a:bodyPr/>
        <a:lstStyle/>
        <a:p>
          <a:endParaRPr lang="en-US"/>
        </a:p>
      </dgm:t>
    </dgm:pt>
    <dgm:pt modelId="{E06E065B-33B1-40A9-A02C-5C41385D7C30}" type="sibTrans" cxnId="{762FE61D-1FE8-4643-B246-C491B0846EAF}">
      <dgm:prSet/>
      <dgm:spPr/>
      <dgm:t>
        <a:bodyPr/>
        <a:lstStyle/>
        <a:p>
          <a:endParaRPr lang="en-US"/>
        </a:p>
      </dgm:t>
    </dgm:pt>
    <dgm:pt modelId="{57681345-0311-42DC-9B49-2DEFFC5102D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wait</a:t>
          </a:r>
          <a:endParaRPr lang="en-US"/>
        </a:p>
      </dgm:t>
    </dgm:pt>
    <dgm:pt modelId="{9FE13A8C-C1E6-4CF4-8D53-6EE806CCF050}" type="parTrans" cxnId="{E151BBCC-C174-4085-A9D0-A33F531BB3F2}">
      <dgm:prSet/>
      <dgm:spPr/>
      <dgm:t>
        <a:bodyPr/>
        <a:lstStyle/>
        <a:p>
          <a:endParaRPr lang="en-US"/>
        </a:p>
      </dgm:t>
    </dgm:pt>
    <dgm:pt modelId="{E31CDDCA-4AF8-4662-9164-40B652EAAA2E}" type="sibTrans" cxnId="{E151BBCC-C174-4085-A9D0-A33F531BB3F2}">
      <dgm:prSet/>
      <dgm:spPr/>
      <dgm:t>
        <a:bodyPr/>
        <a:lstStyle/>
        <a:p>
          <a:endParaRPr lang="en-US"/>
        </a:p>
      </dgm:t>
    </dgm:pt>
    <dgm:pt modelId="{DF630CB4-9BFE-2E4C-A1D8-F681DBB6D4E4}" type="pres">
      <dgm:prSet presAssocID="{82F311C5-1948-4A18-9111-F0C308F98BFE}" presName="Name0" presStyleCnt="0">
        <dgm:presLayoutVars>
          <dgm:dir/>
          <dgm:animLvl val="lvl"/>
          <dgm:resizeHandles val="exact"/>
        </dgm:presLayoutVars>
      </dgm:prSet>
      <dgm:spPr/>
    </dgm:pt>
    <dgm:pt modelId="{4F8F08A1-8ED4-F144-A2F6-52BD2A3DDC75}" type="pres">
      <dgm:prSet presAssocID="{84BC96FC-938F-4C7F-B732-E9A3461603B8}" presName="linNode" presStyleCnt="0"/>
      <dgm:spPr/>
    </dgm:pt>
    <dgm:pt modelId="{86F1A80D-5A29-5D45-8FCE-2705513382DA}" type="pres">
      <dgm:prSet presAssocID="{84BC96FC-938F-4C7F-B732-E9A3461603B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006E7F1-107C-1B44-9C7C-277EF809F633}" type="pres">
      <dgm:prSet presAssocID="{8B8A7CF5-CD93-4A02-A447-23005F785814}" presName="sp" presStyleCnt="0"/>
      <dgm:spPr/>
    </dgm:pt>
    <dgm:pt modelId="{8F420711-7932-6C4D-BCA4-0B38DAD192B9}" type="pres">
      <dgm:prSet presAssocID="{190A79F4-B343-485E-B16E-454093A15472}" presName="linNode" presStyleCnt="0"/>
      <dgm:spPr/>
    </dgm:pt>
    <dgm:pt modelId="{687A7D9C-FD6F-5042-881B-844967F5BDC4}" type="pres">
      <dgm:prSet presAssocID="{190A79F4-B343-485E-B16E-454093A1547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A352961-8CD5-A943-93F9-E00AF8865F9F}" type="pres">
      <dgm:prSet presAssocID="{190A79F4-B343-485E-B16E-454093A15472}" presName="descendantText" presStyleLbl="alignAccFollowNode1" presStyleIdx="0" presStyleCnt="2">
        <dgm:presLayoutVars>
          <dgm:bulletEnabled val="1"/>
        </dgm:presLayoutVars>
      </dgm:prSet>
      <dgm:spPr/>
    </dgm:pt>
    <dgm:pt modelId="{A06E8F4E-B0AE-2841-85D0-8B7C4B00D26F}" type="pres">
      <dgm:prSet presAssocID="{5A40B563-B196-49BF-B5F7-A727D1FE2747}" presName="sp" presStyleCnt="0"/>
      <dgm:spPr/>
    </dgm:pt>
    <dgm:pt modelId="{F34988BB-F903-0C40-90D0-0A6A0F78B36E}" type="pres">
      <dgm:prSet presAssocID="{7FA29513-4D12-40AB-8C4D-323E0252B6DA}" presName="linNode" presStyleCnt="0"/>
      <dgm:spPr/>
    </dgm:pt>
    <dgm:pt modelId="{F77543D2-AEFD-EC44-839E-067DD7FA661B}" type="pres">
      <dgm:prSet presAssocID="{7FA29513-4D12-40AB-8C4D-323E0252B6D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AD6035F-D85D-0147-B19A-A102EF8F055E}" type="pres">
      <dgm:prSet presAssocID="{F06B1B64-EFBA-437B-B1DE-2F00F03E9C43}" presName="sp" presStyleCnt="0"/>
      <dgm:spPr/>
    </dgm:pt>
    <dgm:pt modelId="{450A6E0E-D39A-C041-B038-0CEFE4A92E57}" type="pres">
      <dgm:prSet presAssocID="{E9A15257-83A5-46C0-A036-A2713F533E33}" presName="linNode" presStyleCnt="0"/>
      <dgm:spPr/>
    </dgm:pt>
    <dgm:pt modelId="{D231D08D-2B11-6044-BC58-4094CA8A6ABE}" type="pres">
      <dgm:prSet presAssocID="{E9A15257-83A5-46C0-A036-A2713F533E3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2AE9B99-E234-1945-AB14-9F37307E0E82}" type="pres">
      <dgm:prSet presAssocID="{E9A15257-83A5-46C0-A036-A2713F533E3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4C19C06-F156-B943-89CB-B3535C902590}" type="presOf" srcId="{03DCDF37-5D94-4AFF-B704-2B89F2C02B1E}" destId="{B2AE9B99-E234-1945-AB14-9F37307E0E82}" srcOrd="0" destOrd="0" presId="urn:microsoft.com/office/officeart/2005/8/layout/vList5"/>
    <dgm:cxn modelId="{BE1E5B0D-E3E4-5B44-8FCF-A0AC6F8AE5CE}" type="presOf" srcId="{F40161BA-E995-449D-BE17-D46967755A8C}" destId="{6A352961-8CD5-A943-93F9-E00AF8865F9F}" srcOrd="0" destOrd="0" presId="urn:microsoft.com/office/officeart/2005/8/layout/vList5"/>
    <dgm:cxn modelId="{081A2D16-A2F9-4BF4-94A2-870D7B0FF36B}" srcId="{82F311C5-1948-4A18-9111-F0C308F98BFE}" destId="{190A79F4-B343-485E-B16E-454093A15472}" srcOrd="1" destOrd="0" parTransId="{AF1F6F3D-593B-4D39-8C51-7C248E5496F0}" sibTransId="{5A40B563-B196-49BF-B5F7-A727D1FE2747}"/>
    <dgm:cxn modelId="{F237D519-32FA-487D-80CC-4A0374A17A3D}" srcId="{190A79F4-B343-485E-B16E-454093A15472}" destId="{F40161BA-E995-449D-BE17-D46967755A8C}" srcOrd="0" destOrd="0" parTransId="{FDD439CD-5ADE-4106-9BCE-45EAD175346C}" sibTransId="{A160886E-EBE8-4453-B811-3A47602E7CCB}"/>
    <dgm:cxn modelId="{762FE61D-1FE8-4643-B246-C491B0846EAF}" srcId="{E9A15257-83A5-46C0-A036-A2713F533E33}" destId="{55190F0E-C731-4664-86FE-9EF1F2230DC3}" srcOrd="1" destOrd="0" parTransId="{AD67BB7B-80FF-4E9C-BDDC-8FC5F785003F}" sibTransId="{E06E065B-33B1-40A9-A02C-5C41385D7C30}"/>
    <dgm:cxn modelId="{E3FF2E41-9A75-C24B-938E-6065F3862804}" type="presOf" srcId="{84BC96FC-938F-4C7F-B732-E9A3461603B8}" destId="{86F1A80D-5A29-5D45-8FCE-2705513382DA}" srcOrd="0" destOrd="0" presId="urn:microsoft.com/office/officeart/2005/8/layout/vList5"/>
    <dgm:cxn modelId="{4A8E755A-DDED-4034-8C53-C444924E9F73}" srcId="{82F311C5-1948-4A18-9111-F0C308F98BFE}" destId="{E9A15257-83A5-46C0-A036-A2713F533E33}" srcOrd="3" destOrd="0" parTransId="{F7278DC0-884B-4F99-813C-D679119B5D31}" sibTransId="{EEAEFAC5-0586-4041-B950-83438EB49298}"/>
    <dgm:cxn modelId="{C6D28377-6E9F-7A49-8447-2E5B16CE2E16}" type="presOf" srcId="{82F311C5-1948-4A18-9111-F0C308F98BFE}" destId="{DF630CB4-9BFE-2E4C-A1D8-F681DBB6D4E4}" srcOrd="0" destOrd="0" presId="urn:microsoft.com/office/officeart/2005/8/layout/vList5"/>
    <dgm:cxn modelId="{3BCBCA77-B41F-344C-B552-A6DA4F40B307}" type="presOf" srcId="{190A79F4-B343-485E-B16E-454093A15472}" destId="{687A7D9C-FD6F-5042-881B-844967F5BDC4}" srcOrd="0" destOrd="0" presId="urn:microsoft.com/office/officeart/2005/8/layout/vList5"/>
    <dgm:cxn modelId="{6816317C-0203-4846-A4CE-A6DA228D5FCA}" type="presOf" srcId="{57681345-0311-42DC-9B49-2DEFFC5102D6}" destId="{B2AE9B99-E234-1945-AB14-9F37307E0E82}" srcOrd="0" destOrd="2" presId="urn:microsoft.com/office/officeart/2005/8/layout/vList5"/>
    <dgm:cxn modelId="{102ED67F-FDE1-0F4B-9A10-F5509707611F}" type="presOf" srcId="{E9A15257-83A5-46C0-A036-A2713F533E33}" destId="{D231D08D-2B11-6044-BC58-4094CA8A6ABE}" srcOrd="0" destOrd="0" presId="urn:microsoft.com/office/officeart/2005/8/layout/vList5"/>
    <dgm:cxn modelId="{42D7C79C-BCB4-4160-BB6C-76B028ACF7F8}" srcId="{82F311C5-1948-4A18-9111-F0C308F98BFE}" destId="{84BC96FC-938F-4C7F-B732-E9A3461603B8}" srcOrd="0" destOrd="0" parTransId="{0D7E4EBB-AD6A-405D-9190-3C6462AB9DA7}" sibTransId="{8B8A7CF5-CD93-4A02-A447-23005F785814}"/>
    <dgm:cxn modelId="{3C9819A7-262D-44E9-8EE9-FD623BD1DBC2}" srcId="{82F311C5-1948-4A18-9111-F0C308F98BFE}" destId="{7FA29513-4D12-40AB-8C4D-323E0252B6DA}" srcOrd="2" destOrd="0" parTransId="{5CADF3EC-95BC-4387-9E04-3AA21DBE7CA3}" sibTransId="{F06B1B64-EFBA-437B-B1DE-2F00F03E9C43}"/>
    <dgm:cxn modelId="{3D03FDC2-CD91-2148-95EA-9B2F438A2316}" type="presOf" srcId="{55190F0E-C731-4664-86FE-9EF1F2230DC3}" destId="{B2AE9B99-E234-1945-AB14-9F37307E0E82}" srcOrd="0" destOrd="1" presId="urn:microsoft.com/office/officeart/2005/8/layout/vList5"/>
    <dgm:cxn modelId="{E151BBCC-C174-4085-A9D0-A33F531BB3F2}" srcId="{E9A15257-83A5-46C0-A036-A2713F533E33}" destId="{57681345-0311-42DC-9B49-2DEFFC5102D6}" srcOrd="2" destOrd="0" parTransId="{9FE13A8C-C1E6-4CF4-8D53-6EE806CCF050}" sibTransId="{E31CDDCA-4AF8-4662-9164-40B652EAAA2E}"/>
    <dgm:cxn modelId="{94C556D9-8179-484D-887C-4C07DF034D49}" srcId="{E9A15257-83A5-46C0-A036-A2713F533E33}" destId="{03DCDF37-5D94-4AFF-B704-2B89F2C02B1E}" srcOrd="0" destOrd="0" parTransId="{33700498-194B-4F34-A397-C670CFED9A6F}" sibTransId="{42EBC4E7-8550-4495-8F83-A8A5D4364B26}"/>
    <dgm:cxn modelId="{5D2890E9-CA15-4F41-8EF3-EE65618F3AFD}" type="presOf" srcId="{4864B21F-DBA6-49B8-8FBE-BD3BE324074C}" destId="{6A352961-8CD5-A943-93F9-E00AF8865F9F}" srcOrd="0" destOrd="1" presId="urn:microsoft.com/office/officeart/2005/8/layout/vList5"/>
    <dgm:cxn modelId="{67FB48FB-0FA5-4499-A027-0F1692B817A0}" srcId="{190A79F4-B343-485E-B16E-454093A15472}" destId="{4864B21F-DBA6-49B8-8FBE-BD3BE324074C}" srcOrd="1" destOrd="0" parTransId="{27E0A445-D55D-4EED-AF18-6154F86EEBAB}" sibTransId="{B1B2052E-96D6-46CF-A449-D2A40EC00473}"/>
    <dgm:cxn modelId="{4DB6AFFB-254E-C14E-9155-3CD306671A72}" type="presOf" srcId="{7FA29513-4D12-40AB-8C4D-323E0252B6DA}" destId="{F77543D2-AEFD-EC44-839E-067DD7FA661B}" srcOrd="0" destOrd="0" presId="urn:microsoft.com/office/officeart/2005/8/layout/vList5"/>
    <dgm:cxn modelId="{3F750642-2A9C-0449-BF36-934F6467F964}" type="presParOf" srcId="{DF630CB4-9BFE-2E4C-A1D8-F681DBB6D4E4}" destId="{4F8F08A1-8ED4-F144-A2F6-52BD2A3DDC75}" srcOrd="0" destOrd="0" presId="urn:microsoft.com/office/officeart/2005/8/layout/vList5"/>
    <dgm:cxn modelId="{29C87F49-0B7E-2F41-8E4D-9C23A5669363}" type="presParOf" srcId="{4F8F08A1-8ED4-F144-A2F6-52BD2A3DDC75}" destId="{86F1A80D-5A29-5D45-8FCE-2705513382DA}" srcOrd="0" destOrd="0" presId="urn:microsoft.com/office/officeart/2005/8/layout/vList5"/>
    <dgm:cxn modelId="{49BAA930-D3BB-E841-83C4-F12B8851BC5B}" type="presParOf" srcId="{DF630CB4-9BFE-2E4C-A1D8-F681DBB6D4E4}" destId="{D006E7F1-107C-1B44-9C7C-277EF809F633}" srcOrd="1" destOrd="0" presId="urn:microsoft.com/office/officeart/2005/8/layout/vList5"/>
    <dgm:cxn modelId="{D6241E56-89E0-FF40-854E-BDF8EF19F50F}" type="presParOf" srcId="{DF630CB4-9BFE-2E4C-A1D8-F681DBB6D4E4}" destId="{8F420711-7932-6C4D-BCA4-0B38DAD192B9}" srcOrd="2" destOrd="0" presId="urn:microsoft.com/office/officeart/2005/8/layout/vList5"/>
    <dgm:cxn modelId="{A2229041-29A2-8645-B04D-9E446AFCC512}" type="presParOf" srcId="{8F420711-7932-6C4D-BCA4-0B38DAD192B9}" destId="{687A7D9C-FD6F-5042-881B-844967F5BDC4}" srcOrd="0" destOrd="0" presId="urn:microsoft.com/office/officeart/2005/8/layout/vList5"/>
    <dgm:cxn modelId="{1C45FAED-119F-5C46-A0A3-2F9830ED64B8}" type="presParOf" srcId="{8F420711-7932-6C4D-BCA4-0B38DAD192B9}" destId="{6A352961-8CD5-A943-93F9-E00AF8865F9F}" srcOrd="1" destOrd="0" presId="urn:microsoft.com/office/officeart/2005/8/layout/vList5"/>
    <dgm:cxn modelId="{9C900CF9-F331-B745-A68B-CD5A46AB4EA8}" type="presParOf" srcId="{DF630CB4-9BFE-2E4C-A1D8-F681DBB6D4E4}" destId="{A06E8F4E-B0AE-2841-85D0-8B7C4B00D26F}" srcOrd="3" destOrd="0" presId="urn:microsoft.com/office/officeart/2005/8/layout/vList5"/>
    <dgm:cxn modelId="{4D9FBD64-84C0-F245-8F9F-8902FB22E463}" type="presParOf" srcId="{DF630CB4-9BFE-2E4C-A1D8-F681DBB6D4E4}" destId="{F34988BB-F903-0C40-90D0-0A6A0F78B36E}" srcOrd="4" destOrd="0" presId="urn:microsoft.com/office/officeart/2005/8/layout/vList5"/>
    <dgm:cxn modelId="{A8EED721-C229-1543-9194-751BEE2932AF}" type="presParOf" srcId="{F34988BB-F903-0C40-90D0-0A6A0F78B36E}" destId="{F77543D2-AEFD-EC44-839E-067DD7FA661B}" srcOrd="0" destOrd="0" presId="urn:microsoft.com/office/officeart/2005/8/layout/vList5"/>
    <dgm:cxn modelId="{2BF163AB-91D5-0F4E-809B-F056F36BA6F1}" type="presParOf" srcId="{DF630CB4-9BFE-2E4C-A1D8-F681DBB6D4E4}" destId="{9AD6035F-D85D-0147-B19A-A102EF8F055E}" srcOrd="5" destOrd="0" presId="urn:microsoft.com/office/officeart/2005/8/layout/vList5"/>
    <dgm:cxn modelId="{78245089-2E05-9941-9823-8291F7603495}" type="presParOf" srcId="{DF630CB4-9BFE-2E4C-A1D8-F681DBB6D4E4}" destId="{450A6E0E-D39A-C041-B038-0CEFE4A92E57}" srcOrd="6" destOrd="0" presId="urn:microsoft.com/office/officeart/2005/8/layout/vList5"/>
    <dgm:cxn modelId="{4B0FF865-2144-274A-AE78-9113F8E3C5F9}" type="presParOf" srcId="{450A6E0E-D39A-C041-B038-0CEFE4A92E57}" destId="{D231D08D-2B11-6044-BC58-4094CA8A6ABE}" srcOrd="0" destOrd="0" presId="urn:microsoft.com/office/officeart/2005/8/layout/vList5"/>
    <dgm:cxn modelId="{525C893B-8791-0A4A-86E4-CED17782FEDA}" type="presParOf" srcId="{450A6E0E-D39A-C041-B038-0CEFE4A92E57}" destId="{B2AE9B99-E234-1945-AB14-9F37307E0E8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1A80D-5A29-5D45-8FCE-2705513382DA}">
      <dsp:nvSpPr>
        <dsp:cNvPr id="0" name=""/>
        <dsp:cNvSpPr/>
      </dsp:nvSpPr>
      <dsp:spPr>
        <a:xfrm>
          <a:off x="0" y="2626"/>
          <a:ext cx="2129115" cy="12634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1" kern="1200" dirty="0"/>
            <a:t>Program</a:t>
          </a:r>
          <a:r>
            <a:rPr lang="en-AU" sz="1300" kern="1200" dirty="0"/>
            <a:t>: executable sequence of instructions stored on mass storage</a:t>
          </a:r>
          <a:endParaRPr lang="en-US" sz="1300" kern="1200" dirty="0"/>
        </a:p>
      </dsp:txBody>
      <dsp:txXfrm>
        <a:off x="61678" y="64304"/>
        <a:ext cx="2005759" cy="1140114"/>
      </dsp:txXfrm>
    </dsp:sp>
    <dsp:sp modelId="{6A352961-8CD5-A943-93F9-E00AF8865F9F}">
      <dsp:nvSpPr>
        <dsp:cNvPr id="0" name=""/>
        <dsp:cNvSpPr/>
      </dsp:nvSpPr>
      <dsp:spPr>
        <a:xfrm rot="5400000">
          <a:off x="3516273" y="68459"/>
          <a:ext cx="1010776" cy="378509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/>
            <a:t>Variables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/>
            <a:t>Files to be kept open</a:t>
          </a:r>
          <a:endParaRPr lang="en-US" sz="1700" kern="1200"/>
        </a:p>
      </dsp:txBody>
      <dsp:txXfrm rot="-5400000">
        <a:off x="2129115" y="1504959"/>
        <a:ext cx="3735751" cy="912092"/>
      </dsp:txXfrm>
    </dsp:sp>
    <dsp:sp modelId="{687A7D9C-FD6F-5042-881B-844967F5BDC4}">
      <dsp:nvSpPr>
        <dsp:cNvPr id="0" name=""/>
        <dsp:cNvSpPr/>
      </dsp:nvSpPr>
      <dsp:spPr>
        <a:xfrm>
          <a:off x="0" y="1329271"/>
          <a:ext cx="2129115" cy="12634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121052"/>
                <a:satOff val="-1191"/>
                <a:lumOff val="915"/>
                <a:alphaOff val="0"/>
                <a:shade val="74000"/>
                <a:satMod val="130000"/>
                <a:lumMod val="90000"/>
              </a:schemeClr>
              <a:schemeClr val="accent2">
                <a:hueOff val="1121052"/>
                <a:satOff val="-1191"/>
                <a:lumOff val="91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1" kern="1200" dirty="0"/>
            <a:t>Process</a:t>
          </a:r>
          <a:r>
            <a:rPr lang="en-AU" sz="1300" kern="1200" dirty="0"/>
            <a:t>: instructions of program stored in memory, and any other data required by program</a:t>
          </a:r>
          <a:endParaRPr lang="en-US" sz="1300" kern="1200" dirty="0"/>
        </a:p>
      </dsp:txBody>
      <dsp:txXfrm>
        <a:off x="61678" y="1390949"/>
        <a:ext cx="2005759" cy="1140114"/>
      </dsp:txXfrm>
    </dsp:sp>
    <dsp:sp modelId="{F77543D2-AEFD-EC44-839E-067DD7FA661B}">
      <dsp:nvSpPr>
        <dsp:cNvPr id="0" name=""/>
        <dsp:cNvSpPr/>
      </dsp:nvSpPr>
      <dsp:spPr>
        <a:xfrm>
          <a:off x="0" y="2655915"/>
          <a:ext cx="2129115" cy="12634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242103"/>
                <a:satOff val="-2381"/>
                <a:lumOff val="1830"/>
                <a:alphaOff val="0"/>
                <a:shade val="74000"/>
                <a:satMod val="130000"/>
                <a:lumMod val="90000"/>
              </a:schemeClr>
              <a:schemeClr val="accent2">
                <a:hueOff val="2242103"/>
                <a:satOff val="-2381"/>
                <a:lumOff val="183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From the shell, processes can be executed in </a:t>
          </a:r>
          <a:r>
            <a:rPr lang="en-AU" sz="1300" i="1" kern="1200" dirty="0"/>
            <a:t>parallel</a:t>
          </a:r>
          <a:r>
            <a:rPr lang="en-AU" sz="1300" kern="1200" dirty="0"/>
            <a:t>/in the background by adding the &amp; symbol at the end of the program, e.g. $ echo hello &amp;</a:t>
          </a:r>
          <a:endParaRPr lang="en-US" sz="1300" kern="1200" dirty="0"/>
        </a:p>
      </dsp:txBody>
      <dsp:txXfrm>
        <a:off x="61678" y="2717593"/>
        <a:ext cx="2005759" cy="1140114"/>
      </dsp:txXfrm>
    </dsp:sp>
    <dsp:sp modelId="{B2AE9B99-E234-1945-AB14-9F37307E0E82}">
      <dsp:nvSpPr>
        <dsp:cNvPr id="0" name=""/>
        <dsp:cNvSpPr/>
      </dsp:nvSpPr>
      <dsp:spPr>
        <a:xfrm rot="5400000">
          <a:off x="3516273" y="2721747"/>
          <a:ext cx="1010776" cy="3785093"/>
        </a:xfrm>
        <a:prstGeom prst="round2Same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/>
            <a:t>fork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/>
            <a:t>exec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/>
            <a:t>wait</a:t>
          </a:r>
          <a:endParaRPr lang="en-US" sz="1700" kern="1200"/>
        </a:p>
      </dsp:txBody>
      <dsp:txXfrm rot="-5400000">
        <a:off x="2129115" y="4158247"/>
        <a:ext cx="3735751" cy="912092"/>
      </dsp:txXfrm>
    </dsp:sp>
    <dsp:sp modelId="{D231D08D-2B11-6044-BC58-4094CA8A6ABE}">
      <dsp:nvSpPr>
        <dsp:cNvPr id="0" name=""/>
        <dsp:cNvSpPr/>
      </dsp:nvSpPr>
      <dsp:spPr>
        <a:xfrm>
          <a:off x="0" y="3982559"/>
          <a:ext cx="2129115" cy="12634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To manage processes, Unix systems have a variety of system calls:</a:t>
          </a:r>
          <a:endParaRPr lang="en-US" sz="1300" kern="1200" dirty="0"/>
        </a:p>
      </dsp:txBody>
      <dsp:txXfrm>
        <a:off x="61678" y="4044237"/>
        <a:ext cx="2005759" cy="1140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428CF-4E5C-D84E-A709-1408F3A82153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FA64F-AF6F-7F48-BD94-45EABEFEC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days here accumulate the hours. In the previous slide, we said they will work 4 hours per day, so the total here is 7 x 4 = 28 hours</a:t>
            </a:r>
          </a:p>
        </p:txBody>
      </p:sp>
    </p:spTree>
    <p:extLst>
      <p:ext uri="{BB962C8B-B14F-4D97-AF65-F5344CB8AC3E}">
        <p14:creationId xmlns:p14="http://schemas.microsoft.com/office/powerpoint/2010/main" val="66645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3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6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80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5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8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4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922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7"/>
          <p:cNvSpPr>
            <a:spLocks noGrp="1"/>
          </p:cNvSpPr>
          <p:nvPr>
            <p:ph type="pic" idx="2"/>
          </p:nvPr>
        </p:nvSpPr>
        <p:spPr>
          <a:xfrm>
            <a:off x="609600" y="1358901"/>
            <a:ext cx="10972800" cy="476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79" name="Google Shape;379;p77"/>
          <p:cNvSpPr txBox="1">
            <a:spLocks noGrp="1"/>
          </p:cNvSpPr>
          <p:nvPr>
            <p:ph type="title"/>
          </p:nvPr>
        </p:nvSpPr>
        <p:spPr>
          <a:xfrm>
            <a:off x="609600" y="11747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629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8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6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8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39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it.ly/3Kpf2w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INFO1112 Tutorial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dirty="0"/>
              <a:t>Week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3A0-48EF-A8A2-8E3C-A674DEBC2C6F}"/>
              </a:ext>
            </a:extLst>
          </p:cNvPr>
          <p:cNvSpPr txBox="1"/>
          <p:nvPr/>
        </p:nvSpPr>
        <p:spPr>
          <a:xfrm>
            <a:off x="6474372" y="39203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264AD-9099-2C8E-A9AA-4F78D882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3.1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86EB-65BD-9BF3-5EFF-012342A0E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806" y="2461998"/>
            <a:ext cx="3502086" cy="3552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62626"/>
                </a:solidFill>
              </a:rPr>
              <a:t>kill</a:t>
            </a:r>
          </a:p>
          <a:p>
            <a:r>
              <a:rPr lang="en-US" sz="2200" dirty="0">
                <a:solidFill>
                  <a:srgbClr val="262626"/>
                </a:solidFill>
              </a:rPr>
              <a:t>A misleading name, just means to send a signal to a process</a:t>
            </a:r>
          </a:p>
          <a:p>
            <a:r>
              <a:rPr lang="en-US" sz="2200" dirty="0">
                <a:solidFill>
                  <a:srgbClr val="262626"/>
                </a:solidFill>
              </a:rPr>
              <a:t>Kill is extremely important for managing processes</a:t>
            </a:r>
          </a:p>
          <a:p>
            <a:r>
              <a:rPr lang="en-US" sz="2200" dirty="0">
                <a:solidFill>
                  <a:srgbClr val="262626"/>
                </a:solidFill>
              </a:rPr>
              <a:t>Syntax: kill &lt;flag&gt; &lt;</a:t>
            </a:r>
            <a:r>
              <a:rPr lang="en-US" sz="2200" dirty="0" err="1">
                <a:solidFill>
                  <a:srgbClr val="262626"/>
                </a:solidFill>
              </a:rPr>
              <a:t>pid</a:t>
            </a:r>
            <a:r>
              <a:rPr lang="en-US" sz="2200" dirty="0">
                <a:solidFill>
                  <a:srgbClr val="262626"/>
                </a:solidFill>
              </a:rPr>
              <a:t>&gt;</a:t>
            </a:r>
          </a:p>
          <a:p>
            <a:pPr lvl="1"/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604BB9-C57E-0C0C-8332-A8C920FAC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2153378"/>
            <a:ext cx="6098041" cy="250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6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DD154-F231-C919-6DF2-AE4727D5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AU" sz="2800">
                <a:solidFill>
                  <a:srgbClr val="262626"/>
                </a:solidFill>
              </a:rPr>
              <a:t>3.2 –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AE55-1F9A-0EA9-6650-77B40A3FD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500" dirty="0">
                <a:solidFill>
                  <a:srgbClr val="262626"/>
                </a:solidFill>
              </a:rPr>
              <a:t>A file system describes a way to lay out/represent file data on mass storage</a:t>
            </a:r>
          </a:p>
          <a:p>
            <a:pPr>
              <a:lnSpc>
                <a:spcPct val="90000"/>
              </a:lnSpc>
            </a:pPr>
            <a:r>
              <a:rPr lang="en-AU" sz="1500" dirty="0">
                <a:solidFill>
                  <a:srgbClr val="262626"/>
                </a:solidFill>
              </a:rPr>
              <a:t>Operating systems have file system module, which provides an interface to the namespace to interact with files from mass storage, or other devices</a:t>
            </a:r>
          </a:p>
          <a:p>
            <a:pPr>
              <a:lnSpc>
                <a:spcPct val="90000"/>
              </a:lnSpc>
            </a:pPr>
            <a:r>
              <a:rPr lang="en-AU" sz="1500" dirty="0">
                <a:solidFill>
                  <a:srgbClr val="262626"/>
                </a:solidFill>
              </a:rPr>
              <a:t>File systems can also “mount” ‘files’ which display information about the system</a:t>
            </a:r>
          </a:p>
          <a:p>
            <a:pPr lvl="1">
              <a:lnSpc>
                <a:spcPct val="90000"/>
              </a:lnSpc>
            </a:pPr>
            <a:r>
              <a:rPr lang="en-AU" sz="1500" dirty="0">
                <a:solidFill>
                  <a:srgbClr val="262626"/>
                </a:solidFill>
              </a:rPr>
              <a:t>Example: </a:t>
            </a:r>
            <a:r>
              <a:rPr lang="en-AU" sz="1500" dirty="0">
                <a:solidFill>
                  <a:srgbClr val="262626"/>
                </a:solidFill>
                <a:latin typeface="Courier" pitchFamily="2" charset="0"/>
              </a:rPr>
              <a:t>/proc</a:t>
            </a:r>
            <a:r>
              <a:rPr lang="en-AU" sz="1500" dirty="0">
                <a:solidFill>
                  <a:srgbClr val="262626"/>
                </a:solidFill>
              </a:rPr>
              <a:t> directory on Linux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file system&#10;&#10;Description automatically generated">
            <a:extLst>
              <a:ext uri="{FF2B5EF4-FFF2-40B4-BE49-F238E27FC236}">
                <a16:creationId xmlns:a16="http://schemas.microsoft.com/office/drawing/2014/main" id="{208B6E61-1608-C241-EA4B-26CDC4652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459727"/>
            <a:ext cx="6098041" cy="38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1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28E12-E1A1-2137-2851-43F94345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262626"/>
                </a:solidFill>
              </a:rPr>
              <a:t>3.2 – File Systems</a:t>
            </a:r>
          </a:p>
        </p:txBody>
      </p: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A4387-6AC3-C9A1-2E63-00C9474DC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6942" y="870507"/>
            <a:ext cx="5428024" cy="1876356"/>
          </a:xfrm>
        </p:spPr>
        <p:txBody>
          <a:bodyPr/>
          <a:lstStyle/>
          <a:p>
            <a:pPr marL="160020" indent="-160020" defTabSz="256032">
              <a:spcAft>
                <a:spcPts val="336"/>
              </a:spcAft>
            </a:pPr>
            <a:r>
              <a:rPr lang="en-AU" sz="1344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To access a file system via the namespace, you can use the </a:t>
            </a:r>
            <a:r>
              <a:rPr lang="en-AU" sz="1344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" pitchFamily="2" charset="0"/>
                <a:ea typeface="+mn-ea"/>
                <a:cs typeface="+mn-cs"/>
              </a:rPr>
              <a:t>mount</a:t>
            </a:r>
            <a:r>
              <a:rPr lang="en-AU" sz="1344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system call on Unix systems</a:t>
            </a:r>
          </a:p>
          <a:p>
            <a:pPr marL="160020" indent="-160020" defTabSz="256032">
              <a:spcAft>
                <a:spcPts val="336"/>
              </a:spcAft>
            </a:pPr>
            <a:r>
              <a:rPr lang="en-AU" sz="1344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AU" sz="1344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" pitchFamily="2" charset="0"/>
                <a:ea typeface="+mn-ea"/>
                <a:cs typeface="+mn-cs"/>
              </a:rPr>
              <a:t>mount</a:t>
            </a:r>
            <a:r>
              <a:rPr lang="en-AU" sz="1344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command also allows you to mount file systems, and display file systems mounted to your device (example below)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7CAC3-F21B-02BF-6867-1ED12009D36D}"/>
              </a:ext>
            </a:extLst>
          </p:cNvPr>
          <p:cNvSpPr txBox="1"/>
          <p:nvPr/>
        </p:nvSpPr>
        <p:spPr>
          <a:xfrm>
            <a:off x="5616942" y="2071219"/>
            <a:ext cx="6417492" cy="248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6032">
              <a:spcAft>
                <a:spcPts val="600"/>
              </a:spcAft>
            </a:pP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/dev/disk3s1s1 on / (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apfs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, sealed, local, read-only, journaled)</a:t>
            </a:r>
          </a:p>
          <a:p>
            <a:pPr defTabSz="256032">
              <a:spcAft>
                <a:spcPts val="600"/>
              </a:spcAft>
            </a:pP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devfs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 on /dev (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devfs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, local, 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nobrowse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)</a:t>
            </a:r>
          </a:p>
          <a:p>
            <a:pPr defTabSz="256032">
              <a:spcAft>
                <a:spcPts val="600"/>
              </a:spcAft>
            </a:pP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/dev/disk3s6 on /System/Volumes/VM (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apfs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, local, 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noexec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, journaled, 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noatime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, 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nobrowse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)</a:t>
            </a:r>
          </a:p>
          <a:p>
            <a:pPr defTabSz="256032">
              <a:spcAft>
                <a:spcPts val="600"/>
              </a:spcAft>
            </a:pP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/dev/disk3s2 on /System/Volumes/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Preboot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 (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apfs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, local, journaled, 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nobrowse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)</a:t>
            </a:r>
          </a:p>
          <a:p>
            <a:pPr defTabSz="256032">
              <a:spcAft>
                <a:spcPts val="600"/>
              </a:spcAft>
            </a:pP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/dev/disk3s4 on /System/Volumes/Update (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apfs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, local, journaled, 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nobrowse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)</a:t>
            </a:r>
          </a:p>
          <a:p>
            <a:pPr defTabSz="256032">
              <a:spcAft>
                <a:spcPts val="600"/>
              </a:spcAft>
            </a:pP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/dev/disk1s2 on /System/Volumes/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xarts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 (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apfs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, local, 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noexec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, journaled, 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noatime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, 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nobrowse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)</a:t>
            </a:r>
          </a:p>
          <a:p>
            <a:pPr defTabSz="256032">
              <a:spcAft>
                <a:spcPts val="600"/>
              </a:spcAft>
            </a:pP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/dev/disk1s1 on /System/Volumes/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iSCPreboot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 (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apfs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, local, journaled, 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nobrowse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)</a:t>
            </a:r>
          </a:p>
          <a:p>
            <a:pPr defTabSz="256032">
              <a:spcAft>
                <a:spcPts val="600"/>
              </a:spcAft>
            </a:pP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/dev/disk1s3 on /System/Volumes/Hardware (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apfs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, local, journaled, 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nobrowse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)</a:t>
            </a:r>
          </a:p>
          <a:p>
            <a:pPr defTabSz="256032">
              <a:spcAft>
                <a:spcPts val="600"/>
              </a:spcAft>
            </a:pP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/dev/disk3s5 on /System/Volumes/Data (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apfs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, local, journaled, 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nobrowse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, protect)</a:t>
            </a:r>
          </a:p>
          <a:p>
            <a:pPr defTabSz="256032">
              <a:spcAft>
                <a:spcPts val="600"/>
              </a:spcAft>
            </a:pP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map 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auto_home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 on /System/Volumes/Data/home (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autofs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, automounted, </a:t>
            </a:r>
            <a:r>
              <a:rPr lang="en-AU" sz="896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nobrowse</a:t>
            </a:r>
            <a:r>
              <a:rPr lang="en-AU" sz="896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)</a:t>
            </a:r>
          </a:p>
          <a:p>
            <a:pPr>
              <a:spcAft>
                <a:spcPts val="600"/>
              </a:spcAft>
            </a:pPr>
            <a:endParaRPr lang="en-AU" sz="1600" dirty="0"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450D4-1B46-E495-26D8-E35B1E9D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16" y="5786471"/>
            <a:ext cx="6985275" cy="461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A94B38-45F4-6CCD-95A8-72E38259E8E1}"/>
              </a:ext>
            </a:extLst>
          </p:cNvPr>
          <p:cNvCxnSpPr>
            <a:cxnSpLocks/>
          </p:cNvCxnSpPr>
          <p:nvPr/>
        </p:nvCxnSpPr>
        <p:spPr>
          <a:xfrm flipH="1">
            <a:off x="5616942" y="4874972"/>
            <a:ext cx="22932" cy="114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48AF58-15AD-EADE-B4A5-F581503FBCD0}"/>
              </a:ext>
            </a:extLst>
          </p:cNvPr>
          <p:cNvCxnSpPr>
            <a:cxnSpLocks/>
          </p:cNvCxnSpPr>
          <p:nvPr/>
        </p:nvCxnSpPr>
        <p:spPr>
          <a:xfrm flipH="1">
            <a:off x="6951407" y="4951708"/>
            <a:ext cx="487779" cy="101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25AF2C-FCFA-32FC-07EE-4B84B3F3D915}"/>
              </a:ext>
            </a:extLst>
          </p:cNvPr>
          <p:cNvCxnSpPr>
            <a:cxnSpLocks/>
          </p:cNvCxnSpPr>
          <p:nvPr/>
        </p:nvCxnSpPr>
        <p:spPr>
          <a:xfrm flipH="1">
            <a:off x="7362884" y="4951708"/>
            <a:ext cx="1843109" cy="99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80FB2-8F4F-DE27-8734-D663FBD3A70D}"/>
              </a:ext>
            </a:extLst>
          </p:cNvPr>
          <p:cNvSpPr/>
          <p:nvPr/>
        </p:nvSpPr>
        <p:spPr>
          <a:xfrm>
            <a:off x="4783592" y="4422619"/>
            <a:ext cx="1712564" cy="402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Mass storage device containing file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ED2455-AFD3-F6E6-B3C4-4A23B82693FD}"/>
              </a:ext>
            </a:extLst>
          </p:cNvPr>
          <p:cNvSpPr/>
          <p:nvPr/>
        </p:nvSpPr>
        <p:spPr>
          <a:xfrm>
            <a:off x="7096798" y="4422619"/>
            <a:ext cx="1712564" cy="402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Where it is being mounted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E2BE99-4EE9-1468-0663-78460AB470D4}"/>
              </a:ext>
            </a:extLst>
          </p:cNvPr>
          <p:cNvSpPr/>
          <p:nvPr/>
        </p:nvSpPr>
        <p:spPr>
          <a:xfrm>
            <a:off x="8961406" y="4422619"/>
            <a:ext cx="1712564" cy="402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Type of filesystem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962D0F-855A-A8E4-9F25-E413016A5715}"/>
              </a:ext>
            </a:extLst>
          </p:cNvPr>
          <p:cNvSpPr/>
          <p:nvPr/>
        </p:nvSpPr>
        <p:spPr>
          <a:xfrm>
            <a:off x="10232765" y="4966134"/>
            <a:ext cx="1712564" cy="402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Parameters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92FE16-62B0-DE25-1C3F-ED40AEEC2D07}"/>
              </a:ext>
            </a:extLst>
          </p:cNvPr>
          <p:cNvCxnSpPr>
            <a:cxnSpLocks/>
          </p:cNvCxnSpPr>
          <p:nvPr/>
        </p:nvCxnSpPr>
        <p:spPr>
          <a:xfrm flipH="1">
            <a:off x="8146033" y="5208883"/>
            <a:ext cx="1989859" cy="76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473D6B-0D6F-6FBA-50BD-8DF3B4436BB5}"/>
              </a:ext>
            </a:extLst>
          </p:cNvPr>
          <p:cNvCxnSpPr>
            <a:cxnSpLocks/>
          </p:cNvCxnSpPr>
          <p:nvPr/>
        </p:nvCxnSpPr>
        <p:spPr>
          <a:xfrm flipH="1">
            <a:off x="10687115" y="5457551"/>
            <a:ext cx="336733" cy="53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92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4E99A-B22D-E976-C41C-69B216C0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Shell </a:t>
            </a:r>
            <a:r>
              <a:rPr lang="en-US">
                <a:solidFill>
                  <a:srgbClr val="FFFFFF"/>
                </a:solidFill>
                <a:latin typeface="Courier"/>
              </a:rPr>
              <a:t>if</a:t>
            </a:r>
            <a:r>
              <a:rPr lang="en-US">
                <a:solidFill>
                  <a:srgbClr val="FFFFFF"/>
                </a:solidFill>
              </a:rPr>
              <a:t>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E6F00FF-5F75-4026-C4F9-55FDD730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3540" indent="-383540">
              <a:lnSpc>
                <a:spcPct val="90000"/>
              </a:lnSpc>
            </a:pPr>
            <a:r>
              <a:rPr lang="en-US" sz="1400" dirty="0"/>
              <a:t>Used to test condition</a:t>
            </a:r>
          </a:p>
          <a:p>
            <a:pPr marL="383540" indent="-383540">
              <a:lnSpc>
                <a:spcPct val="90000"/>
              </a:lnSpc>
            </a:pPr>
            <a:r>
              <a:rPr lang="en-US" sz="1400" dirty="0"/>
              <a:t>Similar to </a:t>
            </a:r>
            <a:r>
              <a:rPr lang="en-US" sz="1400" dirty="0">
                <a:latin typeface="Courier"/>
              </a:rPr>
              <a:t>if</a:t>
            </a:r>
            <a:r>
              <a:rPr lang="en-US" sz="1400" dirty="0"/>
              <a:t> statement in other programming languages</a:t>
            </a:r>
          </a:p>
          <a:p>
            <a:pPr marL="383540" indent="-383540">
              <a:lnSpc>
                <a:spcPct val="90000"/>
              </a:lnSpc>
            </a:pPr>
            <a:r>
              <a:rPr lang="en-US" sz="1400" dirty="0"/>
              <a:t>Action can be performed if statement is true</a:t>
            </a:r>
          </a:p>
          <a:p>
            <a:pPr marL="383540" indent="-383540">
              <a:lnSpc>
                <a:spcPct val="90000"/>
              </a:lnSpc>
            </a:pPr>
            <a:r>
              <a:rPr lang="en-US" sz="1400" dirty="0"/>
              <a:t>Also supports </a:t>
            </a:r>
            <a:r>
              <a:rPr lang="en-US" sz="1400" dirty="0" err="1">
                <a:latin typeface="Courier"/>
              </a:rPr>
              <a:t>elif</a:t>
            </a:r>
            <a:r>
              <a:rPr lang="en-US" sz="1400" dirty="0"/>
              <a:t> and </a:t>
            </a:r>
            <a:r>
              <a:rPr lang="en-US" sz="1400" dirty="0">
                <a:latin typeface="Courier"/>
              </a:rPr>
              <a:t>else</a:t>
            </a:r>
          </a:p>
          <a:p>
            <a:pPr marL="383540" indent="-383540">
              <a:lnSpc>
                <a:spcPct val="90000"/>
              </a:lnSpc>
            </a:pPr>
            <a:r>
              <a:rPr lang="en-US" sz="1400" dirty="0"/>
              <a:t>Syntax:</a:t>
            </a:r>
          </a:p>
          <a:p>
            <a:pPr marL="530860" lvl="1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</a:rPr>
              <a:t>if [ condition ]</a:t>
            </a:r>
          </a:p>
          <a:p>
            <a:pPr marL="530860" lvl="1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</a:rPr>
              <a:t>then</a:t>
            </a:r>
          </a:p>
          <a:p>
            <a:pPr marL="530860" lvl="1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</a:rPr>
              <a:t>    Do something</a:t>
            </a:r>
          </a:p>
          <a:p>
            <a:pPr marL="530860" lvl="1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</a:rPr>
              <a:t>elif</a:t>
            </a:r>
            <a:r>
              <a:rPr lang="en-US" sz="1400" dirty="0">
                <a:latin typeface="Courier"/>
              </a:rPr>
              <a:t> [ condition ]</a:t>
            </a:r>
          </a:p>
          <a:p>
            <a:pPr marL="530860" lvl="1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</a:rPr>
              <a:t>then</a:t>
            </a:r>
          </a:p>
          <a:p>
            <a:pPr marL="530860" lvl="1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</a:rPr>
              <a:t>    Do something else</a:t>
            </a:r>
          </a:p>
          <a:p>
            <a:pPr marL="530860" lvl="1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</a:rPr>
              <a:t>else</a:t>
            </a:r>
          </a:p>
          <a:p>
            <a:pPr marL="530860" lvl="1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</a:rPr>
              <a:t>    Do something different</a:t>
            </a:r>
          </a:p>
          <a:p>
            <a:pPr marL="530860" lvl="1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124364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8D5E-E8B0-D59B-0755-A656DD5A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262626"/>
                </a:solidFill>
              </a:rPr>
              <a:t>Attendance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C9B086-CB18-8914-5DCC-CCB6044E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8" y="4076944"/>
            <a:ext cx="4094017" cy="1679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AU" sz="2400" b="0" i="0" u="none" strike="noStrike" dirty="0">
                <a:effectLst/>
                <a:latin typeface="Open Sans" panose="020B0606030504020204" pitchFamily="34" charset="0"/>
                <a:hlinkClick r:id="rId2"/>
              </a:rPr>
              <a:t>https://bit.ly/3Kpf2ws</a:t>
            </a:r>
            <a:endParaRPr lang="en-US" sz="3600" kern="1200" cap="none" dirty="0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7CE2639-240E-991B-1502-FB74A111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51" y="934903"/>
            <a:ext cx="5008093" cy="49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Lab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t>Jump onto Canvas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Modules – under Week </a:t>
                </a:r>
                <a:r>
                  <a:rPr lang="en-AU"/>
                  <a:t>3</a:t>
                </a:r>
                <a:r>
                  <a:t> you will find today’s lab sheet</a:t>
                </a:r>
              </a:p>
              <a:p>
                <a:pPr lvl="0"/>
                <a:r>
                  <a:rPr lang="en-AU"/>
                  <a:t>Today, I will go through some of the questions together at the start to set up your knowledge</a:t>
                </a:r>
              </a:p>
              <a:p>
                <a:pPr lvl="0"/>
                <a:r>
                  <a:rPr lang="en-AU"/>
                  <a:t>As usual, after you have finished with lab exercises, you can move onto doing homework</a:t>
                </a:r>
              </a:p>
              <a:p>
                <a:pPr lvl="1"/>
                <a:r>
                  <a:rPr lang="en-AU"/>
                  <a:t>Please note: as homework is an </a:t>
                </a:r>
                <a:r>
                  <a:rPr lang="en-AU" b="1"/>
                  <a:t>assessed task</a:t>
                </a:r>
                <a:r>
                  <a:rPr lang="en-AU"/>
                  <a:t>, please only work on your own homework tasks individually</a:t>
                </a:r>
                <a:endParaRPr/>
              </a:p>
              <a:p>
                <a:pPr lvl="0"/>
                <a:r>
                  <a:rPr b="1"/>
                  <a:t>Have fun!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0" t="-3817" r="-1455" b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589F-9231-B551-3AD9-AA571641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Couple of reminders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A28A-B443-55CF-4350-12A96F25B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500" b="1" dirty="0"/>
              <a:t>Assignment 1</a:t>
            </a:r>
            <a:r>
              <a:rPr lang="en-AU" sz="1500" dirty="0"/>
              <a:t> – due </a:t>
            </a:r>
            <a:r>
              <a:rPr lang="en-AU" sz="1500" b="1" dirty="0"/>
              <a:t>Thursday 3</a:t>
            </a:r>
            <a:r>
              <a:rPr lang="en-AU" sz="1500" b="1" baseline="30000" dirty="0"/>
              <a:t>rd</a:t>
            </a:r>
            <a:r>
              <a:rPr lang="en-AU" sz="1500" b="1" dirty="0"/>
              <a:t> September 23:59:00 (Week 5)</a:t>
            </a:r>
            <a:endParaRPr lang="en-AU" sz="1500" dirty="0"/>
          </a:p>
          <a:p>
            <a:pPr lvl="1">
              <a:lnSpc>
                <a:spcPct val="90000"/>
              </a:lnSpc>
            </a:pPr>
            <a:r>
              <a:rPr lang="en-AU" sz="1500" b="1" dirty="0"/>
              <a:t>Functionality of program</a:t>
            </a:r>
            <a:r>
              <a:rPr lang="en-AU" sz="1500" dirty="0"/>
              <a:t>: have a look at the </a:t>
            </a:r>
            <a:r>
              <a:rPr lang="en-AU" sz="1500" dirty="0" err="1">
                <a:latin typeface="Courier" pitchFamily="2" charset="0"/>
              </a:rPr>
              <a:t>os</a:t>
            </a:r>
            <a:r>
              <a:rPr lang="en-AU" sz="1500" dirty="0"/>
              <a:t> module for many functions, and other allowed modules in pinned post on Ed</a:t>
            </a:r>
          </a:p>
          <a:p>
            <a:pPr lvl="1">
              <a:lnSpc>
                <a:spcPct val="90000"/>
              </a:lnSpc>
            </a:pPr>
            <a:r>
              <a:rPr lang="en-AU" sz="1500" b="1" dirty="0"/>
              <a:t>Any questions, refer to </a:t>
            </a:r>
            <a:r>
              <a:rPr lang="en-AU" sz="1500" b="1" dirty="0" err="1"/>
              <a:t>Edstem</a:t>
            </a:r>
            <a:r>
              <a:rPr lang="en-AU" sz="1500" dirty="0"/>
              <a:t> if there is a question you have it is very likely another student has asked it already. If not, there may be something in the assignment specs that clarify the answer</a:t>
            </a:r>
          </a:p>
        </p:txBody>
      </p:sp>
    </p:spTree>
    <p:extLst>
      <p:ext uri="{BB962C8B-B14F-4D97-AF65-F5344CB8AC3E}">
        <p14:creationId xmlns:p14="http://schemas.microsoft.com/office/powerpoint/2010/main" val="158078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A9AF7C-F5A4-2D64-5426-A5056B59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</a:rPr>
              <a:t>Managing your time in Assignment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E4D61-9985-AE6B-1D6C-279C21AC1195}"/>
              </a:ext>
            </a:extLst>
          </p:cNvPr>
          <p:cNvSpPr txBox="1"/>
          <p:nvPr/>
        </p:nvSpPr>
        <p:spPr>
          <a:xfrm>
            <a:off x="5140934" y="469900"/>
            <a:ext cx="5953630" cy="5405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First, some general advice.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Work in short bursts – You can only work for about 4 hours at max capacity per day. Spend 1 hour working, then take a break. Do this four times, on each day that you work on the assignment.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Make a start this week - the assignment is designed to be completed over 3 weeks. You will not have time to do it all in one week.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Creating testcases throughout not only lets you catch issues in your assignment as you develop it, but also will help you understand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89645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9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46FB8A-C5AC-C556-5377-965500EC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>
                <a:solidFill>
                  <a:srgbClr val="FFFFFF"/>
                </a:solidFill>
              </a:rPr>
              <a:t>Suggested schedule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4">
            <a:extLst>
              <a:ext uri="{FF2B5EF4-FFF2-40B4-BE49-F238E27FC236}">
                <a16:creationId xmlns:a16="http://schemas.microsoft.com/office/drawing/2014/main" id="{8557814D-9568-325E-6842-0515E179A796}"/>
              </a:ext>
            </a:extLst>
          </p:cNvPr>
          <p:cNvSpPr txBox="1"/>
          <p:nvPr/>
        </p:nvSpPr>
        <p:spPr>
          <a:xfrm>
            <a:off x="5140934" y="469900"/>
            <a:ext cx="5953630" cy="5405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When you first sit down: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Read the specs and draw a picture for yourself of how Jafr interacts with the filesystem. Plan your code. What functions or modules will you create? Draw pictures. (Day 1)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Week 3: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Work on setup and displaying reminders. Write tests. (Day 2)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Work on changing Jafr’s master directory. Write tests. (Day 3)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Work on completing tasks. Write tests. (Day 4)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Week 4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Work on adding meetings. Write tests. (Day 5)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Work on sharing tasks/meetings. Write tests. (Day 6)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Week 5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Work on `.bashrc`. You might be surprised how simple the solution is here, but it takes some time to understand what is required. (Day 7)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Write final tests. Try to catch bugs in your own code and fix them. (Day 7)</a:t>
            </a:r>
          </a:p>
        </p:txBody>
      </p:sp>
    </p:spTree>
    <p:extLst>
      <p:ext uri="{BB962C8B-B14F-4D97-AF65-F5344CB8AC3E}">
        <p14:creationId xmlns:p14="http://schemas.microsoft.com/office/powerpoint/2010/main" val="158518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772A-0319-9AC8-B6AE-E8193CEC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8218"/>
            <a:ext cx="9601196" cy="1303867"/>
          </a:xfrm>
        </p:spPr>
        <p:txBody>
          <a:bodyPr/>
          <a:lstStyle/>
          <a:p>
            <a:r>
              <a:rPr lang="en-AU" dirty="0"/>
              <a:t>Couple of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1764-2BA7-CEB5-9314-8652CE74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2085"/>
            <a:ext cx="9601200" cy="4506685"/>
          </a:xfrm>
        </p:spPr>
        <p:txBody>
          <a:bodyPr/>
          <a:lstStyle/>
          <a:p>
            <a:r>
              <a:rPr lang="en-AU" b="1" dirty="0"/>
              <a:t>Homework 1</a:t>
            </a:r>
            <a:r>
              <a:rPr lang="en-AU" dirty="0"/>
              <a:t> – interviews</a:t>
            </a:r>
          </a:p>
          <a:p>
            <a:pPr lvl="1"/>
            <a:r>
              <a:rPr lang="en-AU" dirty="0"/>
              <a:t>We will begin conducting </a:t>
            </a:r>
            <a:r>
              <a:rPr lang="en-AU" b="1" dirty="0"/>
              <a:t>Homework 1 interviews this week</a:t>
            </a:r>
            <a:r>
              <a:rPr lang="en-AU" dirty="0"/>
              <a:t>. It is worth 50% of your overall homework. Since homework is completed every two weeks, if you are not able to attend one tutorial you can arrive the following week to complete the interview. </a:t>
            </a:r>
          </a:p>
          <a:p>
            <a:pPr lvl="2"/>
            <a:r>
              <a:rPr lang="en-AU" dirty="0"/>
              <a:t>Usually only 10 out of the 20 students are interviewed in one week.</a:t>
            </a:r>
          </a:p>
          <a:p>
            <a:pPr lvl="2"/>
            <a:r>
              <a:rPr lang="en-AU" dirty="0"/>
              <a:t>If you know you cannot arrive for an interview in the following week, I will make sure to hold the interview today</a:t>
            </a:r>
          </a:p>
          <a:p>
            <a:pPr lvl="1"/>
            <a:r>
              <a:rPr lang="en-AU" dirty="0"/>
              <a:t>Ensure you can:</a:t>
            </a:r>
          </a:p>
          <a:p>
            <a:pPr lvl="2"/>
            <a:r>
              <a:rPr lang="en-AU" dirty="0"/>
              <a:t>explain</a:t>
            </a:r>
            <a:r>
              <a:rPr lang="en-AU" b="1" dirty="0"/>
              <a:t> functionality of programs </a:t>
            </a:r>
            <a:r>
              <a:rPr lang="en-AU" dirty="0"/>
              <a:t>used in script</a:t>
            </a:r>
          </a:p>
          <a:p>
            <a:pPr lvl="2"/>
            <a:r>
              <a:rPr lang="en-AU" dirty="0"/>
              <a:t>explain </a:t>
            </a:r>
            <a:r>
              <a:rPr lang="en-AU" b="1" dirty="0"/>
              <a:t>functionality of flags </a:t>
            </a:r>
            <a:r>
              <a:rPr lang="en-AU" dirty="0"/>
              <a:t>used in script</a:t>
            </a:r>
          </a:p>
          <a:p>
            <a:pPr lvl="1"/>
            <a:r>
              <a:rPr lang="en-AU" dirty="0"/>
              <a:t>You can look at your script while explaining</a:t>
            </a:r>
          </a:p>
        </p:txBody>
      </p:sp>
    </p:spTree>
    <p:extLst>
      <p:ext uri="{BB962C8B-B14F-4D97-AF65-F5344CB8AC3E}">
        <p14:creationId xmlns:p14="http://schemas.microsoft.com/office/powerpoint/2010/main" val="101660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Brief summary of this week’s content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17B94-D335-9F36-5850-E566451B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262626"/>
                </a:solidFill>
              </a:rPr>
              <a:t>3.1 – Processes</a:t>
            </a: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1D3281-A738-8BE2-553F-8F39CADB1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809008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530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1A3F0-98C7-CDCD-FF0E-C013EE84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3.1 – Processes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3D96-DFCF-F4A6-6355-22597BBA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AU" dirty="0">
                <a:latin typeface="Courier" pitchFamily="2" charset="0"/>
              </a:rPr>
              <a:t>fork</a:t>
            </a:r>
          </a:p>
          <a:p>
            <a:pPr lvl="1"/>
            <a:r>
              <a:rPr lang="en-AU" dirty="0"/>
              <a:t>,Creates a </a:t>
            </a:r>
            <a:r>
              <a:rPr lang="en-AU" i="1" dirty="0"/>
              <a:t>child</a:t>
            </a:r>
            <a:r>
              <a:rPr lang="en-AU" dirty="0"/>
              <a:t> process which is identical to parent process, except for:</a:t>
            </a:r>
          </a:p>
          <a:p>
            <a:pPr lvl="2"/>
            <a:r>
              <a:rPr lang="en-AU" dirty="0"/>
              <a:t>process ID (PID)</a:t>
            </a:r>
          </a:p>
          <a:p>
            <a:pPr lvl="2"/>
            <a:r>
              <a:rPr lang="en-AU" dirty="0"/>
              <a:t>parent process ID (set to PID of process which performed </a:t>
            </a:r>
            <a:r>
              <a:rPr lang="en-AU" dirty="0">
                <a:latin typeface="Courier" pitchFamily="2" charset="0"/>
              </a:rPr>
              <a:t>fork</a:t>
            </a:r>
            <a:r>
              <a:rPr lang="en-AU" dirty="0"/>
              <a:t>)</a:t>
            </a:r>
          </a:p>
          <a:p>
            <a:pPr lvl="2"/>
            <a:r>
              <a:rPr lang="en-AU" dirty="0"/>
              <a:t>resource metadata (e.g. time running on CPU), which is reset</a:t>
            </a:r>
          </a:p>
          <a:p>
            <a:pPr lvl="1"/>
            <a:r>
              <a:rPr lang="en-AU" dirty="0"/>
              <a:t>Initially, parent and child process share same files</a:t>
            </a:r>
          </a:p>
          <a:p>
            <a:pPr lvl="1"/>
            <a:r>
              <a:rPr lang="en-AU" dirty="0"/>
              <a:t>Once forked, both programs continue from the point of the </a:t>
            </a:r>
            <a:r>
              <a:rPr lang="en-AU" dirty="0">
                <a:latin typeface="Courier" pitchFamily="2" charset="0"/>
              </a:rPr>
              <a:t>fork</a:t>
            </a:r>
            <a:r>
              <a:rPr lang="en-AU" dirty="0"/>
              <a:t> system call</a:t>
            </a:r>
          </a:p>
          <a:p>
            <a:pPr lvl="2"/>
            <a:r>
              <a:rPr lang="en-AU" dirty="0"/>
              <a:t>Parent: </a:t>
            </a:r>
            <a:r>
              <a:rPr lang="en-AU" dirty="0">
                <a:latin typeface="Courier" pitchFamily="2" charset="0"/>
              </a:rPr>
              <a:t>fork</a:t>
            </a:r>
            <a:r>
              <a:rPr lang="en-AU" dirty="0"/>
              <a:t> returns PID of child</a:t>
            </a:r>
          </a:p>
          <a:p>
            <a:pPr lvl="2"/>
            <a:r>
              <a:rPr lang="en-AU" dirty="0"/>
              <a:t>Child: </a:t>
            </a:r>
            <a:r>
              <a:rPr lang="en-AU" dirty="0">
                <a:latin typeface="Courier" pitchFamily="2" charset="0"/>
              </a:rPr>
              <a:t>fork</a:t>
            </a:r>
            <a:r>
              <a:rPr lang="en-AU" dirty="0"/>
              <a:t> returns 0</a:t>
            </a:r>
          </a:p>
        </p:txBody>
      </p:sp>
    </p:spTree>
    <p:extLst>
      <p:ext uri="{BB962C8B-B14F-4D97-AF65-F5344CB8AC3E}">
        <p14:creationId xmlns:p14="http://schemas.microsoft.com/office/powerpoint/2010/main" val="158876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F1F10-24BE-83AD-9795-6F1D1F82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3.1 – Processes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2030-E446-4BB6-DFB8-04F3DCE6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AU" dirty="0">
                <a:latin typeface="Courier" pitchFamily="2" charset="0"/>
              </a:rPr>
              <a:t>exec</a:t>
            </a:r>
          </a:p>
          <a:p>
            <a:pPr lvl="1"/>
            <a:r>
              <a:rPr lang="en-AU" dirty="0"/>
              <a:t>Used to completely replace the currently running process with a different program specified</a:t>
            </a:r>
          </a:p>
          <a:p>
            <a:r>
              <a:rPr lang="en-AU" dirty="0">
                <a:latin typeface="Courier" pitchFamily="2" charset="0"/>
              </a:rPr>
              <a:t>wait</a:t>
            </a:r>
          </a:p>
          <a:p>
            <a:pPr lvl="1"/>
            <a:r>
              <a:rPr lang="en-AU" dirty="0"/>
              <a:t>Suspends execution of current process until one of its child processes exits</a:t>
            </a:r>
          </a:p>
          <a:p>
            <a:pPr lvl="1"/>
            <a:r>
              <a:rPr lang="en-AU" dirty="0"/>
              <a:t>If child exits but parent has not called </a:t>
            </a:r>
            <a:r>
              <a:rPr lang="en-AU" dirty="0">
                <a:latin typeface="Courier" pitchFamily="2" charset="0"/>
              </a:rPr>
              <a:t>wait</a:t>
            </a:r>
            <a:r>
              <a:rPr lang="en-AU" dirty="0"/>
              <a:t>, child becomes a </a:t>
            </a:r>
            <a:r>
              <a:rPr lang="en-AU" i="1" dirty="0"/>
              <a:t>zombie</a:t>
            </a:r>
            <a:r>
              <a:rPr lang="en-AU" dirty="0"/>
              <a:t> process until </a:t>
            </a:r>
            <a:r>
              <a:rPr lang="en-AU" dirty="0">
                <a:latin typeface="Courier" pitchFamily="2" charset="0"/>
              </a:rPr>
              <a:t>wait</a:t>
            </a:r>
            <a:r>
              <a:rPr lang="en-AU" dirty="0"/>
              <a:t> is called</a:t>
            </a:r>
          </a:p>
          <a:p>
            <a:pPr lvl="2"/>
            <a:r>
              <a:rPr lang="en-AU" dirty="0"/>
              <a:t>Stays in the process table once exited</a:t>
            </a:r>
          </a:p>
        </p:txBody>
      </p:sp>
    </p:spTree>
    <p:extLst>
      <p:ext uri="{BB962C8B-B14F-4D97-AF65-F5344CB8AC3E}">
        <p14:creationId xmlns:p14="http://schemas.microsoft.com/office/powerpoint/2010/main" val="1973876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{CC923244-4624-3B46-A005-3AE3549C9CFC}tf10001064</Template>
  <TotalTime>1956</TotalTime>
  <Words>1242</Words>
  <Application>Microsoft Macintosh PowerPoint</Application>
  <PresentationFormat>Widescreen</PresentationFormat>
  <Paragraphs>118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Twentieth Century</vt:lpstr>
      <vt:lpstr>Arial</vt:lpstr>
      <vt:lpstr>Calibri</vt:lpstr>
      <vt:lpstr>Cambria Math</vt:lpstr>
      <vt:lpstr>Courier</vt:lpstr>
      <vt:lpstr>Garamond</vt:lpstr>
      <vt:lpstr>Merriweather Sans</vt:lpstr>
      <vt:lpstr>Open Sans</vt:lpstr>
      <vt:lpstr>Organic</vt:lpstr>
      <vt:lpstr>INFO1112 Tutorial</vt:lpstr>
      <vt:lpstr>Couple of reminders</vt:lpstr>
      <vt:lpstr>Managing your time in Assignment 1</vt:lpstr>
      <vt:lpstr>Suggested schedule</vt:lpstr>
      <vt:lpstr>Couple of reminders</vt:lpstr>
      <vt:lpstr>Brief summary of this week’s content</vt:lpstr>
      <vt:lpstr>3.1 – Processes</vt:lpstr>
      <vt:lpstr>3.1 – Processes</vt:lpstr>
      <vt:lpstr>3.1 – Processes</vt:lpstr>
      <vt:lpstr>3.1 Processes</vt:lpstr>
      <vt:lpstr>3.2 – File Systems</vt:lpstr>
      <vt:lpstr>3.2 – File Systems</vt:lpstr>
      <vt:lpstr>Shell if Statement</vt:lpstr>
      <vt:lpstr>Attendance</vt:lpstr>
      <vt:lpstr>Lab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{7990A37C-5775-CB4C-ADFE-69B7A44BA99F}tf10001072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INFO1112!</dc:title>
  <dc:creator>Chris Polak</dc:creator>
  <cp:keywords/>
  <cp:lastModifiedBy>James Yi Jie Zhao</cp:lastModifiedBy>
  <cp:revision>10</cp:revision>
  <dcterms:created xsi:type="dcterms:W3CDTF">2022-08-04T03:42:14Z</dcterms:created>
  <dcterms:modified xsi:type="dcterms:W3CDTF">2023-11-01T23:20:04Z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August, 2022</vt:lpwstr>
  </property>
  <property fmtid="{D5CDD505-2E9C-101B-9397-08002B2CF9AE}" pid="3" name="output">
    <vt:lpwstr/>
  </property>
  <property fmtid="{D5CDD505-2E9C-101B-9397-08002B2CF9AE}" pid="4" name="subtitle">
    <vt:lpwstr>Tutorial 1</vt:lpwstr>
  </property>
</Properties>
</file>