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openxmlformats.org/package/2006/relationships/metadata/extended-properties" Target="docProps/app0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22"/>
  </p:notesMasterIdLst>
  <p:sldIdLst>
    <p:sldId id="256" r:id="rId2"/>
    <p:sldId id="293" r:id="rId3"/>
    <p:sldId id="294" r:id="rId4"/>
    <p:sldId id="295" r:id="rId5"/>
    <p:sldId id="261" r:id="rId6"/>
    <p:sldId id="296" r:id="rId7"/>
    <p:sldId id="297" r:id="rId8"/>
    <p:sldId id="298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270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5"/>
    <p:restoredTop sz="94710"/>
  </p:normalViewPr>
  <p:slideViewPr>
    <p:cSldViewPr snapToGrid="0">
      <p:cViewPr>
        <p:scale>
          <a:sx n="134" d="100"/>
          <a:sy n="134" d="100"/>
        </p:scale>
        <p:origin x="88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7F3D5-E4D2-564B-9BE8-2FF4717B10E7}" type="datetimeFigureOut">
              <a:rPr lang="en-AU" smtClean="0"/>
              <a:t>21/8/2023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D392-DEAA-7F44-95FC-0B177243E9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765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9D392-DEAA-7F44-95FC-0B177243E962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5466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9D392-DEAA-7F44-95FC-0B177243E962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4020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9D392-DEAA-7F44-95FC-0B177243E962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5714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9D392-DEAA-7F44-95FC-0B177243E962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8964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9D392-DEAA-7F44-95FC-0B177243E962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4058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9D392-DEAA-7F44-95FC-0B177243E962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3906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9D392-DEAA-7F44-95FC-0B177243E962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2807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1F75462-5629-9742-B768-D4A6F7CE568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49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9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886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941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15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535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610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59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73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2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15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5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3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29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4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39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4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F75462-5629-9742-B768-D4A6F7CE568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hyperlink" Target="https://bit.ly/45iLDMu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AU"/>
              <a:t>INFO1112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AU" dirty="0"/>
              <a:t>Week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85BD-6D26-6F7E-1A0F-F4265929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4.2 –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DD053-036E-8B89-D577-CEE572F65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From experience with </a:t>
            </a:r>
            <a:r>
              <a:rPr lang="en-AU" dirty="0" err="1">
                <a:latin typeface="Courier" pitchFamily="2" charset="0"/>
              </a:rPr>
              <a:t>ps</a:t>
            </a:r>
            <a:r>
              <a:rPr lang="en-AU" dirty="0"/>
              <a:t>, we can see a system has many processes in memory at one time</a:t>
            </a:r>
          </a:p>
          <a:p>
            <a:r>
              <a:rPr lang="en-AU" dirty="0"/>
              <a:t>However, a single CPU system can only execute one process at a time – during this time, other processes are </a:t>
            </a:r>
            <a:r>
              <a:rPr lang="en-AU" i="1" dirty="0"/>
              <a:t>sleeping</a:t>
            </a:r>
            <a:r>
              <a:rPr lang="en-AU" dirty="0"/>
              <a:t>, and can be</a:t>
            </a:r>
          </a:p>
          <a:p>
            <a:pPr lvl="1"/>
            <a:r>
              <a:rPr lang="en-AU" dirty="0"/>
              <a:t>waiting for resource (e.g. file, I/O device) to become available</a:t>
            </a:r>
          </a:p>
          <a:p>
            <a:pPr lvl="1"/>
            <a:r>
              <a:rPr lang="en-AU" dirty="0"/>
              <a:t>waiting to be executed by CPU</a:t>
            </a:r>
          </a:p>
          <a:p>
            <a:r>
              <a:rPr lang="en-AU" dirty="0"/>
              <a:t>Each process eventually gets a turn to be executed by the CPU through </a:t>
            </a:r>
            <a:r>
              <a:rPr lang="en-AU" b="1" dirty="0"/>
              <a:t>scheduling</a:t>
            </a:r>
            <a:r>
              <a:rPr lang="en-AU" dirty="0"/>
              <a:t> – creating ordered queue for processes to run</a:t>
            </a:r>
          </a:p>
        </p:txBody>
      </p:sp>
    </p:spTree>
    <p:extLst>
      <p:ext uri="{BB962C8B-B14F-4D97-AF65-F5344CB8AC3E}">
        <p14:creationId xmlns:p14="http://schemas.microsoft.com/office/powerpoint/2010/main" val="210341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87D6-3FCD-95C6-91B2-C3995FC3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4.2 –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A24BE-5834-AA2C-D18C-71068BACF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First type of scheduling: </a:t>
            </a:r>
            <a:r>
              <a:rPr lang="en-AU" b="1" dirty="0"/>
              <a:t>round robin</a:t>
            </a:r>
            <a:r>
              <a:rPr lang="en-AU" dirty="0"/>
              <a:t> (each process has even run time on CPU)</a:t>
            </a:r>
          </a:p>
          <a:p>
            <a:r>
              <a:rPr lang="en-AU" dirty="0"/>
              <a:t>Modern scheduling takes into account a </a:t>
            </a:r>
            <a:r>
              <a:rPr lang="en-AU" b="1" dirty="0"/>
              <a:t>priority</a:t>
            </a:r>
            <a:r>
              <a:rPr lang="en-AU" dirty="0"/>
              <a:t> for each process</a:t>
            </a:r>
          </a:p>
          <a:p>
            <a:pPr lvl="1"/>
            <a:r>
              <a:rPr lang="en-AU" dirty="0"/>
              <a:t>Range from negative integers (highest priority) to positive integers (lowest priority)</a:t>
            </a:r>
          </a:p>
          <a:p>
            <a:pPr lvl="1"/>
            <a:r>
              <a:rPr lang="en-AU" dirty="0"/>
              <a:t>On Linux, by default, the priority for processes started by users is 20</a:t>
            </a:r>
          </a:p>
          <a:p>
            <a:r>
              <a:rPr lang="en-AU" dirty="0"/>
              <a:t>Priority of process can be altered by changing its </a:t>
            </a:r>
            <a:r>
              <a:rPr lang="en-AU" dirty="0">
                <a:latin typeface="Courier" pitchFamily="2" charset="0"/>
              </a:rPr>
              <a:t>nice</a:t>
            </a:r>
            <a:r>
              <a:rPr lang="en-AU" dirty="0"/>
              <a:t> value</a:t>
            </a:r>
          </a:p>
          <a:p>
            <a:pPr lvl="1"/>
            <a:r>
              <a:rPr lang="en-AU" dirty="0">
                <a:latin typeface="Courier" pitchFamily="2" charset="0"/>
              </a:rPr>
              <a:t>nice</a:t>
            </a:r>
            <a:r>
              <a:rPr lang="en-AU" dirty="0"/>
              <a:t> value adds/subtracts a number to a process’s priority to modify its default priority</a:t>
            </a:r>
          </a:p>
          <a:p>
            <a:pPr lvl="1"/>
            <a:r>
              <a:rPr lang="en-AU" dirty="0">
                <a:latin typeface="Courier" pitchFamily="2" charset="0"/>
              </a:rPr>
              <a:t>nice</a:t>
            </a:r>
            <a:r>
              <a:rPr lang="en-AU" dirty="0"/>
              <a:t> value is separate from the priority itself</a:t>
            </a:r>
          </a:p>
        </p:txBody>
      </p:sp>
    </p:spTree>
    <p:extLst>
      <p:ext uri="{BB962C8B-B14F-4D97-AF65-F5344CB8AC3E}">
        <p14:creationId xmlns:p14="http://schemas.microsoft.com/office/powerpoint/2010/main" val="4152079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931D-DF75-088D-B80C-1CC4937E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4.2 –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5B97C-D423-0CE0-7DA4-B28999677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58572"/>
            <a:ext cx="9601200" cy="3517296"/>
          </a:xfrm>
        </p:spPr>
        <p:txBody>
          <a:bodyPr>
            <a:normAutofit fontScale="92500"/>
          </a:bodyPr>
          <a:lstStyle/>
          <a:p>
            <a:r>
              <a:rPr lang="en-AU" dirty="0">
                <a:latin typeface="Courier" pitchFamily="2" charset="0"/>
              </a:rPr>
              <a:t>nice</a:t>
            </a:r>
            <a:r>
              <a:rPr lang="en-AU" dirty="0"/>
              <a:t> command allows for a program to run with a specified </a:t>
            </a:r>
            <a:r>
              <a:rPr lang="en-AU" dirty="0">
                <a:latin typeface="Courier" pitchFamily="2" charset="0"/>
              </a:rPr>
              <a:t>nice</a:t>
            </a:r>
            <a:r>
              <a:rPr lang="en-AU" dirty="0"/>
              <a:t> value (with </a:t>
            </a:r>
            <a:r>
              <a:rPr lang="en-AU" dirty="0">
                <a:latin typeface="Courier" pitchFamily="2" charset="0"/>
              </a:rPr>
              <a:t>-n</a:t>
            </a:r>
            <a:r>
              <a:rPr lang="en-AU" dirty="0"/>
              <a:t> flag)</a:t>
            </a:r>
          </a:p>
          <a:p>
            <a:pPr lvl="1"/>
            <a:r>
              <a:rPr lang="en-AU" dirty="0"/>
              <a:t>e.g. </a:t>
            </a:r>
            <a:r>
              <a:rPr lang="en-AU" dirty="0">
                <a:latin typeface="Courier" pitchFamily="2" charset="0"/>
              </a:rPr>
              <a:t>$ nice -n 5 sleep 30</a:t>
            </a:r>
          </a:p>
          <a:p>
            <a:r>
              <a:rPr lang="en-AU" dirty="0"/>
              <a:t>To modify a currently running process’s nice value, use the </a:t>
            </a:r>
            <a:r>
              <a:rPr lang="en-AU" dirty="0">
                <a:latin typeface="Courier" pitchFamily="2" charset="0"/>
              </a:rPr>
              <a:t>renice</a:t>
            </a:r>
            <a:r>
              <a:rPr lang="en-AU" dirty="0"/>
              <a:t> command with the process’s PID</a:t>
            </a:r>
          </a:p>
          <a:p>
            <a:pPr lvl="1"/>
            <a:r>
              <a:rPr lang="en-AU" dirty="0"/>
              <a:t>e.g. </a:t>
            </a:r>
            <a:r>
              <a:rPr lang="en-AU" dirty="0">
                <a:latin typeface="Courier" pitchFamily="2" charset="0"/>
              </a:rPr>
              <a:t>$ renice 10 -p 1203</a:t>
            </a:r>
          </a:p>
          <a:p>
            <a:r>
              <a:rPr lang="en-AU" dirty="0"/>
              <a:t>Valid nice values typically range from -20 (highest priority) to 19 (lowest priority).</a:t>
            </a:r>
          </a:p>
          <a:p>
            <a:r>
              <a:rPr lang="en-AU" dirty="0"/>
              <a:t>Default value is </a:t>
            </a:r>
            <a:r>
              <a:rPr lang="en-AU"/>
              <a:t>0 (</a:t>
            </a:r>
            <a:r>
              <a:rPr lang="en-AU" dirty="0"/>
              <a:t>has a neutral priority)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234043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29FCC-33CB-FB48-E4E9-AB01BB51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4.2 – Scheduling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BE5B2-2E16-4B66-F542-008225C63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AU" sz="1400" dirty="0"/>
              <a:t>Managing process in the background (started with </a:t>
            </a:r>
            <a:r>
              <a:rPr lang="en-AU" sz="1400" dirty="0">
                <a:latin typeface="Courier" pitchFamily="2" charset="0"/>
              </a:rPr>
              <a:t>&amp;</a:t>
            </a:r>
            <a:r>
              <a:rPr lang="en-AU" sz="1400" dirty="0"/>
              <a:t>, e.g. </a:t>
            </a:r>
            <a:r>
              <a:rPr lang="en-AU" sz="1400" dirty="0">
                <a:latin typeface="Courier" pitchFamily="2" charset="0"/>
              </a:rPr>
              <a:t>$ sleep 30 &amp;</a:t>
            </a:r>
            <a:r>
              <a:rPr lang="en-AU" sz="1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AU" sz="1400" dirty="0"/>
              <a:t>To suspend a currently running process, press </a:t>
            </a:r>
            <a:r>
              <a:rPr lang="en-AU" sz="1400" dirty="0" err="1"/>
              <a:t>Ctrl+Z</a:t>
            </a:r>
            <a:endParaRPr lang="en-AU" sz="1400" dirty="0"/>
          </a:p>
          <a:p>
            <a:pPr lvl="1">
              <a:lnSpc>
                <a:spcPct val="90000"/>
              </a:lnSpc>
            </a:pPr>
            <a:r>
              <a:rPr lang="en-AU" sz="1400" dirty="0"/>
              <a:t>List of processed managed by the shell (including suspended, background processes) shown by </a:t>
            </a:r>
            <a:r>
              <a:rPr lang="en-AU" sz="1400" dirty="0">
                <a:latin typeface="Courier" pitchFamily="2" charset="0"/>
              </a:rPr>
              <a:t>jobs</a:t>
            </a:r>
            <a:r>
              <a:rPr lang="en-AU" sz="1400" dirty="0"/>
              <a:t> command</a:t>
            </a:r>
          </a:p>
          <a:p>
            <a:pPr marL="530352" lvl="1" indent="0">
              <a:lnSpc>
                <a:spcPct val="90000"/>
              </a:lnSpc>
              <a:buNone/>
            </a:pPr>
            <a:r>
              <a:rPr lang="en-AU" sz="1400" dirty="0"/>
              <a:t>	</a:t>
            </a:r>
            <a:r>
              <a:rPr lang="en-AU" sz="1400" dirty="0">
                <a:latin typeface="Courier" pitchFamily="2" charset="0"/>
              </a:rPr>
              <a:t>[1]    running    sleep 120</a:t>
            </a:r>
          </a:p>
          <a:p>
            <a:pPr marL="530352" lvl="1" indent="0">
              <a:lnSpc>
                <a:spcPct val="90000"/>
              </a:lnSpc>
              <a:buNone/>
            </a:pPr>
            <a:r>
              <a:rPr lang="en-AU" sz="1400" dirty="0">
                <a:latin typeface="Courier" pitchFamily="2" charset="0"/>
              </a:rPr>
              <a:t>	[2]  + suspended  sleep 30</a:t>
            </a:r>
          </a:p>
          <a:p>
            <a:pPr marL="530352" lvl="1" indent="0">
              <a:lnSpc>
                <a:spcPct val="90000"/>
              </a:lnSpc>
              <a:buNone/>
            </a:pPr>
            <a:r>
              <a:rPr lang="en-AU" sz="1400" dirty="0">
                <a:latin typeface="Courier" pitchFamily="2" charset="0"/>
              </a:rPr>
              <a:t>	[3]  - running    sleep 120</a:t>
            </a:r>
          </a:p>
          <a:p>
            <a:pPr lvl="2">
              <a:lnSpc>
                <a:spcPct val="90000"/>
              </a:lnSpc>
            </a:pPr>
            <a:r>
              <a:rPr lang="en-AU" sz="1400" dirty="0"/>
              <a:t>gives job </a:t>
            </a:r>
            <a:r>
              <a:rPr lang="en-AU" sz="1400" i="1" dirty="0"/>
              <a:t>number</a:t>
            </a:r>
            <a:r>
              <a:rPr lang="en-AU" sz="1400" dirty="0"/>
              <a:t> for each process</a:t>
            </a:r>
          </a:p>
          <a:p>
            <a:pPr lvl="1">
              <a:lnSpc>
                <a:spcPct val="90000"/>
              </a:lnSpc>
            </a:pPr>
            <a:r>
              <a:rPr lang="en-AU" sz="1400" dirty="0"/>
              <a:t>With job number, a job can be sent to:</a:t>
            </a:r>
          </a:p>
          <a:p>
            <a:pPr lvl="2">
              <a:lnSpc>
                <a:spcPct val="90000"/>
              </a:lnSpc>
            </a:pPr>
            <a:r>
              <a:rPr lang="en-AU" sz="1400" dirty="0"/>
              <a:t>background with </a:t>
            </a:r>
            <a:r>
              <a:rPr lang="en-AU" sz="1400" dirty="0" err="1">
                <a:latin typeface="Courier" pitchFamily="2" charset="0"/>
              </a:rPr>
              <a:t>bg</a:t>
            </a:r>
            <a:r>
              <a:rPr lang="en-AU" sz="1400" dirty="0"/>
              <a:t> command: e.g. </a:t>
            </a:r>
            <a:r>
              <a:rPr lang="en-AU" sz="1400" dirty="0">
                <a:latin typeface="Courier" pitchFamily="2" charset="0"/>
              </a:rPr>
              <a:t>$ </a:t>
            </a:r>
            <a:r>
              <a:rPr lang="en-AU" sz="1400" dirty="0" err="1">
                <a:latin typeface="Courier" pitchFamily="2" charset="0"/>
              </a:rPr>
              <a:t>bg</a:t>
            </a:r>
            <a:r>
              <a:rPr lang="en-AU" sz="1400" dirty="0">
                <a:latin typeface="Courier" pitchFamily="2" charset="0"/>
              </a:rPr>
              <a:t> 2</a:t>
            </a:r>
          </a:p>
          <a:p>
            <a:pPr lvl="2">
              <a:lnSpc>
                <a:spcPct val="90000"/>
              </a:lnSpc>
            </a:pPr>
            <a:r>
              <a:rPr lang="en-AU" sz="1400" dirty="0"/>
              <a:t>foreground with </a:t>
            </a:r>
            <a:r>
              <a:rPr lang="en-AU" sz="1400" dirty="0" err="1"/>
              <a:t>fg</a:t>
            </a:r>
            <a:r>
              <a:rPr lang="en-AU" sz="1400" dirty="0"/>
              <a:t> command; e.g. </a:t>
            </a:r>
            <a:r>
              <a:rPr lang="en-AU" sz="1400" dirty="0">
                <a:latin typeface="Courier" pitchFamily="2" charset="0"/>
              </a:rPr>
              <a:t>$ </a:t>
            </a:r>
            <a:r>
              <a:rPr lang="en-AU" sz="1400" dirty="0" err="1">
                <a:latin typeface="Courier" pitchFamily="2" charset="0"/>
              </a:rPr>
              <a:t>fg</a:t>
            </a:r>
            <a:r>
              <a:rPr lang="en-AU" sz="1400" dirty="0">
                <a:latin typeface="Courier" pitchFamily="2" charset="0"/>
              </a:rPr>
              <a:t> 3</a:t>
            </a:r>
          </a:p>
          <a:p>
            <a:pPr lvl="1">
              <a:lnSpc>
                <a:spcPct val="90000"/>
              </a:lnSpc>
            </a:pPr>
            <a:r>
              <a:rPr lang="en-AU" sz="1400" dirty="0"/>
              <a:t>A suspended process will start running if </a:t>
            </a:r>
            <a:r>
              <a:rPr lang="en-AU" sz="1400" dirty="0" err="1">
                <a:latin typeface="Courier" pitchFamily="2" charset="0"/>
              </a:rPr>
              <a:t>bg</a:t>
            </a:r>
            <a:r>
              <a:rPr lang="en-AU" sz="1400" dirty="0"/>
              <a:t> or </a:t>
            </a:r>
            <a:r>
              <a:rPr lang="en-AU" sz="1400" dirty="0" err="1">
                <a:latin typeface="Courier" pitchFamily="2" charset="0"/>
              </a:rPr>
              <a:t>fg</a:t>
            </a:r>
            <a:r>
              <a:rPr lang="en-AU" sz="1400" dirty="0"/>
              <a:t> is used</a:t>
            </a:r>
          </a:p>
          <a:p>
            <a:pPr lvl="1">
              <a:lnSpc>
                <a:spcPct val="90000"/>
              </a:lnSpc>
            </a:pPr>
            <a:r>
              <a:rPr lang="en-AU" sz="1400" dirty="0" err="1"/>
              <a:t>Zsh</a:t>
            </a:r>
            <a:r>
              <a:rPr lang="en-AU" sz="1400" dirty="0"/>
              <a:t> (default macOS shell) quirk: </a:t>
            </a:r>
            <a:r>
              <a:rPr lang="en-AU" sz="1400" dirty="0" err="1">
                <a:latin typeface="Courier" pitchFamily="2" charset="0"/>
              </a:rPr>
              <a:t>bg</a:t>
            </a:r>
            <a:r>
              <a:rPr lang="en-AU" sz="1400" dirty="0"/>
              <a:t> and </a:t>
            </a:r>
            <a:r>
              <a:rPr lang="en-AU" sz="1400" dirty="0" err="1">
                <a:latin typeface="Courier" pitchFamily="2" charset="0"/>
              </a:rPr>
              <a:t>fg</a:t>
            </a:r>
            <a:r>
              <a:rPr lang="en-AU" sz="1400" dirty="0"/>
              <a:t> won’t work with just the job number, you need to put a </a:t>
            </a:r>
            <a:r>
              <a:rPr lang="en-AU" sz="1400" dirty="0">
                <a:latin typeface="Courier" pitchFamily="2" charset="0"/>
              </a:rPr>
              <a:t>%</a:t>
            </a:r>
            <a:r>
              <a:rPr lang="en-AU" sz="1400" dirty="0"/>
              <a:t> in front of the job number</a:t>
            </a:r>
          </a:p>
          <a:p>
            <a:pPr lvl="2">
              <a:lnSpc>
                <a:spcPct val="90000"/>
              </a:lnSpc>
            </a:pPr>
            <a:r>
              <a:rPr lang="en-AU" sz="1400" dirty="0"/>
              <a:t>e.g. </a:t>
            </a:r>
            <a:r>
              <a:rPr lang="en-AU" sz="1400" dirty="0">
                <a:latin typeface="Courier" pitchFamily="2" charset="0"/>
              </a:rPr>
              <a:t>$ </a:t>
            </a:r>
            <a:r>
              <a:rPr lang="en-AU" sz="1400" dirty="0" err="1">
                <a:latin typeface="Courier" pitchFamily="2" charset="0"/>
              </a:rPr>
              <a:t>bg</a:t>
            </a:r>
            <a:r>
              <a:rPr lang="en-AU" sz="1400" dirty="0">
                <a:latin typeface="Courier" pitchFamily="2" charset="0"/>
              </a:rPr>
              <a:t> %2</a:t>
            </a:r>
          </a:p>
          <a:p>
            <a:pPr>
              <a:lnSpc>
                <a:spcPct val="90000"/>
              </a:lnSpc>
            </a:pP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015581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59DA-54A1-E93A-F8AF-63B8D2492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4.3 – Boot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899D-2526-BED8-5C62-5503D3A41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691" y="2442030"/>
            <a:ext cx="8716617" cy="38234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/>
              <a:t>Sequence of steps required to boot the operating system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Computer hardware does some test operations to make sure everything is in working order, and nothing will fry the machine:</a:t>
            </a:r>
          </a:p>
          <a:p>
            <a:pPr lvl="1"/>
            <a:r>
              <a:rPr lang="en-AU" dirty="0"/>
              <a:t>all hardware works properly</a:t>
            </a:r>
          </a:p>
          <a:p>
            <a:pPr lvl="1"/>
            <a:r>
              <a:rPr lang="en-AU" dirty="0"/>
              <a:t>CPU cooler is attached properly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System reads read-only memory (ROM) at first address for instruction starting up the computer</a:t>
            </a:r>
          </a:p>
          <a:p>
            <a:pPr lvl="1"/>
            <a:r>
              <a:rPr lang="en-AU" dirty="0"/>
              <a:t>First address contains </a:t>
            </a:r>
            <a:r>
              <a:rPr lang="en-AU" i="1" dirty="0"/>
              <a:t>jump instruction</a:t>
            </a:r>
            <a:r>
              <a:rPr lang="en-AU" dirty="0"/>
              <a:t> that transfers control to code in ROM to continue booting:</a:t>
            </a:r>
          </a:p>
          <a:p>
            <a:pPr lvl="2"/>
            <a:r>
              <a:rPr lang="en-AU" dirty="0"/>
              <a:t>more hardware checks are performed</a:t>
            </a:r>
          </a:p>
          <a:p>
            <a:pPr lvl="2"/>
            <a:r>
              <a:rPr lang="en-AU" dirty="0"/>
              <a:t>finds what devices are connected (e.g. hard drives)</a:t>
            </a:r>
          </a:p>
        </p:txBody>
      </p:sp>
    </p:spTree>
    <p:extLst>
      <p:ext uri="{BB962C8B-B14F-4D97-AF65-F5344CB8AC3E}">
        <p14:creationId xmlns:p14="http://schemas.microsoft.com/office/powerpoint/2010/main" val="4103206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0ED0-98CB-3DC7-0662-18DB9C62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4.3 – Boot Sequence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F6C87-9843-3ABA-43EF-DA4DB0D35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AU" dirty="0"/>
              <a:t>Code in ROM then works out where to find next stage of boot sequence, loads this in memory, and jumps to these instructions</a:t>
            </a:r>
          </a:p>
          <a:p>
            <a:pPr lvl="1"/>
            <a:r>
              <a:rPr lang="en-AU" dirty="0"/>
              <a:t>Older systems: BIOS (Basic I/O System) provides a fixed list of places of where to continue booting</a:t>
            </a:r>
          </a:p>
          <a:p>
            <a:pPr lvl="1"/>
            <a:r>
              <a:rPr lang="en-AU" dirty="0"/>
              <a:t>Modern systems use UEFI (Universal Extendable Firmware Interface) – effectively works the same as BIOS, but with more features, and stores data about OS initialisation in EFI System Partition (ESP) on hard disk</a:t>
            </a:r>
          </a:p>
          <a:p>
            <a:pPr lvl="1"/>
            <a:r>
              <a:rPr lang="en-AU" dirty="0"/>
              <a:t>Both BIOS and UEFI provide location on where to continue booting computer</a:t>
            </a:r>
          </a:p>
          <a:p>
            <a:pPr lvl="2"/>
            <a:r>
              <a:rPr lang="en-AU" dirty="0"/>
              <a:t>BIOS points to Master Boot Record (MBR) of hard drive</a:t>
            </a:r>
          </a:p>
          <a:p>
            <a:pPr lvl="2"/>
            <a:r>
              <a:rPr lang="en-AU" dirty="0"/>
              <a:t>UEFI points to ESP on hard drive</a:t>
            </a:r>
          </a:p>
        </p:txBody>
      </p:sp>
    </p:spTree>
    <p:extLst>
      <p:ext uri="{BB962C8B-B14F-4D97-AF65-F5344CB8AC3E}">
        <p14:creationId xmlns:p14="http://schemas.microsoft.com/office/powerpoint/2010/main" val="2264380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64E4A-9F6D-8BCC-C6DC-BB0744128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4.3 – Boot Sequence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593FF-4A96-5C7F-7E07-6491B3A93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816" y="2539146"/>
            <a:ext cx="9006840" cy="3766503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AU" dirty="0"/>
              <a:t>Computer looks inside MBR (for BIOS systems) or ESP (for UEFI systems) for bootloader</a:t>
            </a:r>
          </a:p>
          <a:p>
            <a:pPr lvl="1"/>
            <a:r>
              <a:rPr lang="en-AU" dirty="0"/>
              <a:t>Both are located at the beginning of a disk – with ESP specifically being a regular partition (the first one)</a:t>
            </a:r>
          </a:p>
          <a:p>
            <a:pPr lvl="1"/>
            <a:r>
              <a:rPr lang="en-AU" dirty="0"/>
              <a:t>Bootloader is used to begin the process of using operating systems</a:t>
            </a:r>
          </a:p>
          <a:p>
            <a:pPr lvl="2"/>
            <a:r>
              <a:rPr lang="en-AU" dirty="0"/>
              <a:t>Linux systems often use </a:t>
            </a:r>
            <a:r>
              <a:rPr lang="en-AU" dirty="0" err="1"/>
              <a:t>GRand</a:t>
            </a:r>
            <a:r>
              <a:rPr lang="en-AU" dirty="0"/>
              <a:t> Unified Bootloader (GRUB)</a:t>
            </a:r>
          </a:p>
          <a:p>
            <a:pPr lvl="2"/>
            <a:r>
              <a:rPr lang="en-AU" dirty="0"/>
              <a:t>Contains drivers which can read file systems on mass storage devices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AU" dirty="0"/>
              <a:t>Bootloader finds OS kernel file in boot partition, and loads this to start up the OS</a:t>
            </a:r>
          </a:p>
          <a:p>
            <a:pPr lvl="1"/>
            <a:r>
              <a:rPr lang="en-AU" dirty="0"/>
              <a:t>Often located in </a:t>
            </a:r>
            <a:r>
              <a:rPr lang="en-AU" dirty="0">
                <a:latin typeface="Courier" pitchFamily="2" charset="0"/>
              </a:rPr>
              <a:t>/boot</a:t>
            </a:r>
            <a:r>
              <a:rPr lang="en-AU" dirty="0"/>
              <a:t> folder on Linux systems</a:t>
            </a:r>
          </a:p>
          <a:p>
            <a:pPr lvl="1"/>
            <a:r>
              <a:rPr lang="en-AU" dirty="0"/>
              <a:t>Multiple kernels can exist – bootloader decides which one to load</a:t>
            </a:r>
          </a:p>
          <a:p>
            <a:pPr lvl="1"/>
            <a:r>
              <a:rPr lang="en-AU" dirty="0"/>
              <a:t>Kernel performs high-level hardware checks, loads device drivers, and mounts needed file systems (on Linux, this is given by the </a:t>
            </a:r>
            <a:r>
              <a:rPr lang="en-AU" dirty="0">
                <a:latin typeface="Courier" pitchFamily="2" charset="0"/>
              </a:rPr>
              <a:t>/etc/</a:t>
            </a:r>
            <a:r>
              <a:rPr lang="en-AU" dirty="0" err="1">
                <a:latin typeface="Courier" pitchFamily="2" charset="0"/>
              </a:rPr>
              <a:t>fstab</a:t>
            </a:r>
            <a:r>
              <a:rPr lang="en-AU" dirty="0"/>
              <a:t> file)</a:t>
            </a:r>
          </a:p>
        </p:txBody>
      </p:sp>
    </p:spTree>
    <p:extLst>
      <p:ext uri="{BB962C8B-B14F-4D97-AF65-F5344CB8AC3E}">
        <p14:creationId xmlns:p14="http://schemas.microsoft.com/office/powerpoint/2010/main" val="2913504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B1A9-4E13-B645-B0D5-ECCAD370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4.3 – Boot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FE4C3-9904-488D-44A9-96AA3D494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AU" dirty="0"/>
              <a:t>Kernel begins starting processes</a:t>
            </a:r>
          </a:p>
          <a:p>
            <a:pPr lvl="1"/>
            <a:r>
              <a:rPr lang="en-AU" dirty="0"/>
              <a:t>First process that is started is program called </a:t>
            </a:r>
            <a:r>
              <a:rPr lang="en-AU" dirty="0" err="1">
                <a:latin typeface="Courier" pitchFamily="2" charset="0"/>
              </a:rPr>
              <a:t>init</a:t>
            </a:r>
            <a:endParaRPr lang="en-AU" dirty="0">
              <a:latin typeface="Courier" pitchFamily="2" charset="0"/>
            </a:endParaRPr>
          </a:p>
          <a:p>
            <a:pPr lvl="2"/>
            <a:r>
              <a:rPr lang="en-AU" dirty="0"/>
              <a:t>Given PID of 1</a:t>
            </a:r>
          </a:p>
          <a:p>
            <a:pPr lvl="2"/>
            <a:r>
              <a:rPr lang="en-AU" dirty="0"/>
              <a:t>Starts all other system processes and daemons</a:t>
            </a:r>
          </a:p>
          <a:p>
            <a:pPr lvl="3"/>
            <a:r>
              <a:rPr lang="en-AU" dirty="0"/>
              <a:t>All processes can trace ancestry back to </a:t>
            </a:r>
            <a:r>
              <a:rPr lang="en-AU" dirty="0" err="1">
                <a:latin typeface="Courier" pitchFamily="2" charset="0"/>
              </a:rPr>
              <a:t>init</a:t>
            </a:r>
            <a:endParaRPr lang="en-AU" dirty="0">
              <a:latin typeface="Courier" pitchFamily="2" charset="0"/>
            </a:endParaRPr>
          </a:p>
          <a:p>
            <a:pPr lvl="2"/>
            <a:r>
              <a:rPr lang="en-AU" dirty="0"/>
              <a:t>Various modern implementations</a:t>
            </a:r>
          </a:p>
          <a:p>
            <a:pPr lvl="3"/>
            <a:r>
              <a:rPr lang="en-AU" dirty="0"/>
              <a:t>Linux: </a:t>
            </a:r>
            <a:r>
              <a:rPr lang="en-AU" dirty="0" err="1">
                <a:latin typeface="Courier" pitchFamily="2" charset="0"/>
              </a:rPr>
              <a:t>systemd</a:t>
            </a:r>
            <a:endParaRPr lang="en-AU" dirty="0">
              <a:latin typeface="Courier" pitchFamily="2" charset="0"/>
            </a:endParaRPr>
          </a:p>
          <a:p>
            <a:pPr lvl="3"/>
            <a:r>
              <a:rPr lang="en-AU" dirty="0"/>
              <a:t>macOS: </a:t>
            </a:r>
            <a:r>
              <a:rPr lang="en-AU" dirty="0" err="1">
                <a:latin typeface="Courier" pitchFamily="2" charset="0"/>
              </a:rPr>
              <a:t>launchd</a:t>
            </a:r>
            <a:endParaRPr lang="en-AU" dirty="0">
              <a:latin typeface="Courier" pitchFamily="2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AU" dirty="0"/>
              <a:t>OS is booted!</a:t>
            </a:r>
          </a:p>
          <a:p>
            <a:pPr lvl="3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2363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FBC03C-A9AB-7801-9E19-9FE3E2D84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262626"/>
                </a:solidFill>
              </a:rPr>
              <a:t>4.3 – Boot Sequence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C968F-DC39-4741-4977-9B7431EF07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8668" y="1316417"/>
            <a:ext cx="5469466" cy="4225162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036607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Lab exercises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dirty="0"/>
                  <a:t>Jump onto Canvas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Modules – under Week </a:t>
                </a:r>
                <a:r>
                  <a:rPr lang="en-AU" dirty="0"/>
                  <a:t>4</a:t>
                </a:r>
                <a:r>
                  <a:rPr dirty="0"/>
                  <a:t> you will find today’s lab sheet</a:t>
                </a:r>
              </a:p>
              <a:p>
                <a:pPr lvl="0"/>
                <a:r>
                  <a:rPr lang="en-AU" dirty="0"/>
                  <a:t>As usual, after you have finished with lab exercises, you can move onto doing homework/assignment</a:t>
                </a:r>
              </a:p>
              <a:p>
                <a:pPr lvl="1"/>
                <a:r>
                  <a:rPr lang="en-AU" dirty="0"/>
                  <a:t>Please note: as homework is an </a:t>
                </a:r>
                <a:r>
                  <a:rPr lang="en-AU" b="1" dirty="0"/>
                  <a:t>assessed task</a:t>
                </a:r>
                <a:r>
                  <a:rPr lang="en-AU" dirty="0"/>
                  <a:t>, please only work on your own homework tasks individually</a:t>
                </a:r>
                <a:endParaRPr dirty="0"/>
              </a:p>
              <a:p>
                <a:pPr lvl="0"/>
                <a:r>
                  <a:rPr lang="en-AU" b="1" dirty="0"/>
                  <a:t>I will also be conducting homework interviews for anyone who missed last week’s tutorial.</a:t>
                </a:r>
                <a:endParaRPr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0" t="-3053" r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69459-0BDF-8F5C-111C-92883551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AU" sz="4000" dirty="0">
                <a:solidFill>
                  <a:srgbClr val="FFFFFF"/>
                </a:solidFill>
              </a:rPr>
              <a:t>Couple of reminders</a:t>
            </a:r>
            <a:endParaRPr lang="en-AU" sz="41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BBEB28-5783-6BF2-3BC3-76D4833E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AU" sz="1500" b="1" dirty="0"/>
              <a:t>Homework 2</a:t>
            </a:r>
            <a:r>
              <a:rPr lang="en-AU" sz="1500" dirty="0"/>
              <a:t> – due </a:t>
            </a:r>
            <a:r>
              <a:rPr lang="en-AU" sz="1500" b="1" dirty="0"/>
              <a:t>Sunday 27</a:t>
            </a:r>
            <a:r>
              <a:rPr lang="en-AU" sz="1500" b="1" baseline="30000" dirty="0"/>
              <a:t>th</a:t>
            </a:r>
            <a:r>
              <a:rPr lang="en-AU" sz="1500" b="1" dirty="0"/>
              <a:t> August 23:59:00 </a:t>
            </a:r>
          </a:p>
          <a:p>
            <a:pPr lvl="1">
              <a:lnSpc>
                <a:spcPct val="90000"/>
              </a:lnSpc>
            </a:pPr>
            <a:r>
              <a:rPr lang="en-AU" sz="1500" b="1" dirty="0"/>
              <a:t>Remember</a:t>
            </a:r>
            <a:r>
              <a:rPr lang="en-AU" sz="1500" dirty="0"/>
              <a:t>, solving the testcases grants you only 50%, you must attend a homework interview following the submission to make you eligible for full marks</a:t>
            </a:r>
          </a:p>
          <a:p>
            <a:pPr marL="0" indent="0">
              <a:lnSpc>
                <a:spcPct val="90000"/>
              </a:lnSpc>
              <a:buNone/>
            </a:pPr>
            <a:endParaRPr lang="en-AU" sz="1100" b="1" dirty="0"/>
          </a:p>
          <a:p>
            <a:pPr>
              <a:lnSpc>
                <a:spcPct val="90000"/>
              </a:lnSpc>
            </a:pPr>
            <a:r>
              <a:rPr lang="en-AU" sz="1500" b="1" dirty="0"/>
              <a:t>Assignment 1</a:t>
            </a:r>
            <a:r>
              <a:rPr lang="en-AU" sz="1500" dirty="0"/>
              <a:t> – due </a:t>
            </a:r>
            <a:r>
              <a:rPr lang="en-AU" sz="1500" b="1" dirty="0"/>
              <a:t>Sunday 3</a:t>
            </a:r>
            <a:r>
              <a:rPr lang="en-AU" sz="1500" b="1" baseline="30000" dirty="0"/>
              <a:t>rd</a:t>
            </a:r>
            <a:r>
              <a:rPr lang="en-AU" sz="1500" b="1" dirty="0"/>
              <a:t> September 23:59:00 (Week 5)</a:t>
            </a:r>
            <a:endParaRPr lang="en-AU" sz="1500" dirty="0"/>
          </a:p>
          <a:p>
            <a:pPr lvl="1">
              <a:lnSpc>
                <a:spcPct val="90000"/>
              </a:lnSpc>
            </a:pPr>
            <a:r>
              <a:rPr lang="en-AU" sz="1500" b="1" dirty="0"/>
              <a:t>Any questions, refer to </a:t>
            </a:r>
            <a:r>
              <a:rPr lang="en-AU" sz="1500" b="1" dirty="0" err="1"/>
              <a:t>Edstem</a:t>
            </a:r>
            <a:r>
              <a:rPr lang="en-AU" sz="1500" dirty="0"/>
              <a:t> if there is a question you have it is very likely another student has asked it already. If not, there may be something in the assignment specs that clarify the answer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56823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1D8D5E-E8B0-D59B-0755-A656DD5A4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rgbClr val="262626"/>
                </a:solidFill>
              </a:rPr>
              <a:t>Attendance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5C9B086-CB18-8914-5DCC-CCB6044E6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528" y="4076944"/>
            <a:ext cx="4094017" cy="16796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 b="0" i="0" u="sng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https://bit.ly/45iLDMu</a:t>
            </a:r>
            <a:endParaRPr lang="en-US" sz="2100" kern="1200" cap="none">
              <a:solidFill>
                <a:srgbClr val="000000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EE4CB3F2-FB28-2113-043F-9D31954ED7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4994" y="982131"/>
            <a:ext cx="4636813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39420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DC47B-B756-9687-77FE-CCBD9844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AU" sz="4100">
                <a:solidFill>
                  <a:srgbClr val="FFFFFF"/>
                </a:solidFill>
              </a:rPr>
              <a:t>Assignment Reminder + FAQs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78DB7-E108-8080-69D2-404261835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AU" sz="1300" dirty="0"/>
              <a:t>Having trouble with test case(s)</a:t>
            </a:r>
          </a:p>
          <a:p>
            <a:pPr lvl="1">
              <a:lnSpc>
                <a:spcPct val="90000"/>
              </a:lnSpc>
            </a:pPr>
            <a:r>
              <a:rPr lang="en-AU" sz="1300" dirty="0"/>
              <a:t>If public – name will often give a clue at what the test case is testing</a:t>
            </a:r>
          </a:p>
          <a:p>
            <a:pPr lvl="1">
              <a:lnSpc>
                <a:spcPct val="90000"/>
              </a:lnSpc>
            </a:pPr>
            <a:r>
              <a:rPr lang="en-AU" sz="1300" dirty="0"/>
              <a:t>Otherwise:</a:t>
            </a:r>
          </a:p>
          <a:p>
            <a:pPr lvl="2">
              <a:lnSpc>
                <a:spcPct val="90000"/>
              </a:lnSpc>
            </a:pPr>
            <a:r>
              <a:rPr lang="en-AU" sz="1300" dirty="0"/>
              <a:t>Ensure your program covers all required specifications</a:t>
            </a:r>
          </a:p>
          <a:p>
            <a:pPr lvl="2">
              <a:lnSpc>
                <a:spcPct val="90000"/>
              </a:lnSpc>
            </a:pPr>
            <a:r>
              <a:rPr lang="en-AU" sz="1300" dirty="0"/>
              <a:t>Try to figure out how to break your own code</a:t>
            </a:r>
          </a:p>
          <a:p>
            <a:pPr lvl="1">
              <a:lnSpc>
                <a:spcPct val="90000"/>
              </a:lnSpc>
            </a:pPr>
            <a:r>
              <a:rPr lang="en-AU" sz="1300" dirty="0"/>
              <a:t>Remember, passing public test cases </a:t>
            </a:r>
            <a:r>
              <a:rPr lang="en-AU" sz="1300" b="1" dirty="0"/>
              <a:t>doesn’t guarantee</a:t>
            </a:r>
            <a:r>
              <a:rPr lang="en-AU" sz="1300" dirty="0"/>
              <a:t> full marks for functionality</a:t>
            </a:r>
          </a:p>
          <a:p>
            <a:pPr lvl="2">
              <a:lnSpc>
                <a:spcPct val="90000"/>
              </a:lnSpc>
            </a:pPr>
            <a:r>
              <a:rPr lang="en-AU" sz="1300" dirty="0"/>
              <a:t>Extra, non-public tests will be used later</a:t>
            </a:r>
          </a:p>
          <a:p>
            <a:pPr lvl="2">
              <a:lnSpc>
                <a:spcPct val="90000"/>
              </a:lnSpc>
            </a:pPr>
            <a:r>
              <a:rPr lang="en-AU" sz="1300" dirty="0"/>
              <a:t>That’s why we encourage you to create your own tests </a:t>
            </a:r>
            <a:r>
              <a:rPr lang="en-AU" sz="1300" dirty="0">
                <a:sym typeface="Wingdings" pitchFamily="2" charset="2"/>
              </a:rPr>
              <a:t>:)</a:t>
            </a:r>
            <a:endParaRPr lang="en-AU" sz="1300" dirty="0"/>
          </a:p>
          <a:p>
            <a:pPr lvl="3">
              <a:lnSpc>
                <a:spcPct val="90000"/>
              </a:lnSpc>
            </a:pPr>
            <a:endParaRPr lang="en-AU" sz="1300" dirty="0"/>
          </a:p>
        </p:txBody>
      </p:sp>
    </p:spTree>
    <p:extLst>
      <p:ext uri="{BB962C8B-B14F-4D97-AF65-F5344CB8AC3E}">
        <p14:creationId xmlns:p14="http://schemas.microsoft.com/office/powerpoint/2010/main" val="204681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982A-48C1-A271-928F-B02EC3720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Homework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E2CD-05A0-BD31-954C-1313238A3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Homework 1</a:t>
            </a:r>
            <a:r>
              <a:rPr lang="en-AU" dirty="0"/>
              <a:t> – interviews to be finished up today</a:t>
            </a:r>
          </a:p>
          <a:p>
            <a:pPr lvl="1"/>
            <a:r>
              <a:rPr lang="en-AU" dirty="0"/>
              <a:t>Short, brief interviews to ensure you can understand</a:t>
            </a:r>
          </a:p>
          <a:p>
            <a:pPr lvl="2"/>
            <a:r>
              <a:rPr lang="en-AU" dirty="0"/>
              <a:t>commands</a:t>
            </a:r>
          </a:p>
          <a:p>
            <a:pPr lvl="2"/>
            <a:r>
              <a:rPr lang="en-AU" dirty="0"/>
              <a:t>flags</a:t>
            </a:r>
          </a:p>
          <a:p>
            <a:pPr lvl="2"/>
            <a:r>
              <a:rPr lang="en-AU" dirty="0"/>
              <a:t>what would happen if we changed some aspect of your script</a:t>
            </a:r>
          </a:p>
          <a:p>
            <a:pPr lvl="1"/>
            <a:r>
              <a:rPr lang="en-AU" dirty="0"/>
              <a:t>Can look at your code whilst doing the interview</a:t>
            </a:r>
          </a:p>
        </p:txBody>
      </p:sp>
    </p:spTree>
    <p:extLst>
      <p:ext uri="{BB962C8B-B14F-4D97-AF65-F5344CB8AC3E}">
        <p14:creationId xmlns:p14="http://schemas.microsoft.com/office/powerpoint/2010/main" val="151714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Brief summary of this week’s content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11C7711F-3983-4AB1-AFDE-96F7C065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89BC9D38-9241-4F71-9B45-73827299E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D302979-39A3-4421-821D-94D6E00B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68E001BA-C181-4F47-9ABC-DF4C85AB4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EF07F1E-BD52-4B06-A38E-BF29F8E28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5" name="Picture 17">
              <a:extLst>
                <a:ext uri="{FF2B5EF4-FFF2-40B4-BE49-F238E27FC236}">
                  <a16:creationId xmlns:a16="http://schemas.microsoft.com/office/drawing/2014/main" id="{A68BE646-889B-49C2-95AF-90BAE5D29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CAA9A9-7601-8085-3A9E-53AECBED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>
            <a:normAutofit/>
          </a:bodyPr>
          <a:lstStyle/>
          <a:p>
            <a:r>
              <a:rPr lang="en-AU"/>
              <a:t>4.1 – Memory Management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085476-B49E-49ED-87D2-1165E69D2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rectangular object with arrows pointing to the side&#10;&#10;Description automatically generated">
            <a:extLst>
              <a:ext uri="{FF2B5EF4-FFF2-40B4-BE49-F238E27FC236}">
                <a16:creationId xmlns:a16="http://schemas.microsoft.com/office/drawing/2014/main" id="{B0FE1A4D-49F4-5333-E684-B27C7FF4B4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18" r="5630" b="1"/>
          <a:stretch/>
        </p:blipFill>
        <p:spPr>
          <a:xfrm>
            <a:off x="1412683" y="1410208"/>
            <a:ext cx="2433793" cy="38587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BA5C68-DFCC-4101-8403-F96781C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6508" y="2400639"/>
            <a:ext cx="6270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D46D9-2900-1DE8-C2F7-2808BD75D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482" y="2556932"/>
            <a:ext cx="6260114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1300"/>
              <a:t>Memory for processes is stored in the following layout:</a:t>
            </a:r>
          </a:p>
          <a:p>
            <a:pPr lvl="1">
              <a:lnSpc>
                <a:spcPct val="90000"/>
              </a:lnSpc>
            </a:pPr>
            <a:r>
              <a:rPr lang="en-AU" sz="1300"/>
              <a:t>program code instructions: at bottom of program</a:t>
            </a:r>
          </a:p>
          <a:p>
            <a:pPr lvl="1">
              <a:lnSpc>
                <a:spcPct val="90000"/>
              </a:lnSpc>
            </a:pPr>
            <a:r>
              <a:rPr lang="en-AU" sz="1300"/>
              <a:t>static and global data</a:t>
            </a:r>
          </a:p>
          <a:p>
            <a:pPr lvl="2">
              <a:lnSpc>
                <a:spcPct val="90000"/>
              </a:lnSpc>
            </a:pPr>
            <a:r>
              <a:rPr lang="en-AU" sz="1300"/>
              <a:t>data available to the whole program</a:t>
            </a:r>
          </a:p>
          <a:p>
            <a:pPr lvl="2">
              <a:lnSpc>
                <a:spcPct val="90000"/>
              </a:lnSpc>
            </a:pPr>
            <a:r>
              <a:rPr lang="en-AU" sz="1300"/>
              <a:t>constants often included here</a:t>
            </a:r>
          </a:p>
          <a:p>
            <a:pPr lvl="1">
              <a:lnSpc>
                <a:spcPct val="90000"/>
              </a:lnSpc>
            </a:pPr>
            <a:r>
              <a:rPr lang="en-AU" sz="1300" b="1"/>
              <a:t>heap</a:t>
            </a:r>
            <a:r>
              <a:rPr lang="en-AU" sz="1300"/>
              <a:t> – used to store data structures, often objects in object-oriented code</a:t>
            </a:r>
          </a:p>
          <a:p>
            <a:pPr lvl="2">
              <a:lnSpc>
                <a:spcPct val="90000"/>
              </a:lnSpc>
            </a:pPr>
            <a:r>
              <a:rPr lang="en-AU" sz="1300"/>
              <a:t>grows </a:t>
            </a:r>
            <a:r>
              <a:rPr lang="en-AU" sz="1300" b="1"/>
              <a:t>upwards</a:t>
            </a:r>
            <a:r>
              <a:rPr lang="en-AU" sz="1300"/>
              <a:t> to expand</a:t>
            </a:r>
          </a:p>
          <a:p>
            <a:pPr lvl="1">
              <a:lnSpc>
                <a:spcPct val="90000"/>
              </a:lnSpc>
            </a:pPr>
            <a:r>
              <a:rPr lang="en-AU" sz="1300" b="1"/>
              <a:t>stack</a:t>
            </a:r>
            <a:r>
              <a:rPr lang="en-AU" sz="1300"/>
              <a:t> – used to store temporary variables – e.g. variables which are used within a function, or function arguments</a:t>
            </a:r>
          </a:p>
          <a:p>
            <a:pPr lvl="2">
              <a:lnSpc>
                <a:spcPct val="90000"/>
              </a:lnSpc>
            </a:pPr>
            <a:r>
              <a:rPr lang="en-AU" sz="1300"/>
              <a:t>often discarded when not needed</a:t>
            </a:r>
          </a:p>
          <a:p>
            <a:pPr lvl="2">
              <a:lnSpc>
                <a:spcPct val="90000"/>
              </a:lnSpc>
            </a:pPr>
            <a:r>
              <a:rPr lang="en-AU" sz="1300"/>
              <a:t>grows </a:t>
            </a:r>
            <a:r>
              <a:rPr lang="en-AU" sz="1300" b="1"/>
              <a:t>downwards</a:t>
            </a:r>
            <a:r>
              <a:rPr lang="en-AU" sz="1300"/>
              <a:t> to expand</a:t>
            </a:r>
            <a:endParaRPr lang="en-AU" sz="1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33C2C-520D-DD22-3A9D-AA573D8F23DA}"/>
              </a:ext>
            </a:extLst>
          </p:cNvPr>
          <p:cNvSpPr txBox="1"/>
          <p:nvPr/>
        </p:nvSpPr>
        <p:spPr>
          <a:xfrm>
            <a:off x="9648371" y="5698123"/>
            <a:ext cx="1658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1600"/>
              <a:t>address 0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99A0A00D-C520-8625-CD36-80620FA4F02B}"/>
              </a:ext>
            </a:extLst>
          </p:cNvPr>
          <p:cNvCxnSpPr>
            <a:cxnSpLocks/>
          </p:cNvCxnSpPr>
          <p:nvPr/>
        </p:nvCxnSpPr>
        <p:spPr>
          <a:xfrm flipV="1">
            <a:off x="10689771" y="5600699"/>
            <a:ext cx="978060" cy="266701"/>
          </a:xfrm>
          <a:prstGeom prst="bentConnector3">
            <a:avLst>
              <a:gd name="adj1" fmla="val 1338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63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C7711F-3983-4AB1-AFDE-96F7C065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BC9D38-9241-4F71-9B45-73827299E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D302979-39A3-4421-821D-94D6E00B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8E001BA-C181-4F47-9ABC-DF4C85AB4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EF07F1E-BD52-4B06-A38E-BF29F8E28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68BE646-889B-49C2-95AF-90BAE5D29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CDA210-2BDC-B878-5D99-EA8EE8638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>
            <a:normAutofit/>
          </a:bodyPr>
          <a:lstStyle/>
          <a:p>
            <a:r>
              <a:rPr lang="en-AU"/>
              <a:t>4.1 – Memory Management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085476-B49E-49ED-87D2-1165E69D2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physical memory&#10;&#10;Description automatically generated">
            <a:extLst>
              <a:ext uri="{FF2B5EF4-FFF2-40B4-BE49-F238E27FC236}">
                <a16:creationId xmlns:a16="http://schemas.microsoft.com/office/drawing/2014/main" id="{85965F00-0FFC-52B9-8B0F-9C482CB225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638" r="27316" b="2"/>
          <a:stretch/>
        </p:blipFill>
        <p:spPr>
          <a:xfrm>
            <a:off x="1200192" y="1181523"/>
            <a:ext cx="2747450" cy="435608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BA5C68-DFCC-4101-8403-F96781C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6508" y="2400639"/>
            <a:ext cx="6270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75D24-07AF-9EE0-B2D9-624531D74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482" y="2556932"/>
            <a:ext cx="6260114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1500"/>
              <a:t>For the entire computer, the memory for processes is laid out similar to the diagram</a:t>
            </a:r>
          </a:p>
          <a:p>
            <a:pPr>
              <a:lnSpc>
                <a:spcPct val="90000"/>
              </a:lnSpc>
            </a:pPr>
            <a:r>
              <a:rPr lang="en-AU" sz="1500"/>
              <a:t>But how can each process be at address 0?</a:t>
            </a:r>
          </a:p>
          <a:p>
            <a:pPr lvl="1">
              <a:lnSpc>
                <a:spcPct val="90000"/>
              </a:lnSpc>
            </a:pPr>
            <a:r>
              <a:rPr lang="en-AU" sz="1500"/>
              <a:t>Originally, utilised </a:t>
            </a:r>
            <a:r>
              <a:rPr lang="en-AU" sz="1500" b="1"/>
              <a:t>mapping</a:t>
            </a:r>
            <a:r>
              <a:rPr lang="en-AU" sz="1500"/>
              <a:t> – CPU remaps relative addresses of processes to actual address in memory</a:t>
            </a:r>
          </a:p>
          <a:p>
            <a:pPr lvl="1">
              <a:lnSpc>
                <a:spcPct val="90000"/>
              </a:lnSpc>
            </a:pPr>
            <a:r>
              <a:rPr lang="en-AU" sz="1500"/>
              <a:t>Nowadays, layout of memory for processes is more complicated and can be both stored in RAM and on mass storage, and overlap</a:t>
            </a:r>
          </a:p>
          <a:p>
            <a:pPr lvl="1">
              <a:lnSpc>
                <a:spcPct val="90000"/>
              </a:lnSpc>
            </a:pPr>
            <a:r>
              <a:rPr lang="en-AU" sz="1500"/>
              <a:t>How memory is stored per process is laid out in </a:t>
            </a:r>
            <a:r>
              <a:rPr lang="en-AU" sz="1500" b="1"/>
              <a:t>page table</a:t>
            </a:r>
            <a:endParaRPr lang="en-AU" sz="1500"/>
          </a:p>
          <a:p>
            <a:pPr lvl="1">
              <a:lnSpc>
                <a:spcPct val="90000"/>
              </a:lnSpc>
            </a:pPr>
            <a:endParaRPr lang="en-AU" sz="1500" b="1"/>
          </a:p>
        </p:txBody>
      </p:sp>
    </p:spTree>
    <p:extLst>
      <p:ext uri="{BB962C8B-B14F-4D97-AF65-F5344CB8AC3E}">
        <p14:creationId xmlns:p14="http://schemas.microsoft.com/office/powerpoint/2010/main" val="185325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5F01BD1-E3CB-4562-A77C-00A3ED246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492030E9-8BC2-4840-8C6B-991B68C51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34" name="Picture 1033">
              <a:extLst>
                <a:ext uri="{FF2B5EF4-FFF2-40B4-BE49-F238E27FC236}">
                  <a16:creationId xmlns:a16="http://schemas.microsoft.com/office/drawing/2014/main" id="{651493CA-1EAE-4C5B-9C46-8437DD51C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81B01891-F01D-4D0D-A631-E29F0EA8E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38B1DE3F-E4E6-4E5E-9213-CB6C7AA92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8AFE6BB3-9290-46EA-8067-AA9277C70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F6BA60-E772-340F-BE42-F50C27B6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262626"/>
                </a:solidFill>
              </a:rPr>
              <a:t>4.1 – Memory Management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75325209-1BB3-4A1C-97C2-17DCDC165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F97ADD4-A367-7D3D-B8AD-EC03F05FA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2683" y="1415651"/>
            <a:ext cx="2433793" cy="384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043EE5F5-AF73-46E3-90B6-27EEFDAC3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6508" y="2400639"/>
            <a:ext cx="6270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E52A5-17A6-0C33-5481-1BE704AC9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482" y="2556932"/>
            <a:ext cx="6260114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1300">
                <a:solidFill>
                  <a:srgbClr val="262626"/>
                </a:solidFill>
              </a:rPr>
              <a:t>Each process is allocated </a:t>
            </a:r>
            <a:r>
              <a:rPr lang="en-AU" sz="1300" b="1">
                <a:solidFill>
                  <a:srgbClr val="262626"/>
                </a:solidFill>
              </a:rPr>
              <a:t>virtual memory</a:t>
            </a:r>
            <a:endParaRPr lang="en-AU" sz="1300">
              <a:solidFill>
                <a:srgbClr val="262626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AU" sz="1300">
                <a:solidFill>
                  <a:srgbClr val="262626"/>
                </a:solidFill>
              </a:rPr>
              <a:t>The process sees this as a regular, contiguous memory block</a:t>
            </a:r>
          </a:p>
          <a:p>
            <a:pPr lvl="1">
              <a:lnSpc>
                <a:spcPct val="90000"/>
              </a:lnSpc>
            </a:pPr>
            <a:r>
              <a:rPr lang="en-AU" sz="1300">
                <a:solidFill>
                  <a:srgbClr val="262626"/>
                </a:solidFill>
              </a:rPr>
              <a:t>In reality, the OS maps different parts of this memory to the different locations of RAM/mass storage in which they are stored, as in the diagram</a:t>
            </a:r>
          </a:p>
          <a:p>
            <a:pPr>
              <a:lnSpc>
                <a:spcPct val="90000"/>
              </a:lnSpc>
            </a:pPr>
            <a:r>
              <a:rPr lang="en-AU" sz="1300">
                <a:solidFill>
                  <a:srgbClr val="262626"/>
                </a:solidFill>
              </a:rPr>
              <a:t>Why use mass storage for memory?</a:t>
            </a:r>
          </a:p>
          <a:p>
            <a:pPr lvl="1">
              <a:lnSpc>
                <a:spcPct val="90000"/>
              </a:lnSpc>
            </a:pPr>
            <a:r>
              <a:rPr lang="en-AU" sz="1300">
                <a:solidFill>
                  <a:srgbClr val="262626"/>
                </a:solidFill>
              </a:rPr>
              <a:t>RAM has more limited size than hard drives</a:t>
            </a:r>
          </a:p>
          <a:p>
            <a:pPr lvl="1">
              <a:lnSpc>
                <a:spcPct val="90000"/>
              </a:lnSpc>
            </a:pPr>
            <a:r>
              <a:rPr lang="en-AU" sz="1300">
                <a:solidFill>
                  <a:srgbClr val="262626"/>
                </a:solidFill>
              </a:rPr>
              <a:t>If some memory required by the program won’t be accessed/changed much, it makes sense to temporarily store it in mass storage</a:t>
            </a:r>
          </a:p>
          <a:p>
            <a:pPr>
              <a:lnSpc>
                <a:spcPct val="90000"/>
              </a:lnSpc>
            </a:pPr>
            <a:r>
              <a:rPr lang="en-AU" sz="1300">
                <a:solidFill>
                  <a:srgbClr val="262626"/>
                </a:solidFill>
              </a:rPr>
              <a:t>Benefits of virtual memory</a:t>
            </a:r>
          </a:p>
          <a:p>
            <a:pPr lvl="1">
              <a:lnSpc>
                <a:spcPct val="90000"/>
              </a:lnSpc>
            </a:pPr>
            <a:r>
              <a:rPr lang="en-AU" sz="1300">
                <a:solidFill>
                  <a:srgbClr val="262626"/>
                </a:solidFill>
              </a:rPr>
              <a:t>If process memory needs to be expanded, the page table entry for the process can be adjusted to account for extra memory</a:t>
            </a:r>
          </a:p>
        </p:txBody>
      </p:sp>
    </p:spTree>
    <p:extLst>
      <p:ext uri="{BB962C8B-B14F-4D97-AF65-F5344CB8AC3E}">
        <p14:creationId xmlns:p14="http://schemas.microsoft.com/office/powerpoint/2010/main" val="53485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30">
            <a:extLst>
              <a:ext uri="{FF2B5EF4-FFF2-40B4-BE49-F238E27FC236}">
                <a16:creationId xmlns:a16="http://schemas.microsoft.com/office/drawing/2014/main" id="{11C7711F-3983-4AB1-AFDE-96F7C065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4" name="Group 1032">
            <a:extLst>
              <a:ext uri="{FF2B5EF4-FFF2-40B4-BE49-F238E27FC236}">
                <a16:creationId xmlns:a16="http://schemas.microsoft.com/office/drawing/2014/main" id="{89BC9D38-9241-4F71-9B45-73827299E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1034" name="Picture 1033">
              <a:extLst>
                <a:ext uri="{FF2B5EF4-FFF2-40B4-BE49-F238E27FC236}">
                  <a16:creationId xmlns:a16="http://schemas.microsoft.com/office/drawing/2014/main" id="{0D302979-39A3-4421-821D-94D6E00B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68E001BA-C181-4F47-9ABC-DF4C85AB4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7EF07F1E-BD52-4B06-A38E-BF29F8E28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A68BE646-889B-49C2-95AF-90BAE5D29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F6BA60-E772-340F-BE42-F50C27B6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>
            <a:normAutofit/>
          </a:bodyPr>
          <a:lstStyle/>
          <a:p>
            <a:r>
              <a:rPr lang="en-AU"/>
              <a:t>4.1 – Memory Management</a:t>
            </a:r>
            <a:endParaRPr lang="en-AU" dirty="0"/>
          </a:p>
        </p:txBody>
      </p:sp>
      <p:sp>
        <p:nvSpPr>
          <p:cNvPr id="1045" name="Rectangle 1038">
            <a:extLst>
              <a:ext uri="{FF2B5EF4-FFF2-40B4-BE49-F238E27FC236}">
                <a16:creationId xmlns:a16="http://schemas.microsoft.com/office/drawing/2014/main" id="{B3085476-B49E-49ED-87D2-1165E69D2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F97ADD4-A367-7D3D-B8AD-EC03F05FA7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" b="1"/>
          <a:stretch/>
        </p:blipFill>
        <p:spPr bwMode="auto">
          <a:xfrm>
            <a:off x="1412683" y="1410208"/>
            <a:ext cx="2433793" cy="385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6" name="Straight Connector 1040">
            <a:extLst>
              <a:ext uri="{FF2B5EF4-FFF2-40B4-BE49-F238E27FC236}">
                <a16:creationId xmlns:a16="http://schemas.microsoft.com/office/drawing/2014/main" id="{59BA5C68-DFCC-4101-8403-F96781C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6508" y="2400639"/>
            <a:ext cx="6270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E52A5-17A6-0C33-5481-1BE704AC9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482" y="2556932"/>
            <a:ext cx="6260114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900"/>
              <a:t>What happens if a process needs to access memory on mass storage?</a:t>
            </a:r>
          </a:p>
          <a:p>
            <a:pPr lvl="1">
              <a:lnSpc>
                <a:spcPct val="90000"/>
              </a:lnSpc>
            </a:pPr>
            <a:r>
              <a:rPr lang="en-AU" sz="900"/>
              <a:t>Request for access will throw an </a:t>
            </a:r>
            <a:r>
              <a:rPr lang="en-AU" sz="900" i="1"/>
              <a:t>interrupt</a:t>
            </a:r>
            <a:r>
              <a:rPr lang="en-AU" sz="900"/>
              <a:t> to OS kernel – essentially telling CPU to save what it’s doing and handle this request</a:t>
            </a:r>
          </a:p>
          <a:p>
            <a:pPr lvl="1">
              <a:lnSpc>
                <a:spcPct val="90000"/>
              </a:lnSpc>
            </a:pPr>
            <a:r>
              <a:rPr lang="en-AU" sz="900"/>
              <a:t>Kernel finds section on disk, and writes it to free area of RAM</a:t>
            </a:r>
          </a:p>
          <a:p>
            <a:pPr lvl="2">
              <a:lnSpc>
                <a:spcPct val="90000"/>
              </a:lnSpc>
            </a:pPr>
            <a:r>
              <a:rPr lang="en-AU" sz="900"/>
              <a:t>If there is no free RAM left, the kernel must take some existing block of memory from a process in the RAM, and </a:t>
            </a:r>
            <a:r>
              <a:rPr lang="en-AU" sz="900" i="1"/>
              <a:t>swap</a:t>
            </a:r>
            <a:r>
              <a:rPr lang="en-AU" sz="900"/>
              <a:t> it to mass storage</a:t>
            </a:r>
          </a:p>
          <a:p>
            <a:pPr lvl="1">
              <a:lnSpc>
                <a:spcPct val="90000"/>
              </a:lnSpc>
            </a:pPr>
            <a:r>
              <a:rPr lang="en-AU" sz="900"/>
              <a:t>Page table updated to account for this changes</a:t>
            </a:r>
          </a:p>
          <a:p>
            <a:pPr>
              <a:lnSpc>
                <a:spcPct val="90000"/>
              </a:lnSpc>
            </a:pPr>
            <a:r>
              <a:rPr lang="en-AU" sz="900"/>
              <a:t>Handy features of virtual memory</a:t>
            </a:r>
          </a:p>
          <a:p>
            <a:pPr lvl="1">
              <a:lnSpc>
                <a:spcPct val="90000"/>
              </a:lnSpc>
            </a:pPr>
            <a:r>
              <a:rPr lang="en-AU" sz="900"/>
              <a:t>“shared memory” – processes can have parts of their memory mapped to the same physical block</a:t>
            </a:r>
          </a:p>
          <a:p>
            <a:pPr lvl="1">
              <a:lnSpc>
                <a:spcPct val="90000"/>
              </a:lnSpc>
            </a:pPr>
            <a:r>
              <a:rPr lang="en-AU" sz="900"/>
              <a:t>“copy on write” – when a process is forked, both parent and child share the same memory, until it needs to be changed</a:t>
            </a:r>
          </a:p>
          <a:p>
            <a:pPr>
              <a:lnSpc>
                <a:spcPct val="90000"/>
              </a:lnSpc>
            </a:pPr>
            <a:r>
              <a:rPr lang="en-AU" sz="900"/>
              <a:t>Find info about virtual and “real” memory of a process</a:t>
            </a:r>
          </a:p>
          <a:p>
            <a:pPr lvl="1">
              <a:lnSpc>
                <a:spcPct val="90000"/>
              </a:lnSpc>
            </a:pPr>
            <a:r>
              <a:rPr lang="en-AU" sz="900"/>
              <a:t>In </a:t>
            </a:r>
            <a:r>
              <a:rPr lang="en-AU" sz="900" err="1">
                <a:latin typeface="Courier" pitchFamily="2" charset="0"/>
              </a:rPr>
              <a:t>ps</a:t>
            </a:r>
            <a:r>
              <a:rPr lang="en-AU" sz="900"/>
              <a:t>:</a:t>
            </a:r>
          </a:p>
          <a:p>
            <a:pPr lvl="2">
              <a:lnSpc>
                <a:spcPct val="90000"/>
              </a:lnSpc>
            </a:pPr>
            <a:r>
              <a:rPr lang="en-AU" sz="900"/>
              <a:t>the </a:t>
            </a:r>
            <a:r>
              <a:rPr lang="en-AU" sz="900">
                <a:latin typeface="Courier" pitchFamily="2" charset="0"/>
              </a:rPr>
              <a:t>VSZ</a:t>
            </a:r>
            <a:r>
              <a:rPr lang="en-AU" sz="900"/>
              <a:t> field tells us about the size of the process’s virtual memory</a:t>
            </a:r>
          </a:p>
          <a:p>
            <a:pPr lvl="2">
              <a:lnSpc>
                <a:spcPct val="90000"/>
              </a:lnSpc>
            </a:pPr>
            <a:r>
              <a:rPr lang="en-AU" sz="900"/>
              <a:t>the </a:t>
            </a:r>
            <a:r>
              <a:rPr lang="en-AU" sz="900">
                <a:latin typeface="Courier" pitchFamily="2" charset="0"/>
              </a:rPr>
              <a:t>RSS</a:t>
            </a:r>
            <a:r>
              <a:rPr lang="en-AU" sz="900"/>
              <a:t> field tells us about how much physical RAM a process is using</a:t>
            </a:r>
          </a:p>
        </p:txBody>
      </p:sp>
    </p:spTree>
    <p:extLst>
      <p:ext uri="{BB962C8B-B14F-4D97-AF65-F5344CB8AC3E}">
        <p14:creationId xmlns:p14="http://schemas.microsoft.com/office/powerpoint/2010/main" val="3303077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{CC923244-4624-3B46-A005-3AE3549C9CFC}tf10001064</Template>
  <TotalTime>205</TotalTime>
  <Words>1625</Words>
  <Application>Microsoft Macintosh PowerPoint</Application>
  <PresentationFormat>Widescreen</PresentationFormat>
  <Paragraphs>151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Courier</vt:lpstr>
      <vt:lpstr>Garamond</vt:lpstr>
      <vt:lpstr>Organic</vt:lpstr>
      <vt:lpstr>INFO1112 Tutorial</vt:lpstr>
      <vt:lpstr>Couple of reminders</vt:lpstr>
      <vt:lpstr>Assignment Reminder + FAQs</vt:lpstr>
      <vt:lpstr>Homework stuff</vt:lpstr>
      <vt:lpstr>Brief summary of this week’s content</vt:lpstr>
      <vt:lpstr>4.1 – Memory Management</vt:lpstr>
      <vt:lpstr>4.1 – Memory Management</vt:lpstr>
      <vt:lpstr>4.1 – Memory Management</vt:lpstr>
      <vt:lpstr>4.1 – Memory Management</vt:lpstr>
      <vt:lpstr>4.2 – Scheduling</vt:lpstr>
      <vt:lpstr>4.2 – Scheduling</vt:lpstr>
      <vt:lpstr>4.2 – Scheduling</vt:lpstr>
      <vt:lpstr>4.2 – Scheduling</vt:lpstr>
      <vt:lpstr>4.3 – Boot Sequence</vt:lpstr>
      <vt:lpstr>4.3 – Boot Sequence</vt:lpstr>
      <vt:lpstr>4.3 – Boot Sequence</vt:lpstr>
      <vt:lpstr>4.3 – Boot Sequence</vt:lpstr>
      <vt:lpstr>4.3 – Boot Sequence</vt:lpstr>
      <vt:lpstr>Lab exercises</vt:lpstr>
      <vt:lpstr>Attendance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{7990A37C-5775-CB4C-ADFE-69B7A44BA99F}tf10001072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Franklin Gothic Book</vt:lpstr>
      <vt:lpstr>Crop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INFO1112!</dc:title>
  <dc:creator>Chris Polak</dc:creator>
  <cp:keywords/>
  <cp:lastModifiedBy>liuash2020 - A.Liu</cp:lastModifiedBy>
  <cp:revision>6</cp:revision>
  <dcterms:created xsi:type="dcterms:W3CDTF">2022-08-04T03:42:14Z</dcterms:created>
  <dcterms:modified xsi:type="dcterms:W3CDTF">2023-08-21T14:37:19Z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4 August, 2022</vt:lpwstr>
  </property>
  <property fmtid="{D5CDD505-2E9C-101B-9397-08002B2CF9AE}" pid="3" name="output">
    <vt:lpwstr/>
  </property>
  <property fmtid="{D5CDD505-2E9C-101B-9397-08002B2CF9AE}" pid="4" name="subtitle">
    <vt:lpwstr>Tutorial 1</vt:lpwstr>
  </property>
</Properties>
</file>