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5"/>
  </p:notesMasterIdLst>
  <p:sldIdLst>
    <p:sldId id="256" r:id="rId2"/>
    <p:sldId id="293" r:id="rId3"/>
    <p:sldId id="295" r:id="rId4"/>
    <p:sldId id="261" r:id="rId5"/>
    <p:sldId id="313" r:id="rId6"/>
    <p:sldId id="314" r:id="rId7"/>
    <p:sldId id="319" r:id="rId8"/>
    <p:sldId id="315" r:id="rId9"/>
    <p:sldId id="316" r:id="rId10"/>
    <p:sldId id="317" r:id="rId11"/>
    <p:sldId id="318" r:id="rId12"/>
    <p:sldId id="28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92DEC-C950-9A4A-B68D-8973FA5E086D}" v="39" dt="2022-09-01T03:23:36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9"/>
    <p:restoredTop sz="94708"/>
  </p:normalViewPr>
  <p:slideViewPr>
    <p:cSldViewPr snapToGrid="0">
      <p:cViewPr varScale="1">
        <p:scale>
          <a:sx n="111" d="100"/>
          <a:sy n="111" d="100"/>
        </p:scale>
        <p:origin x="2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8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0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4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7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17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9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1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tnFK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64D6-679F-44E6-1E65-492FE06E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5.2 –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F2-4191-C8A7-0C56-19736385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9627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600" dirty="0">
                <a:solidFill>
                  <a:srgbClr val="262626"/>
                </a:solidFill>
              </a:rPr>
              <a:t>Before talking about containers, it is important to talk about a computer application’s environment</a:t>
            </a:r>
          </a:p>
          <a:p>
            <a:pPr>
              <a:lnSpc>
                <a:spcPct val="90000"/>
              </a:lnSpc>
            </a:pPr>
            <a:r>
              <a:rPr lang="en-AU" sz="1600" dirty="0">
                <a:solidFill>
                  <a:srgbClr val="262626"/>
                </a:solidFill>
              </a:rPr>
              <a:t>In general, the running environment of a computer is separated into:</a:t>
            </a:r>
          </a:p>
          <a:p>
            <a:pPr lvl="1">
              <a:lnSpc>
                <a:spcPct val="90000"/>
              </a:lnSpc>
            </a:pPr>
            <a:r>
              <a:rPr lang="en-AU" sz="1600" dirty="0">
                <a:solidFill>
                  <a:srgbClr val="262626"/>
                </a:solidFill>
              </a:rPr>
              <a:t>application environment and its own memory</a:t>
            </a:r>
          </a:p>
          <a:p>
            <a:pPr lvl="1">
              <a:lnSpc>
                <a:spcPct val="90000"/>
              </a:lnSpc>
            </a:pPr>
            <a:r>
              <a:rPr lang="en-AU" sz="1600" dirty="0">
                <a:solidFill>
                  <a:srgbClr val="262626"/>
                </a:solidFill>
              </a:rPr>
              <a:t>operating system</a:t>
            </a:r>
          </a:p>
          <a:p>
            <a:pPr>
              <a:lnSpc>
                <a:spcPct val="90000"/>
              </a:lnSpc>
            </a:pPr>
            <a:r>
              <a:rPr lang="en-AU" sz="1600" dirty="0">
                <a:solidFill>
                  <a:srgbClr val="262626"/>
                </a:solidFill>
              </a:rPr>
              <a:t>If the application wants to access other resources, e.g. files, devices, other things in the namespace, etc., it must perform a </a:t>
            </a:r>
            <a:r>
              <a:rPr lang="en-AU" sz="1600" b="1" dirty="0">
                <a:solidFill>
                  <a:srgbClr val="262626"/>
                </a:solidFill>
              </a:rPr>
              <a:t>system call</a:t>
            </a:r>
            <a:endParaRPr lang="en-AU" sz="1600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600" dirty="0">
                <a:solidFill>
                  <a:srgbClr val="262626"/>
                </a:solidFill>
              </a:rPr>
              <a:t>System call interface allows for communication between application and OS</a:t>
            </a:r>
          </a:p>
          <a:p>
            <a:pPr>
              <a:lnSpc>
                <a:spcPct val="90000"/>
              </a:lnSpc>
            </a:pPr>
            <a:r>
              <a:rPr lang="en-AU" sz="1600" b="1" dirty="0">
                <a:solidFill>
                  <a:srgbClr val="262626"/>
                </a:solidFill>
              </a:rPr>
              <a:t>Motive</a:t>
            </a:r>
            <a:r>
              <a:rPr lang="en-AU" sz="1600" dirty="0">
                <a:solidFill>
                  <a:srgbClr val="262626"/>
                </a:solidFill>
              </a:rPr>
              <a:t>: if we can capture the system calls from a running application, we can “trick” the application into working in a different environment</a:t>
            </a:r>
            <a:endParaRPr lang="en-AU" sz="1600" b="1" dirty="0">
              <a:solidFill>
                <a:srgbClr val="26262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808037-4CB5-AD9A-4BD3-09885372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329554"/>
            <a:ext cx="2739728" cy="159589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BDEDE30A-A04A-BA8C-0C06-F4B536E29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76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A9A0-A18B-2623-A397-1328DFCC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5.2 –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58A0-5A27-BCFB-8A2B-076D2C65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rgbClr val="262626"/>
                </a:solidFill>
              </a:rPr>
              <a:t>Containers</a:t>
            </a:r>
            <a:r>
              <a:rPr lang="en-AU" sz="1800" dirty="0">
                <a:solidFill>
                  <a:srgbClr val="262626"/>
                </a:solidFill>
              </a:rPr>
              <a:t> are programs which provide a virtualised namespace for applications to access with an </a:t>
            </a:r>
            <a:r>
              <a:rPr lang="en-AU" sz="1800" b="1" dirty="0">
                <a:solidFill>
                  <a:srgbClr val="262626"/>
                </a:solidFill>
              </a:rPr>
              <a:t>emulated system call interface</a:t>
            </a:r>
            <a:endParaRPr lang="en-AU" sz="1800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Applications think they are running in a completely different environment, or even OS</a:t>
            </a:r>
          </a:p>
          <a:p>
            <a:pPr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Because containers only emulate system call interface, applications can access real hardware</a:t>
            </a:r>
          </a:p>
          <a:p>
            <a:pPr lvl="1"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more lightweight than virtual machine</a:t>
            </a:r>
          </a:p>
          <a:p>
            <a:pPr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Virtualised namespaces often contain common utilities found on a regular OS:</a:t>
            </a:r>
          </a:p>
          <a:p>
            <a:pPr lvl="1"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standard command-line programs</a:t>
            </a:r>
          </a:p>
          <a:p>
            <a:pPr lvl="1"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configuration files</a:t>
            </a:r>
          </a:p>
          <a:p>
            <a:pPr lvl="1">
              <a:lnSpc>
                <a:spcPct val="90000"/>
              </a:lnSpc>
            </a:pPr>
            <a:r>
              <a:rPr lang="en-AU" sz="1800" dirty="0">
                <a:solidFill>
                  <a:srgbClr val="262626"/>
                </a:solidFill>
              </a:rPr>
              <a:t>libraries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601A3-09D0-DF51-4944-65B1B267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254212"/>
            <a:ext cx="2739728" cy="174657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8D5E-E8B0-D59B-0755-A656DD5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262626"/>
                </a:solidFill>
              </a:rPr>
              <a:t>Attendance</a:t>
            </a:r>
          </a:p>
        </p:txBody>
      </p:sp>
      <p:pic>
        <p:nvPicPr>
          <p:cNvPr id="7" name="Content Placeholder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21F247B0-BE7F-597C-33A8-28885C6FE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453" y="982132"/>
            <a:ext cx="4307587" cy="44491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5631C7-4C3F-8074-8DAE-A34BC0832229}"/>
              </a:ext>
            </a:extLst>
          </p:cNvPr>
          <p:cNvSpPr txBox="1"/>
          <p:nvPr/>
        </p:nvSpPr>
        <p:spPr>
          <a:xfrm>
            <a:off x="1832505" y="419608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i="0" u="none" strike="noStrike" dirty="0">
                <a:effectLst/>
                <a:latin typeface="Open Sans" panose="020B0606030504020204" pitchFamily="34" charset="0"/>
                <a:hlinkClick r:id="rId3"/>
              </a:rPr>
              <a:t>https://bit.ly/3QtnFKi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0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5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Today, I will go through some of the questions together at the start to set up your knowledge</a:t>
                </a:r>
              </a:p>
              <a:p>
                <a:pPr lvl="0"/>
                <a:r>
                  <a:rPr lang="en-AU" dirty="0"/>
                  <a:t>As usual, after you have finished with lab exercises, you can move onto doing homework or Assignment 1</a:t>
                </a:r>
              </a:p>
              <a:p>
                <a:pPr lvl="1"/>
                <a:r>
                  <a:rPr lang="en-AU" dirty="0"/>
                  <a:t>Please note: as homework is an </a:t>
                </a:r>
                <a:r>
                  <a:rPr lang="en-AU" b="1" dirty="0"/>
                  <a:t>assessed task</a:t>
                </a:r>
                <a:r>
                  <a:rPr lang="en-AU" dirty="0"/>
                  <a:t>, please only work on your own homework tasks individually</a:t>
                </a:r>
                <a:endParaRPr dirty="0"/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817" r="-1455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69459-0BDF-8F5C-111C-9288355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Assignment 1 Brief Info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95EA-8402-DCF4-25A9-88E23D95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816192" cy="30129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 b="1" dirty="0"/>
              <a:t>Assignment 1</a:t>
            </a:r>
            <a:r>
              <a:rPr lang="en-AU" sz="1300" dirty="0"/>
              <a:t> – due </a:t>
            </a:r>
            <a:r>
              <a:rPr lang="en-AU" sz="1300" b="1" dirty="0"/>
              <a:t>3</a:t>
            </a:r>
            <a:r>
              <a:rPr lang="en-AU" sz="1300" b="1" baseline="30000" dirty="0"/>
              <a:t>rd</a:t>
            </a:r>
            <a:r>
              <a:rPr lang="en-AU" sz="1300" b="1" dirty="0"/>
              <a:t> September (6 days)</a:t>
            </a:r>
          </a:p>
          <a:p>
            <a:pPr>
              <a:lnSpc>
                <a:spcPct val="90000"/>
              </a:lnSpc>
            </a:pPr>
            <a:r>
              <a:rPr lang="en-AU" sz="1300" b="1" dirty="0"/>
              <a:t>Half of the students in this class have not started their assignment</a:t>
            </a:r>
            <a:r>
              <a:rPr lang="en-AU" sz="1300" dirty="0"/>
              <a:t>, please get to it</a:t>
            </a:r>
          </a:p>
          <a:p>
            <a:pPr>
              <a:lnSpc>
                <a:spcPct val="90000"/>
              </a:lnSpc>
            </a:pPr>
            <a:r>
              <a:rPr lang="en-AU" sz="1300" dirty="0"/>
              <a:t>If you guys have any questions, make sure to read the specifications or ask </a:t>
            </a:r>
            <a:r>
              <a:rPr lang="en-AU" sz="1300" dirty="0" err="1"/>
              <a:t>Edstem</a:t>
            </a:r>
            <a:endParaRPr lang="en-AU" sz="1300" dirty="0"/>
          </a:p>
          <a:p>
            <a:pPr>
              <a:lnSpc>
                <a:spcPct val="90000"/>
              </a:lnSpc>
            </a:pPr>
            <a:r>
              <a:rPr lang="en-AU" sz="1300" dirty="0"/>
              <a:t>Make sure you have not used any Banned Functions </a:t>
            </a:r>
          </a:p>
          <a:p>
            <a:pPr lvl="1">
              <a:lnSpc>
                <a:spcPct val="90000"/>
              </a:lnSpc>
            </a:pPr>
            <a:r>
              <a:rPr lang="en-AU" sz="1200" dirty="0" err="1"/>
              <a:t>os.walk</a:t>
            </a:r>
            <a:r>
              <a:rPr lang="en-AU" sz="1200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AU" sz="1200" dirty="0" err="1"/>
              <a:t>os.fwalk</a:t>
            </a:r>
            <a:r>
              <a:rPr lang="en-AU" sz="1200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AU" sz="1200" dirty="0" err="1"/>
              <a:t>os.listdir</a:t>
            </a:r>
            <a:r>
              <a:rPr lang="en-AU" sz="1200" dirty="0"/>
              <a:t>()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Be sure to consult the order of how to start on the assignment specifications</a:t>
            </a:r>
          </a:p>
          <a:p>
            <a:pPr>
              <a:lnSpc>
                <a:spcPct val="90000"/>
              </a:lnSpc>
            </a:pPr>
            <a:endParaRPr lang="en-AU" sz="1300" dirty="0"/>
          </a:p>
          <a:p>
            <a:pPr>
              <a:lnSpc>
                <a:spcPct val="90000"/>
              </a:lnSpc>
            </a:pPr>
            <a:endParaRPr lang="en-AU" sz="1300" dirty="0"/>
          </a:p>
          <a:p>
            <a:pPr>
              <a:lnSpc>
                <a:spcPct val="90000"/>
              </a:lnSpc>
            </a:pPr>
            <a:endParaRPr lang="en-AU" sz="1300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4A3180-DAED-2FEB-8499-61D3080C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5051322"/>
            <a:ext cx="7772400" cy="1615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82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Homework 1</a:t>
            </a:r>
          </a:p>
          <a:p>
            <a:pPr lvl="1"/>
            <a:r>
              <a:rPr lang="en-AU" dirty="0"/>
              <a:t>Marks have been released, please check to make sure you have been fairly marked</a:t>
            </a:r>
          </a:p>
          <a:p>
            <a:pPr lvl="1"/>
            <a:r>
              <a:rPr lang="en-AU" dirty="0"/>
              <a:t>If you have any questions about marking please let me know</a:t>
            </a:r>
          </a:p>
          <a:p>
            <a:r>
              <a:rPr lang="en-AU" b="1" dirty="0"/>
              <a:t>Homework 2</a:t>
            </a:r>
            <a:r>
              <a:rPr lang="en-AU" dirty="0"/>
              <a:t> – interviews to be done today</a:t>
            </a:r>
          </a:p>
          <a:p>
            <a:pPr lvl="1"/>
            <a:r>
              <a:rPr lang="en-AU" dirty="0"/>
              <a:t>Remember must complete interview to be eligible for maximum marks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Brief summary of this week’s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8E4E0-5B5E-812F-B151-EFD44ED4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5.1 – Emulators and Virtual Machines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2173-B876-06A5-4801-A523A89E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AU" dirty="0"/>
              <a:t>CPU instructions</a:t>
            </a:r>
          </a:p>
          <a:p>
            <a:pPr lvl="1"/>
            <a:r>
              <a:rPr lang="en-AU" dirty="0"/>
              <a:t>Take a binary form </a:t>
            </a:r>
          </a:p>
          <a:p>
            <a:pPr lvl="2"/>
            <a:r>
              <a:rPr lang="en-US" dirty="0"/>
              <a:t>00001001 0000011</a:t>
            </a:r>
            <a:endParaRPr lang="en-AU" dirty="0"/>
          </a:p>
          <a:p>
            <a:pPr lvl="1"/>
            <a:r>
              <a:rPr lang="en-AU" dirty="0"/>
              <a:t>Certain number of bits allocated for</a:t>
            </a:r>
          </a:p>
          <a:p>
            <a:pPr lvl="2"/>
            <a:r>
              <a:rPr lang="en-AU" dirty="0"/>
              <a:t>instruction code (varies depending on CPU architecture)</a:t>
            </a:r>
          </a:p>
          <a:p>
            <a:pPr lvl="2"/>
            <a:r>
              <a:rPr lang="en-AU" dirty="0"/>
              <a:t>arguments, usually a memory address (in RAM or a CPU register)</a:t>
            </a:r>
          </a:p>
          <a:p>
            <a:pPr lvl="1"/>
            <a:r>
              <a:rPr lang="en-AU" dirty="0"/>
              <a:t>Each CPU architecture has its own way of understanding binary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5224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C04-8172-6F7C-2FF3-EC6C8AEA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5.1 – Emulators and Virtual Machines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7BD8-E080-82D5-8F1B-18C10877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722" y="2420275"/>
            <a:ext cx="9601200" cy="3976915"/>
          </a:xfrm>
        </p:spPr>
        <p:txBody>
          <a:bodyPr/>
          <a:lstStyle/>
          <a:p>
            <a:r>
              <a:rPr lang="en-AU" dirty="0"/>
              <a:t>Assembly language</a:t>
            </a:r>
          </a:p>
          <a:p>
            <a:pPr lvl="1"/>
            <a:r>
              <a:rPr lang="en-AU" dirty="0"/>
              <a:t>Human readable format which directly represents instructions CPU will execute</a:t>
            </a:r>
          </a:p>
          <a:p>
            <a:pPr lvl="1"/>
            <a:r>
              <a:rPr lang="en-AU" dirty="0"/>
              <a:t>From previous slide’s example, the binary instruction 00000100 10001100 can be translated (in hypothetical assembly language) as:</a:t>
            </a:r>
          </a:p>
          <a:p>
            <a:pPr marL="530352" lvl="1" indent="0">
              <a:buNone/>
            </a:pPr>
            <a:r>
              <a:rPr lang="en-AU" dirty="0"/>
              <a:t>	</a:t>
            </a:r>
            <a:r>
              <a:rPr lang="en-AU" dirty="0">
                <a:latin typeface="Courier" pitchFamily="2" charset="0"/>
              </a:rPr>
              <a:t>LOAD 0x48,R12</a:t>
            </a:r>
          </a:p>
          <a:p>
            <a:r>
              <a:rPr lang="en-AU" dirty="0"/>
              <a:t>Working with binary numbers</a:t>
            </a:r>
          </a:p>
          <a:p>
            <a:pPr lvl="1"/>
            <a:r>
              <a:rPr lang="en-AU" dirty="0"/>
              <a:t>To extract certain information from instructions, bitwise operations are used</a:t>
            </a:r>
          </a:p>
        </p:txBody>
      </p:sp>
    </p:spTree>
    <p:extLst>
      <p:ext uri="{BB962C8B-B14F-4D97-AF65-F5344CB8AC3E}">
        <p14:creationId xmlns:p14="http://schemas.microsoft.com/office/powerpoint/2010/main" val="199362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2FAA-0181-D297-BED8-F1EDB7B5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Assembly Code From Binary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48D0D-DBDD-69B1-435B-967FD40047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instructions (Tutorial architecture):</a:t>
            </a:r>
          </a:p>
          <a:p>
            <a:pPr lvl="1"/>
            <a:r>
              <a:rPr lang="en-US" dirty="0"/>
              <a:t>000010 01 0000011 </a:t>
            </a:r>
          </a:p>
          <a:p>
            <a:pPr lvl="1"/>
            <a:r>
              <a:rPr lang="en-US" dirty="0"/>
              <a:t>STORE 0x03, R1</a:t>
            </a:r>
          </a:p>
          <a:p>
            <a:pPr lvl="1"/>
            <a:r>
              <a:rPr lang="en-US" dirty="0"/>
              <a:t>000011 11 0000001</a:t>
            </a:r>
          </a:p>
          <a:p>
            <a:pPr lvl="1"/>
            <a:r>
              <a:rPr lang="en-US" dirty="0"/>
              <a:t>ADD 0x01, R3</a:t>
            </a:r>
          </a:p>
          <a:p>
            <a:pPr lvl="1"/>
            <a:r>
              <a:rPr lang="en-US" dirty="0"/>
              <a:t>000000 00 1001111</a:t>
            </a:r>
          </a:p>
          <a:p>
            <a:pPr lvl="1"/>
            <a:r>
              <a:rPr lang="en-AU" dirty="0"/>
              <a:t>CLEAR R0</a:t>
            </a:r>
          </a:p>
        </p:txBody>
      </p:sp>
      <p:pic>
        <p:nvPicPr>
          <p:cNvPr id="6" name="Picture 5" descr="A table with instruc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C463509A-7223-2595-AA9C-469F512E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43" y="3142954"/>
            <a:ext cx="5914995" cy="28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AA32-C332-7341-2DEF-1F2730AC41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8515" y="680036"/>
            <a:ext cx="9601200" cy="1303338"/>
          </a:xfrm>
        </p:spPr>
        <p:txBody>
          <a:bodyPr/>
          <a:lstStyle/>
          <a:p>
            <a:r>
              <a:rPr lang="en-AU" dirty="0"/>
              <a:t>5.1 –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3895-E469-9C8F-E6DF-CD5D0AD7C5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9756" y="1628274"/>
            <a:ext cx="9601200" cy="4899025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The AND operation (&amp;) – for two aligned binary numbers, returns binary number where</a:t>
            </a:r>
          </a:p>
          <a:p>
            <a:pPr lvl="1"/>
            <a:r>
              <a:rPr lang="en-AU" sz="1600" dirty="0"/>
              <a:t>if both bits = 1, corresponding bit in new binary number = 1</a:t>
            </a:r>
          </a:p>
          <a:p>
            <a:pPr lvl="1"/>
            <a:r>
              <a:rPr lang="en-AU" sz="1600" dirty="0"/>
              <a:t>otherwise, corresponding bit in new binary number = 0</a:t>
            </a:r>
          </a:p>
          <a:p>
            <a:pPr marL="530352" lvl="1" indent="0">
              <a:buNone/>
            </a:pPr>
            <a:r>
              <a:rPr lang="en-AU" sz="1600" dirty="0"/>
              <a:t>Example: 0b11010 &amp; 0b01011 = 0b</a:t>
            </a:r>
            <a:r>
              <a:rPr lang="en-AU" sz="1600" b="1" dirty="0"/>
              <a:t>01010</a:t>
            </a:r>
            <a:endParaRPr lang="en-AU" sz="1600" dirty="0"/>
          </a:p>
          <a:p>
            <a:pPr marL="530352" lvl="1" indent="0">
              <a:buNone/>
            </a:pPr>
            <a:endParaRPr lang="en-AU" sz="1600" dirty="0"/>
          </a:p>
          <a:p>
            <a:pPr marL="530352" lvl="1" indent="0">
              <a:buNone/>
            </a:pPr>
            <a:endParaRPr lang="en-AU" sz="1600" dirty="0"/>
          </a:p>
          <a:p>
            <a:pPr marL="530352" lvl="1" indent="0">
              <a:buNone/>
            </a:pPr>
            <a:endParaRPr lang="en-AU" sz="1600" dirty="0"/>
          </a:p>
          <a:p>
            <a:pPr lvl="1"/>
            <a:r>
              <a:rPr lang="en-AU" sz="1600" dirty="0"/>
              <a:t>AND operation often used as a </a:t>
            </a:r>
            <a:r>
              <a:rPr lang="en-AU" sz="1600" b="1" dirty="0"/>
              <a:t>bit mask</a:t>
            </a:r>
            <a:r>
              <a:rPr lang="en-AU" sz="1600" dirty="0"/>
              <a:t> – we make a binary number with the bits we want to get set to = 1, then all the other bits get ignored as a result</a:t>
            </a:r>
          </a:p>
          <a:p>
            <a:r>
              <a:rPr lang="en-AU" sz="1600" dirty="0"/>
              <a:t>Bit shifting – shifts bits of a binary number left (&lt;&lt;) or right (&gt;&gt;)</a:t>
            </a:r>
          </a:p>
          <a:p>
            <a:pPr lvl="1"/>
            <a:r>
              <a:rPr lang="en-AU" sz="1600" dirty="0"/>
              <a:t>Binary number retains number of digits it originally had</a:t>
            </a:r>
          </a:p>
          <a:p>
            <a:pPr lvl="1"/>
            <a:r>
              <a:rPr lang="en-AU" sz="1600" dirty="0"/>
              <a:t>Extra info that has been shifted “out of frame” is discarded</a:t>
            </a:r>
          </a:p>
          <a:p>
            <a:pPr marL="530352" lvl="1" indent="0">
              <a:buNone/>
            </a:pPr>
            <a:r>
              <a:rPr lang="en-AU" sz="1600" dirty="0"/>
              <a:t>Example: 0b1011101 &gt;&gt; 4 = 0b</a:t>
            </a:r>
            <a:r>
              <a:rPr lang="en-AU" sz="1600" b="1" dirty="0"/>
              <a:t>101</a:t>
            </a:r>
            <a:endParaRPr lang="en-AU" sz="1600" dirty="0"/>
          </a:p>
          <a:p>
            <a:pPr marL="530352" lvl="1" indent="0">
              <a:buNone/>
            </a:pPr>
            <a:r>
              <a:rPr lang="en-AU" sz="1600" dirty="0"/>
              <a:t>		</a:t>
            </a:r>
            <a:r>
              <a:rPr lang="en-AU" sz="1600" dirty="0">
                <a:sym typeface="Wingdings" pitchFamily="2" charset="2"/>
              </a:rPr>
              <a:t></a:t>
            </a:r>
            <a:r>
              <a:rPr lang="en-AU" sz="1600" dirty="0"/>
              <a:t> empty spaces filled with 0s: 00001011101 </a:t>
            </a:r>
            <a:r>
              <a:rPr lang="en-AU" sz="1600" dirty="0">
                <a:sym typeface="Wingdings" pitchFamily="2" charset="2"/>
              </a:rPr>
              <a:t> discard bits out of frame: 0b0000101</a:t>
            </a:r>
            <a:endParaRPr lang="en-AU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6DDBE4-4B96-59FE-3657-70219E1AE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40465"/>
              </p:ext>
            </p:extLst>
          </p:nvPr>
        </p:nvGraphicFramePr>
        <p:xfrm>
          <a:off x="2066832" y="3016250"/>
          <a:ext cx="1249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210335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215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2740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651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722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797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0146"/>
                  </a:ext>
                </a:extLst>
              </a:tr>
              <a:tr h="226100">
                <a:tc>
                  <a:txBody>
                    <a:bodyPr/>
                    <a:lstStyle/>
                    <a:p>
                      <a:r>
                        <a:rPr lang="en-AU" sz="1400" dirty="0"/>
                        <a:t>&amp;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008548"/>
                  </a:ext>
                </a:extLst>
              </a:tr>
              <a:tr h="22610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00827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7489E3B-BC6C-8C4C-DE62-9A000404DC2C}"/>
              </a:ext>
            </a:extLst>
          </p:cNvPr>
          <p:cNvSpPr/>
          <p:nvPr/>
        </p:nvSpPr>
        <p:spPr>
          <a:xfrm>
            <a:off x="8052772" y="5986346"/>
            <a:ext cx="905373" cy="2576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04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10829-01A2-227D-C04D-E2EA5D6A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5.1 – Emulators and Virtual Machines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DCCA4D8-E4B3-DBDD-636B-B76AAFF3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 b="1" dirty="0"/>
              <a:t>Emulators</a:t>
            </a:r>
            <a:r>
              <a:rPr lang="en-AU" sz="1300" dirty="0"/>
              <a:t> – programs which can run code designed for a different CPU/system architecture, and translate it to run on our own system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Name of “emulate” – effectively simulates a completely different system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Emulators will take CPU instructions given by a program for a specific system hardware (e.g. x86), and translate it to system instructions for another hardware type (e.g. ARM)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Often used to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emulate older system architecture to run programs (e.g. Commodore 64, PowerPC)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emulate a game console to play console games on a computer</a:t>
            </a:r>
          </a:p>
          <a:p>
            <a:pPr>
              <a:lnSpc>
                <a:spcPct val="90000"/>
              </a:lnSpc>
            </a:pPr>
            <a:r>
              <a:rPr lang="en-AU" sz="1300" b="1" dirty="0"/>
              <a:t>Virtual machines</a:t>
            </a:r>
            <a:r>
              <a:rPr lang="en-AU" sz="1300" dirty="0"/>
              <a:t> – program which gains limited access to real hardware resources and constructs a </a:t>
            </a:r>
            <a:r>
              <a:rPr lang="en-AU" sz="1300" b="1" dirty="0"/>
              <a:t>virtual computer</a:t>
            </a:r>
            <a:r>
              <a:rPr lang="en-AU" sz="1300" dirty="0"/>
              <a:t> based on this hardware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Does </a:t>
            </a:r>
            <a:r>
              <a:rPr lang="en-AU" sz="1300" b="1" dirty="0"/>
              <a:t>not</a:t>
            </a:r>
            <a:r>
              <a:rPr lang="en-AU" sz="1300" dirty="0"/>
              <a:t> emulate system code – so “virtual” system must have same architecture as host computer (so that the same CPU instructions are used)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Can choose how much hardware resources to allocate to virtual system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Often faster than emulators, as instructions do not have to be translated</a:t>
            </a:r>
          </a:p>
        </p:txBody>
      </p:sp>
    </p:spTree>
    <p:extLst>
      <p:ext uri="{BB962C8B-B14F-4D97-AF65-F5344CB8AC3E}">
        <p14:creationId xmlns:p14="http://schemas.microsoft.com/office/powerpoint/2010/main" val="393288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685</TotalTime>
  <Words>896</Words>
  <Application>Microsoft Macintosh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Garamond</vt:lpstr>
      <vt:lpstr>Open Sans</vt:lpstr>
      <vt:lpstr>Organic</vt:lpstr>
      <vt:lpstr>INFO1112 Tutorial</vt:lpstr>
      <vt:lpstr>Assignment 1 Brief Info</vt:lpstr>
      <vt:lpstr>Homework stuff</vt:lpstr>
      <vt:lpstr>Brief summary of this week’s content</vt:lpstr>
      <vt:lpstr>5.1 – Emulators and Virtual Machines</vt:lpstr>
      <vt:lpstr>5.1 – Emulators and Virtual Machines</vt:lpstr>
      <vt:lpstr>Build Assembly Code From Binary </vt:lpstr>
      <vt:lpstr>5.1 – Bitwise Operations</vt:lpstr>
      <vt:lpstr>5.1 – Emulators and Virtual Machines</vt:lpstr>
      <vt:lpstr>5.2 – Containers</vt:lpstr>
      <vt:lpstr>5.2 – Containers</vt:lpstr>
      <vt:lpstr>Attendance</vt:lpstr>
      <vt:lpstr>Lab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James Yi Jie Zhao</cp:lastModifiedBy>
  <cp:revision>11</cp:revision>
  <dcterms:created xsi:type="dcterms:W3CDTF">2022-08-04T03:42:14Z</dcterms:created>
  <dcterms:modified xsi:type="dcterms:W3CDTF">2023-11-02T15:00:18Z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