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openxmlformats.org/package/2006/relationships/metadata/extended-properties" Target="docProps/app0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1"/>
  </p:sldMasterIdLst>
  <p:notesMasterIdLst>
    <p:notesMasterId r:id="rId16"/>
  </p:notesMasterIdLst>
  <p:sldIdLst>
    <p:sldId id="256" r:id="rId2"/>
    <p:sldId id="295" r:id="rId3"/>
    <p:sldId id="261" r:id="rId4"/>
    <p:sldId id="313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270" r:id="rId14"/>
    <p:sldId id="32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BFA13A-B3E4-3741-AE0C-E81AEF41C034}" v="31" dt="2022-09-08T03:58:08.2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28"/>
    <p:restoredTop sz="94710"/>
  </p:normalViewPr>
  <p:slideViewPr>
    <p:cSldViewPr snapToGrid="0">
      <p:cViewPr varScale="1">
        <p:scale>
          <a:sx n="126" d="100"/>
          <a:sy n="126" d="100"/>
        </p:scale>
        <p:origin x="208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7F3D5-E4D2-564B-9BE8-2FF4717B10E7}" type="datetimeFigureOut">
              <a:rPr lang="en-AU" smtClean="0"/>
              <a:t>5/9/2023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9D392-DEAA-7F44-95FC-0B177243E9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765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49D392-DEAA-7F44-95FC-0B177243E962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50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49D392-DEAA-7F44-95FC-0B177243E962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1804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1F75462-5629-9742-B768-D4A6F7CE5684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729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9/5/23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59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693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454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9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562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254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5246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026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77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56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9/5/23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52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9/5/23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335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9/5/23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935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9/5/23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70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9/5/23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44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9/5/23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478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1F75462-5629-9742-B768-D4A6F7CE5684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59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45lncOp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tlassian.com/git/tutorials/install-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AU"/>
              <a:t>INFO1112 Tutorial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AU" dirty="0"/>
              <a:t>Week 6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ED56E41F-B8E0-4D18-B554-FD40260DE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0">
            <a:extLst>
              <a:ext uri="{FF2B5EF4-FFF2-40B4-BE49-F238E27FC236}">
                <a16:creationId xmlns:a16="http://schemas.microsoft.com/office/drawing/2014/main" id="{2DB31E17-E562-4F82-98D0-858C84120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8BF3B07-5EF6-4E5B-834E-C1398DB60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1" name="Rectangle 12">
              <a:extLst>
                <a:ext uri="{FF2B5EF4-FFF2-40B4-BE49-F238E27FC236}">
                  <a16:creationId xmlns:a16="http://schemas.microsoft.com/office/drawing/2014/main" id="{3DDA1859-D108-4C60-B38B-C85485AB3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498EA77-084B-43CC-B94D-566F1D8E1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2" name="Picture 14">
              <a:extLst>
                <a:ext uri="{FF2B5EF4-FFF2-40B4-BE49-F238E27FC236}">
                  <a16:creationId xmlns:a16="http://schemas.microsoft.com/office/drawing/2014/main" id="{99B16D3F-47E8-419E-9C4E-ED6FC918F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DE1C509-8B72-7533-9851-43A60E212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AU" sz="3400">
                <a:solidFill>
                  <a:srgbClr val="262626"/>
                </a:solidFill>
              </a:rPr>
              <a:t>6.1 – Introduction to Networks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E937B9-07EE-456A-A31C-41A8866E2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997824-2859-02AF-C2B5-D21A7849CF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2683" y="2277244"/>
            <a:ext cx="5278777" cy="2124708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D2308B7-2829-44DD-B213-27EEBDED1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5A1FB-23A1-DF77-2C74-93082EA7C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824" y="2556931"/>
            <a:ext cx="3716894" cy="338663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AU" sz="1400" dirty="0">
                <a:solidFill>
                  <a:srgbClr val="262626"/>
                </a:solidFill>
              </a:rPr>
              <a:t>Examples of protocols:</a:t>
            </a:r>
          </a:p>
          <a:p>
            <a:pPr>
              <a:lnSpc>
                <a:spcPct val="90000"/>
              </a:lnSpc>
            </a:pPr>
            <a:r>
              <a:rPr lang="en-AU" sz="1400" b="1" dirty="0">
                <a:solidFill>
                  <a:srgbClr val="262626"/>
                </a:solidFill>
              </a:rPr>
              <a:t>Ethernet</a:t>
            </a:r>
            <a:r>
              <a:rPr lang="en-AU" sz="1400" dirty="0">
                <a:solidFill>
                  <a:srgbClr val="262626"/>
                </a:solidFill>
              </a:rPr>
              <a:t> – protocol in the “Link” (lowest) layer of internet protocol suite</a:t>
            </a:r>
          </a:p>
          <a:p>
            <a:pPr lvl="1">
              <a:lnSpc>
                <a:spcPct val="90000"/>
              </a:lnSpc>
            </a:pPr>
            <a:r>
              <a:rPr lang="en-AU" sz="1400" dirty="0">
                <a:solidFill>
                  <a:srgbClr val="262626"/>
                </a:solidFill>
              </a:rPr>
              <a:t>Ethernet packets are used to transfer data from one point to another point in a network (e.g. from one router to another)</a:t>
            </a:r>
          </a:p>
          <a:p>
            <a:pPr lvl="1">
              <a:lnSpc>
                <a:spcPct val="90000"/>
              </a:lnSpc>
            </a:pPr>
            <a:r>
              <a:rPr lang="en-AU" sz="1400" dirty="0">
                <a:solidFill>
                  <a:srgbClr val="262626"/>
                </a:solidFill>
              </a:rPr>
              <a:t>Packets only exist for this single “hop”, before they are unwrapped and wrapped up again to get to the next point</a:t>
            </a:r>
          </a:p>
          <a:p>
            <a:pPr lvl="1">
              <a:lnSpc>
                <a:spcPct val="90000"/>
              </a:lnSpc>
            </a:pPr>
            <a:r>
              <a:rPr lang="en-AU" sz="1400" dirty="0">
                <a:solidFill>
                  <a:srgbClr val="262626"/>
                </a:solidFill>
              </a:rPr>
              <a:t>Uses </a:t>
            </a:r>
            <a:r>
              <a:rPr lang="en-AU" sz="1400" b="1" dirty="0">
                <a:solidFill>
                  <a:srgbClr val="262626"/>
                </a:solidFill>
              </a:rPr>
              <a:t>MAC address</a:t>
            </a:r>
            <a:r>
              <a:rPr lang="en-AU" sz="1400" dirty="0">
                <a:solidFill>
                  <a:srgbClr val="262626"/>
                </a:solidFill>
              </a:rPr>
              <a:t> to store information on source, and find destination of “hop”</a:t>
            </a:r>
          </a:p>
          <a:p>
            <a:pPr lvl="2">
              <a:lnSpc>
                <a:spcPct val="90000"/>
              </a:lnSpc>
            </a:pPr>
            <a:r>
              <a:rPr lang="en-AU" sz="1400" dirty="0">
                <a:solidFill>
                  <a:srgbClr val="262626"/>
                </a:solidFill>
              </a:rPr>
              <a:t>Unique address for all devices which connect to the internet</a:t>
            </a:r>
          </a:p>
        </p:txBody>
      </p:sp>
    </p:spTree>
    <p:extLst>
      <p:ext uri="{BB962C8B-B14F-4D97-AF65-F5344CB8AC3E}">
        <p14:creationId xmlns:p14="http://schemas.microsoft.com/office/powerpoint/2010/main" val="1948025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12B819D-CC31-407E-85A4-38D86944A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33B347-AE1B-487E-9813-FC88C0DD7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2" y="469900"/>
            <a:ext cx="11239500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 contourW="12700">
            <a:bevelT w="6350" h="6350"/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E02B2F-D95A-47B1-8DA1-163D34260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85BE9F-0944-3AF2-F7EF-C5002C849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AU">
                <a:solidFill>
                  <a:schemeClr val="bg1"/>
                </a:solidFill>
              </a:rPr>
              <a:t>6.1 – Introduction to Networks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D867580-55A6-4E67-A38E-4D1E3D4FB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042" y="2400639"/>
            <a:ext cx="927385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3A54D-258B-8346-D57C-76E1A938B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56931"/>
            <a:ext cx="9975979" cy="3610591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AU" sz="1400" dirty="0">
                <a:solidFill>
                  <a:schemeClr val="bg1"/>
                </a:solidFill>
              </a:rPr>
              <a:t>Examples of Protocols</a:t>
            </a:r>
          </a:p>
          <a:p>
            <a:pPr>
              <a:lnSpc>
                <a:spcPct val="90000"/>
              </a:lnSpc>
            </a:pPr>
            <a:r>
              <a:rPr lang="en-AU" sz="1400" b="1" dirty="0">
                <a:solidFill>
                  <a:schemeClr val="bg1"/>
                </a:solidFill>
              </a:rPr>
              <a:t>Internet Protocol (IP)</a:t>
            </a:r>
            <a:r>
              <a:rPr lang="en-AU" sz="1400" dirty="0">
                <a:solidFill>
                  <a:schemeClr val="bg1"/>
                </a:solidFill>
              </a:rPr>
              <a:t> – used for communication between any two devices connected to the Internet</a:t>
            </a:r>
          </a:p>
          <a:p>
            <a:pPr lvl="1">
              <a:lnSpc>
                <a:spcPct val="90000"/>
              </a:lnSpc>
            </a:pPr>
            <a:r>
              <a:rPr lang="en-AU" sz="1400" dirty="0">
                <a:solidFill>
                  <a:schemeClr val="bg1"/>
                </a:solidFill>
              </a:rPr>
              <a:t>Header contains destination </a:t>
            </a:r>
            <a:r>
              <a:rPr lang="en-AU" sz="1400" b="1" dirty="0">
                <a:solidFill>
                  <a:schemeClr val="bg1"/>
                </a:solidFill>
              </a:rPr>
              <a:t>address</a:t>
            </a:r>
            <a:r>
              <a:rPr lang="en-AU" sz="1400" dirty="0">
                <a:solidFill>
                  <a:schemeClr val="bg1"/>
                </a:solidFill>
              </a:rPr>
              <a:t> and source </a:t>
            </a:r>
            <a:r>
              <a:rPr lang="en-AU" sz="1400" b="1" dirty="0">
                <a:solidFill>
                  <a:schemeClr val="bg1"/>
                </a:solidFill>
              </a:rPr>
              <a:t>address</a:t>
            </a:r>
            <a:endParaRPr lang="en-AU" sz="1400" dirty="0">
              <a:solidFill>
                <a:schemeClr val="bg1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AU" sz="1400" dirty="0">
                <a:solidFill>
                  <a:schemeClr val="bg1"/>
                </a:solidFill>
              </a:rPr>
              <a:t>IPv4 address is 4 bytes long, and written in 4 sections (e.g. 129.168.0.1)</a:t>
            </a:r>
          </a:p>
          <a:p>
            <a:pPr lvl="2">
              <a:lnSpc>
                <a:spcPct val="90000"/>
              </a:lnSpc>
            </a:pPr>
            <a:r>
              <a:rPr lang="en-AU" sz="1400" dirty="0">
                <a:solidFill>
                  <a:schemeClr val="bg1"/>
                </a:solidFill>
              </a:rPr>
              <a:t>Difference between </a:t>
            </a:r>
            <a:r>
              <a:rPr lang="en-AU" sz="1400" b="1" dirty="0">
                <a:solidFill>
                  <a:schemeClr val="bg1"/>
                </a:solidFill>
              </a:rPr>
              <a:t>local IP address</a:t>
            </a:r>
            <a:r>
              <a:rPr lang="en-AU" sz="1400" dirty="0">
                <a:solidFill>
                  <a:schemeClr val="bg1"/>
                </a:solidFill>
              </a:rPr>
              <a:t> and </a:t>
            </a:r>
            <a:r>
              <a:rPr lang="en-AU" sz="1400" b="1" dirty="0">
                <a:solidFill>
                  <a:schemeClr val="bg1"/>
                </a:solidFill>
              </a:rPr>
              <a:t>public IP address</a:t>
            </a:r>
            <a:endParaRPr lang="en-AU" sz="1400" dirty="0">
              <a:solidFill>
                <a:schemeClr val="bg1"/>
              </a:solidFill>
            </a:endParaRPr>
          </a:p>
          <a:p>
            <a:pPr lvl="3">
              <a:lnSpc>
                <a:spcPct val="90000"/>
              </a:lnSpc>
            </a:pPr>
            <a:r>
              <a:rPr lang="en-AU" sz="1400" dirty="0">
                <a:solidFill>
                  <a:schemeClr val="bg1"/>
                </a:solidFill>
              </a:rPr>
              <a:t>Public IP address is what is used to communicate over the internet</a:t>
            </a:r>
          </a:p>
          <a:p>
            <a:pPr lvl="3">
              <a:lnSpc>
                <a:spcPct val="90000"/>
              </a:lnSpc>
            </a:pPr>
            <a:r>
              <a:rPr lang="en-AU" sz="1400" dirty="0">
                <a:solidFill>
                  <a:schemeClr val="bg1"/>
                </a:solidFill>
              </a:rPr>
              <a:t>Router is able to use IP packet to convert a public IP into a local IP address</a:t>
            </a:r>
          </a:p>
          <a:p>
            <a:pPr lvl="1">
              <a:lnSpc>
                <a:spcPct val="90000"/>
              </a:lnSpc>
            </a:pPr>
            <a:r>
              <a:rPr lang="en-AU" sz="1400" dirty="0">
                <a:solidFill>
                  <a:schemeClr val="bg1"/>
                </a:solidFill>
              </a:rPr>
              <a:t>When a data packet gets to the IP layer, the router finds the next device in which the packet should “hop” to to get to its destination, and puts this in a surrounding ethernet frame</a:t>
            </a:r>
          </a:p>
          <a:p>
            <a:pPr>
              <a:lnSpc>
                <a:spcPct val="90000"/>
              </a:lnSpc>
            </a:pPr>
            <a:r>
              <a:rPr lang="en-AU" sz="1400" b="1" dirty="0">
                <a:solidFill>
                  <a:schemeClr val="bg1"/>
                </a:solidFill>
              </a:rPr>
              <a:t>Transmission Control Protocol (TCP)</a:t>
            </a:r>
            <a:r>
              <a:rPr lang="en-AU" sz="1400" dirty="0">
                <a:solidFill>
                  <a:schemeClr val="bg1"/>
                </a:solidFill>
              </a:rPr>
              <a:t> – used in order to check for any errors during data packet transmission that may have occurred by calculating </a:t>
            </a:r>
            <a:r>
              <a:rPr lang="en-AU" sz="1400" b="1" dirty="0">
                <a:solidFill>
                  <a:schemeClr val="bg1"/>
                </a:solidFill>
              </a:rPr>
              <a:t>checksum</a:t>
            </a:r>
            <a:endParaRPr lang="en-AU" sz="1400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AU" sz="1400" dirty="0">
                <a:solidFill>
                  <a:schemeClr val="bg1"/>
                </a:solidFill>
              </a:rPr>
              <a:t>Compares calculated checksum to checksum stored in header</a:t>
            </a:r>
          </a:p>
        </p:txBody>
      </p:sp>
    </p:spTree>
    <p:extLst>
      <p:ext uri="{BB962C8B-B14F-4D97-AF65-F5344CB8AC3E}">
        <p14:creationId xmlns:p14="http://schemas.microsoft.com/office/powerpoint/2010/main" val="2860892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67436-1E50-E5C3-DCE1-0E5A65709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6.1 – Introduction to Networks</a:t>
            </a:r>
          </a:p>
        </p:txBody>
      </p:sp>
      <p:pic>
        <p:nvPicPr>
          <p:cNvPr id="5122" name="Picture 2" descr="10.1 An Overview of TCP/IP Networking">
            <a:extLst>
              <a:ext uri="{FF2B5EF4-FFF2-40B4-BE49-F238E27FC236}">
                <a16:creationId xmlns:a16="http://schemas.microsoft.com/office/drawing/2014/main" id="{C2186F33-6DFC-F553-21A3-9E1EC046F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495" y="2532388"/>
            <a:ext cx="7256762" cy="3576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800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Lab exercises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lvl="0"/>
                <a:r>
                  <a:rPr dirty="0"/>
                  <a:t>Jump onto Canvas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dirty="0"/>
                  <a:t> Modules – under Week </a:t>
                </a:r>
                <a:r>
                  <a:rPr lang="en-AU" dirty="0"/>
                  <a:t>6</a:t>
                </a:r>
                <a:r>
                  <a:rPr dirty="0"/>
                  <a:t> you will find today’s lab sheet</a:t>
                </a:r>
              </a:p>
              <a:p>
                <a:pPr lvl="0"/>
                <a:r>
                  <a:rPr lang="en-AU" dirty="0"/>
                  <a:t>Today, I will go through some of the questions together at the start to set up your knowledge</a:t>
                </a:r>
              </a:p>
              <a:p>
                <a:pPr lvl="0"/>
                <a:r>
                  <a:rPr lang="en-AU" dirty="0"/>
                  <a:t>As usual, after you have finished with lab exercises, you can move onto doing homework</a:t>
                </a:r>
              </a:p>
              <a:p>
                <a:pPr lvl="1"/>
                <a:r>
                  <a:rPr lang="en-AU" dirty="0"/>
                  <a:t>Please note: as homework is an </a:t>
                </a:r>
                <a:r>
                  <a:rPr lang="en-AU" b="1" dirty="0"/>
                  <a:t>assessed task</a:t>
                </a:r>
                <a:r>
                  <a:rPr lang="en-AU" dirty="0"/>
                  <a:t>, please only work on your own homework tasks individually</a:t>
                </a:r>
                <a:endParaRPr dirty="0"/>
              </a:p>
              <a:p>
                <a:pPr lvl="0"/>
                <a:r>
                  <a:rPr b="1" dirty="0"/>
                  <a:t>Have fun!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90" t="-3817" r="-1455" b="-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B5A35-319E-DB50-B3CF-AA4F72300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Attendance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AB2A4B-FFE3-658E-B215-C80091444B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97233" y="2587217"/>
            <a:ext cx="3317875" cy="331787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9D5929-72A2-7B53-1606-6098B85DF89B}"/>
              </a:ext>
            </a:extLst>
          </p:cNvPr>
          <p:cNvSpPr txBox="1"/>
          <p:nvPr/>
        </p:nvSpPr>
        <p:spPr>
          <a:xfrm>
            <a:off x="2208349" y="4032264"/>
            <a:ext cx="26495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i="0" u="none" strike="noStrike" dirty="0">
                <a:effectLst/>
                <a:latin typeface="Open Sans" panose="020F0502020204030204" pitchFamily="34" charset="0"/>
                <a:hlinkClick r:id="rId3"/>
              </a:rPr>
              <a:t>https://bit.ly/45lncOp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226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F982A-48C1-A271-928F-B02EC3720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Homework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4E2CD-05A0-BD31-954C-1313238A3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b="1" dirty="0"/>
              <a:t>Homework 2</a:t>
            </a:r>
            <a:r>
              <a:rPr lang="en-AU" dirty="0"/>
              <a:t> – More interviews today (For those who didn’t last week)</a:t>
            </a:r>
          </a:p>
          <a:p>
            <a:r>
              <a:rPr lang="en-AU" b="1" dirty="0"/>
              <a:t>Homework 3</a:t>
            </a:r>
            <a:r>
              <a:rPr lang="en-AU" dirty="0"/>
              <a:t> – Due Sunday 10</a:t>
            </a:r>
            <a:r>
              <a:rPr lang="en-AU" baseline="30000" dirty="0"/>
              <a:t>th</a:t>
            </a:r>
            <a:r>
              <a:rPr lang="en-AU" dirty="0"/>
              <a:t> of September 11:59pm.</a:t>
            </a:r>
          </a:p>
          <a:p>
            <a:pPr lvl="1"/>
            <a:r>
              <a:rPr lang="en-AU" dirty="0"/>
              <a:t>Now all submissions are done through git (Cannot edit on </a:t>
            </a:r>
            <a:r>
              <a:rPr lang="en-AU" dirty="0" err="1"/>
              <a:t>Edstem</a:t>
            </a:r>
            <a:r>
              <a:rPr lang="en-AU" dirty="0"/>
              <a:t> workspace)</a:t>
            </a:r>
          </a:p>
          <a:p>
            <a:pPr lvl="1"/>
            <a:r>
              <a:rPr lang="en-AU" dirty="0"/>
              <a:t>Steps to submit</a:t>
            </a:r>
          </a:p>
          <a:p>
            <a:pPr lvl="2"/>
            <a:r>
              <a:rPr lang="en-AU" dirty="0"/>
              <a:t>1. Install git on shell </a:t>
            </a:r>
            <a:r>
              <a:rPr lang="en-AU" dirty="0">
                <a:hlinkClick r:id="rId2"/>
              </a:rPr>
              <a:t>https://www.atlassian.com/git/tutorials/install-git</a:t>
            </a:r>
            <a:endParaRPr lang="en-AU" dirty="0"/>
          </a:p>
          <a:p>
            <a:pPr lvl="2"/>
            <a:r>
              <a:rPr lang="en-AU" dirty="0"/>
              <a:t>2. Navigate to homework 3 on </a:t>
            </a:r>
            <a:r>
              <a:rPr lang="en-AU" dirty="0" err="1"/>
              <a:t>edstem</a:t>
            </a:r>
            <a:endParaRPr lang="en-AU" dirty="0"/>
          </a:p>
          <a:p>
            <a:pPr lvl="2"/>
            <a:r>
              <a:rPr lang="en-AU" dirty="0"/>
              <a:t>3. Clone work workspace to shell</a:t>
            </a:r>
          </a:p>
          <a:p>
            <a:pPr lvl="2"/>
            <a:r>
              <a:rPr lang="en-AU" dirty="0"/>
              <a:t>4. Code solution, commit changes, push</a:t>
            </a:r>
          </a:p>
        </p:txBody>
      </p:sp>
    </p:spTree>
    <p:extLst>
      <p:ext uri="{BB962C8B-B14F-4D97-AF65-F5344CB8AC3E}">
        <p14:creationId xmlns:p14="http://schemas.microsoft.com/office/powerpoint/2010/main" val="1517148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Br</a:t>
            </a:r>
            <a:r>
              <a:rPr lang="en-AU" dirty="0" err="1"/>
              <a:t>ie</a:t>
            </a:r>
            <a:r>
              <a:rPr dirty="0"/>
              <a:t>f summary of this week’s content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7" name="Rectangle 1043">
            <a:extLst>
              <a:ext uri="{FF2B5EF4-FFF2-40B4-BE49-F238E27FC236}">
                <a16:creationId xmlns:a16="http://schemas.microsoft.com/office/drawing/2014/main" id="{0B78BE18-6882-4FAA-BC8C-CA216E963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8" name="Rectangle 1045">
            <a:extLst>
              <a:ext uri="{FF2B5EF4-FFF2-40B4-BE49-F238E27FC236}">
                <a16:creationId xmlns:a16="http://schemas.microsoft.com/office/drawing/2014/main" id="{1A34F12D-8C0F-46CA-9F4A-D56193C37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88137"/>
            <a:ext cx="11227442" cy="588329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14300" dist="127000" dir="4800000" sx="99000" sy="99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AF1DA0D-87C3-6F47-7ECD-CF8B74C96A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37" r="1" b="12494"/>
          <a:stretch/>
        </p:blipFill>
        <p:spPr bwMode="auto">
          <a:xfrm>
            <a:off x="486138" y="486568"/>
            <a:ext cx="11227442" cy="5883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8" name="Rectangle 1047">
            <a:extLst>
              <a:ext uri="{FF2B5EF4-FFF2-40B4-BE49-F238E27FC236}">
                <a16:creationId xmlns:a16="http://schemas.microsoft.com/office/drawing/2014/main" id="{F3838012-22B6-4303-8F29-04E1419B3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58E4E0-5B5E-812F-B151-EFD44ED41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AU">
                <a:solidFill>
                  <a:schemeClr val="tx1"/>
                </a:solidFill>
              </a:rPr>
              <a:t>6.1 – Introduction to Networks</a:t>
            </a:r>
          </a:p>
        </p:txBody>
      </p:sp>
      <p:cxnSp>
        <p:nvCxnSpPr>
          <p:cNvPr id="1050" name="Straight Connector 1049">
            <a:extLst>
              <a:ext uri="{FF2B5EF4-FFF2-40B4-BE49-F238E27FC236}">
                <a16:creationId xmlns:a16="http://schemas.microsoft.com/office/drawing/2014/main" id="{AB061FF5-9F81-427C-8DA5-398939551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2351" y="2421466"/>
            <a:ext cx="94072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59" name="Group 1051">
            <a:extLst>
              <a:ext uri="{FF2B5EF4-FFF2-40B4-BE49-F238E27FC236}">
                <a16:creationId xmlns:a16="http://schemas.microsoft.com/office/drawing/2014/main" id="{F03F5A17-2CE9-4ADD-9FAF-C1A0BB39C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8288" y="3128956"/>
            <a:ext cx="12234672" cy="658368"/>
            <a:chOff x="-18288" y="3128956"/>
            <a:chExt cx="12234672" cy="658368"/>
          </a:xfrm>
        </p:grpSpPr>
        <p:sp useBgFill="1">
          <p:nvSpPr>
            <p:cNvPr id="1053" name="Rounded Rectangle 20">
              <a:extLst>
                <a:ext uri="{FF2B5EF4-FFF2-40B4-BE49-F238E27FC236}">
                  <a16:creationId xmlns:a16="http://schemas.microsoft.com/office/drawing/2014/main" id="{4A88F887-B43E-4CD1-BCE2-739013C68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2303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1060" name="Picture 1053">
              <a:extLst>
                <a:ext uri="{FF2B5EF4-FFF2-40B4-BE49-F238E27FC236}">
                  <a16:creationId xmlns:a16="http://schemas.microsoft.com/office/drawing/2014/main" id="{2C9D3412-AB4A-4E20-9A79-B2C80D198B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8288" y="3154680"/>
              <a:ext cx="777240" cy="606425"/>
            </a:xfrm>
            <a:prstGeom prst="rect">
              <a:avLst/>
            </a:prstGeom>
          </p:spPr>
        </p:pic>
        <p:sp useBgFill="1">
          <p:nvSpPr>
            <p:cNvPr id="1055" name="Rounded Rectangle 22">
              <a:extLst>
                <a:ext uri="{FF2B5EF4-FFF2-40B4-BE49-F238E27FC236}">
                  <a16:creationId xmlns:a16="http://schemas.microsoft.com/office/drawing/2014/main" id="{A1D7D010-E182-46E6-9264-B39552853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14377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1056" name="Picture 1055">
              <a:extLst>
                <a:ext uri="{FF2B5EF4-FFF2-40B4-BE49-F238E27FC236}">
                  <a16:creationId xmlns:a16="http://schemas.microsoft.com/office/drawing/2014/main" id="{F4783A7B-2E08-42E4-87EC-EE59B873D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11439144" y="3154680"/>
              <a:ext cx="777240" cy="606425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72173-B876-06A5-4801-A523A89E7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AU" sz="1300">
                <a:solidFill>
                  <a:schemeClr val="tx1"/>
                </a:solidFill>
              </a:rPr>
              <a:t>Internet was built upon technology used in telephone calls</a:t>
            </a:r>
          </a:p>
          <a:p>
            <a:pPr>
              <a:lnSpc>
                <a:spcPct val="90000"/>
              </a:lnSpc>
            </a:pPr>
            <a:r>
              <a:rPr lang="en-AU" sz="1300">
                <a:solidFill>
                  <a:schemeClr val="tx1"/>
                </a:solidFill>
              </a:rPr>
              <a:t>Telephone calls originally used </a:t>
            </a:r>
            <a:r>
              <a:rPr lang="en-AU" sz="1300" b="1">
                <a:solidFill>
                  <a:schemeClr val="tx1"/>
                </a:solidFill>
              </a:rPr>
              <a:t>circuit switching</a:t>
            </a:r>
            <a:endParaRPr lang="en-AU" sz="130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AU" sz="1300">
                <a:solidFill>
                  <a:schemeClr val="tx1"/>
                </a:solidFill>
              </a:rPr>
              <a:t>For two telephones to make a connection, a complete circuit had to be created</a:t>
            </a:r>
          </a:p>
          <a:p>
            <a:pPr lvl="1">
              <a:lnSpc>
                <a:spcPct val="90000"/>
              </a:lnSpc>
            </a:pPr>
            <a:r>
              <a:rPr lang="en-AU" sz="1300">
                <a:solidFill>
                  <a:schemeClr val="tx1"/>
                </a:solidFill>
              </a:rPr>
              <a:t>Telephone call would hop through different </a:t>
            </a:r>
            <a:r>
              <a:rPr lang="en-AU" sz="1300" i="1">
                <a:solidFill>
                  <a:schemeClr val="tx1"/>
                </a:solidFill>
              </a:rPr>
              <a:t>exchanges</a:t>
            </a:r>
            <a:r>
              <a:rPr lang="en-AU" sz="1300">
                <a:solidFill>
                  <a:schemeClr val="tx1"/>
                </a:solidFill>
              </a:rPr>
              <a:t>, where connections were made to connect the two telephones</a:t>
            </a:r>
          </a:p>
          <a:p>
            <a:pPr lvl="2">
              <a:lnSpc>
                <a:spcPct val="90000"/>
              </a:lnSpc>
            </a:pPr>
            <a:r>
              <a:rPr lang="en-AU" sz="1300">
                <a:solidFill>
                  <a:schemeClr val="tx1"/>
                </a:solidFill>
              </a:rPr>
              <a:t>Originally done by people!</a:t>
            </a:r>
          </a:p>
          <a:p>
            <a:pPr>
              <a:lnSpc>
                <a:spcPct val="90000"/>
              </a:lnSpc>
            </a:pPr>
            <a:r>
              <a:rPr lang="en-AU" sz="1300">
                <a:solidFill>
                  <a:schemeClr val="tx1"/>
                </a:solidFill>
              </a:rPr>
              <a:t>Advantage:</a:t>
            </a:r>
          </a:p>
          <a:p>
            <a:pPr lvl="1">
              <a:lnSpc>
                <a:spcPct val="90000"/>
              </a:lnSpc>
            </a:pPr>
            <a:r>
              <a:rPr lang="en-AU" sz="1300">
                <a:solidFill>
                  <a:schemeClr val="tx1"/>
                </a:solidFill>
              </a:rPr>
              <a:t>each call had its own reserved bandwidth</a:t>
            </a:r>
          </a:p>
          <a:p>
            <a:pPr>
              <a:lnSpc>
                <a:spcPct val="90000"/>
              </a:lnSpc>
            </a:pPr>
            <a:r>
              <a:rPr lang="en-AU" sz="1300">
                <a:solidFill>
                  <a:schemeClr val="tx1"/>
                </a:solidFill>
              </a:rPr>
              <a:t>Disadvantages</a:t>
            </a:r>
          </a:p>
          <a:p>
            <a:pPr lvl="1">
              <a:lnSpc>
                <a:spcPct val="90000"/>
              </a:lnSpc>
            </a:pPr>
            <a:r>
              <a:rPr lang="en-AU" sz="1300">
                <a:solidFill>
                  <a:schemeClr val="tx1"/>
                </a:solidFill>
              </a:rPr>
              <a:t>if no data is being transferred, that reserved bandwidth is now wasted</a:t>
            </a:r>
          </a:p>
          <a:p>
            <a:pPr lvl="1">
              <a:lnSpc>
                <a:spcPct val="90000"/>
              </a:lnSpc>
            </a:pPr>
            <a:r>
              <a:rPr lang="en-AU" sz="1300">
                <a:solidFill>
                  <a:schemeClr val="tx1"/>
                </a:solidFill>
              </a:rPr>
              <a:t>if the circuit was interrupted in some way (e.g. broken cable), the connection call must be re-established from scratch</a:t>
            </a:r>
          </a:p>
        </p:txBody>
      </p:sp>
    </p:spTree>
    <p:extLst>
      <p:ext uri="{BB962C8B-B14F-4D97-AF65-F5344CB8AC3E}">
        <p14:creationId xmlns:p14="http://schemas.microsoft.com/office/powerpoint/2010/main" val="12522459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5">
            <a:extLst>
              <a:ext uri="{FF2B5EF4-FFF2-40B4-BE49-F238E27FC236}">
                <a16:creationId xmlns:a16="http://schemas.microsoft.com/office/drawing/2014/main" id="{0B78BE18-6882-4FAA-BC8C-CA216E963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1A34F12D-8C0F-46CA-9F4A-D56193C37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88137"/>
            <a:ext cx="11227442" cy="588329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14300" dist="127000" dir="4800000" sx="99000" sy="99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pic>
        <p:nvPicPr>
          <p:cNvPr id="5" name="Picture 4" descr="Mobile device with apps">
            <a:extLst>
              <a:ext uri="{FF2B5EF4-FFF2-40B4-BE49-F238E27FC236}">
                <a16:creationId xmlns:a16="http://schemas.microsoft.com/office/drawing/2014/main" id="{182807DA-4F4A-826D-F33E-D704474A8A5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5000"/>
          </a:blip>
          <a:srcRect t="6843" r="1" b="1"/>
          <a:stretch/>
        </p:blipFill>
        <p:spPr>
          <a:xfrm>
            <a:off x="486138" y="486568"/>
            <a:ext cx="11227442" cy="588329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3838012-22B6-4303-8F29-04E1419B3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35DBD7-6E60-F272-0E72-A5CC0905E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AU">
                <a:solidFill>
                  <a:schemeClr val="tx1"/>
                </a:solidFill>
              </a:rPr>
              <a:t>6.1 – Introduction to Networks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B061FF5-9F81-427C-8DA5-398939551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2351" y="2421466"/>
            <a:ext cx="94072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03F5A17-2CE9-4ADD-9FAF-C1A0BB39C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8288" y="3128956"/>
            <a:ext cx="12234672" cy="658368"/>
            <a:chOff x="-18288" y="3128956"/>
            <a:chExt cx="12234672" cy="658368"/>
          </a:xfrm>
        </p:grpSpPr>
        <p:sp useBgFill="1">
          <p:nvSpPr>
            <p:cNvPr id="25" name="Rounded Rectangle 20">
              <a:extLst>
                <a:ext uri="{FF2B5EF4-FFF2-40B4-BE49-F238E27FC236}">
                  <a16:creationId xmlns:a16="http://schemas.microsoft.com/office/drawing/2014/main" id="{4A88F887-B43E-4CD1-BCE2-739013C68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2303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2C9D3412-AB4A-4E20-9A79-B2C80D198B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8288" y="3154680"/>
              <a:ext cx="777240" cy="606425"/>
            </a:xfrm>
            <a:prstGeom prst="rect">
              <a:avLst/>
            </a:prstGeom>
          </p:spPr>
        </p:pic>
        <p:sp useBgFill="1">
          <p:nvSpPr>
            <p:cNvPr id="27" name="Rounded Rectangle 22">
              <a:extLst>
                <a:ext uri="{FF2B5EF4-FFF2-40B4-BE49-F238E27FC236}">
                  <a16:creationId xmlns:a16="http://schemas.microsoft.com/office/drawing/2014/main" id="{A1D7D010-E182-46E6-9264-B39552853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14377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F4783A7B-2E08-42E4-87EC-EE59B873D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11439144" y="3154680"/>
              <a:ext cx="777240" cy="606425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FDEDB-7841-EB99-C264-704ECBA25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r>
              <a:rPr lang="en-AU" b="1">
                <a:solidFill>
                  <a:schemeClr val="tx1"/>
                </a:solidFill>
              </a:rPr>
              <a:t>Packet switching</a:t>
            </a:r>
            <a:r>
              <a:rPr lang="en-AU">
                <a:solidFill>
                  <a:schemeClr val="tx1"/>
                </a:solidFill>
              </a:rPr>
              <a:t> is a technology developed to overcome shortcomings in circuit-switched communications</a:t>
            </a:r>
          </a:p>
          <a:p>
            <a:pPr lvl="1"/>
            <a:r>
              <a:rPr lang="en-AU">
                <a:solidFill>
                  <a:schemeClr val="tx1"/>
                </a:solidFill>
              </a:rPr>
              <a:t>Rather than being sent along a continuous stream, data is broken down into smaller </a:t>
            </a:r>
            <a:r>
              <a:rPr lang="en-AU" b="1">
                <a:solidFill>
                  <a:schemeClr val="tx1"/>
                </a:solidFill>
              </a:rPr>
              <a:t>packets</a:t>
            </a:r>
            <a:endParaRPr lang="en-AU">
              <a:solidFill>
                <a:schemeClr val="tx1"/>
              </a:solidFill>
            </a:endParaRPr>
          </a:p>
          <a:p>
            <a:pPr lvl="1"/>
            <a:r>
              <a:rPr lang="en-AU">
                <a:solidFill>
                  <a:schemeClr val="tx1"/>
                </a:solidFill>
              </a:rPr>
              <a:t>Packets travel independently from sender to receiver – they don’t have to necessarily follow the same path!</a:t>
            </a:r>
          </a:p>
          <a:p>
            <a:pPr lvl="1"/>
            <a:r>
              <a:rPr lang="en-AU">
                <a:solidFill>
                  <a:schemeClr val="tx1"/>
                </a:solidFill>
              </a:rPr>
              <a:t>Important thing is that all data is transmitted</a:t>
            </a:r>
          </a:p>
        </p:txBody>
      </p:sp>
    </p:spTree>
    <p:extLst>
      <p:ext uri="{BB962C8B-B14F-4D97-AF65-F5344CB8AC3E}">
        <p14:creationId xmlns:p14="http://schemas.microsoft.com/office/powerpoint/2010/main" val="1941640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8F8E7-A221-17FC-8BEB-90591A694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6.1 – Introduction to Networks</a:t>
            </a:r>
            <a:endParaRPr lang="en-AU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604B5F2-A5FE-BB46-CAE4-662D7933E3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4801" y="2557463"/>
            <a:ext cx="6682398" cy="3317875"/>
          </a:xfrm>
        </p:spPr>
      </p:pic>
    </p:spTree>
    <p:extLst>
      <p:ext uri="{BB962C8B-B14F-4D97-AF65-F5344CB8AC3E}">
        <p14:creationId xmlns:p14="http://schemas.microsoft.com/office/powerpoint/2010/main" val="2238114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7C334-0344-9BC1-FC9F-D43456B51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6.1 – Introduction to Networks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238B5-4871-896E-FA26-90FACECF9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As packets follow different routes around a network, they can be </a:t>
            </a:r>
            <a:r>
              <a:rPr lang="en-AU" b="1"/>
              <a:t>rerouted</a:t>
            </a:r>
            <a:r>
              <a:rPr lang="en-AU"/>
              <a:t> as needed, for example, in the case of:</a:t>
            </a:r>
          </a:p>
          <a:p>
            <a:pPr lvl="1"/>
            <a:r>
              <a:rPr lang="en-AU"/>
              <a:t>congestion on one connection</a:t>
            </a:r>
          </a:p>
          <a:p>
            <a:pPr lvl="1"/>
            <a:r>
              <a:rPr lang="en-AU"/>
              <a:t>a connection is broken</a:t>
            </a:r>
          </a:p>
          <a:p>
            <a:r>
              <a:rPr lang="en-AU"/>
              <a:t>Rerouting gives data sent through packet switching </a:t>
            </a:r>
            <a:r>
              <a:rPr lang="en-AU" b="1"/>
              <a:t>resilience</a:t>
            </a:r>
            <a:endParaRPr lang="en-AU"/>
          </a:p>
          <a:p>
            <a:r>
              <a:rPr lang="en-AU"/>
              <a:t>Furthermore, packet switching allows for multiple packets from different sources to be sent over the same connection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17792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B78BE18-6882-4FAA-BC8C-CA216E963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34F12D-8C0F-46CA-9F4A-D56193C37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88137"/>
            <a:ext cx="11227442" cy="588329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14300" dist="127000" dir="4800000" sx="99000" sy="99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pic>
        <p:nvPicPr>
          <p:cNvPr id="5" name="Picture 4" descr="Aerial view of a city skyline">
            <a:extLst>
              <a:ext uri="{FF2B5EF4-FFF2-40B4-BE49-F238E27FC236}">
                <a16:creationId xmlns:a16="http://schemas.microsoft.com/office/drawing/2014/main" id="{CC8A6EF4-D1A4-940B-1B52-7E6835DF61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5000"/>
          </a:blip>
          <a:srcRect t="21496" r="1" b="1"/>
          <a:stretch/>
        </p:blipFill>
        <p:spPr>
          <a:xfrm>
            <a:off x="486138" y="486568"/>
            <a:ext cx="11227442" cy="588329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3838012-22B6-4303-8F29-04E1419B3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8A10A8-C121-2F09-16B5-91A93B00B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AU">
                <a:solidFill>
                  <a:schemeClr val="tx1"/>
                </a:solidFill>
              </a:rPr>
              <a:t>6.1 – Introduction to Networks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B061FF5-9F81-427C-8DA5-398939551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2351" y="2421466"/>
            <a:ext cx="94072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03F5A17-2CE9-4ADD-9FAF-C1A0BB39C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8288" y="3128956"/>
            <a:ext cx="12234672" cy="658368"/>
            <a:chOff x="-18288" y="3128956"/>
            <a:chExt cx="12234672" cy="658368"/>
          </a:xfrm>
        </p:grpSpPr>
        <p:sp useBgFill="1">
          <p:nvSpPr>
            <p:cNvPr id="25" name="Rounded Rectangle 20">
              <a:extLst>
                <a:ext uri="{FF2B5EF4-FFF2-40B4-BE49-F238E27FC236}">
                  <a16:creationId xmlns:a16="http://schemas.microsoft.com/office/drawing/2014/main" id="{4A88F887-B43E-4CD1-BCE2-739013C68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2303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2C9D3412-AB4A-4E20-9A79-B2C80D198B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8288" y="3154680"/>
              <a:ext cx="777240" cy="606425"/>
            </a:xfrm>
            <a:prstGeom prst="rect">
              <a:avLst/>
            </a:prstGeom>
          </p:spPr>
        </p:pic>
        <p:sp useBgFill="1">
          <p:nvSpPr>
            <p:cNvPr id="27" name="Rounded Rectangle 22">
              <a:extLst>
                <a:ext uri="{FF2B5EF4-FFF2-40B4-BE49-F238E27FC236}">
                  <a16:creationId xmlns:a16="http://schemas.microsoft.com/office/drawing/2014/main" id="{A1D7D010-E182-46E6-9264-B39552853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14377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F4783A7B-2E08-42E4-87EC-EE59B873D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11439144" y="3154680"/>
              <a:ext cx="777240" cy="606425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8293E-00DC-6126-70E3-5F8B64C74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AU" sz="1300" b="1">
                <a:solidFill>
                  <a:schemeClr val="tx1"/>
                </a:solidFill>
              </a:rPr>
              <a:t>Local area networks (LAN)</a:t>
            </a:r>
            <a:r>
              <a:rPr lang="en-AU" sz="1300">
                <a:solidFill>
                  <a:schemeClr val="tx1"/>
                </a:solidFill>
              </a:rPr>
              <a:t> – networks that are localised to one specific location, such as a house, business, or university campus</a:t>
            </a:r>
          </a:p>
          <a:p>
            <a:pPr>
              <a:lnSpc>
                <a:spcPct val="90000"/>
              </a:lnSpc>
            </a:pPr>
            <a:r>
              <a:rPr lang="en-AU" sz="1300" b="1">
                <a:solidFill>
                  <a:schemeClr val="tx1"/>
                </a:solidFill>
              </a:rPr>
              <a:t>Wide area networks (WAN)</a:t>
            </a:r>
            <a:r>
              <a:rPr lang="en-AU" sz="1300">
                <a:solidFill>
                  <a:schemeClr val="tx1"/>
                </a:solidFill>
              </a:rPr>
              <a:t> – networks that connect multiple LANs together to create a larger, interconnected network – i.e. all LANs connected in Sydney, or indeed, the Internet</a:t>
            </a:r>
          </a:p>
          <a:p>
            <a:pPr>
              <a:lnSpc>
                <a:spcPct val="90000"/>
              </a:lnSpc>
            </a:pPr>
            <a:r>
              <a:rPr lang="en-AU" sz="1300">
                <a:solidFill>
                  <a:schemeClr val="tx1"/>
                </a:solidFill>
              </a:rPr>
              <a:t>LANs are generally connected with </a:t>
            </a:r>
            <a:r>
              <a:rPr lang="en-AU" sz="1300" b="1">
                <a:solidFill>
                  <a:schemeClr val="tx1"/>
                </a:solidFill>
              </a:rPr>
              <a:t>ethernet</a:t>
            </a:r>
            <a:r>
              <a:rPr lang="en-AU" sz="1300">
                <a:solidFill>
                  <a:schemeClr val="tx1"/>
                </a:solidFill>
              </a:rPr>
              <a:t> technology (for wired connections), or </a:t>
            </a:r>
            <a:r>
              <a:rPr lang="en-AU" sz="1300" b="1">
                <a:solidFill>
                  <a:schemeClr val="tx1"/>
                </a:solidFill>
              </a:rPr>
              <a:t>Wi-Fi</a:t>
            </a:r>
            <a:r>
              <a:rPr lang="en-AU" sz="1300">
                <a:solidFill>
                  <a:schemeClr val="tx1"/>
                </a:solidFill>
              </a:rPr>
              <a:t> for wireless networks</a:t>
            </a:r>
          </a:p>
          <a:p>
            <a:pPr lvl="1">
              <a:lnSpc>
                <a:spcPct val="90000"/>
              </a:lnSpc>
            </a:pPr>
            <a:r>
              <a:rPr lang="en-AU" sz="1300" b="1">
                <a:solidFill>
                  <a:schemeClr val="tx1"/>
                </a:solidFill>
              </a:rPr>
              <a:t>Router</a:t>
            </a:r>
            <a:r>
              <a:rPr lang="en-AU" sz="1300">
                <a:solidFill>
                  <a:schemeClr val="tx1"/>
                </a:solidFill>
              </a:rPr>
              <a:t> used to route internet data correctly to connected devices</a:t>
            </a:r>
          </a:p>
          <a:p>
            <a:pPr lvl="1">
              <a:lnSpc>
                <a:spcPct val="90000"/>
              </a:lnSpc>
            </a:pPr>
            <a:r>
              <a:rPr lang="en-AU" sz="1300">
                <a:solidFill>
                  <a:schemeClr val="tx1"/>
                </a:solidFill>
              </a:rPr>
              <a:t>Routers connect to </a:t>
            </a:r>
            <a:r>
              <a:rPr lang="en-AU" sz="1300" b="1">
                <a:solidFill>
                  <a:schemeClr val="tx1"/>
                </a:solidFill>
              </a:rPr>
              <a:t>modems</a:t>
            </a:r>
            <a:r>
              <a:rPr lang="en-AU" sz="1300">
                <a:solidFill>
                  <a:schemeClr val="tx1"/>
                </a:solidFill>
              </a:rPr>
              <a:t>, which connect to the outside Internet, and are used to convert between analogue </a:t>
            </a:r>
            <a:r>
              <a:rPr lang="en-AU" sz="1300">
                <a:solidFill>
                  <a:schemeClr val="tx1"/>
                </a:solidFill>
                <a:sym typeface="Wingdings" pitchFamily="2" charset="2"/>
              </a:rPr>
              <a:t> digital data when downloading, or digital  analogue data when uploading (hence the name: </a:t>
            </a:r>
            <a:r>
              <a:rPr lang="en-AU" sz="1300" b="1">
                <a:solidFill>
                  <a:schemeClr val="tx1"/>
                </a:solidFill>
                <a:sym typeface="Wingdings" pitchFamily="2" charset="2"/>
              </a:rPr>
              <a:t>mo</a:t>
            </a:r>
            <a:r>
              <a:rPr lang="en-AU" sz="1300">
                <a:solidFill>
                  <a:schemeClr val="tx1"/>
                </a:solidFill>
                <a:sym typeface="Wingdings" pitchFamily="2" charset="2"/>
              </a:rPr>
              <a:t>dulator-</a:t>
            </a:r>
            <a:r>
              <a:rPr lang="en-AU" sz="1300" b="1">
                <a:solidFill>
                  <a:schemeClr val="tx1"/>
                </a:solidFill>
                <a:sym typeface="Wingdings" pitchFamily="2" charset="2"/>
              </a:rPr>
              <a:t>dem</a:t>
            </a:r>
            <a:r>
              <a:rPr lang="en-AU" sz="1300">
                <a:solidFill>
                  <a:schemeClr val="tx1"/>
                </a:solidFill>
                <a:sym typeface="Wingdings" pitchFamily="2" charset="2"/>
              </a:rPr>
              <a:t>odulator)</a:t>
            </a:r>
          </a:p>
          <a:p>
            <a:pPr lvl="2">
              <a:lnSpc>
                <a:spcPct val="90000"/>
              </a:lnSpc>
            </a:pPr>
            <a:r>
              <a:rPr lang="en-AU" sz="1300">
                <a:solidFill>
                  <a:schemeClr val="tx1"/>
                </a:solidFill>
                <a:sym typeface="Wingdings" pitchFamily="2" charset="2"/>
              </a:rPr>
              <a:t>Most modern home routers are combined with a modem in a single package</a:t>
            </a:r>
            <a:endParaRPr lang="en-AU" sz="130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AU" sz="13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007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72787-B300-EACD-6D8C-EA5D96A02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AU">
                <a:solidFill>
                  <a:srgbClr val="262626"/>
                </a:solidFill>
              </a:rPr>
              <a:t>6.1 - Introduction to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04457-C7F1-73C4-E4D6-7EEE8FA55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6906206" cy="33189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AU" sz="1400" b="1" dirty="0">
                <a:solidFill>
                  <a:srgbClr val="262626"/>
                </a:solidFill>
              </a:rPr>
              <a:t>Protocol</a:t>
            </a:r>
            <a:r>
              <a:rPr lang="en-AU" sz="1400" dirty="0">
                <a:solidFill>
                  <a:srgbClr val="262626"/>
                </a:solidFill>
              </a:rPr>
              <a:t> – set rules/standards which dictate how communication should occur between two devices</a:t>
            </a:r>
          </a:p>
          <a:p>
            <a:pPr lvl="1">
              <a:lnSpc>
                <a:spcPct val="90000"/>
              </a:lnSpc>
            </a:pPr>
            <a:r>
              <a:rPr lang="en-AU" sz="1400" dirty="0">
                <a:solidFill>
                  <a:srgbClr val="262626"/>
                </a:solidFill>
              </a:rPr>
              <a:t>Many protocols used in network communications</a:t>
            </a:r>
          </a:p>
          <a:p>
            <a:pPr lvl="1">
              <a:lnSpc>
                <a:spcPct val="90000"/>
              </a:lnSpc>
            </a:pPr>
            <a:r>
              <a:rPr lang="en-AU" sz="1400" dirty="0">
                <a:solidFill>
                  <a:srgbClr val="262626"/>
                </a:solidFill>
              </a:rPr>
              <a:t>Protocols can be divided up into “layers”</a:t>
            </a:r>
          </a:p>
          <a:p>
            <a:pPr lvl="2">
              <a:lnSpc>
                <a:spcPct val="90000"/>
              </a:lnSpc>
            </a:pPr>
            <a:r>
              <a:rPr lang="en-AU" sz="1400" dirty="0">
                <a:solidFill>
                  <a:srgbClr val="262626"/>
                </a:solidFill>
              </a:rPr>
              <a:t>“Internet Protocol Suite” or “TCP/IP Model” dictates basic, functional layers of protocols</a:t>
            </a:r>
          </a:p>
          <a:p>
            <a:pPr lvl="2">
              <a:lnSpc>
                <a:spcPct val="90000"/>
              </a:lnSpc>
            </a:pPr>
            <a:r>
              <a:rPr lang="en-AU" sz="1400" dirty="0">
                <a:solidFill>
                  <a:srgbClr val="262626"/>
                </a:solidFill>
              </a:rPr>
              <a:t>OSI model is more of a theoretical (rather than practical) layout of protocol layers</a:t>
            </a:r>
          </a:p>
          <a:p>
            <a:pPr>
              <a:lnSpc>
                <a:spcPct val="90000"/>
              </a:lnSpc>
            </a:pPr>
            <a:r>
              <a:rPr lang="en-AU" sz="1400" dirty="0">
                <a:solidFill>
                  <a:srgbClr val="262626"/>
                </a:solidFill>
              </a:rPr>
              <a:t>As data packets move </a:t>
            </a:r>
            <a:r>
              <a:rPr lang="en-AU" sz="1400" b="1" dirty="0">
                <a:solidFill>
                  <a:srgbClr val="262626"/>
                </a:solidFill>
              </a:rPr>
              <a:t>down</a:t>
            </a:r>
            <a:r>
              <a:rPr lang="en-AU" sz="1400" dirty="0">
                <a:solidFill>
                  <a:srgbClr val="262626"/>
                </a:solidFill>
              </a:rPr>
              <a:t> the protocol stack, the lower layers wrap the packet in more information with their own </a:t>
            </a:r>
            <a:r>
              <a:rPr lang="en-AU" sz="1400" b="1" dirty="0">
                <a:solidFill>
                  <a:srgbClr val="262626"/>
                </a:solidFill>
              </a:rPr>
              <a:t>headers</a:t>
            </a:r>
            <a:r>
              <a:rPr lang="en-AU" sz="1400" dirty="0">
                <a:solidFill>
                  <a:srgbClr val="262626"/>
                </a:solidFill>
              </a:rPr>
              <a:t> and </a:t>
            </a:r>
            <a:r>
              <a:rPr lang="en-AU" sz="1400" b="1" dirty="0">
                <a:solidFill>
                  <a:srgbClr val="262626"/>
                </a:solidFill>
              </a:rPr>
              <a:t>footers</a:t>
            </a:r>
            <a:endParaRPr lang="en-AU" sz="1400" dirty="0">
              <a:solidFill>
                <a:srgbClr val="262626"/>
              </a:solidFill>
            </a:endParaRPr>
          </a:p>
          <a:p>
            <a:pPr>
              <a:lnSpc>
                <a:spcPct val="90000"/>
              </a:lnSpc>
            </a:pPr>
            <a:r>
              <a:rPr lang="en-AU" sz="1400" dirty="0">
                <a:solidFill>
                  <a:srgbClr val="262626"/>
                </a:solidFill>
              </a:rPr>
              <a:t>As the data packets move </a:t>
            </a:r>
            <a:r>
              <a:rPr lang="en-AU" sz="1400" b="1" dirty="0">
                <a:solidFill>
                  <a:srgbClr val="262626"/>
                </a:solidFill>
              </a:rPr>
              <a:t>up</a:t>
            </a:r>
            <a:r>
              <a:rPr lang="en-AU" sz="1400" dirty="0">
                <a:solidFill>
                  <a:srgbClr val="262626"/>
                </a:solidFill>
              </a:rPr>
              <a:t> the protocol stack, these headers/footers are removed to access data</a:t>
            </a:r>
          </a:p>
        </p:txBody>
      </p:sp>
      <p:pic>
        <p:nvPicPr>
          <p:cNvPr id="2050" name="Picture 2" descr="TCP/IP model vs OSI model |">
            <a:extLst>
              <a:ext uri="{FF2B5EF4-FFF2-40B4-BE49-F238E27FC236}">
                <a16:creationId xmlns:a16="http://schemas.microsoft.com/office/drawing/2014/main" id="{C22768C7-1C3E-77F5-94A8-E952CE38E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11597" y="2644753"/>
            <a:ext cx="2739728" cy="1568493"/>
          </a:xfrm>
          <a:prstGeom prst="rect">
            <a:avLst/>
          </a:prstGeom>
          <a:noFill/>
          <a:ln w="57150" cmpd="thickThin">
            <a:solidFill>
              <a:srgbClr val="7F7F7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95342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{CC923244-4624-3B46-A005-3AE3549C9CFC}tf10001064</Template>
  <TotalTime>679</TotalTime>
  <Words>941</Words>
  <Application>Microsoft Macintosh PowerPoint</Application>
  <PresentationFormat>Widescreen</PresentationFormat>
  <Paragraphs>79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 Math</vt:lpstr>
      <vt:lpstr>Garamond</vt:lpstr>
      <vt:lpstr>Open Sans</vt:lpstr>
      <vt:lpstr>Organic</vt:lpstr>
      <vt:lpstr>INFO1112 Tutorial</vt:lpstr>
      <vt:lpstr>Homework stuff</vt:lpstr>
      <vt:lpstr>Brief summary of this week’s content</vt:lpstr>
      <vt:lpstr>6.1 – Introduction to Networks</vt:lpstr>
      <vt:lpstr>6.1 – Introduction to Networks</vt:lpstr>
      <vt:lpstr>6.1 – Introduction to Networks</vt:lpstr>
      <vt:lpstr>6.1 – Introduction to Networks</vt:lpstr>
      <vt:lpstr>6.1 – Introduction to Networks</vt:lpstr>
      <vt:lpstr>6.1 - Introduction to Networks</vt:lpstr>
      <vt:lpstr>6.1 – Introduction to Networks</vt:lpstr>
      <vt:lpstr>6.1 – Introduction to Networks</vt:lpstr>
      <vt:lpstr>6.1 – Introduction to Networks</vt:lpstr>
      <vt:lpstr>Lab exercises</vt:lpstr>
      <vt:lpstr>Attendance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{7990A37C-5775-CB4C-ADFE-69B7A44BA99F}tf10001072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Franklin Gothic Book</vt:lpstr>
      <vt:lpstr>Crop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INFO1112!</dc:title>
  <dc:creator>Chris Polak</dc:creator>
  <cp:keywords/>
  <cp:lastModifiedBy>liuash2020 - A.Liu</cp:lastModifiedBy>
  <cp:revision>11</cp:revision>
  <dcterms:created xsi:type="dcterms:W3CDTF">2022-08-04T03:42:14Z</dcterms:created>
  <dcterms:modified xsi:type="dcterms:W3CDTF">2023-09-05T01:22:52Z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4 August, 2022</vt:lpwstr>
  </property>
  <property fmtid="{D5CDD505-2E9C-101B-9397-08002B2CF9AE}" pid="3" name="output">
    <vt:lpwstr/>
  </property>
  <property fmtid="{D5CDD505-2E9C-101B-9397-08002B2CF9AE}" pid="4" name="subtitle">
    <vt:lpwstr>Tutorial 1</vt:lpwstr>
  </property>
</Properties>
</file>