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4"/>
  </p:notesMasterIdLst>
  <p:sldIdLst>
    <p:sldId id="256" r:id="rId2"/>
    <p:sldId id="319" r:id="rId3"/>
    <p:sldId id="295" r:id="rId4"/>
    <p:sldId id="332" r:id="rId5"/>
    <p:sldId id="261" r:id="rId6"/>
    <p:sldId id="325" r:id="rId7"/>
    <p:sldId id="320" r:id="rId8"/>
    <p:sldId id="326" r:id="rId9"/>
    <p:sldId id="327" r:id="rId10"/>
    <p:sldId id="328" r:id="rId11"/>
    <p:sldId id="33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CEE43-1ADC-5CBD-020D-E2A15D54EF33}" v="13" dt="2022-09-15T06:11:37.529"/>
    <p1510:client id="{B3C74C36-B526-C24B-B6B9-52CBD63E7885}" v="8" dt="2022-09-15T05:51:30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9"/>
    <p:restoredTop sz="94710"/>
  </p:normalViewPr>
  <p:slideViewPr>
    <p:cSldViewPr snapToGrid="0">
      <p:cViewPr varScale="1">
        <p:scale>
          <a:sx n="146" d="100"/>
          <a:sy n="146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12/9/2023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82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0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3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0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5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4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7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7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6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6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2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/>
              <a:t>INFO1112 Tutorial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Week 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48AE-0B35-7963-3D7B-D739E649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7.1 – IP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D89C-9E5E-84A7-7C1E-A2BF11A3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88568"/>
            <a:ext cx="9601200" cy="3581400"/>
          </a:xfrm>
        </p:spPr>
        <p:txBody>
          <a:bodyPr>
            <a:normAutofit/>
          </a:bodyPr>
          <a:lstStyle/>
          <a:p>
            <a:r>
              <a:rPr lang="en-AU" sz="2400" dirty="0"/>
              <a:t>WAN routing</a:t>
            </a:r>
          </a:p>
          <a:p>
            <a:pPr lvl="1"/>
            <a:r>
              <a:rPr lang="en-AU" sz="2400" dirty="0"/>
              <a:t>Internet Assigned Numbers Authority (IANA) assigns IP addresses</a:t>
            </a:r>
          </a:p>
          <a:p>
            <a:pPr lvl="2"/>
            <a:r>
              <a:rPr lang="en-AU" sz="2000" dirty="0"/>
              <a:t>Delegates regional assignment to local authorities</a:t>
            </a:r>
          </a:p>
          <a:p>
            <a:pPr lvl="1"/>
            <a:r>
              <a:rPr lang="en-AU" sz="2400" dirty="0"/>
              <a:t>Recall IPv4 uses 32 bits (4 byte) addresses</a:t>
            </a:r>
          </a:p>
          <a:p>
            <a:pPr lvl="2"/>
            <a:r>
              <a:rPr lang="en-AU" sz="2000" dirty="0"/>
              <a:t>What could be the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20868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3CC2-5908-8478-4077-C74DA86D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7.1 – IP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7A8D-7E14-E248-0BDF-3ADE286E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IPv4 limited addresses:</a:t>
            </a:r>
          </a:p>
          <a:p>
            <a:pPr lvl="1"/>
            <a:r>
              <a:rPr lang="en-AU"/>
              <a:t>IANA designates certain addresses as “private”</a:t>
            </a:r>
          </a:p>
          <a:p>
            <a:pPr lvl="2"/>
            <a:r>
              <a:rPr lang="en-AU"/>
              <a:t>These can be reused in local networks</a:t>
            </a:r>
          </a:p>
          <a:p>
            <a:pPr lvl="2"/>
            <a:r>
              <a:rPr lang="en-AU"/>
              <a:t>Example: 192.168.0.0– 192.168.0.255</a:t>
            </a:r>
          </a:p>
          <a:p>
            <a:pPr lvl="1"/>
            <a:r>
              <a:rPr lang="en-AU"/>
              <a:t>If a device in a LAN wants to talk to another device in a different LAN, we must translate the private IP address to a public one</a:t>
            </a:r>
          </a:p>
          <a:p>
            <a:pPr lvl="2"/>
            <a:r>
              <a:rPr lang="en-AU"/>
              <a:t>Done through Network Address Translation (NAT) at router</a:t>
            </a:r>
          </a:p>
          <a:p>
            <a:pPr lvl="2"/>
            <a:r>
              <a:rPr lang="en-AU"/>
              <a:t>Each router in a LAN remembers translation, so it can translate a public IP to a private one</a:t>
            </a:r>
          </a:p>
        </p:txBody>
      </p:sp>
    </p:spTree>
    <p:extLst>
      <p:ext uri="{BB962C8B-B14F-4D97-AF65-F5344CB8AC3E}">
        <p14:creationId xmlns:p14="http://schemas.microsoft.com/office/powerpoint/2010/main" val="25756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Modules – under Week </a:t>
                </a:r>
                <a:r>
                  <a:rPr lang="en-AU"/>
                  <a:t>7</a:t>
                </a:r>
                <a:r>
                  <a:t> you will find today’s lab sheet</a:t>
                </a:r>
              </a:p>
              <a:p>
                <a:pPr lvl="0"/>
                <a:r>
                  <a:rPr lang="en-AU"/>
                  <a:t>Today, I will go through some of the questions together at the start to set up your knowledge</a:t>
                </a:r>
              </a:p>
              <a:p>
                <a:pPr lvl="0"/>
                <a:r>
                  <a:rPr lang="en-AU"/>
                  <a:t>As usual, after you have finished with lab exercises, you can move onto doing homework</a:t>
                </a:r>
              </a:p>
              <a:p>
                <a:pPr lvl="1"/>
                <a:r>
                  <a:rPr lang="en-AU"/>
                  <a:t>Please note: as homework is an </a:t>
                </a:r>
                <a:r>
                  <a:rPr lang="en-AU" b="1"/>
                  <a:t>assessed task</a:t>
                </a:r>
                <a:r>
                  <a:rPr lang="en-AU"/>
                  <a:t>, please only work on your own homework tasks individually</a:t>
                </a:r>
                <a:endParaRPr/>
              </a:p>
              <a:p>
                <a:pPr lvl="0"/>
                <a:r>
                  <a:rPr b="1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3817" r="-1455" b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DC96-F123-3AD4-5BA7-E63F6F06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Mid-Semester Quiz – How was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4269-2AE5-DD62-9474-1D64DAB4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0198"/>
            <a:ext cx="9601200" cy="3285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Please let me know your:</a:t>
            </a:r>
          </a:p>
          <a:p>
            <a:r>
              <a:rPr lang="en-AU" dirty="0"/>
              <a:t>thoughts</a:t>
            </a:r>
          </a:p>
          <a:p>
            <a:r>
              <a:rPr lang="en-AU" dirty="0"/>
              <a:t>feelings</a:t>
            </a:r>
          </a:p>
          <a:p>
            <a:r>
              <a:rPr lang="en-AU" dirty="0"/>
              <a:t>and rants!</a:t>
            </a:r>
          </a:p>
          <a:p>
            <a:pPr marL="0" indent="0">
              <a:buNone/>
            </a:pPr>
            <a:r>
              <a:rPr lang="en-AU" dirty="0"/>
              <a:t>I’m looking for feedback that I can hopefully pass on to the teaching team!</a:t>
            </a:r>
          </a:p>
          <a:p>
            <a:pPr lvl="1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4279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82A-48C1-A271-928F-B02EC37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2CD-05A0-BD31-954C-1313238A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26" y="2482437"/>
            <a:ext cx="10258148" cy="3962751"/>
          </a:xfrm>
        </p:spPr>
        <p:txBody>
          <a:bodyPr>
            <a:normAutofit/>
          </a:bodyPr>
          <a:lstStyle/>
          <a:p>
            <a:r>
              <a:rPr lang="en-AU" sz="2800" b="1" dirty="0"/>
              <a:t>Homework 3</a:t>
            </a:r>
            <a:r>
              <a:rPr lang="en-AU" sz="2800" dirty="0"/>
              <a:t> – 1 Week Extension (Now due 17</a:t>
            </a:r>
            <a:r>
              <a:rPr lang="en-AU" sz="2800" baseline="30000" dirty="0"/>
              <a:t>th</a:t>
            </a:r>
            <a:r>
              <a:rPr lang="en-AU" sz="2800" dirty="0"/>
              <a:t> of September 11:59pm)</a:t>
            </a:r>
          </a:p>
          <a:p>
            <a:pPr lvl="1"/>
            <a:r>
              <a:rPr lang="en-AU" sz="2400" dirty="0"/>
              <a:t>If you have completed Homework 3 already we can still have your interview this lesson</a:t>
            </a:r>
          </a:p>
          <a:p>
            <a:r>
              <a:rPr lang="en-AU" sz="2800" b="1" dirty="0"/>
              <a:t>Homework 4</a:t>
            </a:r>
            <a:r>
              <a:rPr lang="en-AU" sz="2800" dirty="0"/>
              <a:t> – Still due 24</a:t>
            </a:r>
            <a:r>
              <a:rPr lang="en-AU" sz="2800" baseline="30000" dirty="0"/>
              <a:t>th</a:t>
            </a:r>
            <a:r>
              <a:rPr lang="en-AU" sz="2800" dirty="0"/>
              <a:t> of September 11:59pm</a:t>
            </a:r>
          </a:p>
        </p:txBody>
      </p:sp>
    </p:spTree>
    <p:extLst>
      <p:ext uri="{BB962C8B-B14F-4D97-AF65-F5344CB8AC3E}">
        <p14:creationId xmlns:p14="http://schemas.microsoft.com/office/powerpoint/2010/main" val="151714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Git setup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16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summary of this week’s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14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E1C509-8B72-7533-9851-43A60E21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100">
                <a:solidFill>
                  <a:srgbClr val="262626"/>
                </a:solidFill>
              </a:rPr>
              <a:t>7.1 – IP Routing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97824-2859-02AF-C2B5-D21A7849C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277244"/>
            <a:ext cx="5278777" cy="21247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A1FB-23A1-DF77-2C74-93082EA7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1000" dirty="0">
                <a:solidFill>
                  <a:srgbClr val="262626"/>
                </a:solidFill>
              </a:rPr>
              <a:t>Revision from last week:</a:t>
            </a:r>
          </a:p>
          <a:p>
            <a:pPr>
              <a:lnSpc>
                <a:spcPct val="90000"/>
              </a:lnSpc>
            </a:pPr>
            <a:r>
              <a:rPr lang="en-AU" sz="1000" b="1" dirty="0">
                <a:solidFill>
                  <a:srgbClr val="262626"/>
                </a:solidFill>
              </a:rPr>
              <a:t>Ethernet</a:t>
            </a:r>
            <a:r>
              <a:rPr lang="en-AU" sz="1000" dirty="0">
                <a:solidFill>
                  <a:srgbClr val="262626"/>
                </a:solidFill>
              </a:rPr>
              <a:t> – protocol in the “Link” (lowest) layer of internet protocol suite</a:t>
            </a:r>
          </a:p>
          <a:p>
            <a:pPr lvl="1">
              <a:lnSpc>
                <a:spcPct val="90000"/>
              </a:lnSpc>
            </a:pPr>
            <a:r>
              <a:rPr lang="en-AU" sz="1000" dirty="0">
                <a:solidFill>
                  <a:srgbClr val="262626"/>
                </a:solidFill>
              </a:rPr>
              <a:t>Ethernet packets are used to transfer data from one point to another point in a network (e.g. from one router to another)</a:t>
            </a:r>
          </a:p>
          <a:p>
            <a:pPr lvl="1">
              <a:lnSpc>
                <a:spcPct val="90000"/>
              </a:lnSpc>
            </a:pPr>
            <a:r>
              <a:rPr lang="en-AU" sz="1000" dirty="0">
                <a:solidFill>
                  <a:srgbClr val="262626"/>
                </a:solidFill>
              </a:rPr>
              <a:t>Packets only exist for this single “hop”, before they are unwrapped and wrapped up again to get to the next point</a:t>
            </a:r>
          </a:p>
          <a:p>
            <a:pPr lvl="1">
              <a:lnSpc>
                <a:spcPct val="90000"/>
              </a:lnSpc>
            </a:pPr>
            <a:r>
              <a:rPr lang="en-AU" sz="1000" dirty="0">
                <a:solidFill>
                  <a:srgbClr val="262626"/>
                </a:solidFill>
              </a:rPr>
              <a:t>Uses </a:t>
            </a:r>
            <a:r>
              <a:rPr lang="en-AU" sz="1000" b="1" dirty="0">
                <a:solidFill>
                  <a:srgbClr val="262626"/>
                </a:solidFill>
              </a:rPr>
              <a:t>MAC (Media access control) address</a:t>
            </a:r>
            <a:r>
              <a:rPr lang="en-AU" sz="1000" dirty="0">
                <a:solidFill>
                  <a:srgbClr val="262626"/>
                </a:solidFill>
              </a:rPr>
              <a:t> to store information on source, and find destination of “hop”</a:t>
            </a:r>
          </a:p>
          <a:p>
            <a:pPr lvl="2">
              <a:lnSpc>
                <a:spcPct val="90000"/>
              </a:lnSpc>
            </a:pPr>
            <a:r>
              <a:rPr lang="en-AU" sz="1000" dirty="0">
                <a:solidFill>
                  <a:srgbClr val="262626"/>
                </a:solidFill>
              </a:rPr>
              <a:t>Unique address for all devices which connect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480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DEB4A-C80B-DC11-C1CF-3CFD53EC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7.1 – IP Routing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2758-9C98-A6CD-6C59-B47371A11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400" b="1" dirty="0"/>
              <a:t>Internet Protocol (IP)</a:t>
            </a:r>
            <a:r>
              <a:rPr lang="en-AU" sz="1400" dirty="0"/>
              <a:t> – used for communication between any two devices connected to the Internet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Wraps packets in higher protocol layers, such as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Transmission Control Protocol (TCP)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User Datagram Protocol (UDP)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Internet Control Message Protocol (ICMP)</a:t>
            </a:r>
          </a:p>
          <a:p>
            <a:pPr>
              <a:lnSpc>
                <a:spcPct val="90000"/>
              </a:lnSpc>
            </a:pPr>
            <a:r>
              <a:rPr lang="en-AU" sz="1400" b="1" dirty="0"/>
              <a:t>ICMP</a:t>
            </a:r>
            <a:r>
              <a:rPr lang="en-AU" sz="1400" dirty="0"/>
              <a:t> – protocol which dictates a simple “echo” request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When the intended receiver receives this packet with an echo request, it re-sends the packet back to the sender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Used in </a:t>
            </a:r>
            <a:r>
              <a:rPr lang="en-AU" sz="1400" dirty="0">
                <a:latin typeface="Courier" pitchFamily="2" charset="0"/>
              </a:rPr>
              <a:t>ping</a:t>
            </a:r>
            <a:r>
              <a:rPr lang="en-AU" sz="1400" dirty="0"/>
              <a:t> command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Has “time to live” (</a:t>
            </a:r>
            <a:r>
              <a:rPr lang="en-AU" sz="1400" dirty="0" err="1"/>
              <a:t>ttl</a:t>
            </a:r>
            <a:r>
              <a:rPr lang="en-AU" sz="1400" dirty="0"/>
              <a:t>) property, which states maximum number of “hops” packet can take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Once maximum number of hops is reached, the receiving device (if it is not the intended receiver) sends the packet back with a “time exceeded” message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Used in </a:t>
            </a:r>
            <a:r>
              <a:rPr lang="en-AU" sz="1400" dirty="0">
                <a:latin typeface="Courier" pitchFamily="2" charset="0"/>
              </a:rPr>
              <a:t>traceroute</a:t>
            </a:r>
            <a:r>
              <a:rPr lang="en-AU" sz="1400" dirty="0"/>
              <a:t> command – and we will have a look at designing this ourselves!</a:t>
            </a:r>
          </a:p>
          <a:p>
            <a:pPr lvl="2">
              <a:lnSpc>
                <a:spcPct val="90000"/>
              </a:lnSpc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6066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DC158-7152-023F-840F-5B39D4D3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7.1 – IP Routing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9826-0543-A9FB-9228-4CDD73B0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/>
              <a:t>Recap on types of networks</a:t>
            </a:r>
          </a:p>
          <a:p>
            <a:pPr lvl="1">
              <a:lnSpc>
                <a:spcPct val="90000"/>
              </a:lnSpc>
            </a:pPr>
            <a:r>
              <a:rPr lang="en-AU" sz="1500" b="1"/>
              <a:t>Local Area Networks (LAN)</a:t>
            </a:r>
          </a:p>
          <a:p>
            <a:pPr lvl="1">
              <a:lnSpc>
                <a:spcPct val="90000"/>
              </a:lnSpc>
            </a:pPr>
            <a:r>
              <a:rPr lang="en-AU" sz="1500" b="1"/>
              <a:t>Wide Area Networks (WAN)</a:t>
            </a:r>
          </a:p>
          <a:p>
            <a:pPr>
              <a:lnSpc>
                <a:spcPct val="90000"/>
              </a:lnSpc>
            </a:pPr>
            <a:r>
              <a:rPr lang="en-AU" sz="1500"/>
              <a:t>How is data sent on these networks?</a:t>
            </a:r>
          </a:p>
          <a:p>
            <a:pPr lvl="1">
              <a:lnSpc>
                <a:spcPct val="90000"/>
              </a:lnSpc>
            </a:pPr>
            <a:r>
              <a:rPr lang="en-AU" sz="1500"/>
              <a:t>LAN</a:t>
            </a:r>
          </a:p>
          <a:p>
            <a:pPr lvl="2">
              <a:lnSpc>
                <a:spcPct val="90000"/>
              </a:lnSpc>
            </a:pPr>
            <a:r>
              <a:rPr lang="en-AU" sz="1500"/>
              <a:t>Data (ethernet packets, also known as </a:t>
            </a:r>
            <a:r>
              <a:rPr lang="en-AU" sz="1500" b="1"/>
              <a:t>frames</a:t>
            </a:r>
            <a:r>
              <a:rPr lang="en-AU" sz="1500"/>
              <a:t>), are initially </a:t>
            </a:r>
            <a:r>
              <a:rPr lang="en-AU" sz="1500" b="1"/>
              <a:t>broadcast</a:t>
            </a:r>
            <a:r>
              <a:rPr lang="en-AU" sz="1500"/>
              <a:t> to all connected devices</a:t>
            </a:r>
          </a:p>
          <a:p>
            <a:pPr lvl="2">
              <a:lnSpc>
                <a:spcPct val="90000"/>
              </a:lnSpc>
            </a:pPr>
            <a:r>
              <a:rPr lang="en-AU" sz="1500"/>
              <a:t>Frames are only decoded by a device if the destination MAC address is correct</a:t>
            </a:r>
          </a:p>
          <a:p>
            <a:pPr lvl="2">
              <a:lnSpc>
                <a:spcPct val="90000"/>
              </a:lnSpc>
            </a:pPr>
            <a:r>
              <a:rPr lang="en-AU" sz="1500"/>
              <a:t>Initial frame sent is a special </a:t>
            </a:r>
            <a:r>
              <a:rPr lang="en-AU" sz="1500" b="1"/>
              <a:t>broadcast frame</a:t>
            </a:r>
            <a:endParaRPr lang="en-AU" sz="1500"/>
          </a:p>
          <a:p>
            <a:pPr lvl="3">
              <a:lnSpc>
                <a:spcPct val="90000"/>
              </a:lnSpc>
            </a:pPr>
            <a:r>
              <a:rPr lang="en-AU" sz="1500"/>
              <a:t>MAC address = 1111…..1111</a:t>
            </a:r>
          </a:p>
          <a:p>
            <a:pPr lvl="3">
              <a:lnSpc>
                <a:spcPct val="90000"/>
              </a:lnSpc>
            </a:pPr>
            <a:r>
              <a:rPr lang="en-AU" sz="1500"/>
              <a:t>Can be read by all connected devices</a:t>
            </a:r>
          </a:p>
          <a:p>
            <a:pPr lvl="3">
              <a:lnSpc>
                <a:spcPct val="90000"/>
              </a:lnSpc>
            </a:pPr>
            <a:r>
              <a:rPr lang="en-AU" sz="1500"/>
              <a:t>Router sends frame asking “which device has IP address </a:t>
            </a:r>
            <a:r>
              <a:rPr lang="en-AU" sz="1500" err="1"/>
              <a:t>xxx.xxx.xxx.xxx</a:t>
            </a:r>
            <a:r>
              <a:rPr lang="en-AU" sz="1500"/>
              <a:t>?”, and a response is received by the corresponding device containing the MAC address</a:t>
            </a:r>
          </a:p>
          <a:p>
            <a:pPr lvl="3">
              <a:lnSpc>
                <a:spcPct val="90000"/>
              </a:lnSpc>
            </a:pPr>
            <a:r>
              <a:rPr lang="en-AU" sz="1500"/>
              <a:t>Router can then send ethernet frame to corresponding device</a:t>
            </a:r>
          </a:p>
          <a:p>
            <a:pPr lvl="2">
              <a:lnSpc>
                <a:spcPct val="90000"/>
              </a:lnSpc>
            </a:pPr>
            <a:endParaRPr lang="en-AU" sz="1500"/>
          </a:p>
        </p:txBody>
      </p:sp>
    </p:spTree>
    <p:extLst>
      <p:ext uri="{BB962C8B-B14F-4D97-AF65-F5344CB8AC3E}">
        <p14:creationId xmlns:p14="http://schemas.microsoft.com/office/powerpoint/2010/main" val="96219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48F8-AAC4-AC37-03B0-C158EA52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7.1 - IP Routing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58B3-E97F-C702-5CC5-D6D3D7D0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20" y="2618461"/>
            <a:ext cx="9800631" cy="35911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 dirty="0"/>
              <a:t>Recall that we had </a:t>
            </a:r>
            <a:r>
              <a:rPr lang="en-AU" sz="1500" b="1" dirty="0"/>
              <a:t>local</a:t>
            </a:r>
            <a:r>
              <a:rPr lang="en-AU" sz="1500" dirty="0"/>
              <a:t> and </a:t>
            </a:r>
            <a:r>
              <a:rPr lang="en-AU" sz="1500" b="1" dirty="0"/>
              <a:t>public</a:t>
            </a:r>
            <a:r>
              <a:rPr lang="en-AU" sz="1500" dirty="0"/>
              <a:t> IP addresses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Local IP addresses have a limited range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Anything outside this range is a public IP address on the Internet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Typically, LAN has 256 addresses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How can we test this range?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Recall </a:t>
            </a:r>
            <a:r>
              <a:rPr lang="en-AU" sz="1500" b="1" dirty="0"/>
              <a:t>masking</a:t>
            </a:r>
            <a:r>
              <a:rPr lang="en-AU" sz="1500" dirty="0"/>
              <a:t> from Emulator lab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How can we use masking to check if our IP address is public or local?</a:t>
            </a:r>
          </a:p>
          <a:p>
            <a:pPr lvl="1">
              <a:lnSpc>
                <a:spcPct val="90000"/>
              </a:lnSpc>
            </a:pPr>
            <a:r>
              <a:rPr lang="en-AU" sz="1500" dirty="0"/>
              <a:t>IP addresses outside this range are passed to a “gateway” IP address</a:t>
            </a:r>
          </a:p>
          <a:p>
            <a:pPr lvl="2">
              <a:lnSpc>
                <a:spcPct val="90000"/>
              </a:lnSpc>
            </a:pPr>
            <a:r>
              <a:rPr lang="en-AU" sz="1500" dirty="0"/>
              <a:t>Gateway will pass connection to a WAN</a:t>
            </a:r>
          </a:p>
          <a:p>
            <a:pPr lvl="2">
              <a:lnSpc>
                <a:spcPct val="90000"/>
              </a:lnSpc>
            </a:pP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388129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802</TotalTime>
  <Words>755</Words>
  <Application>Microsoft Macintosh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Courier</vt:lpstr>
      <vt:lpstr>Garamond</vt:lpstr>
      <vt:lpstr>Organic</vt:lpstr>
      <vt:lpstr>INFO1112 Tutorial</vt:lpstr>
      <vt:lpstr>Mid-Semester Quiz – How was it?</vt:lpstr>
      <vt:lpstr>Homework stuff</vt:lpstr>
      <vt:lpstr>Git setup tutorial</vt:lpstr>
      <vt:lpstr>Brief summary of this week’s content</vt:lpstr>
      <vt:lpstr>7.1 – IP Routing</vt:lpstr>
      <vt:lpstr>7.1 – IP Routing </vt:lpstr>
      <vt:lpstr>7.1 – IP Routing</vt:lpstr>
      <vt:lpstr>7.1 - IP Routing</vt:lpstr>
      <vt:lpstr>7.1 – IP Routing</vt:lpstr>
      <vt:lpstr>7.1 – IP Routing</vt:lpstr>
      <vt:lpstr>Lab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liuash2020 - A.Liu</cp:lastModifiedBy>
  <cp:revision>6</cp:revision>
  <dcterms:created xsi:type="dcterms:W3CDTF">2022-08-04T03:42:14Z</dcterms:created>
  <dcterms:modified xsi:type="dcterms:W3CDTF">2023-09-12T11:38:22Z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