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openxmlformats.org/package/2006/relationships/metadata/extended-properties" Target="docProps/app0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7" r:id="rId1"/>
  </p:sldMasterIdLst>
  <p:notesMasterIdLst>
    <p:notesMasterId r:id="rId16"/>
  </p:notesMasterIdLst>
  <p:sldIdLst>
    <p:sldId id="256" r:id="rId2"/>
    <p:sldId id="327" r:id="rId3"/>
    <p:sldId id="295" r:id="rId4"/>
    <p:sldId id="261" r:id="rId5"/>
    <p:sldId id="328" r:id="rId6"/>
    <p:sldId id="329" r:id="rId7"/>
    <p:sldId id="330" r:id="rId8"/>
    <p:sldId id="331" r:id="rId9"/>
    <p:sldId id="332" r:id="rId10"/>
    <p:sldId id="333" r:id="rId11"/>
    <p:sldId id="334" r:id="rId12"/>
    <p:sldId id="335" r:id="rId13"/>
    <p:sldId id="270" r:id="rId14"/>
    <p:sldId id="33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D1967E-7E15-B74A-840B-FB7089426976}" v="34" dt="2022-10-20T04:56:20.5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32"/>
    <p:restoredTop sz="94710"/>
  </p:normalViewPr>
  <p:slideViewPr>
    <p:cSldViewPr snapToGrid="0">
      <p:cViewPr>
        <p:scale>
          <a:sx n="100" d="100"/>
          <a:sy n="100" d="100"/>
        </p:scale>
        <p:origin x="768" y="1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E7F3D5-E4D2-564B-9BE8-2FF4717B10E7}" type="datetimeFigureOut">
              <a:rPr lang="en-AU" smtClean="0"/>
              <a:t>16/10/2023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49D392-DEAA-7F44-95FC-0B177243E9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3765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01F75462-5629-9742-B768-D4A6F7CE5684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3A09757-27E4-444B-8945-F1CB2033F52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196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5462-5629-9742-B768-D4A6F7CE5684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9757-27E4-444B-8945-F1CB2033F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791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5462-5629-9742-B768-D4A6F7CE5684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9757-27E4-444B-8945-F1CB2033F52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94879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5462-5629-9742-B768-D4A6F7CE5684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9757-27E4-444B-8945-F1CB2033F52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30699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5462-5629-9742-B768-D4A6F7CE5684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9757-27E4-444B-8945-F1CB2033F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7843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5462-5629-9742-B768-D4A6F7CE5684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9757-27E4-444B-8945-F1CB2033F52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9577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5462-5629-9742-B768-D4A6F7CE5684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9757-27E4-444B-8945-F1CB2033F52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16355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5462-5629-9742-B768-D4A6F7CE5684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9757-27E4-444B-8945-F1CB2033F52D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21396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5462-5629-9742-B768-D4A6F7CE5684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9757-27E4-444B-8945-F1CB2033F52D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2880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5462-5629-9742-B768-D4A6F7CE5684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9757-27E4-444B-8945-F1CB2033F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118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5462-5629-9742-B768-D4A6F7CE5684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9757-27E4-444B-8945-F1CB2033F52D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008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5462-5629-9742-B768-D4A6F7CE5684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9757-27E4-444B-8945-F1CB2033F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149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5462-5629-9742-B768-D4A6F7CE5684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9757-27E4-444B-8945-F1CB2033F52D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7891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5462-5629-9742-B768-D4A6F7CE5684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9757-27E4-444B-8945-F1CB2033F52D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1599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5462-5629-9742-B768-D4A6F7CE5684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9757-27E4-444B-8945-F1CB2033F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56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5462-5629-9742-B768-D4A6F7CE5684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9757-27E4-444B-8945-F1CB2033F52D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2630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5462-5629-9742-B768-D4A6F7CE5684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9757-27E4-444B-8945-F1CB2033F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185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1F75462-5629-9742-B768-D4A6F7CE5684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3A09757-27E4-444B-8945-F1CB2033F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976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  <p:sldLayoutId id="214748376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OrIYcs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9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AU"/>
              <a:t>INFO1112 Tutorial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lvl="0" indent="0">
              <a:buNone/>
            </a:pPr>
            <a:r>
              <a:rPr lang="en-AU" dirty="0"/>
              <a:t>Week 11</a:t>
            </a:r>
            <a:br>
              <a:rPr dirty="0"/>
            </a:b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0BF55-18F2-F8C3-7B5C-C8188F1AF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4400" dirty="0"/>
              <a:t>11.1 – Window Systems and Android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9B8D9-106E-F195-9308-DE1590D74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599509"/>
            <a:ext cx="9601200" cy="2704011"/>
          </a:xfrm>
        </p:spPr>
        <p:txBody>
          <a:bodyPr>
            <a:normAutofit/>
          </a:bodyPr>
          <a:lstStyle/>
          <a:p>
            <a:r>
              <a:rPr lang="en-AU" dirty="0"/>
              <a:t>Android – how does that relate to Unix?</a:t>
            </a:r>
          </a:p>
          <a:p>
            <a:pPr lvl="1"/>
            <a:r>
              <a:rPr lang="en-AU" dirty="0"/>
              <a:t>Kernel android uses is based upon Linux kernel (95% similar)</a:t>
            </a:r>
          </a:p>
          <a:p>
            <a:pPr lvl="1"/>
            <a:r>
              <a:rPr lang="en-AU" dirty="0"/>
              <a:t>Uses its own window server to display programs as </a:t>
            </a:r>
            <a:r>
              <a:rPr lang="en-AU" b="1" dirty="0"/>
              <a:t>apps</a:t>
            </a:r>
            <a:endParaRPr lang="en-AU" dirty="0"/>
          </a:p>
          <a:p>
            <a:pPr lvl="1"/>
            <a:r>
              <a:rPr lang="en-AU" dirty="0"/>
              <a:t>Each manufacturer needs to provide its own drivers so that the phone’s hardware can interact with the common Android software</a:t>
            </a:r>
          </a:p>
        </p:txBody>
      </p:sp>
    </p:spTree>
    <p:extLst>
      <p:ext uri="{BB962C8B-B14F-4D97-AF65-F5344CB8AC3E}">
        <p14:creationId xmlns:p14="http://schemas.microsoft.com/office/powerpoint/2010/main" val="1478498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C878D9A-77BE-4701-AE3D-EEFC53CD5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643BE08-0ED1-4B73-AC6D-B7E26A59C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56B2094-7FC0-45FC-BFED-3CB88CEE6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8EBD1C-18E0-0FBA-1816-244F88BB8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108" y="954756"/>
            <a:ext cx="2730414" cy="4946003"/>
          </a:xfrm>
        </p:spPr>
        <p:txBody>
          <a:bodyPr>
            <a:normAutofit/>
          </a:bodyPr>
          <a:lstStyle/>
          <a:p>
            <a:r>
              <a:rPr lang="en-AU">
                <a:solidFill>
                  <a:srgbClr val="FFFFFF"/>
                </a:solidFill>
              </a:rPr>
              <a:t>11.1 – Window Systems and Android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7A4B640-BB7F-4272-A710-068DBA9F9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6C9B6-82AC-8CBD-D4DB-604B6183F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0934" y="469900"/>
            <a:ext cx="5953630" cy="540596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AU" sz="1500" dirty="0"/>
              <a:t>Majority of Android apps are written in Java or a Java-based language</a:t>
            </a:r>
          </a:p>
          <a:p>
            <a:pPr lvl="1">
              <a:lnSpc>
                <a:spcPct val="90000"/>
              </a:lnSpc>
            </a:pPr>
            <a:r>
              <a:rPr lang="en-AU" sz="1500" dirty="0"/>
              <a:t>Java is compiled to intermediate common </a:t>
            </a:r>
            <a:r>
              <a:rPr lang="en-AU" sz="1500" b="1" dirty="0"/>
              <a:t>bytecode</a:t>
            </a:r>
            <a:r>
              <a:rPr lang="en-AU" sz="1500" dirty="0"/>
              <a:t>, which is then executed by a </a:t>
            </a:r>
            <a:r>
              <a:rPr lang="en-AU" sz="1500" b="1" dirty="0"/>
              <a:t>Java Virtual Machine (JVM)</a:t>
            </a:r>
            <a:endParaRPr lang="en-AU" sz="1500" dirty="0"/>
          </a:p>
          <a:p>
            <a:pPr lvl="2">
              <a:lnSpc>
                <a:spcPct val="90000"/>
              </a:lnSpc>
            </a:pPr>
            <a:r>
              <a:rPr lang="en-AU" sz="1500" dirty="0"/>
              <a:t>This means that (in general), Java code can be compiled on one machine, and run on a different machine, as long as both machines have a JVM</a:t>
            </a:r>
          </a:p>
          <a:p>
            <a:pPr lvl="1">
              <a:lnSpc>
                <a:spcPct val="90000"/>
              </a:lnSpc>
            </a:pPr>
            <a:r>
              <a:rPr lang="en-AU" sz="1500" dirty="0"/>
              <a:t>JVM is open-source, but owned by Oracle</a:t>
            </a:r>
          </a:p>
          <a:p>
            <a:pPr lvl="2">
              <a:lnSpc>
                <a:spcPct val="90000"/>
              </a:lnSpc>
            </a:pPr>
            <a:r>
              <a:rPr lang="en-AU" sz="1500" dirty="0"/>
              <a:t>To use the JVM in a commercial project, a license is required</a:t>
            </a:r>
          </a:p>
          <a:p>
            <a:pPr lvl="3">
              <a:lnSpc>
                <a:spcPct val="90000"/>
              </a:lnSpc>
            </a:pPr>
            <a:r>
              <a:rPr lang="en-AU" sz="1500" dirty="0"/>
              <a:t>Android initially got around this by writing its own virtual machine compatible with Java bytecode, </a:t>
            </a:r>
            <a:r>
              <a:rPr lang="en-AU" sz="1500" b="1" dirty="0"/>
              <a:t>Dalvik</a:t>
            </a:r>
            <a:r>
              <a:rPr lang="en-AU" sz="1500" dirty="0"/>
              <a:t>…</a:t>
            </a:r>
          </a:p>
          <a:p>
            <a:pPr lvl="3">
              <a:lnSpc>
                <a:spcPct val="90000"/>
              </a:lnSpc>
            </a:pPr>
            <a:r>
              <a:rPr lang="en-AU" sz="1500" dirty="0"/>
              <a:t>…but this got them in a legal scuffle with Oracle!</a:t>
            </a:r>
          </a:p>
          <a:p>
            <a:pPr lvl="2">
              <a:lnSpc>
                <a:spcPct val="90000"/>
              </a:lnSpc>
            </a:pPr>
            <a:r>
              <a:rPr lang="en-AU" sz="1500" dirty="0"/>
              <a:t>Dalvik in modern Android</a:t>
            </a:r>
          </a:p>
          <a:p>
            <a:pPr lvl="3">
              <a:lnSpc>
                <a:spcPct val="90000"/>
              </a:lnSpc>
            </a:pPr>
            <a:r>
              <a:rPr lang="en-AU" sz="1500" dirty="0"/>
              <a:t>Modern Android apps are compile as native binaries to improve performance</a:t>
            </a:r>
          </a:p>
          <a:p>
            <a:pPr lvl="3">
              <a:lnSpc>
                <a:spcPct val="90000"/>
              </a:lnSpc>
            </a:pPr>
            <a:r>
              <a:rPr lang="en-AU" sz="1500" dirty="0"/>
              <a:t>JVM still included in Android for compatibility reasons</a:t>
            </a:r>
          </a:p>
          <a:p>
            <a:pPr lvl="2">
              <a:lnSpc>
                <a:spcPct val="90000"/>
              </a:lnSpc>
            </a:pPr>
            <a:endParaRPr lang="en-AU" sz="1500" dirty="0"/>
          </a:p>
        </p:txBody>
      </p:sp>
    </p:spTree>
    <p:extLst>
      <p:ext uri="{BB962C8B-B14F-4D97-AF65-F5344CB8AC3E}">
        <p14:creationId xmlns:p14="http://schemas.microsoft.com/office/powerpoint/2010/main" val="2484471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749C117F-F390-437B-ADB0-57E87EFF3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7EF42F8-2417-49A6-95CE-DE9503B0A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C6F623B-2003-4AED-B02F-541A150EC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CD11837A-4F3D-419F-ACE2-E80B1EA28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B9411D1A-7E2C-4A36-BE32-BF7A8E130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0742BC3-654B-4E41-9A6A-73A42E477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75E71FA-50BD-43F8-8C98-04339283A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F1AA7F6-A589-4BC8-BC72-2CA6DC9083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53F5243F-7E41-439E-8991-C4F246D88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01A6B5F-1CF1-43AD-9E85-94E187210C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2F682A59-7E20-407C-A7F8-582295AC68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5E4AC24E-0670-406E-822F-AAA6DA201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0A53DA1-38AF-F034-6B09-5375D9D90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3290" y="1041401"/>
            <a:ext cx="3079006" cy="234526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>
                <a:solidFill>
                  <a:srgbClr val="262626"/>
                </a:solidFill>
              </a:rPr>
              <a:t>11.1 – Window Systems and Android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9FCF9-5706-395A-D409-714698543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99431" y="3657596"/>
            <a:ext cx="3092865" cy="19334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100" kern="1200" cap="none">
                <a:solidFill>
                  <a:srgbClr val="000000"/>
                </a:solidFill>
                <a:effectLst/>
                <a:latin typeface="+mn-lt"/>
                <a:ea typeface="+mn-ea"/>
                <a:cs typeface="+mn-cs"/>
              </a:rPr>
              <a:t>Android architecture is similar to that of Linux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89B1776-F953-4C0F-8E85-E9C66B1EF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4" y="1092200"/>
            <a:ext cx="6432130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diagram of software components&#10;&#10;Description automatically generated with medium confidence">
            <a:extLst>
              <a:ext uri="{FF2B5EF4-FFF2-40B4-BE49-F238E27FC236}">
                <a16:creationId xmlns:a16="http://schemas.microsoft.com/office/drawing/2014/main" id="{CBDF6AEA-AA51-3C6D-1578-CE57B861C6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12683" y="2038179"/>
            <a:ext cx="5784083" cy="2602837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97356D0-D934-42B9-8291-DF34A3AC0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9431" y="3509772"/>
            <a:ext cx="3074977" cy="123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0834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Lab exercises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dirty="0"/>
                  <a:t>Jump onto Canvas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dirty="0"/>
                  <a:t> Modules – under Week </a:t>
                </a:r>
                <a:r>
                  <a:rPr lang="en-AU" dirty="0"/>
                  <a:t>10</a:t>
                </a:r>
                <a:r>
                  <a:rPr dirty="0"/>
                  <a:t> you will find today’s lab sheet</a:t>
                </a:r>
              </a:p>
              <a:p>
                <a:pPr lvl="0"/>
                <a:r>
                  <a:rPr lang="en-AU" dirty="0"/>
                  <a:t>Today, we will mostly work through the lab content together.</a:t>
                </a:r>
              </a:p>
              <a:p>
                <a:pPr lvl="0"/>
                <a:r>
                  <a:rPr b="1" dirty="0"/>
                  <a:t>Have fun!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1" t="-141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02841-612E-748F-C030-BBEE9BBA525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97204" y="789603"/>
            <a:ext cx="9601200" cy="1303337"/>
          </a:xfrm>
        </p:spPr>
        <p:txBody>
          <a:bodyPr/>
          <a:lstStyle/>
          <a:p>
            <a:r>
              <a:rPr lang="en-US" dirty="0"/>
              <a:t>Attendance</a:t>
            </a:r>
          </a:p>
        </p:txBody>
      </p:sp>
      <p:pic>
        <p:nvPicPr>
          <p:cNvPr id="8" name="Picture 7" descr="A qr code with black squares&#10;&#10;Description automatically generated">
            <a:extLst>
              <a:ext uri="{FF2B5EF4-FFF2-40B4-BE49-F238E27FC236}">
                <a16:creationId xmlns:a16="http://schemas.microsoft.com/office/drawing/2014/main" id="{E529C588-D794-9A8F-3572-59352F15A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5700" y="2482916"/>
            <a:ext cx="3086100" cy="30988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F40D783-41A2-2F28-6113-4FBBAE21A435}"/>
              </a:ext>
            </a:extLst>
          </p:cNvPr>
          <p:cNvSpPr txBox="1"/>
          <p:nvPr/>
        </p:nvSpPr>
        <p:spPr>
          <a:xfrm>
            <a:off x="1741602" y="3262868"/>
            <a:ext cx="61179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0" i="0" u="none" strike="noStrike" dirty="0">
                <a:effectLst/>
                <a:latin typeface="Open Sans" panose="020B0606030504020204" pitchFamily="34" charset="0"/>
                <a:hlinkClick r:id="rId3"/>
              </a:rPr>
              <a:t>https://bit.ly/3OrIYcs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810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C2B3B-A245-E1E6-D4B9-C753A7841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25286"/>
          </a:xfrm>
        </p:spPr>
        <p:txBody>
          <a:bodyPr/>
          <a:lstStyle/>
          <a:p>
            <a:r>
              <a:rPr lang="en-AU" dirty="0"/>
              <a:t>Assignment 2 – Overview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2F2C6C4-E3FB-C5DF-46DE-A17364B11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Due October 22</a:t>
            </a:r>
            <a:r>
              <a:rPr lang="en-US" baseline="30000" dirty="0"/>
              <a:t>nd</a:t>
            </a:r>
            <a:endParaRPr lang="en-US" dirty="0"/>
          </a:p>
          <a:p>
            <a:r>
              <a:rPr lang="en-US" dirty="0"/>
              <a:t>Please look at </a:t>
            </a:r>
            <a:r>
              <a:rPr lang="en-US" dirty="0" err="1"/>
              <a:t>Edstem</a:t>
            </a:r>
            <a:r>
              <a:rPr lang="en-US" dirty="0"/>
              <a:t> before asking any questions</a:t>
            </a:r>
          </a:p>
          <a:p>
            <a:r>
              <a:rPr lang="en-US" dirty="0"/>
              <a:t>Attempt to read the specs</a:t>
            </a:r>
          </a:p>
          <a:p>
            <a:r>
              <a:rPr lang="en-US" dirty="0"/>
              <a:t>Requires you to generate a DNS infrastructure: </a:t>
            </a:r>
          </a:p>
          <a:p>
            <a:pPr lvl="1"/>
            <a:r>
              <a:rPr lang="en-US" dirty="0"/>
              <a:t>Change a hostname (</a:t>
            </a:r>
            <a:r>
              <a:rPr lang="en-AU" dirty="0" err="1"/>
              <a:t>alice.bob.carol.dan.eve</a:t>
            </a:r>
            <a:r>
              <a:rPr lang="en-AU" dirty="0"/>
              <a:t>)</a:t>
            </a:r>
            <a:r>
              <a:rPr lang="en-US" dirty="0"/>
              <a:t> into a relevant port (2235), consider everything through this overall idea</a:t>
            </a:r>
          </a:p>
        </p:txBody>
      </p:sp>
    </p:spTree>
    <p:extLst>
      <p:ext uri="{BB962C8B-B14F-4D97-AF65-F5344CB8AC3E}">
        <p14:creationId xmlns:p14="http://schemas.microsoft.com/office/powerpoint/2010/main" val="3313264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F982A-48C1-A271-928F-B02EC3720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Homework stuff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4E2CD-05A0-BD31-954C-1313238A3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3079281"/>
            <a:ext cx="9601200" cy="3541486"/>
          </a:xfrm>
        </p:spPr>
        <p:txBody>
          <a:bodyPr/>
          <a:lstStyle/>
          <a:p>
            <a:r>
              <a:rPr lang="en-AU" b="1" dirty="0"/>
              <a:t>Homework 5</a:t>
            </a:r>
            <a:r>
              <a:rPr lang="en-AU" dirty="0"/>
              <a:t> – Interviews</a:t>
            </a:r>
          </a:p>
          <a:p>
            <a:pPr marL="0" indent="0">
              <a:buNone/>
            </a:pP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1517148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Brief summary of this week’s content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1D39ECD8-0E3E-43C1-9E56-3604E9A15E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1B592F0F-402B-4FF5-BC6B-00A024655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038" name="Picture 1037">
              <a:extLst>
                <a:ext uri="{FF2B5EF4-FFF2-40B4-BE49-F238E27FC236}">
                  <a16:creationId xmlns:a16="http://schemas.microsoft.com/office/drawing/2014/main" id="{8EF0DA20-3B85-45BF-BA3A-BFB1E8447C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039" name="Rectangle 1038">
              <a:extLst>
                <a:ext uri="{FF2B5EF4-FFF2-40B4-BE49-F238E27FC236}">
                  <a16:creationId xmlns:a16="http://schemas.microsoft.com/office/drawing/2014/main" id="{8777C3F1-A465-43B3-85B0-DD54F9F152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40" name="Picture 1039">
              <a:extLst>
                <a:ext uri="{FF2B5EF4-FFF2-40B4-BE49-F238E27FC236}">
                  <a16:creationId xmlns:a16="http://schemas.microsoft.com/office/drawing/2014/main" id="{1DB29FDA-E291-482E-AAF5-3E0C5C321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041" name="Picture 1040">
              <a:extLst>
                <a:ext uri="{FF2B5EF4-FFF2-40B4-BE49-F238E27FC236}">
                  <a16:creationId xmlns:a16="http://schemas.microsoft.com/office/drawing/2014/main" id="{00024A88-E45C-43D3-B94F-346AF518B1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E1F17DD-AA81-D634-C1C5-23A7B933E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564" y="982132"/>
            <a:ext cx="4561069" cy="1416721"/>
          </a:xfrm>
        </p:spPr>
        <p:txBody>
          <a:bodyPr>
            <a:normAutofit/>
          </a:bodyPr>
          <a:lstStyle/>
          <a:p>
            <a:r>
              <a:rPr lang="en-AU" sz="4000" dirty="0"/>
              <a:t>11.1 – Window Systems and Android</a:t>
            </a:r>
          </a:p>
        </p:txBody>
      </p:sp>
      <p:cxnSp>
        <p:nvCxnSpPr>
          <p:cNvPr id="1043" name="Straight Connector 1042">
            <a:extLst>
              <a:ext uri="{FF2B5EF4-FFF2-40B4-BE49-F238E27FC236}">
                <a16:creationId xmlns:a16="http://schemas.microsoft.com/office/drawing/2014/main" id="{DFBD34B5-7777-4A8A-8ED2-97A4A3C27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39418" y="2400639"/>
            <a:ext cx="402336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43D99-B064-A271-FD05-7981AE57F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385" y="2556932"/>
            <a:ext cx="4567427" cy="331893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AU" sz="1500" dirty="0"/>
              <a:t>History of window-based GUIs</a:t>
            </a:r>
          </a:p>
          <a:p>
            <a:pPr lvl="1">
              <a:lnSpc>
                <a:spcPct val="90000"/>
              </a:lnSpc>
            </a:pPr>
            <a:r>
              <a:rPr lang="en-AU" sz="1500" dirty="0"/>
              <a:t>Original Unix system (1969) was a command-line interface (CLI)</a:t>
            </a:r>
          </a:p>
          <a:p>
            <a:pPr lvl="1">
              <a:lnSpc>
                <a:spcPct val="90000"/>
              </a:lnSpc>
            </a:pPr>
            <a:r>
              <a:rPr lang="en-AU" sz="1500" dirty="0"/>
              <a:t>Xerox Palo Alto Research Centre (PARC) invented graphical user interface (GUI), with mouse, as research, on the Xerox Alto machine</a:t>
            </a:r>
          </a:p>
          <a:p>
            <a:pPr lvl="1">
              <a:lnSpc>
                <a:spcPct val="90000"/>
              </a:lnSpc>
            </a:pPr>
            <a:r>
              <a:rPr lang="en-AU" sz="1500" dirty="0"/>
              <a:t>Apple was inspired by this – in 1981 released the Apple Lisa, first commercial GUI PC</a:t>
            </a:r>
          </a:p>
          <a:p>
            <a:pPr lvl="1">
              <a:lnSpc>
                <a:spcPct val="90000"/>
              </a:lnSpc>
            </a:pPr>
            <a:r>
              <a:rPr lang="en-AU" sz="1500" dirty="0"/>
              <a:t>First Unix window system: BLIT (1982)</a:t>
            </a:r>
          </a:p>
          <a:p>
            <a:pPr lvl="2">
              <a:lnSpc>
                <a:spcPct val="90000"/>
              </a:lnSpc>
            </a:pPr>
            <a:r>
              <a:rPr lang="en-AU" sz="1500" dirty="0"/>
              <a:t>Special program running in terminal</a:t>
            </a:r>
          </a:p>
          <a:p>
            <a:pPr lvl="2">
              <a:lnSpc>
                <a:spcPct val="90000"/>
              </a:lnSpc>
            </a:pPr>
            <a:endParaRPr lang="en-AU" sz="1500" dirty="0"/>
          </a:p>
        </p:txBody>
      </p:sp>
      <p:pic>
        <p:nvPicPr>
          <p:cNvPr id="1030" name="Picture 6" descr="Blit (computer terminal) - Wikipedia">
            <a:extLst>
              <a:ext uri="{FF2B5EF4-FFF2-40B4-BE49-F238E27FC236}">
                <a16:creationId xmlns:a16="http://schemas.microsoft.com/office/drawing/2014/main" id="{AEB3DF8F-F181-5F8F-6E93-8C766F318C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14" r="5740" b="-4"/>
          <a:stretch/>
        </p:blipFill>
        <p:spPr bwMode="auto">
          <a:xfrm>
            <a:off x="6093447" y="821175"/>
            <a:ext cx="2584054" cy="2494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5" name="Rectangle 1044">
            <a:extLst>
              <a:ext uri="{FF2B5EF4-FFF2-40B4-BE49-F238E27FC236}">
                <a16:creationId xmlns:a16="http://schemas.microsoft.com/office/drawing/2014/main" id="{018F8D27-BFDB-4BF9-A512-FF930275B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55486" y="821175"/>
            <a:ext cx="2510350" cy="24945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The Xerox Alto, Smalltalk, and rewriting a running GUI">
            <a:extLst>
              <a:ext uri="{FF2B5EF4-FFF2-40B4-BE49-F238E27FC236}">
                <a16:creationId xmlns:a16="http://schemas.microsoft.com/office/drawing/2014/main" id="{D4610933-AEED-549B-C8A5-0ACC17F2B4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44" b="20484"/>
          <a:stretch/>
        </p:blipFill>
        <p:spPr bwMode="auto">
          <a:xfrm>
            <a:off x="8855486" y="821175"/>
            <a:ext cx="2510350" cy="2494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pple Lisa - Mac History">
            <a:extLst>
              <a:ext uri="{FF2B5EF4-FFF2-40B4-BE49-F238E27FC236}">
                <a16:creationId xmlns:a16="http://schemas.microsoft.com/office/drawing/2014/main" id="{F87CCE1D-4B06-7BFE-6C6D-CD0AE97B22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56" r="-2" b="15464"/>
          <a:stretch/>
        </p:blipFill>
        <p:spPr bwMode="auto">
          <a:xfrm>
            <a:off x="6093448" y="3453833"/>
            <a:ext cx="5264080" cy="2478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0268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74" name="Rectangle 2073">
            <a:extLst>
              <a:ext uri="{FF2B5EF4-FFF2-40B4-BE49-F238E27FC236}">
                <a16:creationId xmlns:a16="http://schemas.microsoft.com/office/drawing/2014/main" id="{22AC0F86-9A78-4E84-A4B4-ADB8B2629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75" name="Group 2074">
            <a:extLst>
              <a:ext uri="{FF2B5EF4-FFF2-40B4-BE49-F238E27FC236}">
                <a16:creationId xmlns:a16="http://schemas.microsoft.com/office/drawing/2014/main" id="{4AF78B9E-8BE2-4706-9377-A05FA25ABA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2058" name="Picture 2057">
              <a:extLst>
                <a:ext uri="{FF2B5EF4-FFF2-40B4-BE49-F238E27FC236}">
                  <a16:creationId xmlns:a16="http://schemas.microsoft.com/office/drawing/2014/main" id="{32CDFDE2-4DB3-4623-BA21-187D1B710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059" name="Rectangle 2058">
              <a:extLst>
                <a:ext uri="{FF2B5EF4-FFF2-40B4-BE49-F238E27FC236}">
                  <a16:creationId xmlns:a16="http://schemas.microsoft.com/office/drawing/2014/main" id="{ED74B2AA-1443-4E9B-8462-F7F5B8525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2060" name="Picture 2059">
              <a:extLst>
                <a:ext uri="{FF2B5EF4-FFF2-40B4-BE49-F238E27FC236}">
                  <a16:creationId xmlns:a16="http://schemas.microsoft.com/office/drawing/2014/main" id="{9BB652B6-7300-49EC-9422-EF5342492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061" name="Picture 2060">
              <a:extLst>
                <a:ext uri="{FF2B5EF4-FFF2-40B4-BE49-F238E27FC236}">
                  <a16:creationId xmlns:a16="http://schemas.microsoft.com/office/drawing/2014/main" id="{D0909587-01DE-424D-A15F-DAA28CF2C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5E7099C-F85E-53DC-ABA4-65419D220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5825" y="982132"/>
            <a:ext cx="3360772" cy="13038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AU" sz="2800"/>
              <a:t>11.1 – Window Systems and Android</a:t>
            </a:r>
          </a:p>
        </p:txBody>
      </p:sp>
      <p:sp>
        <p:nvSpPr>
          <p:cNvPr id="2076" name="Rectangle 2075">
            <a:extLst>
              <a:ext uri="{FF2B5EF4-FFF2-40B4-BE49-F238E27FC236}">
                <a16:creationId xmlns:a16="http://schemas.microsoft.com/office/drawing/2014/main" id="{69A54E25-1C05-48E5-A5CC-3778C1D363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3" y="1092200"/>
            <a:ext cx="5942687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X Window System 101">
            <a:extLst>
              <a:ext uri="{FF2B5EF4-FFF2-40B4-BE49-F238E27FC236}">
                <a16:creationId xmlns:a16="http://schemas.microsoft.com/office/drawing/2014/main" id="{AA44EE58-6486-376F-73CC-6D8385D452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900"/>
          <a:stretch/>
        </p:blipFill>
        <p:spPr bwMode="auto">
          <a:xfrm>
            <a:off x="1412683" y="1410208"/>
            <a:ext cx="5278777" cy="3858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65" name="Straight Connector 2064">
            <a:extLst>
              <a:ext uri="{FF2B5EF4-FFF2-40B4-BE49-F238E27FC236}">
                <a16:creationId xmlns:a16="http://schemas.microsoft.com/office/drawing/2014/main" id="{0E5D0023-B23E-4823-8D72-B07FFF8CA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20089" y="2400639"/>
            <a:ext cx="337650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E211D-1B05-2298-8DD7-0948A9CB5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5824" y="2556932"/>
            <a:ext cx="3360771" cy="331893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AU" sz="1500"/>
              <a:t>History of window-based GUIs</a:t>
            </a:r>
          </a:p>
          <a:p>
            <a:pPr lvl="1">
              <a:lnSpc>
                <a:spcPct val="90000"/>
              </a:lnSpc>
            </a:pPr>
            <a:r>
              <a:rPr lang="en-AU" sz="1500"/>
              <a:t>1984 – first mainstream Unix window system, X Window System, developed at MIT</a:t>
            </a:r>
          </a:p>
          <a:p>
            <a:pPr lvl="2">
              <a:lnSpc>
                <a:spcPct val="90000"/>
              </a:lnSpc>
            </a:pPr>
            <a:r>
              <a:rPr lang="en-AU" sz="1500"/>
              <a:t>Spun off into open-source </a:t>
            </a:r>
            <a:r>
              <a:rPr lang="en-AU" sz="1500" err="1"/>
              <a:t>X.Org</a:t>
            </a:r>
            <a:r>
              <a:rPr lang="en-AU" sz="1500"/>
              <a:t> project, still used by most Linux desktop distributions today</a:t>
            </a:r>
          </a:p>
          <a:p>
            <a:pPr lvl="1">
              <a:lnSpc>
                <a:spcPct val="90000"/>
              </a:lnSpc>
            </a:pPr>
            <a:r>
              <a:rPr lang="en-AU" sz="1500"/>
              <a:t>1985 – Release of Microsoft Windows 1.0</a:t>
            </a:r>
          </a:p>
        </p:txBody>
      </p:sp>
    </p:spTree>
    <p:extLst>
      <p:ext uri="{BB962C8B-B14F-4D97-AF65-F5344CB8AC3E}">
        <p14:creationId xmlns:p14="http://schemas.microsoft.com/office/powerpoint/2010/main" val="146891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70D10-2C20-35DC-1320-5824B29F6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4400" dirty="0"/>
              <a:t>11.1 – Window Systems and Android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17D97-910D-FF68-F8F7-2C636BC53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8943" y="2532809"/>
            <a:ext cx="4408714" cy="3581400"/>
          </a:xfrm>
        </p:spPr>
        <p:txBody>
          <a:bodyPr>
            <a:normAutofit/>
          </a:bodyPr>
          <a:lstStyle/>
          <a:p>
            <a:r>
              <a:rPr lang="en-AU" sz="1800" dirty="0"/>
              <a:t>Interacting with a computer using a keyboard</a:t>
            </a:r>
          </a:p>
          <a:p>
            <a:pPr lvl="1"/>
            <a:r>
              <a:rPr lang="en-AU" sz="1800" dirty="0"/>
              <a:t>Interface directly with shell via keyboard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648486-9C6C-15FC-7B7C-831BEFA36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4076700"/>
            <a:ext cx="5105400" cy="2126276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D08551C-F37E-ED9E-75AF-30F646EDFFEE}"/>
              </a:ext>
            </a:extLst>
          </p:cNvPr>
          <p:cNvSpPr txBox="1">
            <a:spLocks/>
          </p:cNvSpPr>
          <p:nvPr/>
        </p:nvSpPr>
        <p:spPr>
          <a:xfrm>
            <a:off x="6306313" y="2532809"/>
            <a:ext cx="499872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800" dirty="0"/>
              <a:t>Interacting with a computer using a keyboard</a:t>
            </a:r>
          </a:p>
          <a:p>
            <a:pPr lvl="1"/>
            <a:r>
              <a:rPr lang="en-AU" sz="1800" b="1" dirty="0"/>
              <a:t>Window server</a:t>
            </a:r>
            <a:r>
              <a:rPr lang="en-AU" sz="1800" dirty="0"/>
              <a:t> intercepts interaction with screen elements</a:t>
            </a:r>
          </a:p>
          <a:p>
            <a:pPr lvl="1"/>
            <a:r>
              <a:rPr lang="en-AU" sz="1800" dirty="0"/>
              <a:t>Window server then interprets actions, and provides commands for shell to execute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3E18B9-A066-8E78-D86A-34285EDA3A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1800" y="4323509"/>
            <a:ext cx="4887687" cy="2157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883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C878D9A-77BE-4701-AE3D-EEFC53CD5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43BE08-0ED1-4B73-AC6D-B7E26A59C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6B2094-7FC0-45FC-BFED-3CB88CEE6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3025D4-5ADF-E443-A01F-EC33BD502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108" y="954756"/>
            <a:ext cx="2730414" cy="4946003"/>
          </a:xfrm>
        </p:spPr>
        <p:txBody>
          <a:bodyPr>
            <a:normAutofit/>
          </a:bodyPr>
          <a:lstStyle/>
          <a:p>
            <a:r>
              <a:rPr lang="en-AU">
                <a:solidFill>
                  <a:srgbClr val="FFFFFF"/>
                </a:solidFill>
              </a:rPr>
              <a:t>11.1 – Window Systems and Android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A4B640-BB7F-4272-A710-068DBA9F9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5AF75-8147-1752-B45C-9360A2A372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0934" y="469900"/>
            <a:ext cx="5953630" cy="540596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AU" sz="1400" dirty="0"/>
              <a:t>What is a window server?</a:t>
            </a:r>
          </a:p>
          <a:p>
            <a:pPr lvl="1">
              <a:lnSpc>
                <a:spcPct val="90000"/>
              </a:lnSpc>
            </a:pPr>
            <a:r>
              <a:rPr lang="en-AU" sz="1400" dirty="0"/>
              <a:t>Program which holds information about elements on the screen as data structures</a:t>
            </a:r>
          </a:p>
          <a:p>
            <a:pPr lvl="1">
              <a:lnSpc>
                <a:spcPct val="90000"/>
              </a:lnSpc>
            </a:pPr>
            <a:r>
              <a:rPr lang="en-AU" sz="1400" dirty="0"/>
              <a:t>Includes:</a:t>
            </a:r>
          </a:p>
          <a:p>
            <a:pPr lvl="2">
              <a:lnSpc>
                <a:spcPct val="90000"/>
              </a:lnSpc>
            </a:pPr>
            <a:r>
              <a:rPr lang="en-AU" sz="1400" dirty="0"/>
              <a:t>windows</a:t>
            </a:r>
          </a:p>
          <a:p>
            <a:pPr lvl="2">
              <a:lnSpc>
                <a:spcPct val="90000"/>
              </a:lnSpc>
            </a:pPr>
            <a:r>
              <a:rPr lang="en-AU" sz="1400" dirty="0"/>
              <a:t>window elements (such as scroll bars, close/minimise/maximise buttons)</a:t>
            </a:r>
          </a:p>
          <a:p>
            <a:pPr lvl="2">
              <a:lnSpc>
                <a:spcPct val="90000"/>
              </a:lnSpc>
            </a:pPr>
            <a:r>
              <a:rPr lang="en-AU" sz="1400" dirty="0"/>
              <a:t>other parts of a user interface</a:t>
            </a:r>
          </a:p>
          <a:p>
            <a:pPr lvl="1">
              <a:lnSpc>
                <a:spcPct val="90000"/>
              </a:lnSpc>
            </a:pPr>
            <a:r>
              <a:rPr lang="en-AU" sz="1400" dirty="0"/>
              <a:t>Window server can be broken down into sub-components or programs</a:t>
            </a:r>
          </a:p>
          <a:p>
            <a:pPr lvl="2">
              <a:lnSpc>
                <a:spcPct val="90000"/>
              </a:lnSpc>
            </a:pPr>
            <a:r>
              <a:rPr lang="en-AU" sz="1400" b="1" dirty="0"/>
              <a:t>Window manager</a:t>
            </a:r>
            <a:r>
              <a:rPr lang="en-AU" sz="1400" dirty="0"/>
              <a:t> is responsible specifically for displaying windows on the screen</a:t>
            </a:r>
          </a:p>
          <a:p>
            <a:pPr lvl="2">
              <a:lnSpc>
                <a:spcPct val="90000"/>
              </a:lnSpc>
            </a:pPr>
            <a:r>
              <a:rPr lang="en-AU" sz="1400" b="1" dirty="0"/>
              <a:t>Desktop environment</a:t>
            </a:r>
            <a:r>
              <a:rPr lang="en-AU" sz="1400" dirty="0"/>
              <a:t> provides overall look-and-feel of interface</a:t>
            </a:r>
          </a:p>
          <a:p>
            <a:pPr lvl="3">
              <a:lnSpc>
                <a:spcPct val="90000"/>
              </a:lnSpc>
            </a:pPr>
            <a:r>
              <a:rPr lang="en-AU" sz="1400" dirty="0"/>
              <a:t>OSs such as Linux provide a variety of desktop environments</a:t>
            </a:r>
          </a:p>
          <a:p>
            <a:pPr lvl="1">
              <a:lnSpc>
                <a:spcPct val="90000"/>
              </a:lnSpc>
            </a:pPr>
            <a:r>
              <a:rPr lang="en-AU" sz="1400" dirty="0"/>
              <a:t>Each program in a window acts as a </a:t>
            </a:r>
            <a:r>
              <a:rPr lang="en-AU" sz="1400" b="1" dirty="0"/>
              <a:t>client</a:t>
            </a:r>
            <a:r>
              <a:rPr lang="en-AU" sz="1400" dirty="0"/>
              <a:t> of the server</a:t>
            </a:r>
          </a:p>
          <a:p>
            <a:pPr lvl="2">
              <a:lnSpc>
                <a:spcPct val="90000"/>
              </a:lnSpc>
            </a:pPr>
            <a:r>
              <a:rPr lang="en-AU" sz="1400" dirty="0"/>
              <a:t>Server communicates with client to dictate styling of common elements (e.g. buttons, scroll bars, etc.)</a:t>
            </a:r>
          </a:p>
        </p:txBody>
      </p:sp>
    </p:spTree>
    <p:extLst>
      <p:ext uri="{BB962C8B-B14F-4D97-AF65-F5344CB8AC3E}">
        <p14:creationId xmlns:p14="http://schemas.microsoft.com/office/powerpoint/2010/main" val="2337747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7E61F402-3445-458A-9A2B-D28FD2883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A673C096-95AE-4644-B76C-1DF1B667D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034" name="Picture 1033">
              <a:extLst>
                <a:ext uri="{FF2B5EF4-FFF2-40B4-BE49-F238E27FC236}">
                  <a16:creationId xmlns:a16="http://schemas.microsoft.com/office/drawing/2014/main" id="{77A91835-418B-4867-87D7-1376A57F3F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035" name="Rectangle 1034">
              <a:extLst>
                <a:ext uri="{FF2B5EF4-FFF2-40B4-BE49-F238E27FC236}">
                  <a16:creationId xmlns:a16="http://schemas.microsoft.com/office/drawing/2014/main" id="{65B511A1-E0EC-49FE-8068-9DA29CD00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36" name="Picture 1035">
              <a:extLst>
                <a:ext uri="{FF2B5EF4-FFF2-40B4-BE49-F238E27FC236}">
                  <a16:creationId xmlns:a16="http://schemas.microsoft.com/office/drawing/2014/main" id="{4A61BC5F-ADA4-4DBA-9C6B-E17E0B82E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037" name="Picture 1036">
              <a:extLst>
                <a:ext uri="{FF2B5EF4-FFF2-40B4-BE49-F238E27FC236}">
                  <a16:creationId xmlns:a16="http://schemas.microsoft.com/office/drawing/2014/main" id="{1CE6F7D2-ACED-47D2-BEFD-FB26F7537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47BFFCA-9DDE-1FCD-2DC2-0317FDED5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3660056" cy="1325373"/>
          </a:xfrm>
        </p:spPr>
        <p:txBody>
          <a:bodyPr anchor="b">
            <a:normAutofit/>
          </a:bodyPr>
          <a:lstStyle/>
          <a:p>
            <a:r>
              <a:rPr lang="en-AU" sz="2800">
                <a:solidFill>
                  <a:srgbClr val="262626"/>
                </a:solidFill>
              </a:rPr>
              <a:t>11.1 – Window Systems and Android</a:t>
            </a:r>
          </a:p>
        </p:txBody>
      </p:sp>
      <p:cxnSp>
        <p:nvCxnSpPr>
          <p:cNvPr id="1039" name="Straight Connector 1038">
            <a:extLst>
              <a:ext uri="{FF2B5EF4-FFF2-40B4-BE49-F238E27FC236}">
                <a16:creationId xmlns:a16="http://schemas.microsoft.com/office/drawing/2014/main" id="{2BE880E9-2B86-4CDB-B5B7-308745CDD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5401" y="2400639"/>
            <a:ext cx="36600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4F03E-23C6-988C-7AB4-1F724A538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493774"/>
            <a:ext cx="3660057" cy="3382094"/>
          </a:xfrm>
        </p:spPr>
        <p:txBody>
          <a:bodyPr>
            <a:normAutofit/>
          </a:bodyPr>
          <a:lstStyle/>
          <a:p>
            <a:r>
              <a:rPr lang="en-AU" sz="1600" dirty="0">
                <a:solidFill>
                  <a:srgbClr val="262626"/>
                </a:solidFill>
              </a:rPr>
              <a:t>Example of window server architecture (X Server)</a:t>
            </a:r>
          </a:p>
          <a:p>
            <a:pPr lvl="1"/>
            <a:r>
              <a:rPr lang="en-AU" sz="1600" dirty="0">
                <a:solidFill>
                  <a:srgbClr val="262626"/>
                </a:solidFill>
              </a:rPr>
              <a:t>Note the </a:t>
            </a:r>
            <a:r>
              <a:rPr lang="en-AU" sz="1600" i="1" dirty="0">
                <a:solidFill>
                  <a:srgbClr val="262626"/>
                </a:solidFill>
              </a:rPr>
              <a:t>network</a:t>
            </a:r>
            <a:r>
              <a:rPr lang="en-AU" sz="1600" dirty="0">
                <a:solidFill>
                  <a:srgbClr val="262626"/>
                </a:solidFill>
              </a:rPr>
              <a:t> component: this allows for a remote client to render windows from a machine running an X Server</a:t>
            </a:r>
          </a:p>
        </p:txBody>
      </p:sp>
      <p:pic>
        <p:nvPicPr>
          <p:cNvPr id="1026" name="Picture 2" descr="X Window System - Wikipedia">
            <a:extLst>
              <a:ext uri="{FF2B5EF4-FFF2-40B4-BE49-F238E27FC236}">
                <a16:creationId xmlns:a16="http://schemas.microsoft.com/office/drawing/2014/main" id="{668CC280-D807-5883-CFA2-79F103F292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02428" y="982131"/>
            <a:ext cx="2901945" cy="4893735"/>
          </a:xfrm>
          <a:prstGeom prst="rect">
            <a:avLst/>
          </a:prstGeom>
          <a:noFill/>
          <a:ln w="57150" cmpd="thickThin">
            <a:solidFill>
              <a:srgbClr val="7F7F7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25818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{CC923244-4624-3B46-A005-3AE3549C9CFC}tf10001064</Template>
  <TotalTime>1120</TotalTime>
  <Words>658</Words>
  <Application>Microsoft Macintosh PowerPoint</Application>
  <PresentationFormat>Widescreen</PresentationFormat>
  <Paragraphs>69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Cambria Math</vt:lpstr>
      <vt:lpstr>Franklin Gothic Book</vt:lpstr>
      <vt:lpstr>Garamond</vt:lpstr>
      <vt:lpstr>Open Sans</vt:lpstr>
      <vt:lpstr>Organic</vt:lpstr>
      <vt:lpstr>INFO1112 Tutorial</vt:lpstr>
      <vt:lpstr>Assignment 2 – Overview</vt:lpstr>
      <vt:lpstr>Homework stuff</vt:lpstr>
      <vt:lpstr>Brief summary of this week’s content</vt:lpstr>
      <vt:lpstr>11.1 – Window Systems and Android</vt:lpstr>
      <vt:lpstr>11.1 – Window Systems and Android</vt:lpstr>
      <vt:lpstr>11.1 – Window Systems and Android</vt:lpstr>
      <vt:lpstr>11.1 – Window Systems and Android</vt:lpstr>
      <vt:lpstr>11.1 – Window Systems and Android</vt:lpstr>
      <vt:lpstr>11.1 – Window Systems and Android</vt:lpstr>
      <vt:lpstr>11.1 – Window Systems and Android</vt:lpstr>
      <vt:lpstr>11.1 – Window Systems and Android</vt:lpstr>
      <vt:lpstr>Lab exercises</vt:lpstr>
      <vt:lpstr>Attendance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emplate>{7990A37C-5775-CB4C-ADFE-69B7A44BA99F}tf10001072</Template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Franklin Gothic Book</vt:lpstr>
      <vt:lpstr>Crop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INFO1112!</dc:title>
  <dc:creator>Chris Polak</dc:creator>
  <cp:keywords/>
  <cp:lastModifiedBy>liuash2020 - A.Liu</cp:lastModifiedBy>
  <cp:revision>8</cp:revision>
  <dcterms:created xsi:type="dcterms:W3CDTF">2022-08-04T03:42:14Z</dcterms:created>
  <dcterms:modified xsi:type="dcterms:W3CDTF">2023-10-16T11:46:46Z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4 August, 2022</vt:lpwstr>
  </property>
  <property fmtid="{D5CDD505-2E9C-101B-9397-08002B2CF9AE}" pid="3" name="output">
    <vt:lpwstr/>
  </property>
  <property fmtid="{D5CDD505-2E9C-101B-9397-08002B2CF9AE}" pid="4" name="subtitle">
    <vt:lpwstr>Tutorial 1</vt:lpwstr>
  </property>
</Properties>
</file>