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0"/>
  </p:notesMasterIdLst>
  <p:sldIdLst>
    <p:sldId id="429" r:id="rId5"/>
    <p:sldId id="438" r:id="rId6"/>
    <p:sldId id="2134803587" r:id="rId7"/>
    <p:sldId id="482" r:id="rId8"/>
    <p:sldId id="499" r:id="rId9"/>
    <p:sldId id="2142532673" r:id="rId10"/>
    <p:sldId id="486" r:id="rId11"/>
    <p:sldId id="457" r:id="rId12"/>
    <p:sldId id="495" r:id="rId13"/>
    <p:sldId id="549" r:id="rId14"/>
    <p:sldId id="2142532668" r:id="rId15"/>
    <p:sldId id="447" r:id="rId16"/>
    <p:sldId id="446" r:id="rId17"/>
    <p:sldId id="2142532666" r:id="rId18"/>
    <p:sldId id="2142532665" r:id="rId19"/>
    <p:sldId id="2142532669" r:id="rId20"/>
    <p:sldId id="2142532675" r:id="rId21"/>
    <p:sldId id="2142532670" r:id="rId22"/>
    <p:sldId id="2142532674" r:id="rId23"/>
    <p:sldId id="2142532672" r:id="rId24"/>
    <p:sldId id="2134803592" r:id="rId25"/>
    <p:sldId id="2134803635" r:id="rId26"/>
    <p:sldId id="2134803627" r:id="rId27"/>
    <p:sldId id="2134803633" r:id="rId28"/>
    <p:sldId id="2134803629" r:id="rId29"/>
    <p:sldId id="2134803626" r:id="rId30"/>
    <p:sldId id="2142532676" r:id="rId31"/>
    <p:sldId id="2142532678" r:id="rId32"/>
    <p:sldId id="2142532677" r:id="rId33"/>
    <p:sldId id="550143745" r:id="rId34"/>
    <p:sldId id="2134803593" r:id="rId35"/>
    <p:sldId id="2134803640" r:id="rId36"/>
    <p:sldId id="550143660" r:id="rId37"/>
    <p:sldId id="2134803638" r:id="rId38"/>
    <p:sldId id="2142532664" r:id="rId39"/>
    <p:sldId id="311" r:id="rId40"/>
    <p:sldId id="2134803619" r:id="rId41"/>
    <p:sldId id="2134803600" r:id="rId42"/>
    <p:sldId id="469" r:id="rId43"/>
    <p:sldId id="2134803602" r:id="rId44"/>
    <p:sldId id="358" r:id="rId45"/>
    <p:sldId id="2134803584" r:id="rId46"/>
    <p:sldId id="2134803581" r:id="rId47"/>
    <p:sldId id="550143748" r:id="rId48"/>
    <p:sldId id="214253267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FD6CBC-CCAA-404F-A5D3-E99BC900539C}">
          <p14:sldIdLst>
            <p14:sldId id="429"/>
            <p14:sldId id="438"/>
            <p14:sldId id="2134803587"/>
            <p14:sldId id="482"/>
            <p14:sldId id="499"/>
            <p14:sldId id="2142532673"/>
            <p14:sldId id="486"/>
            <p14:sldId id="457"/>
            <p14:sldId id="495"/>
            <p14:sldId id="549"/>
            <p14:sldId id="2142532668"/>
            <p14:sldId id="447"/>
            <p14:sldId id="446"/>
            <p14:sldId id="2142532666"/>
            <p14:sldId id="2142532665"/>
            <p14:sldId id="2142532669"/>
            <p14:sldId id="2142532675"/>
            <p14:sldId id="2142532670"/>
            <p14:sldId id="2142532674"/>
            <p14:sldId id="2142532672"/>
          </p14:sldIdLst>
        </p14:section>
        <p14:section name="SnapMirror Business Continuity (SM-BC)" id="{1413C077-C4EB-49C3-96C7-0AE900B011AB}">
          <p14:sldIdLst>
            <p14:sldId id="2134803592"/>
            <p14:sldId id="2134803635"/>
            <p14:sldId id="2134803627"/>
            <p14:sldId id="2134803633"/>
            <p14:sldId id="2134803629"/>
            <p14:sldId id="2134803626"/>
            <p14:sldId id="2142532676"/>
            <p14:sldId id="2142532678"/>
            <p14:sldId id="2142532677"/>
            <p14:sldId id="550143745"/>
            <p14:sldId id="2134803593"/>
            <p14:sldId id="2134803640"/>
            <p14:sldId id="550143660"/>
            <p14:sldId id="2134803638"/>
            <p14:sldId id="2142532664"/>
            <p14:sldId id="311"/>
          </p14:sldIdLst>
        </p14:section>
        <p14:section name="Backup slides" id="{BEB02711-0D2A-4010-88B6-4A6AA383120A}">
          <p14:sldIdLst>
            <p14:sldId id="2134803619"/>
            <p14:sldId id="2134803600"/>
            <p14:sldId id="469"/>
            <p14:sldId id="2134803602"/>
            <p14:sldId id="358"/>
            <p14:sldId id="2134803584"/>
            <p14:sldId id="2134803581"/>
            <p14:sldId id="550143748"/>
            <p14:sldId id="21425326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Cheryl" initials="GC" lastIdx="3" clrIdx="0">
    <p:extLst>
      <p:ext uri="{19B8F6BF-5375-455C-9EA6-DF929625EA0E}">
        <p15:presenceInfo xmlns:p15="http://schemas.microsoft.com/office/powerpoint/2012/main" userId="S::gcheryl@netapp.com::f972e72d-6ccf-492c-9ada-78af570963f8" providerId="AD"/>
      </p:ext>
    </p:extLst>
  </p:cmAuthor>
  <p:cmAuthor id="2" name="KADAVY, EBIN" initials="KE" lastIdx="1" clrIdx="1">
    <p:extLst>
      <p:ext uri="{19B8F6BF-5375-455C-9EA6-DF929625EA0E}">
        <p15:presenceInfo xmlns:p15="http://schemas.microsoft.com/office/powerpoint/2012/main" userId="S::ebin@netapp.com::204bf65b-2198-4fb9-a6e2-d676708b0a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86FF"/>
    <a:srgbClr val="FFBCA3"/>
    <a:srgbClr val="65D097"/>
    <a:srgbClr val="5CC4FF"/>
    <a:srgbClr val="FEE0D6"/>
    <a:srgbClr val="BBE5FF"/>
    <a:srgbClr val="BEEAD3"/>
    <a:srgbClr val="7E60FC"/>
    <a:srgbClr val="02BFCE"/>
    <a:srgbClr val="F40C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82663" autoAdjust="0"/>
  </p:normalViewPr>
  <p:slideViewPr>
    <p:cSldViewPr snapToGrid="0" snapToObjects="1">
      <p:cViewPr>
        <p:scale>
          <a:sx n="94" d="100"/>
          <a:sy n="94" d="100"/>
        </p:scale>
        <p:origin x="1014"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6-01T14:24:00.42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5740D-8725-7243-A1C9-DBB03DEB1B59}" type="datetimeFigureOut">
              <a:rPr lang="en-US" smtClean="0"/>
              <a:t>7/13/2023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5E1CC-8D61-7E42-9EC1-66E2EA138FA9}" type="slidenum">
              <a:rPr lang="en-US" smtClean="0"/>
              <a:t>‹#›</a:t>
            </a:fld>
            <a:endParaRPr lang="en-US" dirty="0"/>
          </a:p>
        </p:txBody>
      </p:sp>
    </p:spTree>
    <p:extLst>
      <p:ext uri="{BB962C8B-B14F-4D97-AF65-F5344CB8AC3E}">
        <p14:creationId xmlns:p14="http://schemas.microsoft.com/office/powerpoint/2010/main" val="9272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Finance industry for example, requires two exact copies of their enterprise data. So that, when failure renders the primary copy unavailable, the hosts can seamlessly failover to the secondary copy. Essentially to achieve zero data loss or 0 Recovery Time Objective (RTO) with 0 Recovery Time Objective (RTO).</a:t>
            </a:r>
          </a:p>
          <a:p>
            <a:r>
              <a:rPr lang="en-US" sz="1200" dirty="0"/>
              <a:t>SM-BC is the 0 RPO 0 RTO SAN data protection solution which provides transparent application failover (TAF) to the secondary storage cluster upon unavailability of the primary storage cluster. Therefore enabling business continuity for Tier-1 applications.</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Comparing SM-BC to SnapMirror Synchronous (SM-S):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SM-S supports both SAN and NAS protocols. And SM-S supports SAN with different LUN identities on the source and destination. The copies are totally independent from the host SCSI stack perspective and no correlation is made in MPIO layer between the copies. With SM-S, you need to </a:t>
            </a:r>
            <a:r>
              <a:rPr lang="en-US" sz="1200" b="1" i="0" kern="1200" dirty="0">
                <a:solidFill>
                  <a:schemeClr val="tx1"/>
                </a:solidFill>
                <a:effectLst/>
                <a:latin typeface="+mn-lt"/>
                <a:ea typeface="+mn-ea"/>
                <a:cs typeface="+mn-cs"/>
              </a:rPr>
              <a:t>manually failover or create orchestration scripts for overall application failover</a:t>
            </a:r>
            <a:r>
              <a:rPr lang="en-US" sz="1200" b="0" i="0" kern="1200" dirty="0">
                <a:solidFill>
                  <a:schemeClr val="tx1"/>
                </a:solidFill>
                <a:effectLst/>
                <a:latin typeface="+mn-lt"/>
                <a:ea typeface="+mn-ea"/>
                <a:cs typeface="+mn-cs"/>
              </a:rPr>
              <a:t> to establish the link between the application and the RPO 0 copy so that application can continue the operation seamlessly after a disaster. Now, </a:t>
            </a:r>
            <a:r>
              <a:rPr lang="en-US" sz="1200" b="1" i="0" kern="1200" dirty="0">
                <a:solidFill>
                  <a:schemeClr val="tx1"/>
                </a:solidFill>
                <a:effectLst/>
                <a:latin typeface="+mn-lt"/>
                <a:ea typeface="+mn-ea"/>
                <a:cs typeface="+mn-cs"/>
              </a:rPr>
              <a:t>SM-BC enables automated failover for business-critical applications, without any manual intervention. </a:t>
            </a:r>
          </a:p>
          <a:p>
            <a:endParaRPr lang="en-US" sz="1200" dirty="0"/>
          </a:p>
          <a:p>
            <a:r>
              <a:rPr lang="en-US" sz="1200" dirty="0"/>
              <a:t>Quick glimpse of the what SM-BC solves? </a:t>
            </a:r>
          </a:p>
          <a:p>
            <a:r>
              <a:rPr lang="en-US" sz="1200" b="0" dirty="0"/>
              <a:t>It maintains the LUN identity between the two copies, so the application sees this as a shared entity. And application granularity is enabled using consistency group (CG), with automatic transparent failover (RTO 0) to the secondary copy at this CG level. </a:t>
            </a:r>
            <a:r>
              <a:rPr lang="en-US" sz="1200" b="1" dirty="0"/>
              <a:t>All in all, seamless failover to the application, with no data loss.</a:t>
            </a:r>
            <a:endParaRPr lang="en-US" b="1" dirty="0"/>
          </a:p>
          <a:p>
            <a:pPr marL="0" indent="0">
              <a:buNone/>
            </a:pPr>
            <a:endParaRPr lang="en-US" dirty="0"/>
          </a:p>
        </p:txBody>
      </p:sp>
      <p:sp>
        <p:nvSpPr>
          <p:cNvPr id="4" name="Slide Number Placeholder 3"/>
          <p:cNvSpPr>
            <a:spLocks noGrp="1"/>
          </p:cNvSpPr>
          <p:nvPr>
            <p:ph type="sldNum" sz="quarter" idx="5"/>
          </p:nvPr>
        </p:nvSpPr>
        <p:spPr/>
        <p:txBody>
          <a:bodyPr/>
          <a:lstStyle/>
          <a:p>
            <a:fld id="{60D5E1CC-8D61-7E42-9EC1-66E2EA138FA9}" type="slidenum">
              <a:rPr lang="en-US" smtClean="0"/>
              <a:t>1</a:t>
            </a:fld>
            <a:endParaRPr lang="en-US" dirty="0"/>
          </a:p>
        </p:txBody>
      </p:sp>
    </p:spTree>
    <p:extLst>
      <p:ext uri="{BB962C8B-B14F-4D97-AF65-F5344CB8AC3E}">
        <p14:creationId xmlns:p14="http://schemas.microsoft.com/office/powerpoint/2010/main" val="1764484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IN" sz="1800" dirty="0">
                <a:effectLst/>
                <a:latin typeface="Calibri" panose="020F0502020204030204" pitchFamily="34" charset="0"/>
              </a:rPr>
              <a:t>SM-BC enables an optimal design targeted for your specific requirements </a:t>
            </a:r>
          </a:p>
          <a:p>
            <a:pPr marL="0" marR="0">
              <a:spcBef>
                <a:spcPts val="0"/>
              </a:spcBef>
              <a:spcAft>
                <a:spcPts val="0"/>
              </a:spcAft>
            </a:pPr>
            <a:r>
              <a:rPr lang="en-IN" sz="1800" dirty="0">
                <a:effectLst/>
                <a:latin typeface="Calibri" panose="020F0502020204030204" pitchFamily="34" charset="0"/>
              </a:rPr>
              <a:t>On site A you have multiple database applications only one of which is critical for the business, while at site B there are only few services and it hosts the mirror of the critical application on A </a:t>
            </a:r>
          </a:p>
          <a:p>
            <a:pPr marL="0" marR="0">
              <a:spcBef>
                <a:spcPts val="0"/>
              </a:spcBef>
              <a:spcAft>
                <a:spcPts val="0"/>
              </a:spcAft>
            </a:pPr>
            <a:r>
              <a:rPr lang="en-IN" sz="1800" dirty="0">
                <a:effectLst/>
                <a:latin typeface="Calibri" panose="020F0502020204030204" pitchFamily="34" charset="0"/>
              </a:rPr>
              <a:t> </a:t>
            </a:r>
          </a:p>
          <a:p>
            <a:pPr marL="0" marR="0">
              <a:spcBef>
                <a:spcPts val="0"/>
              </a:spcBef>
              <a:spcAft>
                <a:spcPts val="0"/>
              </a:spcAft>
            </a:pPr>
            <a:r>
              <a:rPr lang="en-IN" sz="1800" dirty="0">
                <a:effectLst/>
                <a:latin typeface="Calibri" panose="020F0502020204030204" pitchFamily="34" charset="0"/>
              </a:rPr>
              <a:t>So instead of having a high end platform at both sites, you could choose to  have a high end at site A and entry at site B, and likewise have different shelf and drives on both clusters</a:t>
            </a:r>
          </a:p>
          <a:p>
            <a:pPr marL="0" marR="0">
              <a:spcBef>
                <a:spcPts val="0"/>
              </a:spcBef>
              <a:spcAft>
                <a:spcPts val="0"/>
              </a:spcAft>
            </a:pPr>
            <a:r>
              <a:rPr lang="en-IN" sz="1800" dirty="0">
                <a:effectLst/>
                <a:latin typeface="Calibri" panose="020F0502020204030204" pitchFamily="34" charset="0"/>
              </a:rPr>
              <a:t> </a:t>
            </a:r>
          </a:p>
          <a:p>
            <a:pPr marL="0" marR="0">
              <a:spcBef>
                <a:spcPts val="0"/>
              </a:spcBef>
              <a:spcAft>
                <a:spcPts val="0"/>
              </a:spcAft>
            </a:pPr>
            <a:r>
              <a:rPr lang="en-IN" sz="1800" dirty="0">
                <a:effectLst/>
                <a:latin typeface="Calibri" panose="020F0502020204030204" pitchFamily="34" charset="0"/>
              </a:rPr>
              <a:t>You can also make use of the mirror copy, perform test/dev operations</a:t>
            </a:r>
          </a:p>
          <a:p>
            <a:endParaRPr lang="en-IN" dirty="0"/>
          </a:p>
        </p:txBody>
      </p:sp>
      <p:sp>
        <p:nvSpPr>
          <p:cNvPr id="4" name="Slide Number Placeholder 3"/>
          <p:cNvSpPr>
            <a:spLocks noGrp="1"/>
          </p:cNvSpPr>
          <p:nvPr>
            <p:ph type="sldNum" sz="quarter" idx="5"/>
          </p:nvPr>
        </p:nvSpPr>
        <p:spPr/>
        <p:txBody>
          <a:bodyPr/>
          <a:lstStyle/>
          <a:p>
            <a:fld id="{D8D82002-F4B0-664E-8740-E26EF4F5731A}" type="slidenum">
              <a:rPr lang="en-US" smtClean="0"/>
              <a:pPr/>
              <a:t>12</a:t>
            </a:fld>
            <a:endParaRPr lang="en-US" dirty="0"/>
          </a:p>
        </p:txBody>
      </p:sp>
    </p:spTree>
    <p:extLst>
      <p:ext uri="{BB962C8B-B14F-4D97-AF65-F5344CB8AC3E}">
        <p14:creationId xmlns:p14="http://schemas.microsoft.com/office/powerpoint/2010/main" val="3298497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IN" sz="1200" dirty="0">
                <a:effectLst/>
                <a:latin typeface="Calibri" panose="020F0502020204030204" pitchFamily="34" charset="0"/>
              </a:rPr>
              <a:t>SM-BC enables several new use cases for business continuity</a:t>
            </a:r>
          </a:p>
          <a:p>
            <a:pPr marL="0" marR="0">
              <a:spcBef>
                <a:spcPts val="0"/>
              </a:spcBef>
              <a:spcAft>
                <a:spcPts val="0"/>
              </a:spcAft>
            </a:pPr>
            <a:r>
              <a:rPr lang="en-IN" sz="1200" dirty="0">
                <a:effectLst/>
                <a:latin typeface="Calibri" panose="020F0502020204030204" pitchFamily="34" charset="0"/>
              </a:rPr>
              <a:t> </a:t>
            </a:r>
          </a:p>
          <a:p>
            <a:pPr marL="0" marR="0">
              <a:spcBef>
                <a:spcPts val="0"/>
              </a:spcBef>
              <a:spcAft>
                <a:spcPts val="0"/>
              </a:spcAft>
            </a:pPr>
            <a:r>
              <a:rPr lang="en-IN" sz="1200" dirty="0">
                <a:effectLst/>
                <a:latin typeface="Calibri" panose="020F0502020204030204" pitchFamily="34" charset="0"/>
              </a:rPr>
              <a:t>Regulations for financial institutions in some countries requires businesses to periodically prove the serviceability of their secondary data centers, for this reason workloads must be served periodically from the primary as well secondary data center, SM-BC facilitates such a deployment</a:t>
            </a:r>
          </a:p>
          <a:p>
            <a:pPr marL="0" marR="0">
              <a:spcBef>
                <a:spcPts val="0"/>
              </a:spcBef>
              <a:spcAft>
                <a:spcPts val="0"/>
              </a:spcAft>
            </a:pPr>
            <a:r>
              <a:rPr lang="en-IN" sz="1200" dirty="0">
                <a:effectLst/>
                <a:latin typeface="Calibri" panose="020F0502020204030204" pitchFamily="34" charset="0"/>
              </a:rPr>
              <a:t> </a:t>
            </a:r>
          </a:p>
          <a:p>
            <a:pPr marL="0" marR="0">
              <a:spcBef>
                <a:spcPts val="0"/>
              </a:spcBef>
              <a:spcAft>
                <a:spcPts val="0"/>
              </a:spcAft>
            </a:pPr>
            <a:r>
              <a:rPr lang="en-IN" sz="1200" dirty="0">
                <a:effectLst/>
                <a:latin typeface="Calibri" panose="020F0502020204030204" pitchFamily="34" charset="0"/>
              </a:rPr>
              <a:t>One of our major customers with numerous remote offices wanted to provide business continuity for the core applications at each remote office, but did not want the overhead of additional hardware and operational management cost at each office. This is now possible using SM-BC.</a:t>
            </a:r>
          </a:p>
          <a:p>
            <a:pPr marL="0" marR="0">
              <a:spcBef>
                <a:spcPts val="0"/>
              </a:spcBef>
              <a:spcAft>
                <a:spcPts val="0"/>
              </a:spcAft>
            </a:pPr>
            <a:endParaRPr lang="en-IN" sz="1200" dirty="0">
              <a:effectLst/>
              <a:latin typeface="Calibri" panose="020F0502020204030204" pitchFamily="34" charset="0"/>
            </a:endParaRPr>
          </a:p>
          <a:p>
            <a:endParaRPr lang="en-IN" dirty="0"/>
          </a:p>
        </p:txBody>
      </p:sp>
      <p:sp>
        <p:nvSpPr>
          <p:cNvPr id="4" name="Slide Number Placeholder 3"/>
          <p:cNvSpPr>
            <a:spLocks noGrp="1"/>
          </p:cNvSpPr>
          <p:nvPr>
            <p:ph type="sldNum" sz="quarter" idx="5"/>
          </p:nvPr>
        </p:nvSpPr>
        <p:spPr/>
        <p:txBody>
          <a:bodyPr/>
          <a:lstStyle/>
          <a:p>
            <a:fld id="{D8D82002-F4B0-664E-8740-E26EF4F5731A}" type="slidenum">
              <a:rPr lang="en-US" smtClean="0"/>
              <a:t>13</a:t>
            </a:fld>
            <a:endParaRPr lang="en-US" dirty="0"/>
          </a:p>
        </p:txBody>
      </p:sp>
    </p:spTree>
    <p:extLst>
      <p:ext uri="{BB962C8B-B14F-4D97-AF65-F5344CB8AC3E}">
        <p14:creationId xmlns:p14="http://schemas.microsoft.com/office/powerpoint/2010/main" val="384560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IN" sz="1200" dirty="0">
                <a:effectLst/>
                <a:latin typeface="Calibri" panose="020F0502020204030204" pitchFamily="34" charset="0"/>
              </a:rPr>
              <a:t>SM-BC enables several new use cases for business continuity</a:t>
            </a:r>
          </a:p>
          <a:p>
            <a:pPr marL="0" marR="0">
              <a:spcBef>
                <a:spcPts val="0"/>
              </a:spcBef>
              <a:spcAft>
                <a:spcPts val="0"/>
              </a:spcAft>
            </a:pPr>
            <a:r>
              <a:rPr lang="en-IN" sz="1200" dirty="0">
                <a:effectLst/>
                <a:latin typeface="Calibri" panose="020F0502020204030204" pitchFamily="34" charset="0"/>
              </a:rPr>
              <a:t> </a:t>
            </a:r>
          </a:p>
          <a:p>
            <a:pPr marL="0" marR="0">
              <a:spcBef>
                <a:spcPts val="0"/>
              </a:spcBef>
              <a:spcAft>
                <a:spcPts val="0"/>
              </a:spcAft>
            </a:pPr>
            <a:r>
              <a:rPr lang="en-IN" sz="1200" dirty="0">
                <a:effectLst/>
                <a:latin typeface="Calibri" panose="020F0502020204030204" pitchFamily="34" charset="0"/>
              </a:rPr>
              <a:t>Regulations for financial institutions in some countries requires businesses to periodically prove the serviceability of their secondary data centers, for this reason workloads must be served periodically from the primary as well secondary data center, SM-BC facilitates such a deployment</a:t>
            </a:r>
          </a:p>
          <a:p>
            <a:pPr marL="0" marR="0">
              <a:spcBef>
                <a:spcPts val="0"/>
              </a:spcBef>
              <a:spcAft>
                <a:spcPts val="0"/>
              </a:spcAft>
            </a:pPr>
            <a:r>
              <a:rPr lang="en-IN" sz="1200" dirty="0">
                <a:effectLst/>
                <a:latin typeface="Calibri" panose="020F0502020204030204" pitchFamily="34" charset="0"/>
              </a:rPr>
              <a:t> </a:t>
            </a:r>
          </a:p>
          <a:p>
            <a:pPr marL="0" marR="0">
              <a:spcBef>
                <a:spcPts val="0"/>
              </a:spcBef>
              <a:spcAft>
                <a:spcPts val="0"/>
              </a:spcAft>
            </a:pPr>
            <a:r>
              <a:rPr lang="en-IN" sz="1200" dirty="0">
                <a:effectLst/>
                <a:latin typeface="Calibri" panose="020F0502020204030204" pitchFamily="34" charset="0"/>
              </a:rPr>
              <a:t>One of our major customers with numerous remote offices wanted to provide business continuity for the core applications at each remote office, but did not want the overhead of additional hardware and operational management cost at each office. This is now possible using SM-BC.</a:t>
            </a:r>
          </a:p>
          <a:p>
            <a:pPr marL="0" marR="0">
              <a:spcBef>
                <a:spcPts val="0"/>
              </a:spcBef>
              <a:spcAft>
                <a:spcPts val="0"/>
              </a:spcAft>
            </a:pPr>
            <a:endParaRPr lang="en-IN" sz="1200" dirty="0">
              <a:effectLst/>
              <a:latin typeface="Calibri" panose="020F0502020204030204" pitchFamily="34" charset="0"/>
            </a:endParaRPr>
          </a:p>
          <a:p>
            <a:endParaRPr lang="en-IN" dirty="0"/>
          </a:p>
        </p:txBody>
      </p:sp>
      <p:sp>
        <p:nvSpPr>
          <p:cNvPr id="4" name="Slide Number Placeholder 3"/>
          <p:cNvSpPr>
            <a:spLocks noGrp="1"/>
          </p:cNvSpPr>
          <p:nvPr>
            <p:ph type="sldNum" sz="quarter" idx="5"/>
          </p:nvPr>
        </p:nvSpPr>
        <p:spPr/>
        <p:txBody>
          <a:bodyPr/>
          <a:lstStyle/>
          <a:p>
            <a:fld id="{D8D82002-F4B0-664E-8740-E26EF4F5731A}" type="slidenum">
              <a:rPr lang="en-US" smtClean="0"/>
              <a:t>14</a:t>
            </a:fld>
            <a:endParaRPr lang="en-US" dirty="0"/>
          </a:p>
        </p:txBody>
      </p:sp>
    </p:spTree>
    <p:extLst>
      <p:ext uri="{BB962C8B-B14F-4D97-AF65-F5344CB8AC3E}">
        <p14:creationId xmlns:p14="http://schemas.microsoft.com/office/powerpoint/2010/main" val="1371852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IN" sz="1200" dirty="0">
                <a:effectLst/>
                <a:latin typeface="Calibri" panose="020F0502020204030204" pitchFamily="34" charset="0"/>
              </a:rPr>
              <a:t>SM-BC enables several new use cases for business continuity</a:t>
            </a:r>
          </a:p>
          <a:p>
            <a:pPr marL="0" marR="0">
              <a:spcBef>
                <a:spcPts val="0"/>
              </a:spcBef>
              <a:spcAft>
                <a:spcPts val="0"/>
              </a:spcAft>
            </a:pPr>
            <a:r>
              <a:rPr lang="en-IN" sz="1200" dirty="0">
                <a:effectLst/>
                <a:latin typeface="Calibri" panose="020F0502020204030204" pitchFamily="34" charset="0"/>
              </a:rPr>
              <a:t> </a:t>
            </a:r>
          </a:p>
          <a:p>
            <a:pPr marL="0" marR="0">
              <a:spcBef>
                <a:spcPts val="0"/>
              </a:spcBef>
              <a:spcAft>
                <a:spcPts val="0"/>
              </a:spcAft>
            </a:pPr>
            <a:r>
              <a:rPr lang="en-IN" sz="1200" dirty="0">
                <a:effectLst/>
                <a:latin typeface="Calibri" panose="020F0502020204030204" pitchFamily="34" charset="0"/>
              </a:rPr>
              <a:t>Regulations for financial institutions in some countries requires businesses to periodically prove the serviceability of their secondary data centers, for this reason workloads must be served periodically from the primary as well secondary data center, SM-BC facilitates such a deployment</a:t>
            </a:r>
          </a:p>
          <a:p>
            <a:pPr marL="0" marR="0">
              <a:spcBef>
                <a:spcPts val="0"/>
              </a:spcBef>
              <a:spcAft>
                <a:spcPts val="0"/>
              </a:spcAft>
            </a:pPr>
            <a:r>
              <a:rPr lang="en-IN" sz="1200" dirty="0">
                <a:effectLst/>
                <a:latin typeface="Calibri" panose="020F0502020204030204" pitchFamily="34" charset="0"/>
              </a:rPr>
              <a:t> </a:t>
            </a:r>
          </a:p>
          <a:p>
            <a:pPr marL="0" marR="0">
              <a:spcBef>
                <a:spcPts val="0"/>
              </a:spcBef>
              <a:spcAft>
                <a:spcPts val="0"/>
              </a:spcAft>
            </a:pPr>
            <a:r>
              <a:rPr lang="en-IN" sz="1200" dirty="0">
                <a:effectLst/>
                <a:latin typeface="Calibri" panose="020F0502020204030204" pitchFamily="34" charset="0"/>
              </a:rPr>
              <a:t>One of our major customers with numerous remote offices wanted to provide business continuity for the core applications at each remote office, but did not want the overhead of additional hardware and operational management cost at each office. This is now possible using SM-BC.</a:t>
            </a:r>
          </a:p>
          <a:p>
            <a:pPr marL="0" marR="0">
              <a:spcBef>
                <a:spcPts val="0"/>
              </a:spcBef>
              <a:spcAft>
                <a:spcPts val="0"/>
              </a:spcAft>
            </a:pPr>
            <a:endParaRPr lang="en-IN" sz="1200" dirty="0">
              <a:effectLst/>
              <a:latin typeface="Calibri" panose="020F0502020204030204" pitchFamily="34" charset="0"/>
            </a:endParaRPr>
          </a:p>
          <a:p>
            <a:endParaRPr lang="en-IN" dirty="0"/>
          </a:p>
        </p:txBody>
      </p:sp>
      <p:sp>
        <p:nvSpPr>
          <p:cNvPr id="4" name="Slide Number Placeholder 3"/>
          <p:cNvSpPr>
            <a:spLocks noGrp="1"/>
          </p:cNvSpPr>
          <p:nvPr>
            <p:ph type="sldNum" sz="quarter" idx="5"/>
          </p:nvPr>
        </p:nvSpPr>
        <p:spPr/>
        <p:txBody>
          <a:bodyPr/>
          <a:lstStyle/>
          <a:p>
            <a:fld id="{D8D82002-F4B0-664E-8740-E26EF4F5731A}" type="slidenum">
              <a:rPr lang="en-US" smtClean="0"/>
              <a:t>15</a:t>
            </a:fld>
            <a:endParaRPr lang="en-US" dirty="0"/>
          </a:p>
        </p:txBody>
      </p:sp>
    </p:spTree>
    <p:extLst>
      <p:ext uri="{BB962C8B-B14F-4D97-AF65-F5344CB8AC3E}">
        <p14:creationId xmlns:p14="http://schemas.microsoft.com/office/powerpoint/2010/main" val="2081638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Arial" panose="020B0604020202020204" pitchFamily="34" charset="0"/>
              </a:rPr>
              <a:t>Consistency Group (CG)</a:t>
            </a:r>
            <a:r>
              <a:rPr lang="en-US" b="0" i="0" dirty="0">
                <a:solidFill>
                  <a:srgbClr val="333333"/>
                </a:solidFill>
                <a:effectLst/>
                <a:latin typeface="Arial" panose="020B0604020202020204" pitchFamily="34" charset="0"/>
              </a:rPr>
              <a:t> - In a relationship created to protect for business continuity, a </a:t>
            </a:r>
            <a:r>
              <a:rPr lang="en-US" b="1" i="0" dirty="0">
                <a:solidFill>
                  <a:srgbClr val="333333"/>
                </a:solidFill>
                <a:effectLst/>
                <a:latin typeface="Arial" panose="020B0604020202020204" pitchFamily="34" charset="0"/>
              </a:rPr>
              <a:t>Consistency Group (CG) </a:t>
            </a:r>
            <a:r>
              <a:rPr lang="en-US" b="0" i="0" dirty="0">
                <a:solidFill>
                  <a:srgbClr val="333333"/>
                </a:solidFill>
                <a:effectLst/>
                <a:latin typeface="Arial" panose="020B0604020202020204" pitchFamily="34" charset="0"/>
              </a:rPr>
              <a:t>is defined as a collection of FlexVols that provide a strong Consistency guarantee for the application workload which needs to be protected for business continuity. In regular deployment, the group of volumes picked to be part of a CG will map to an application instance. The SM-BC relationship (termed a CG Relationship) can be established between a source CG and a destination CG. The source and destination CGs must be isomorphic i.e. contain the same number and type of Volumes. The individual volumes, which are part of the CG will be referred to as </a:t>
            </a:r>
            <a:r>
              <a:rPr lang="en-US" b="1" i="0" dirty="0">
                <a:solidFill>
                  <a:srgbClr val="333333"/>
                </a:solidFill>
                <a:effectLst/>
                <a:latin typeface="Arial" panose="020B0604020202020204" pitchFamily="34" charset="0"/>
              </a:rPr>
              <a:t>constituents</a:t>
            </a:r>
            <a:r>
              <a:rPr lang="en-US" b="0" i="0" dirty="0">
                <a:solidFill>
                  <a:srgbClr val="333333"/>
                </a:solidFill>
                <a:effectLst/>
                <a:latin typeface="Arial" panose="020B0604020202020204" pitchFamily="34" charset="0"/>
              </a:rPr>
              <a:t> or </a:t>
            </a:r>
            <a:r>
              <a:rPr lang="en-US" b="1" i="0" dirty="0">
                <a:solidFill>
                  <a:srgbClr val="333333"/>
                </a:solidFill>
                <a:effectLst/>
                <a:latin typeface="Arial" panose="020B0604020202020204" pitchFamily="34" charset="0"/>
              </a:rPr>
              <a:t>items</a:t>
            </a:r>
            <a:r>
              <a:rPr lang="en-US" b="0" i="0" dirty="0">
                <a:solidFill>
                  <a:srgbClr val="333333"/>
                </a:solidFill>
                <a:effectLst/>
                <a:latin typeface="Arial" panose="020B0604020202020204" pitchFamily="34" charset="0"/>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Arial" panose="020B0604020202020204" pitchFamily="34" charset="0"/>
              </a:rPr>
              <a:t>CG guarantees dependent-write order consistency across its constituents during coordinated operations like common-snapshot creation, out-of-sync, failover etc. The Primary CG on primary cluster actively serves IO and the CG on secondary cluster which is passive is designated as Mirror CG.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Arial" panose="020B0604020202020204" pitchFamily="34" charset="0"/>
              </a:rPr>
              <a:t>Note: This Consistency Group (CG) is a SnapMirror construct and not a first class ONTAP citizen as this point. What this means is that you cannot separately create CGs in ONTAP, this is only created as part of the protect for business continuity workflow only.</a:t>
            </a:r>
          </a:p>
          <a:p>
            <a:endParaRPr lang="en-IN" dirty="0"/>
          </a:p>
          <a:p>
            <a:pPr algn="l">
              <a:buFont typeface="Arial" panose="020B0604020202020204" pitchFamily="34" charset="0"/>
              <a:buNone/>
            </a:pPr>
            <a:r>
              <a:rPr lang="en-US" b="1" i="0" dirty="0">
                <a:solidFill>
                  <a:srgbClr val="333333"/>
                </a:solidFill>
                <a:effectLst/>
                <a:latin typeface="Arial" panose="020B0604020202020204" pitchFamily="34" charset="0"/>
              </a:rPr>
              <a:t>Single Directional Synchronous SnapMirror replication</a:t>
            </a:r>
            <a:r>
              <a:rPr lang="en-US" b="0" i="0" dirty="0">
                <a:solidFill>
                  <a:srgbClr val="333333"/>
                </a:solidFill>
                <a:effectLst/>
                <a:latin typeface="Arial" panose="020B0604020202020204" pitchFamily="34" charset="0"/>
              </a:rPr>
              <a:t> - The underlying technology used for synchronous replication is SnapMirror Synchronous (SM-S). The Application I/O going to the Primary copy is synchronously replicated to the Mirror copy using SM-S technology and maintains data consistency between the two copies of the LUN with volume granularity. </a:t>
            </a:r>
          </a:p>
          <a:p>
            <a:pPr algn="l">
              <a:buFont typeface="Arial" panose="020B0604020202020204" pitchFamily="34" charset="0"/>
              <a:buNone/>
            </a:pPr>
            <a:endParaRPr lang="en-US" b="0" i="0" dirty="0">
              <a:solidFill>
                <a:srgbClr val="333333"/>
              </a:solidFill>
              <a:effectLst/>
              <a:latin typeface="Arial" panose="020B0604020202020204" pitchFamily="34" charset="0"/>
            </a:endParaRPr>
          </a:p>
          <a:p>
            <a:pPr algn="l">
              <a:buFont typeface="Arial" panose="020B0604020202020204" pitchFamily="34" charset="0"/>
              <a:buNone/>
            </a:pPr>
            <a:r>
              <a:rPr lang="en-US" b="0" i="0" dirty="0">
                <a:solidFill>
                  <a:srgbClr val="333333"/>
                </a:solidFill>
                <a:effectLst/>
                <a:latin typeface="Arial" panose="020B0604020202020204" pitchFamily="34" charset="0"/>
              </a:rPr>
              <a:t>Now in an SM-BC data protection relationship, the application hosts view these LUNS protected for business continuity as a </a:t>
            </a:r>
            <a:r>
              <a:rPr lang="en-US" b="1" i="0" dirty="0">
                <a:solidFill>
                  <a:srgbClr val="333333"/>
                </a:solidFill>
                <a:effectLst/>
                <a:latin typeface="Arial" panose="020B0604020202020204" pitchFamily="34" charset="0"/>
              </a:rPr>
              <a:t>Single Virtual LUN. </a:t>
            </a:r>
            <a:r>
              <a:rPr lang="en-US" b="0" i="0" dirty="0">
                <a:solidFill>
                  <a:srgbClr val="333333"/>
                </a:solidFill>
                <a:effectLst/>
                <a:latin typeface="Arial" panose="020B0604020202020204" pitchFamily="34" charset="0"/>
              </a:rPr>
              <a:t>What this means is that the LUN Serial Number will be preserved for both copies of the LUN and thereby they appear as same virtual device to the Host through different paths - some from primary cluster and others from the secondary cluster. The </a:t>
            </a:r>
            <a:r>
              <a:rPr lang="en-US" b="1" i="0" dirty="0">
                <a:solidFill>
                  <a:srgbClr val="333333"/>
                </a:solidFill>
                <a:effectLst/>
                <a:latin typeface="Arial" panose="020B0604020202020204" pitchFamily="34" charset="0"/>
              </a:rPr>
              <a:t>active optimized(AO) path </a:t>
            </a:r>
            <a:r>
              <a:rPr lang="en-US" b="0" i="0" dirty="0">
                <a:solidFill>
                  <a:srgbClr val="333333"/>
                </a:solidFill>
                <a:effectLst/>
                <a:latin typeface="Arial" panose="020B0604020202020204" pitchFamily="34" charset="0"/>
              </a:rPr>
              <a:t>will originate from the Primary copy through the node that owns the volume, while the other paths will be </a:t>
            </a:r>
            <a:r>
              <a:rPr lang="en-US" b="1" i="0" dirty="0">
                <a:solidFill>
                  <a:srgbClr val="333333"/>
                </a:solidFill>
                <a:effectLst/>
                <a:latin typeface="Arial" panose="020B0604020202020204" pitchFamily="34" charset="0"/>
              </a:rPr>
              <a:t>active non-optimized (ANO) paths</a:t>
            </a:r>
            <a:r>
              <a:rPr lang="en-US" b="0" i="0" dirty="0">
                <a:solidFill>
                  <a:srgbClr val="333333"/>
                </a:solidFill>
                <a:effectLst/>
                <a:latin typeface="Arial" panose="020B0604020202020204" pitchFamily="34" charset="0"/>
              </a:rPr>
              <a:t>. Although in the case of ASA systems, you will have 2 active optimized paths to the Primary CG.</a:t>
            </a:r>
          </a:p>
          <a:p>
            <a:pPr algn="l">
              <a:buFont typeface="Arial" panose="020B0604020202020204" pitchFamily="34" charset="0"/>
              <a:buNone/>
            </a:pPr>
            <a:endParaRPr lang="en-US" b="0" i="0" dirty="0">
              <a:solidFill>
                <a:srgbClr val="333333"/>
              </a:solidFill>
              <a:effectLst/>
              <a:latin typeface="Arial" panose="020B0604020202020204" pitchFamily="34" charset="0"/>
            </a:endParaRPr>
          </a:p>
          <a:p>
            <a:pPr algn="l">
              <a:buFont typeface="Arial" panose="020B0604020202020204" pitchFamily="34" charset="0"/>
              <a:buNone/>
            </a:pPr>
            <a:r>
              <a:rPr lang="en-US" b="0" i="0" dirty="0">
                <a:solidFill>
                  <a:srgbClr val="333333"/>
                </a:solidFill>
                <a:effectLst/>
                <a:latin typeface="Arial" panose="020B0604020202020204" pitchFamily="34" charset="0"/>
              </a:rPr>
              <a:t>It CG is such that dependent set of writes 'w1' and 'w2' where 'w2' is dependent on 'w1', CG SM-Sync will guarantee that 'w2' is not available on mirror copy without 'w1' i.e. if 'w2' is present, 'w1' is also present. So, write 'w1' is issued on volume 'v1' of CG 'cg1' and 'w2' is on volume 'v2', the OOS design must ensure that if 'w1' fails to be replicated to mirror copy, then 'w2' is also not written to the mirror copy.</a:t>
            </a:r>
          </a:p>
          <a:p>
            <a:pPr algn="l">
              <a:buFont typeface="Arial" panose="020B0604020202020204" pitchFamily="34" charset="0"/>
              <a:buNone/>
            </a:pPr>
            <a:r>
              <a:rPr lang="en-US" b="0" i="0" dirty="0">
                <a:solidFill>
                  <a:srgbClr val="333333"/>
                </a:solidFill>
                <a:effectLst/>
                <a:latin typeface="Arial" panose="020B0604020202020204" pitchFamily="34" charset="0"/>
              </a:rPr>
              <a:t>ALUA based path advertisement enables transparent failover capability for the application hosts.</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What you need to remember is that in the first release of SM-BC, </a:t>
            </a:r>
            <a:r>
              <a:rPr lang="en-US" b="0" i="0" dirty="0">
                <a:solidFill>
                  <a:srgbClr val="333333"/>
                </a:solidFill>
                <a:effectLst/>
                <a:latin typeface="Arial" panose="020B0604020202020204" pitchFamily="34" charset="0"/>
              </a:rPr>
              <a:t>the SCSI layer on the Mirror CG copy implements </a:t>
            </a:r>
            <a:r>
              <a:rPr lang="en-US" b="1" i="0" dirty="0">
                <a:solidFill>
                  <a:srgbClr val="333333"/>
                </a:solidFill>
                <a:effectLst/>
                <a:latin typeface="Arial" panose="020B0604020202020204" pitchFamily="34" charset="0"/>
              </a:rPr>
              <a:t>Proxy Taskset Mode (PTM)</a:t>
            </a:r>
            <a:r>
              <a:rPr lang="en-US" b="0" i="0" dirty="0">
                <a:solidFill>
                  <a:srgbClr val="333333"/>
                </a:solidFill>
                <a:effectLst/>
                <a:latin typeface="Arial" panose="020B0604020202020204" pitchFamily="34" charset="0"/>
              </a:rPr>
              <a:t>  to forward any incoming IO on the active non-optimized path to Primary CG over an iSCSI session. So, any IO that goes to the ANO path will be redirected to the Primary CG, so there will be performance latency.</a:t>
            </a:r>
          </a:p>
          <a:p>
            <a:endParaRPr lang="en-IN" dirty="0"/>
          </a:p>
          <a:p>
            <a:r>
              <a:rPr lang="en-IN" dirty="0"/>
              <a:t>Mirroring all writes to mirrored vols with snapshots taken hourly (by default). ALUA based transparent failover.</a:t>
            </a:r>
          </a:p>
          <a:p>
            <a:endParaRPr lang="en-IN" dirty="0"/>
          </a:p>
          <a:p>
            <a:pPr algn="l"/>
            <a:r>
              <a:rPr lang="en-US" b="0" i="0" dirty="0">
                <a:solidFill>
                  <a:srgbClr val="333333"/>
                </a:solidFill>
                <a:effectLst/>
                <a:latin typeface="Arial" panose="020B0604020202020204" pitchFamily="34" charset="0"/>
              </a:rPr>
              <a:t>In ONTAP 9.8 release, fan-out configuration of a volume within the CG can be configured with an asynchronous SnapMirror relationship. User can create the fan-out with async configuration at item level of the CG relationships. </a:t>
            </a:r>
          </a:p>
          <a:p>
            <a:pPr algn="l"/>
            <a:r>
              <a:rPr lang="en-US" b="0" i="0" dirty="0">
                <a:solidFill>
                  <a:srgbClr val="333333"/>
                </a:solidFill>
                <a:effectLst/>
                <a:latin typeface="Arial" panose="020B0604020202020204" pitchFamily="34" charset="0"/>
              </a:rPr>
              <a:t>Note: However, SMBC destination endpoints are not supported in cascade topology relationship.</a:t>
            </a:r>
          </a:p>
          <a:p>
            <a:pPr algn="l"/>
            <a:endParaRPr lang="en-US"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What you need to bear in mind however is that expand a CG (adding items to an existing SMBC CG relationship) is not supported in the ONTAP 9.8 release. The only way to change the composition of SMBC CG relationship is to delete the existing relationship and re-create it with new items/LUNs.</a:t>
            </a:r>
          </a:p>
          <a:p>
            <a:pPr algn="l"/>
            <a:r>
              <a:rPr lang="en-US" b="1" i="0" dirty="0">
                <a:solidFill>
                  <a:srgbClr val="333333"/>
                </a:solidFill>
                <a:effectLst/>
                <a:latin typeface="Arial" panose="020B0604020202020204" pitchFamily="34" charset="0"/>
              </a:rPr>
              <a:t>Note: </a:t>
            </a:r>
            <a:r>
              <a:rPr lang="en-US" b="0" i="0" dirty="0">
                <a:solidFill>
                  <a:srgbClr val="333333"/>
                </a:solidFill>
                <a:effectLst/>
                <a:latin typeface="Arial" panose="020B0604020202020204" pitchFamily="34" charset="0"/>
              </a:rPr>
              <a:t>While adding new volumes by delete and re-create of SMBC CG relationship, user should make sure that common snapshot exists between source and destination volumes.</a:t>
            </a:r>
          </a:p>
          <a:p>
            <a:endParaRPr lang="en-IN" dirty="0"/>
          </a:p>
          <a:p>
            <a:endParaRPr lang="en-IN" dirty="0"/>
          </a:p>
        </p:txBody>
      </p:sp>
      <p:sp>
        <p:nvSpPr>
          <p:cNvPr id="4" name="Slide Number Placeholder 3"/>
          <p:cNvSpPr>
            <a:spLocks noGrp="1"/>
          </p:cNvSpPr>
          <p:nvPr>
            <p:ph type="sldNum" sz="quarter" idx="5"/>
          </p:nvPr>
        </p:nvSpPr>
        <p:spPr/>
        <p:txBody>
          <a:bodyPr/>
          <a:lstStyle/>
          <a:p>
            <a:fld id="{D8D82002-F4B0-664E-8740-E26EF4F5731A}" type="slidenum">
              <a:rPr lang="en-US" smtClean="0"/>
              <a:t>20</a:t>
            </a:fld>
            <a:endParaRPr lang="en-US" dirty="0"/>
          </a:p>
        </p:txBody>
      </p:sp>
    </p:spTree>
    <p:extLst>
      <p:ext uri="{BB962C8B-B14F-4D97-AF65-F5344CB8AC3E}">
        <p14:creationId xmlns:p14="http://schemas.microsoft.com/office/powerpoint/2010/main" val="1493779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33333"/>
                </a:solidFill>
                <a:effectLst/>
                <a:latin typeface="Arial" panose="020B0604020202020204" pitchFamily="34" charset="0"/>
              </a:rPr>
              <a:t>Failover</a:t>
            </a:r>
            <a:r>
              <a:rPr lang="en-US" b="0" i="0" dirty="0">
                <a:solidFill>
                  <a:srgbClr val="333333"/>
                </a:solidFill>
                <a:effectLst/>
                <a:latin typeface="Arial" panose="020B0604020202020204" pitchFamily="34" charset="0"/>
              </a:rPr>
              <a:t> is the process of activating the secondary copy by which it starts serving IO locally. The secondary's identity gets converted from mirror to primary  and its paths changed from active-non-optimized to active-optimized. Failover can be of two kinds, planned (PFO – Planned FailOver) and unplanned (AUFO – Automatic UnPlanned FailOver).</a:t>
            </a:r>
            <a:endParaRPr lang="en-US" dirty="0"/>
          </a:p>
        </p:txBody>
      </p:sp>
      <p:sp>
        <p:nvSpPr>
          <p:cNvPr id="4" name="Slide Number Placeholder 3"/>
          <p:cNvSpPr>
            <a:spLocks noGrp="1"/>
          </p:cNvSpPr>
          <p:nvPr>
            <p:ph type="sldNum" sz="quarter" idx="5"/>
          </p:nvPr>
        </p:nvSpPr>
        <p:spPr/>
        <p:txBody>
          <a:bodyPr/>
          <a:lstStyle/>
          <a:p>
            <a:fld id="{60D5E1CC-8D61-7E42-9EC1-66E2EA138FA9}" type="slidenum">
              <a:rPr lang="en-US" smtClean="0"/>
              <a:t>21</a:t>
            </a:fld>
            <a:endParaRPr lang="en-US" dirty="0"/>
          </a:p>
        </p:txBody>
      </p:sp>
    </p:spTree>
    <p:extLst>
      <p:ext uri="{BB962C8B-B14F-4D97-AF65-F5344CB8AC3E}">
        <p14:creationId xmlns:p14="http://schemas.microsoft.com/office/powerpoint/2010/main" val="759959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Link failure between the sites (Split Brain)</a:t>
            </a:r>
          </a:p>
          <a:p>
            <a:r>
              <a:rPr lang="en-US" sz="1200" b="0" i="0" kern="1200" dirty="0">
                <a:solidFill>
                  <a:schemeClr val="tx1"/>
                </a:solidFill>
                <a:effectLst/>
                <a:latin typeface="+mn-lt"/>
                <a:ea typeface="+mn-ea"/>
                <a:cs typeface="+mn-cs"/>
              </a:rPr>
              <a:t>In a split-brain scenario with Sync policy, the Primary LUN continues to serve I/O to the host while all the paths from the secondary cluster report Illegal request / LU not found for all I/O commands.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Out of Sync</a:t>
            </a:r>
          </a:p>
          <a:p>
            <a:r>
              <a:rPr lang="en-IN" sz="1200" kern="1200" dirty="0">
                <a:solidFill>
                  <a:schemeClr val="tx1"/>
                </a:solidFill>
                <a:effectLst/>
                <a:latin typeface="+mn-lt"/>
                <a:ea typeface="+mn-ea"/>
                <a:cs typeface="+mn-cs"/>
              </a:rPr>
              <a:t>Sync data path forces an Out of Sync scenario upon a persistent network failure (any transient n/w issue that is not resolved in 15 secs OR no connection between the 2 sites)</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due to any reason the relationship goes out of sync with Sync policy, the ONTAP Mediator chooses Primary as the surviving site and the Primary LUN continues to serve I/O to the Host. All the paths from the secondary cluster report Illegal request / LU not found for all I/O commands.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say there’s a double failure with the intersite link down and the mediator going down (either simultaneously or sequentially in the below order):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Primary to ONTAP Mediator is down</a:t>
            </a:r>
          </a:p>
          <a:p>
            <a:pPr marL="228600" indent="-228600">
              <a:buFont typeface="+mj-lt"/>
              <a:buAutoNum type="arabicPeriod"/>
            </a:pPr>
            <a:r>
              <a:rPr lang="en-US" sz="1200" b="0" i="0" kern="1200" dirty="0">
                <a:solidFill>
                  <a:schemeClr val="tx1"/>
                </a:solidFill>
                <a:effectLst/>
                <a:latin typeface="+mn-lt"/>
                <a:ea typeface="+mn-ea"/>
                <a:cs typeface="+mn-cs"/>
              </a:rPr>
              <a:t>Primary to Secondary link down (relationship if out of sync) and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0" dirty="0">
                <a:effectLst/>
                <a:latin typeface="Segoe UI" panose="020B0502040204020203" pitchFamily="34" charset="0"/>
              </a:rPr>
              <a:t>Due to the OOS event in this case, the primary cluster needs to re-establish consensus with agreement from either the Mediator or the peer cluster. But since neither is reachable, it cannot establish consensus to serve I/O. Thereby, there will be </a:t>
            </a:r>
            <a:r>
              <a:rPr lang="en-US" sz="1200" b="0" i="0" kern="1200" dirty="0">
                <a:solidFill>
                  <a:schemeClr val="tx1"/>
                </a:solidFill>
                <a:effectLst/>
                <a:latin typeface="+mn-lt"/>
                <a:ea typeface="+mn-ea"/>
                <a:cs typeface="+mn-cs"/>
              </a:rPr>
              <a:t>DISRUPTION</a:t>
            </a:r>
          </a:p>
          <a:p>
            <a:endParaRPr lang="en-US" sz="1200" b="0" i="0" kern="1200" dirty="0">
              <a:solidFill>
                <a:schemeClr val="tx1"/>
              </a:solidFill>
              <a:effectLst/>
              <a:latin typeface="+mn-lt"/>
              <a:ea typeface="+mn-ea"/>
              <a:cs typeface="+mn-cs"/>
            </a:endParaRPr>
          </a:p>
          <a:p>
            <a:pPr algn="l">
              <a:buFont typeface="+mj-lt"/>
              <a:buNone/>
            </a:pPr>
            <a:r>
              <a:rPr lang="en-US" sz="1200" b="0" i="0" kern="1200" dirty="0">
                <a:solidFill>
                  <a:schemeClr val="tx1"/>
                </a:solidFill>
                <a:effectLst/>
                <a:latin typeface="+mn-lt"/>
                <a:ea typeface="+mn-ea"/>
                <a:cs typeface="+mn-cs"/>
              </a:rPr>
              <a:t>Although another scenario where the intersite link failure first occurs, the relationship would go out of sync. Site A</a:t>
            </a:r>
            <a:r>
              <a:rPr lang="en-US" b="0" i="0" dirty="0">
                <a:solidFill>
                  <a:srgbClr val="333333"/>
                </a:solidFill>
                <a:effectLst/>
                <a:latin typeface="Arial" panose="020B0604020202020204" pitchFamily="34" charset="0"/>
              </a:rPr>
              <a:t> gets consensus via the ONTAP Mediator, and continues to be the Primary CG and serves IO</a:t>
            </a:r>
          </a:p>
          <a:p>
            <a:pPr algn="l">
              <a:buFont typeface="+mj-lt"/>
              <a:buNone/>
            </a:pPr>
            <a:r>
              <a:rPr lang="en-US" b="0" i="0" dirty="0">
                <a:solidFill>
                  <a:srgbClr val="333333"/>
                </a:solidFill>
                <a:effectLst/>
                <a:latin typeface="Arial" panose="020B0604020202020204" pitchFamily="34" charset="0"/>
              </a:rPr>
              <a:t>And now if the ONTAP Mediator fails after the failover/switchover process, the second failure will have no impact except that you cannot perform planned or unplanned events during the time that the ONTAP Mediator is down. </a:t>
            </a:r>
          </a:p>
          <a:p>
            <a:endParaRPr lang="en-US" sz="1200" b="0" i="0" kern="1200" dirty="0">
              <a:solidFill>
                <a:schemeClr val="tx1"/>
              </a:solidFill>
              <a:effectLst/>
              <a:latin typeface="+mn-lt"/>
              <a:ea typeface="+mn-ea"/>
              <a:cs typeface="+mn-cs"/>
            </a:endParaRPr>
          </a:p>
          <a:p>
            <a:pPr marL="81280" indent="0">
              <a:buNone/>
            </a:pPr>
            <a:endParaRPr lang="en-US" i="1" dirty="0"/>
          </a:p>
          <a:p>
            <a:endParaRPr lang="en-US" dirty="0"/>
          </a:p>
        </p:txBody>
      </p:sp>
      <p:sp>
        <p:nvSpPr>
          <p:cNvPr id="4" name="Slide Number Placeholder 3"/>
          <p:cNvSpPr>
            <a:spLocks noGrp="1"/>
          </p:cNvSpPr>
          <p:nvPr>
            <p:ph type="sldNum" sz="quarter" idx="5"/>
          </p:nvPr>
        </p:nvSpPr>
        <p:spPr/>
        <p:txBody>
          <a:bodyPr/>
          <a:lstStyle/>
          <a:p>
            <a:fld id="{60D5E1CC-8D61-7E42-9EC1-66E2EA138FA9}" type="slidenum">
              <a:rPr lang="en-US" smtClean="0"/>
              <a:t>22</a:t>
            </a:fld>
            <a:endParaRPr lang="en-US" dirty="0"/>
          </a:p>
        </p:txBody>
      </p:sp>
    </p:spTree>
    <p:extLst>
      <p:ext uri="{BB962C8B-B14F-4D97-AF65-F5344CB8AC3E}">
        <p14:creationId xmlns:p14="http://schemas.microsoft.com/office/powerpoint/2010/main" val="3455118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Link failure between the sites (Split Brain)</a:t>
            </a:r>
          </a:p>
          <a:p>
            <a:r>
              <a:rPr lang="en-US" sz="1200" b="0" i="0" kern="1200" dirty="0">
                <a:solidFill>
                  <a:schemeClr val="tx1"/>
                </a:solidFill>
                <a:effectLst/>
                <a:latin typeface="+mn-lt"/>
                <a:ea typeface="+mn-ea"/>
                <a:cs typeface="+mn-cs"/>
              </a:rPr>
              <a:t>In a split-brain scenario with Sync policy, the Primary LUN continues to serve I/O to the host while all the paths from the secondary cluster report Illegal request / LU not found for all I/O commands.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Out of Sync</a:t>
            </a:r>
          </a:p>
          <a:p>
            <a:r>
              <a:rPr lang="en-IN" sz="1200" kern="1200" dirty="0">
                <a:solidFill>
                  <a:schemeClr val="tx1"/>
                </a:solidFill>
                <a:effectLst/>
                <a:latin typeface="+mn-lt"/>
                <a:ea typeface="+mn-ea"/>
                <a:cs typeface="+mn-cs"/>
              </a:rPr>
              <a:t>Sync data path forces an Out of Sync scenario upon a persistent network failure (any transient n/w issue that is not resolved in 15 secs OR no connection between the 2 sites)</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due to any reason the relationship goes out of sync with Sync policy, the ONTAP Mediator chooses Primary as the surviving site and the Primary LUN continues to serve I/O to the Host. All the paths from the secondary cluster report Illegal request / LU not found for all I/O commands.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say there’s a double failure with the intersite link down and the mediator going down (either simultaneously or sequentially in the below order):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Primary to ONTAP Mediator is down</a:t>
            </a:r>
          </a:p>
          <a:p>
            <a:pPr marL="228600" indent="-228600">
              <a:buFont typeface="+mj-lt"/>
              <a:buAutoNum type="arabicPeriod"/>
            </a:pPr>
            <a:r>
              <a:rPr lang="en-US" sz="1200" b="0" i="0" kern="1200" dirty="0">
                <a:solidFill>
                  <a:schemeClr val="tx1"/>
                </a:solidFill>
                <a:effectLst/>
                <a:latin typeface="+mn-lt"/>
                <a:ea typeface="+mn-ea"/>
                <a:cs typeface="+mn-cs"/>
              </a:rPr>
              <a:t>Primary to Secondary link down (relationship if out of sync) and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0" dirty="0">
                <a:effectLst/>
                <a:latin typeface="Segoe UI" panose="020B0502040204020203" pitchFamily="34" charset="0"/>
              </a:rPr>
              <a:t>Due to the OOS event in this case, the primary cluster needs to re-establish consensus with agreement from either the Mediator or the peer cluster. But since neither is reachable, it cannot establish consensus to serve I/O. Thereby, there will be </a:t>
            </a:r>
            <a:r>
              <a:rPr lang="en-US" sz="1200" b="0" i="0" kern="1200" dirty="0">
                <a:solidFill>
                  <a:schemeClr val="tx1"/>
                </a:solidFill>
                <a:effectLst/>
                <a:latin typeface="+mn-lt"/>
                <a:ea typeface="+mn-ea"/>
                <a:cs typeface="+mn-cs"/>
              </a:rPr>
              <a:t>DISRUPTION</a:t>
            </a:r>
          </a:p>
          <a:p>
            <a:endParaRPr lang="en-US" sz="1200" b="0" i="0" kern="1200" dirty="0">
              <a:solidFill>
                <a:schemeClr val="tx1"/>
              </a:solidFill>
              <a:effectLst/>
              <a:latin typeface="+mn-lt"/>
              <a:ea typeface="+mn-ea"/>
              <a:cs typeface="+mn-cs"/>
            </a:endParaRPr>
          </a:p>
          <a:p>
            <a:pPr algn="l">
              <a:buFont typeface="+mj-lt"/>
              <a:buNone/>
            </a:pPr>
            <a:r>
              <a:rPr lang="en-US" sz="1200" b="0" i="0" kern="1200" dirty="0">
                <a:solidFill>
                  <a:schemeClr val="tx1"/>
                </a:solidFill>
                <a:effectLst/>
                <a:latin typeface="+mn-lt"/>
                <a:ea typeface="+mn-ea"/>
                <a:cs typeface="+mn-cs"/>
              </a:rPr>
              <a:t>Although another scenario where the intersite link failure first occurs, the relationship would go out of sync. Site A</a:t>
            </a:r>
            <a:r>
              <a:rPr lang="en-US" b="0" i="0" dirty="0">
                <a:solidFill>
                  <a:srgbClr val="333333"/>
                </a:solidFill>
                <a:effectLst/>
                <a:latin typeface="Arial" panose="020B0604020202020204" pitchFamily="34" charset="0"/>
              </a:rPr>
              <a:t> gets consensus via the ONTAP Mediator, and continues to be the Primary CG and serves IO</a:t>
            </a:r>
          </a:p>
          <a:p>
            <a:pPr algn="l">
              <a:buFont typeface="+mj-lt"/>
              <a:buNone/>
            </a:pPr>
            <a:r>
              <a:rPr lang="en-US" b="0" i="0" dirty="0">
                <a:solidFill>
                  <a:srgbClr val="333333"/>
                </a:solidFill>
                <a:effectLst/>
                <a:latin typeface="Arial" panose="020B0604020202020204" pitchFamily="34" charset="0"/>
              </a:rPr>
              <a:t>And now if the ONTAP Mediator fails after the failover/switchover process, the second failure will have no impact except that you cannot perform planned or unplanned events during the time that the ONTAP Mediator is down. </a:t>
            </a:r>
          </a:p>
          <a:p>
            <a:endParaRPr lang="en-US" sz="1200" b="0" i="0" kern="1200" dirty="0">
              <a:solidFill>
                <a:schemeClr val="tx1"/>
              </a:solidFill>
              <a:effectLst/>
              <a:latin typeface="+mn-lt"/>
              <a:ea typeface="+mn-ea"/>
              <a:cs typeface="+mn-cs"/>
            </a:endParaRPr>
          </a:p>
          <a:p>
            <a:pPr marL="81280" indent="0">
              <a:buNone/>
            </a:pPr>
            <a:endParaRPr lang="en-US" i="1" dirty="0"/>
          </a:p>
          <a:p>
            <a:endParaRPr lang="en-US" dirty="0"/>
          </a:p>
        </p:txBody>
      </p:sp>
      <p:sp>
        <p:nvSpPr>
          <p:cNvPr id="4" name="Slide Number Placeholder 3"/>
          <p:cNvSpPr>
            <a:spLocks noGrp="1"/>
          </p:cNvSpPr>
          <p:nvPr>
            <p:ph type="sldNum" sz="quarter" idx="5"/>
          </p:nvPr>
        </p:nvSpPr>
        <p:spPr/>
        <p:txBody>
          <a:bodyPr/>
          <a:lstStyle/>
          <a:p>
            <a:fld id="{60D5E1CC-8D61-7E42-9EC1-66E2EA138FA9}" type="slidenum">
              <a:rPr lang="en-US" smtClean="0"/>
              <a:t>23</a:t>
            </a:fld>
            <a:endParaRPr lang="en-US" dirty="0"/>
          </a:p>
        </p:txBody>
      </p:sp>
    </p:spTree>
    <p:extLst>
      <p:ext uri="{BB962C8B-B14F-4D97-AF65-F5344CB8AC3E}">
        <p14:creationId xmlns:p14="http://schemas.microsoft.com/office/powerpoint/2010/main" val="2469629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 Disaster at Site A</a:t>
            </a:r>
          </a:p>
          <a:p>
            <a:r>
              <a:rPr lang="en-US" sz="1200" b="0" i="0" kern="1200" dirty="0">
                <a:solidFill>
                  <a:schemeClr val="tx1"/>
                </a:solidFill>
                <a:effectLst/>
                <a:latin typeface="+mn-lt"/>
                <a:ea typeface="+mn-ea"/>
                <a:cs typeface="+mn-cs"/>
              </a:rPr>
              <a:t>The ONTAP Mediator detects that the primary has gone down due to a disaster, it informs the Secondary site and the Secondary LUN continues to serve I/O to the host. There is a change in the RTPG data reported to the host with the path from the secondary LUN owning node changes to Active-Optimized while all other paths are Non-optimized.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The reverse relationship configuration i.e vs1:/cg/dst as the source and vs0:/cg/src as the destination, will be created as a dormant or hidden entry upfront during the initialize of the forward relationship. The reverse relationship will be activated upon a planned failover or a recovery from unplanned failover. The reverse relationship will not be visible until then. Similarly the forward relationship will be made dormant during this transition.</a:t>
            </a:r>
          </a:p>
          <a:p>
            <a:endParaRPr lang="en-US" sz="1200" b="0" i="0" kern="1200" dirty="0">
              <a:solidFill>
                <a:schemeClr val="tx1"/>
              </a:solidFill>
              <a:effectLst/>
              <a:latin typeface="+mn-lt"/>
              <a:ea typeface="+mn-ea"/>
              <a:cs typeface="+mn-cs"/>
            </a:endParaRPr>
          </a:p>
          <a:p>
            <a:pPr marL="81280" indent="0">
              <a:buNone/>
            </a:pPr>
            <a:endParaRPr lang="en-US" i="1" dirty="0"/>
          </a:p>
          <a:p>
            <a:endParaRPr lang="en-US" dirty="0"/>
          </a:p>
        </p:txBody>
      </p:sp>
      <p:sp>
        <p:nvSpPr>
          <p:cNvPr id="4" name="Slide Number Placeholder 3"/>
          <p:cNvSpPr>
            <a:spLocks noGrp="1"/>
          </p:cNvSpPr>
          <p:nvPr>
            <p:ph type="sldNum" sz="quarter" idx="5"/>
          </p:nvPr>
        </p:nvSpPr>
        <p:spPr/>
        <p:txBody>
          <a:bodyPr/>
          <a:lstStyle/>
          <a:p>
            <a:fld id="{60D5E1CC-8D61-7E42-9EC1-66E2EA138FA9}" type="slidenum">
              <a:rPr lang="en-US" smtClean="0"/>
              <a:t>24</a:t>
            </a:fld>
            <a:endParaRPr lang="en-US" dirty="0"/>
          </a:p>
        </p:txBody>
      </p:sp>
    </p:spTree>
    <p:extLst>
      <p:ext uri="{BB962C8B-B14F-4D97-AF65-F5344CB8AC3E}">
        <p14:creationId xmlns:p14="http://schemas.microsoft.com/office/powerpoint/2010/main" val="3112546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dirty="0"/>
              <a:t>Same will be the scenario for simultaneous failures of link to Site B and intersite link failure</a:t>
            </a:r>
          </a:p>
        </p:txBody>
      </p:sp>
      <p:sp>
        <p:nvSpPr>
          <p:cNvPr id="4" name="Slide Number Placeholder 3"/>
          <p:cNvSpPr>
            <a:spLocks noGrp="1"/>
          </p:cNvSpPr>
          <p:nvPr>
            <p:ph type="sldNum" sz="quarter" idx="5"/>
          </p:nvPr>
        </p:nvSpPr>
        <p:spPr/>
        <p:txBody>
          <a:bodyPr/>
          <a:lstStyle/>
          <a:p>
            <a:fld id="{60D5E1CC-8D61-7E42-9EC1-66E2EA138FA9}" type="slidenum">
              <a:rPr lang="en-US" smtClean="0"/>
              <a:t>25</a:t>
            </a:fld>
            <a:endParaRPr lang="en-US" dirty="0"/>
          </a:p>
        </p:txBody>
      </p:sp>
    </p:spTree>
    <p:extLst>
      <p:ext uri="{BB962C8B-B14F-4D97-AF65-F5344CB8AC3E}">
        <p14:creationId xmlns:p14="http://schemas.microsoft.com/office/powerpoint/2010/main" val="2297193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you will learn today is: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Why do you need data protection?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What is business continuity (BC)?</a:t>
            </a:r>
          </a:p>
          <a:p>
            <a:pPr marL="228600" indent="-228600">
              <a:buFont typeface="+mj-lt"/>
              <a:buAutoNum type="arabicPeriod"/>
            </a:pPr>
            <a:r>
              <a:rPr lang="en-US" dirty="0"/>
              <a:t>SnapMirror Business Continuity (SM-BC) overview</a:t>
            </a:r>
          </a:p>
          <a:p>
            <a:pPr marL="228600" indent="-228600">
              <a:buFont typeface="+mj-lt"/>
              <a:buAutoNum type="arabicPeriod"/>
            </a:pPr>
            <a:r>
              <a:rPr lang="en-US" dirty="0"/>
              <a:t>Near-zero RTO with transparent application failover (TAF)</a:t>
            </a:r>
          </a:p>
          <a:p>
            <a:pPr marL="228600" indent="-228600">
              <a:buFont typeface="+mj-lt"/>
              <a:buAutoNum type="arabicPeriod"/>
            </a:pPr>
            <a:r>
              <a:rPr lang="en-US" dirty="0"/>
              <a:t>Zero Data Loss with SnapMirror Synchronous (SM-S)</a:t>
            </a:r>
          </a:p>
          <a:p>
            <a:pPr marL="228600" indent="-228600">
              <a:buFont typeface="+mj-lt"/>
              <a:buAutoNum type="arabicPeriod"/>
            </a:pPr>
            <a:r>
              <a:rPr lang="en-US" dirty="0"/>
              <a:t>SM-BC Vs. MetroCluster (MCC)</a:t>
            </a:r>
          </a:p>
          <a:p>
            <a:endParaRPr lang="en-US" dirty="0"/>
          </a:p>
        </p:txBody>
      </p:sp>
      <p:sp>
        <p:nvSpPr>
          <p:cNvPr id="4" name="Slide Number Placeholder 3"/>
          <p:cNvSpPr>
            <a:spLocks noGrp="1"/>
          </p:cNvSpPr>
          <p:nvPr>
            <p:ph type="sldNum" sz="quarter" idx="5"/>
          </p:nvPr>
        </p:nvSpPr>
        <p:spPr/>
        <p:txBody>
          <a:bodyPr/>
          <a:lstStyle/>
          <a:p>
            <a:fld id="{60D5E1CC-8D61-7E42-9EC1-66E2EA138FA9}" type="slidenum">
              <a:rPr lang="en-US" smtClean="0"/>
              <a:t>2</a:t>
            </a:fld>
            <a:endParaRPr lang="en-US" dirty="0"/>
          </a:p>
        </p:txBody>
      </p:sp>
    </p:spTree>
    <p:extLst>
      <p:ext uri="{BB962C8B-B14F-4D97-AF65-F5344CB8AC3E}">
        <p14:creationId xmlns:p14="http://schemas.microsoft.com/office/powerpoint/2010/main" val="3957604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0000"/>
                </a:highlight>
              </a:rPr>
              <a:t>Manual – tools?</a:t>
            </a:r>
          </a:p>
        </p:txBody>
      </p:sp>
      <p:sp>
        <p:nvSpPr>
          <p:cNvPr id="4" name="Slide Number Placeholder 3"/>
          <p:cNvSpPr>
            <a:spLocks noGrp="1"/>
          </p:cNvSpPr>
          <p:nvPr>
            <p:ph type="sldNum" sz="quarter" idx="5"/>
          </p:nvPr>
        </p:nvSpPr>
        <p:spPr/>
        <p:txBody>
          <a:bodyPr/>
          <a:lstStyle/>
          <a:p>
            <a:fld id="{60D5E1CC-8D61-7E42-9EC1-66E2EA138FA9}" type="slidenum">
              <a:rPr lang="en-US" smtClean="0"/>
              <a:t>26</a:t>
            </a:fld>
            <a:endParaRPr lang="en-US" dirty="0"/>
          </a:p>
        </p:txBody>
      </p:sp>
    </p:spTree>
    <p:extLst>
      <p:ext uri="{BB962C8B-B14F-4D97-AF65-F5344CB8AC3E}">
        <p14:creationId xmlns:p14="http://schemas.microsoft.com/office/powerpoint/2010/main" val="3251173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SnapMirror Business Continuity (SM-BC) feature is available via Data ONTAP 9.8. No separate installation is required.</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SM-BC topology:</a:t>
            </a:r>
          </a:p>
          <a:p>
            <a:r>
              <a:rPr lang="en-US" sz="1200" b="0" i="0" kern="1200" dirty="0">
                <a:solidFill>
                  <a:schemeClr val="tx1"/>
                </a:solidFill>
                <a:effectLst/>
                <a:latin typeface="+mn-lt"/>
                <a:ea typeface="+mn-ea"/>
                <a:cs typeface="+mn-cs"/>
              </a:rPr>
              <a:t>The SM-BC active-active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contains two storage systems running version 9.8 or above, with a ONTAP Mediator VM at a 3rd site. </a:t>
            </a:r>
          </a:p>
          <a:p>
            <a:r>
              <a:rPr lang="en-US" sz="1200" b="0" i="0" kern="1200" dirty="0">
                <a:solidFill>
                  <a:schemeClr val="tx1"/>
                </a:solidFill>
                <a:effectLst/>
                <a:latin typeface="+mn-lt"/>
                <a:ea typeface="+mn-ea"/>
                <a:cs typeface="+mn-cs"/>
              </a:rPr>
              <a:t>The storage systems are connected via an TCP/IP-based replication link and network to serve all types of replicas. </a:t>
            </a:r>
          </a:p>
          <a:p>
            <a:r>
              <a:rPr lang="en-US" sz="1200" b="0" i="0" kern="1200" dirty="0">
                <a:solidFill>
                  <a:schemeClr val="tx1"/>
                </a:solidFill>
                <a:effectLst/>
                <a:latin typeface="+mn-lt"/>
                <a:ea typeface="+mn-ea"/>
                <a:cs typeface="+mn-cs"/>
              </a:rPr>
              <a:t>The ONTAP Mediator is a lightweight software deployed as a on-prem VM in a separate failure domain (3rd site), for purpose of redundancy in case of site failure.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rial" panose="020B0604020202020204" pitchFamily="34" charset="0"/>
              </a:rPr>
              <a:t>The maximum number of SnapMirror Synchronous Consistency Group relationships in a cluster is limited to 5.</a:t>
            </a:r>
            <a:endParaRPr lang="en-US" b="0" i="0" dirty="0">
              <a:solidFill>
                <a:srgbClr val="333333"/>
              </a:solidFill>
              <a:effectLst/>
              <a:latin typeface="Arial" panose="020B0604020202020204" pitchFamily="34" charset="0"/>
            </a:endParaRPr>
          </a:p>
          <a:p>
            <a:pPr algn="l">
              <a:buFont typeface="Arial" panose="020B0604020202020204" pitchFamily="34" charset="0"/>
              <a:buNone/>
            </a:pPr>
            <a:r>
              <a:rPr lang="en-US" b="0" i="0" dirty="0">
                <a:solidFill>
                  <a:srgbClr val="000000"/>
                </a:solidFill>
                <a:effectLst/>
                <a:latin typeface="Arial" panose="020B0604020202020204" pitchFamily="34" charset="0"/>
              </a:rPr>
              <a:t>The maximum number of volumes supported per SnapMirror Synchronous Consistency Group relationships is limited to 12.</a:t>
            </a:r>
            <a:endParaRPr lang="en-US" b="0" i="0" dirty="0">
              <a:solidFill>
                <a:srgbClr val="333333"/>
              </a:solidFill>
              <a:effectLst/>
              <a:latin typeface="Arial" panose="020B0604020202020204" pitchFamily="34" charset="0"/>
            </a:endParaRPr>
          </a:p>
          <a:p>
            <a:pPr algn="l">
              <a:buFont typeface="Arial" panose="020B0604020202020204" pitchFamily="34" charset="0"/>
              <a:buNone/>
            </a:pPr>
            <a:r>
              <a:rPr lang="en-US" b="0" i="0" dirty="0">
                <a:solidFill>
                  <a:srgbClr val="000000"/>
                </a:solidFill>
                <a:effectLst/>
                <a:latin typeface="Arial" panose="020B0604020202020204" pitchFamily="34" charset="0"/>
              </a:rPr>
              <a:t>This limit is platform independent.</a:t>
            </a:r>
            <a:endParaRPr lang="en-US" b="0" i="0" dirty="0">
              <a:solidFill>
                <a:srgbClr val="333333"/>
              </a:solidFill>
              <a:effectLst/>
              <a:latin typeface="Arial" panose="020B0604020202020204" pitchFamily="34" charset="0"/>
            </a:endParaRPr>
          </a:p>
          <a:p>
            <a:br>
              <a:rPr lang="en-US" dirty="0"/>
            </a:br>
            <a:r>
              <a:rPr lang="en-US" dirty="0"/>
              <a:t>SM-BC is built into ONTAP and hence leverages the value of the ONTAP portfolio</a:t>
            </a:r>
          </a:p>
          <a:p>
            <a:r>
              <a:rPr lang="en-US" dirty="0"/>
              <a:t>You can consolidate all your business critical workloads, nature of IO requirements</a:t>
            </a:r>
          </a:p>
        </p:txBody>
      </p:sp>
      <p:sp>
        <p:nvSpPr>
          <p:cNvPr id="4" name="Footer Placeholder 3"/>
          <p:cNvSpPr>
            <a:spLocks noGrp="1"/>
          </p:cNvSpPr>
          <p:nvPr>
            <p:ph type="ftr" sz="quarter" idx="4"/>
          </p:nvPr>
        </p:nvSpPr>
        <p:spPr/>
        <p:txBody>
          <a:bodyPr/>
          <a:lstStyle/>
          <a:p>
            <a:r>
              <a:rPr lang="en-US" dirty="0"/>
              <a:t>NetApp Insight © 2018 NetApp, Inc. All rights reserved. NetApp Confidential – Limited Use Only</a:t>
            </a:r>
          </a:p>
        </p:txBody>
      </p:sp>
      <p:sp>
        <p:nvSpPr>
          <p:cNvPr id="5" name="Slide Number Placeholder 4"/>
          <p:cNvSpPr>
            <a:spLocks noGrp="1"/>
          </p:cNvSpPr>
          <p:nvPr>
            <p:ph type="sldNum" sz="quarter" idx="5"/>
          </p:nvPr>
        </p:nvSpPr>
        <p:spPr/>
        <p:txBody>
          <a:bodyPr/>
          <a:lstStyle/>
          <a:p>
            <a:fld id="{16AA2537-0790-4789-A16C-397C663A3332}" type="slidenum">
              <a:rPr lang="en-US" smtClean="0"/>
              <a:pPr/>
              <a:t>30</a:t>
            </a:fld>
            <a:endParaRPr lang="en-US" dirty="0"/>
          </a:p>
        </p:txBody>
      </p:sp>
    </p:spTree>
    <p:extLst>
      <p:ext uri="{BB962C8B-B14F-4D97-AF65-F5344CB8AC3E}">
        <p14:creationId xmlns:p14="http://schemas.microsoft.com/office/powerpoint/2010/main" val="2917744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D5E1CC-8D61-7E42-9EC1-66E2EA138FA9}" type="slidenum">
              <a:rPr lang="en-US" smtClean="0"/>
              <a:t>31</a:t>
            </a:fld>
            <a:endParaRPr lang="en-US" dirty="0"/>
          </a:p>
        </p:txBody>
      </p:sp>
    </p:spTree>
    <p:extLst>
      <p:ext uri="{BB962C8B-B14F-4D97-AF65-F5344CB8AC3E}">
        <p14:creationId xmlns:p14="http://schemas.microsoft.com/office/powerpoint/2010/main" val="3881761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6CB7A-3D7D-514B-B77B-B0756D4E7B78}" type="slidenum">
              <a:rPr lang="en-US" smtClean="0"/>
              <a:t>32</a:t>
            </a:fld>
            <a:endParaRPr lang="en-US" dirty="0"/>
          </a:p>
        </p:txBody>
      </p:sp>
    </p:spTree>
    <p:extLst>
      <p:ext uri="{BB962C8B-B14F-4D97-AF65-F5344CB8AC3E}">
        <p14:creationId xmlns:p14="http://schemas.microsoft.com/office/powerpoint/2010/main" val="3944478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6CB7A-3D7D-514B-B77B-B0756D4E7B78}" type="slidenum">
              <a:rPr lang="en-US" smtClean="0"/>
              <a:t>33</a:t>
            </a:fld>
            <a:endParaRPr lang="en-US" dirty="0"/>
          </a:p>
        </p:txBody>
      </p:sp>
    </p:spTree>
    <p:extLst>
      <p:ext uri="{BB962C8B-B14F-4D97-AF65-F5344CB8AC3E}">
        <p14:creationId xmlns:p14="http://schemas.microsoft.com/office/powerpoint/2010/main" val="2656210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6CB7A-3D7D-514B-B77B-B0756D4E7B78}" type="slidenum">
              <a:rPr lang="en-US" smtClean="0"/>
              <a:t>34</a:t>
            </a:fld>
            <a:endParaRPr lang="en-US" dirty="0"/>
          </a:p>
        </p:txBody>
      </p:sp>
    </p:spTree>
    <p:extLst>
      <p:ext uri="{BB962C8B-B14F-4D97-AF65-F5344CB8AC3E}">
        <p14:creationId xmlns:p14="http://schemas.microsoft.com/office/powerpoint/2010/main" val="3872582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781458-47FD-4486-9F05-7327C73883F5}" type="slidenum">
              <a:rPr lang="en-US" smtClean="0"/>
              <a:pPr/>
              <a:t>35</a:t>
            </a:fld>
            <a:endParaRPr lang="en-US" dirty="0"/>
          </a:p>
        </p:txBody>
      </p:sp>
    </p:spTree>
    <p:extLst>
      <p:ext uri="{BB962C8B-B14F-4D97-AF65-F5344CB8AC3E}">
        <p14:creationId xmlns:p14="http://schemas.microsoft.com/office/powerpoint/2010/main" val="483882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 2018 NetApp, Inc. All rights reserved.  </a:t>
            </a:r>
            <a:r>
              <a:rPr lang="en-US" dirty="0">
                <a:cs typeface="Arial" panose="020B0604020202020204" pitchFamily="34" charset="0"/>
              </a:rPr>
              <a:t>— </a:t>
            </a:r>
            <a:r>
              <a:rPr lang="en-US" dirty="0"/>
              <a:t>NETAPP CONFIDENTIAL </a:t>
            </a:r>
            <a:r>
              <a:rPr lang="en-US" dirty="0">
                <a:cs typeface="Arial" panose="020B0604020202020204" pitchFamily="34" charset="0"/>
              </a:rPr>
              <a:t>— </a:t>
            </a:r>
            <a:endParaRPr lang="en-US" dirty="0"/>
          </a:p>
        </p:txBody>
      </p:sp>
      <p:sp>
        <p:nvSpPr>
          <p:cNvPr id="5" name="Slide Number Placeholder 4"/>
          <p:cNvSpPr>
            <a:spLocks noGrp="1"/>
          </p:cNvSpPr>
          <p:nvPr>
            <p:ph type="sldNum" sz="quarter" idx="11"/>
          </p:nvPr>
        </p:nvSpPr>
        <p:spPr/>
        <p:txBody>
          <a:bodyPr/>
          <a:lstStyle/>
          <a:p>
            <a:fld id="{16AA2537-0790-4789-A16C-397C663A3332}" type="slidenum">
              <a:rPr lang="en-US" smtClean="0"/>
              <a:pPr/>
              <a:t>36</a:t>
            </a:fld>
            <a:endParaRPr lang="en-US" dirty="0"/>
          </a:p>
        </p:txBody>
      </p:sp>
    </p:spTree>
    <p:extLst>
      <p:ext uri="{BB962C8B-B14F-4D97-AF65-F5344CB8AC3E}">
        <p14:creationId xmlns:p14="http://schemas.microsoft.com/office/powerpoint/2010/main" val="894255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MetropolisRegular"/>
              </a:rPr>
              <a:t>*</a:t>
            </a:r>
            <a:r>
              <a:rPr lang="en-US" b="0" i="0" dirty="0">
                <a:solidFill>
                  <a:srgbClr val="000000"/>
                </a:solidFill>
                <a:effectLst/>
                <a:latin typeface="MetropolisRegular"/>
              </a:rPr>
              <a:t> These rows refer to simultaneous failures of other components while the mediator is unavailable.  If the mediator becomes unavailable after an array failure or a replication link failure has already been sustained, then access to storage will remain available on one array as the mediator is not required to resolve the situation. </a:t>
            </a:r>
            <a:br>
              <a:rPr lang="en-US" dirty="0"/>
            </a:br>
            <a:r>
              <a:rPr lang="en-US" b="1" i="0" dirty="0">
                <a:solidFill>
                  <a:srgbClr val="000000"/>
                </a:solidFill>
                <a:effectLst/>
                <a:latin typeface="MetropolisRegular"/>
              </a:rPr>
              <a:t>*</a:t>
            </a:r>
            <a:r>
              <a:rPr lang="en-US" b="0" i="0" dirty="0">
                <a:solidFill>
                  <a:srgbClr val="000000"/>
                </a:solidFill>
                <a:effectLst/>
                <a:latin typeface="MetropolisRegular"/>
              </a:rPr>
              <a:t> If the mediator becomes unavailable to both arrays for at least 5 minutes prior to the replication network links failing then the pre-elected array will keep stretched pod volumes online. </a:t>
            </a:r>
            <a:endParaRPr lang="en-US" dirty="0"/>
          </a:p>
        </p:txBody>
      </p:sp>
      <p:sp>
        <p:nvSpPr>
          <p:cNvPr id="4" name="Slide Number Placeholder 3"/>
          <p:cNvSpPr>
            <a:spLocks noGrp="1"/>
          </p:cNvSpPr>
          <p:nvPr>
            <p:ph type="sldNum" sz="quarter" idx="5"/>
          </p:nvPr>
        </p:nvSpPr>
        <p:spPr/>
        <p:txBody>
          <a:bodyPr/>
          <a:lstStyle/>
          <a:p>
            <a:fld id="{60D5E1CC-8D61-7E42-9EC1-66E2EA138FA9}" type="slidenum">
              <a:rPr lang="en-US" smtClean="0"/>
              <a:t>37</a:t>
            </a:fld>
            <a:endParaRPr lang="en-US" dirty="0"/>
          </a:p>
        </p:txBody>
      </p:sp>
    </p:spTree>
    <p:extLst>
      <p:ext uri="{BB962C8B-B14F-4D97-AF65-F5344CB8AC3E}">
        <p14:creationId xmlns:p14="http://schemas.microsoft.com/office/powerpoint/2010/main" val="457565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D5E1CC-8D61-7E42-9EC1-66E2EA138FA9}" type="slidenum">
              <a:rPr lang="en-US" smtClean="0"/>
              <a:t>38</a:t>
            </a:fld>
            <a:endParaRPr lang="en-US" dirty="0"/>
          </a:p>
        </p:txBody>
      </p:sp>
    </p:spTree>
    <p:extLst>
      <p:ext uri="{BB962C8B-B14F-4D97-AF65-F5344CB8AC3E}">
        <p14:creationId xmlns:p14="http://schemas.microsoft.com/office/powerpoint/2010/main" val="2297964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Disasters happen.</a:t>
            </a:r>
          </a:p>
          <a:p>
            <a:r>
              <a:rPr lang="en-US" dirty="0"/>
              <a:t>At first, you need to have clarity on what exactly you are protecting against and what the disaster impact radius is?</a:t>
            </a:r>
          </a:p>
          <a:p>
            <a:endParaRPr lang="en-US" dirty="0"/>
          </a:p>
          <a:p>
            <a:r>
              <a:rPr lang="en-US" b="0" i="0" dirty="0">
                <a:solidFill>
                  <a:srgbClr val="333333"/>
                </a:solidFill>
                <a:effectLst/>
                <a:latin typeface="IBM Plex Serif"/>
              </a:rPr>
              <a:t>In today’s constantly connected global business environment, planning for business continuity is key.</a:t>
            </a:r>
          </a:p>
          <a:p>
            <a:pPr marL="4763" lvl="2" indent="0" defTabSz="457200">
              <a:spcBef>
                <a:spcPts val="1200"/>
              </a:spcBef>
              <a:buFont typeface="Arial" panose="020B0604020202020204" pitchFamily="34" charset="0"/>
              <a:buNone/>
            </a:pPr>
            <a:r>
              <a:rPr lang="en-US" dirty="0"/>
              <a:t>Be it </a:t>
            </a:r>
            <a:r>
              <a:rPr lang="en-US" b="1" dirty="0"/>
              <a:t>unplanned events </a:t>
            </a:r>
            <a:r>
              <a:rPr lang="en-US" dirty="0"/>
              <a:t>that can range from </a:t>
            </a:r>
            <a:r>
              <a:rPr lang="en-US" b="1" dirty="0"/>
              <a:t>di</a:t>
            </a:r>
            <a:r>
              <a:rPr lang="en-US" sz="1200" b="1" dirty="0">
                <a:solidFill>
                  <a:srgbClr val="000000"/>
                </a:solidFill>
              </a:rPr>
              <a:t>sasters</a:t>
            </a:r>
            <a:r>
              <a:rPr lang="en-US" sz="1200" dirty="0">
                <a:solidFill>
                  <a:srgbClr val="000000"/>
                </a:solidFill>
              </a:rPr>
              <a:t>. </a:t>
            </a:r>
          </a:p>
          <a:p>
            <a:pPr marL="0" marR="0" lvl="0" indent="0" algn="l" defTabSz="914377" rtl="0" eaLnBrk="1" fontAlgn="auto" latinLnBrk="0" hangingPunct="1">
              <a:lnSpc>
                <a:spcPct val="100000"/>
              </a:lnSpc>
              <a:spcBef>
                <a:spcPts val="0"/>
              </a:spcBef>
              <a:spcAft>
                <a:spcPts val="0"/>
              </a:spcAft>
              <a:buClrTx/>
              <a:buSzTx/>
              <a:buFontTx/>
              <a:buNone/>
              <a:tabLst/>
              <a:defRPr/>
            </a:pPr>
            <a:r>
              <a:rPr lang="en-US" b="0" dirty="0"/>
              <a:t>To </a:t>
            </a:r>
            <a:r>
              <a:rPr lang="en-US" b="1" dirty="0"/>
              <a:t>planned events </a:t>
            </a:r>
            <a:r>
              <a:rPr lang="en-US" b="0" dirty="0"/>
              <a:t>such as DR Testing, Tech Refresh, </a:t>
            </a:r>
            <a:r>
              <a:rPr lang="en-US" sz="1200" dirty="0">
                <a:solidFill>
                  <a:sysClr val="windowText" lastClr="000000"/>
                </a:solidFill>
              </a:rPr>
              <a:t>Maintenance, etc.</a:t>
            </a:r>
            <a:endParaRPr lang="en-US" b="1" dirty="0"/>
          </a:p>
          <a:p>
            <a:endParaRPr lang="en-US" dirty="0"/>
          </a:p>
        </p:txBody>
      </p:sp>
      <p:sp>
        <p:nvSpPr>
          <p:cNvPr id="4" name="Slide Number Placeholder 3"/>
          <p:cNvSpPr>
            <a:spLocks noGrp="1"/>
          </p:cNvSpPr>
          <p:nvPr>
            <p:ph type="sldNum" sz="quarter" idx="5"/>
          </p:nvPr>
        </p:nvSpPr>
        <p:spPr/>
        <p:txBody>
          <a:bodyPr/>
          <a:lstStyle/>
          <a:p>
            <a:fld id="{60D5E1CC-8D61-7E42-9EC1-66E2EA138FA9}" type="slidenum">
              <a:rPr lang="en-US" smtClean="0"/>
              <a:t>3</a:t>
            </a:fld>
            <a:endParaRPr lang="en-US" dirty="0"/>
          </a:p>
        </p:txBody>
      </p:sp>
    </p:spTree>
    <p:extLst>
      <p:ext uri="{BB962C8B-B14F-4D97-AF65-F5344CB8AC3E}">
        <p14:creationId xmlns:p14="http://schemas.microsoft.com/office/powerpoint/2010/main" val="2036444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8244" indent="-168244">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0E63CCA-81B7-4E81-A013-7D6EEF0A4E09}" type="slidenum">
              <a:rPr lang="en-US" smtClean="0"/>
              <a:pPr/>
              <a:t>41</a:t>
            </a:fld>
            <a:endParaRPr lang="en-US" dirty="0"/>
          </a:p>
        </p:txBody>
      </p:sp>
    </p:spTree>
    <p:extLst>
      <p:ext uri="{BB962C8B-B14F-4D97-AF65-F5344CB8AC3E}">
        <p14:creationId xmlns:p14="http://schemas.microsoft.com/office/powerpoint/2010/main" val="2239911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Business Continuity</a:t>
            </a:r>
            <a:r>
              <a:rPr lang="en-US" dirty="0"/>
              <a:t>, what does this really mean?</a:t>
            </a:r>
          </a:p>
        </p:txBody>
      </p:sp>
      <p:sp>
        <p:nvSpPr>
          <p:cNvPr id="4" name="Slide Number Placeholder 3"/>
          <p:cNvSpPr>
            <a:spLocks noGrp="1"/>
          </p:cNvSpPr>
          <p:nvPr>
            <p:ph type="sldNum" sz="quarter" idx="5"/>
          </p:nvPr>
        </p:nvSpPr>
        <p:spPr/>
        <p:txBody>
          <a:bodyPr/>
          <a:lstStyle/>
          <a:p>
            <a:fld id="{60D5E1CC-8D61-7E42-9EC1-66E2EA138FA9}" type="slidenum">
              <a:rPr lang="en-US" smtClean="0"/>
              <a:t>42</a:t>
            </a:fld>
            <a:endParaRPr lang="en-US" dirty="0"/>
          </a:p>
        </p:txBody>
      </p:sp>
    </p:spTree>
    <p:extLst>
      <p:ext uri="{BB962C8B-B14F-4D97-AF65-F5344CB8AC3E}">
        <p14:creationId xmlns:p14="http://schemas.microsoft.com/office/powerpoint/2010/main" val="352253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At the onset, it’s important to understand Business Continuity and Disaster Recovery timeline with details around “How long your company can afford to be down in the event of a disaster”.</a:t>
            </a:r>
          </a:p>
          <a:p>
            <a:pPr marL="0" marR="0" lvl="0" indent="0" algn="l" defTabSz="914377" rtl="0" eaLnBrk="1" fontAlgn="auto" latinLnBrk="0" hangingPunct="1">
              <a:lnSpc>
                <a:spcPct val="100000"/>
              </a:lnSpc>
              <a:spcBef>
                <a:spcPts val="0"/>
              </a:spcBef>
              <a:spcAft>
                <a:spcPts val="0"/>
              </a:spcAft>
              <a:buClrTx/>
              <a:buSzTx/>
              <a:buFontTx/>
              <a:buNone/>
              <a:tabLst/>
              <a:defRPr/>
            </a:pPr>
            <a:r>
              <a:rPr lang="en-US" b="0" i="0" dirty="0">
                <a:solidFill>
                  <a:srgbClr val="3995E5"/>
                </a:solidFill>
                <a:effectLst/>
                <a:latin typeface="inherit"/>
              </a:rPr>
              <a:t>The first step is to identify the metrics of your company’s </a:t>
            </a:r>
          </a:p>
          <a:p>
            <a:pPr marL="0" marR="0" lvl="0" indent="0" algn="l" defTabSz="914377" rtl="0" eaLnBrk="1" fontAlgn="auto" latinLnBrk="0" hangingPunct="1">
              <a:lnSpc>
                <a:spcPct val="100000"/>
              </a:lnSpc>
              <a:spcBef>
                <a:spcPts val="0"/>
              </a:spcBef>
              <a:spcAft>
                <a:spcPts val="0"/>
              </a:spcAft>
              <a:buClrTx/>
              <a:buSzTx/>
              <a:buFontTx/>
              <a:buNone/>
              <a:tabLst/>
              <a:defRPr/>
            </a:pPr>
            <a:r>
              <a:rPr lang="en-US" b="1" i="0" dirty="0">
                <a:solidFill>
                  <a:srgbClr val="3995E5"/>
                </a:solidFill>
                <a:effectLst/>
                <a:latin typeface="inherit"/>
              </a:rPr>
              <a:t>Recovery Point Objective (RPO) </a:t>
            </a:r>
            <a:r>
              <a:rPr lang="en-US" b="0" i="0" dirty="0">
                <a:solidFill>
                  <a:srgbClr val="3995E5"/>
                </a:solidFill>
                <a:effectLst/>
                <a:latin typeface="inherit"/>
              </a:rPr>
              <a:t>which is the measurement of the maximum tolerable amount of data loss.</a:t>
            </a:r>
          </a:p>
          <a:p>
            <a:pPr marL="0" marR="0" lvl="0" indent="0" algn="l" defTabSz="914377" rtl="0" eaLnBrk="1" fontAlgn="auto" latinLnBrk="0" hangingPunct="1">
              <a:lnSpc>
                <a:spcPct val="100000"/>
              </a:lnSpc>
              <a:spcBef>
                <a:spcPts val="0"/>
              </a:spcBef>
              <a:spcAft>
                <a:spcPts val="0"/>
              </a:spcAft>
              <a:buClrTx/>
              <a:buSzTx/>
              <a:buFontTx/>
              <a:buNone/>
              <a:tabLst/>
              <a:defRPr/>
            </a:pPr>
            <a:r>
              <a:rPr lang="en-US" b="0" i="0" dirty="0">
                <a:solidFill>
                  <a:srgbClr val="3995E5"/>
                </a:solidFill>
                <a:effectLst/>
                <a:latin typeface="inherit"/>
              </a:rPr>
              <a:t>And </a:t>
            </a:r>
            <a:r>
              <a:rPr lang="en-US" b="1" i="0" dirty="0">
                <a:solidFill>
                  <a:srgbClr val="3995E5"/>
                </a:solidFill>
                <a:effectLst/>
                <a:latin typeface="inherit"/>
              </a:rPr>
              <a:t>Recovery Time Objective (RTO) </a:t>
            </a:r>
            <a:r>
              <a:rPr lang="en-US" b="0" i="0" dirty="0">
                <a:solidFill>
                  <a:srgbClr val="3995E5"/>
                </a:solidFill>
                <a:effectLst/>
                <a:latin typeface="inherit"/>
              </a:rPr>
              <a:t>identified by </a:t>
            </a:r>
            <a:r>
              <a:rPr lang="en-US" b="0" i="0" dirty="0">
                <a:solidFill>
                  <a:srgbClr val="404040"/>
                </a:solidFill>
                <a:effectLst/>
                <a:latin typeface="Open Sans"/>
              </a:rPr>
              <a:t>how quickly you need to recover your IT infrastructure and services following a disaster, in order to maintain business continuity.</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b="0" i="0" dirty="0">
              <a:solidFill>
                <a:srgbClr val="404040"/>
              </a:solidFill>
              <a:effectLst/>
              <a:latin typeface="Open Sans"/>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lang="en-US" b="0" i="0" dirty="0">
              <a:solidFill>
                <a:srgbClr val="003554"/>
              </a:solidFill>
              <a:effectLst/>
              <a:latin typeface="Open Sans"/>
            </a:endParaRPr>
          </a:p>
          <a:p>
            <a:endParaRPr lang="en-US" dirty="0"/>
          </a:p>
        </p:txBody>
      </p:sp>
      <p:sp>
        <p:nvSpPr>
          <p:cNvPr id="4" name="Slide Number Placeholder 3"/>
          <p:cNvSpPr>
            <a:spLocks noGrp="1"/>
          </p:cNvSpPr>
          <p:nvPr>
            <p:ph type="sldNum" sz="quarter" idx="5"/>
          </p:nvPr>
        </p:nvSpPr>
        <p:spPr/>
        <p:txBody>
          <a:bodyPr/>
          <a:lstStyle/>
          <a:p>
            <a:fld id="{D8D82002-F4B0-664E-8740-E26EF4F5731A}" type="slidenum">
              <a:rPr lang="en-US" smtClean="0"/>
              <a:t>43</a:t>
            </a:fld>
            <a:endParaRPr lang="en-US" dirty="0"/>
          </a:p>
        </p:txBody>
      </p:sp>
    </p:spTree>
    <p:extLst>
      <p:ext uri="{BB962C8B-B14F-4D97-AF65-F5344CB8AC3E}">
        <p14:creationId xmlns:p14="http://schemas.microsoft.com/office/powerpoint/2010/main" val="4159540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p:txBody>
          <a:bodyPr>
            <a:normAutofit/>
          </a:bodyPr>
          <a:lstStyle/>
          <a:p>
            <a:pPr marL="80962"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In the event of a disaster, every business must have a set of recovery strategies in place to protect and restore mission-critical applications as soon as possible.  When evaluating the most suitable disaster recovery technology to protect your business-critical data, i</a:t>
            </a:r>
            <a:r>
              <a:rPr lang="en-US" dirty="0"/>
              <a:t>t’s important to review some of the nomenclature</a:t>
            </a:r>
            <a:r>
              <a:rPr lang="en-US" baseline="0" dirty="0"/>
              <a:t> that is being used under the umbrella of data protection and the </a:t>
            </a:r>
            <a:r>
              <a:rPr lang="en-US" dirty="0"/>
              <a:t>key metrics such as RPO and RTO. </a:t>
            </a:r>
          </a:p>
          <a:p>
            <a:pPr marL="80962"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Recovery point objective (RPO)</a:t>
            </a:r>
            <a:r>
              <a:rPr lang="en-US" baseline="0" dirty="0"/>
              <a:t> refers to h</a:t>
            </a:r>
            <a:r>
              <a:rPr lang="en-US" dirty="0"/>
              <a:t>ow much data loss your business application can tolerate. </a:t>
            </a:r>
          </a:p>
          <a:p>
            <a:pPr marL="80962"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And recovery time objective (RTO)</a:t>
            </a:r>
            <a:r>
              <a:rPr lang="en-US" baseline="0" dirty="0"/>
              <a:t> refers to h</a:t>
            </a:r>
            <a:r>
              <a:rPr lang="en-US" dirty="0"/>
              <a:t>ow fast you can restart a failed application. </a:t>
            </a:r>
          </a:p>
          <a:p>
            <a:pPr marL="80962"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80962"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Together, they measure or define acceptable business risk. Typically,</a:t>
            </a:r>
            <a:r>
              <a:rPr lang="en-US" baseline="0" dirty="0"/>
              <a:t> backup and recovery deals with hours. Disaster recovery often deals with minutes, and what we call “business continuity” is measured in seconds, often with no data loss at all. </a:t>
            </a:r>
            <a:r>
              <a:rPr lang="en-US" sz="1200" b="0" i="0" kern="1200" dirty="0">
                <a:solidFill>
                  <a:schemeClr val="tx1"/>
                </a:solidFill>
                <a:effectLst/>
                <a:latin typeface="+mn-lt"/>
                <a:ea typeface="+mn-ea"/>
                <a:cs typeface="+mn-cs"/>
              </a:rPr>
              <a:t>Your choice depends entirely on your business priorities. </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4301809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Mirroring all writes to mirrored vols with snapshots taken hourly</a:t>
            </a:r>
          </a:p>
          <a:p>
            <a:r>
              <a:rPr lang="en-IN" dirty="0"/>
              <a:t>ALUA based transparent failover</a:t>
            </a:r>
          </a:p>
          <a:p>
            <a:endParaRPr lang="en-IN" dirty="0"/>
          </a:p>
        </p:txBody>
      </p:sp>
      <p:sp>
        <p:nvSpPr>
          <p:cNvPr id="4" name="Slide Number Placeholder 3"/>
          <p:cNvSpPr>
            <a:spLocks noGrp="1"/>
          </p:cNvSpPr>
          <p:nvPr>
            <p:ph type="sldNum" sz="quarter" idx="5"/>
          </p:nvPr>
        </p:nvSpPr>
        <p:spPr/>
        <p:txBody>
          <a:bodyPr/>
          <a:lstStyle/>
          <a:p>
            <a:fld id="{D8D82002-F4B0-664E-8740-E26EF4F5731A}" type="slidenum">
              <a:rPr lang="en-US" smtClean="0"/>
              <a:t>45</a:t>
            </a:fld>
            <a:endParaRPr lang="en-US" dirty="0"/>
          </a:p>
        </p:txBody>
      </p:sp>
    </p:spTree>
    <p:extLst>
      <p:ext uri="{BB962C8B-B14F-4D97-AF65-F5344CB8AC3E}">
        <p14:creationId xmlns:p14="http://schemas.microsoft.com/office/powerpoint/2010/main" val="1737517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Mirroring all writes to mirrored vols with snapshots taken hourly</a:t>
            </a:r>
          </a:p>
          <a:p>
            <a:r>
              <a:rPr lang="en-IN" dirty="0"/>
              <a:t>ALUA based transparent failover</a:t>
            </a:r>
          </a:p>
          <a:p>
            <a:endParaRPr lang="en-IN" dirty="0"/>
          </a:p>
        </p:txBody>
      </p:sp>
      <p:sp>
        <p:nvSpPr>
          <p:cNvPr id="4" name="Slide Number Placeholder 3"/>
          <p:cNvSpPr>
            <a:spLocks noGrp="1"/>
          </p:cNvSpPr>
          <p:nvPr>
            <p:ph type="sldNum" sz="quarter" idx="5"/>
          </p:nvPr>
        </p:nvSpPr>
        <p:spPr/>
        <p:txBody>
          <a:bodyPr/>
          <a:lstStyle/>
          <a:p>
            <a:fld id="{D8D82002-F4B0-664E-8740-E26EF4F5731A}" type="slidenum">
              <a:rPr lang="en-US" smtClean="0"/>
              <a:t>4</a:t>
            </a:fld>
            <a:endParaRPr lang="en-US" dirty="0"/>
          </a:p>
        </p:txBody>
      </p:sp>
    </p:spTree>
    <p:extLst>
      <p:ext uri="{BB962C8B-B14F-4D97-AF65-F5344CB8AC3E}">
        <p14:creationId xmlns:p14="http://schemas.microsoft.com/office/powerpoint/2010/main" val="2411692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ONTAP Mediator 1.2 software </a:t>
            </a:r>
            <a:r>
              <a:rPr lang="en-US" b="0" i="0" dirty="0">
                <a:solidFill>
                  <a:srgbClr val="333333"/>
                </a:solidFill>
                <a:effectLst/>
                <a:latin typeface="Arial" panose="020B0604020202020204" pitchFamily="34" charset="0"/>
              </a:rPr>
              <a:t>is distributed through NetApp software portal. ONTAP Mediator version 1.2 is to be downloaded and installed on RHEL / CentOS Linux 7.6 to 8.1 (on-prem bare metal or VM). The ONTAP Mediator host must be accessible by both SMBC clusters. </a:t>
            </a:r>
            <a:endParaRPr lang="en-IN" dirty="0"/>
          </a:p>
          <a:p>
            <a:r>
              <a:rPr lang="en-US" b="0" i="0" dirty="0">
                <a:solidFill>
                  <a:srgbClr val="333333"/>
                </a:solidFill>
                <a:effectLst/>
                <a:latin typeface="Arial" panose="020B0604020202020204" pitchFamily="34" charset="0"/>
              </a:rPr>
              <a:t>The</a:t>
            </a:r>
            <a:r>
              <a:rPr lang="en-US" b="1" i="0" dirty="0">
                <a:solidFill>
                  <a:srgbClr val="333333"/>
                </a:solidFill>
                <a:effectLst/>
                <a:latin typeface="Arial" panose="020B0604020202020204" pitchFamily="34" charset="0"/>
              </a:rPr>
              <a:t> ONTAP Mediator </a:t>
            </a:r>
            <a:r>
              <a:rPr lang="en-US" b="0" i="0" dirty="0">
                <a:solidFill>
                  <a:srgbClr val="333333"/>
                </a:solidFill>
                <a:effectLst/>
                <a:latin typeface="Arial" panose="020B0604020202020204" pitchFamily="34" charset="0"/>
              </a:rPr>
              <a:t>is an </a:t>
            </a:r>
            <a:r>
              <a:rPr lang="en-IN" dirty="0"/>
              <a:t>application provisioned on a Linux host physical or virtual in a failure domain, separate from the two ONTAP clusters</a:t>
            </a:r>
          </a:p>
          <a:p>
            <a:r>
              <a:rPr lang="en-US" sz="1200" b="0" i="0" kern="1200" dirty="0">
                <a:solidFill>
                  <a:schemeClr val="tx1"/>
                </a:solidFill>
                <a:effectLst/>
                <a:latin typeface="+mn-lt"/>
                <a:ea typeface="+mn-ea"/>
                <a:cs typeface="+mn-cs"/>
              </a:rPr>
              <a:t>The ONTAP Mediator monitors the pulse of the storage systems in either cluster and cluster interconnectivity to ensure they are online and healthy. </a:t>
            </a:r>
          </a:p>
          <a:p>
            <a:pPr marL="0" marR="0" lvl="0" indent="0" algn="l" defTabSz="914377" rtl="0" eaLnBrk="1" fontAlgn="auto" latinLnBrk="0" hangingPunct="1">
              <a:lnSpc>
                <a:spcPct val="100000"/>
              </a:lnSpc>
              <a:spcBef>
                <a:spcPts val="0"/>
              </a:spcBef>
              <a:spcAft>
                <a:spcPts val="0"/>
              </a:spcAft>
              <a:buClrTx/>
              <a:buSzTx/>
              <a:buFontTx/>
              <a:buNone/>
              <a:tabLst/>
              <a:defRPr/>
            </a:pPr>
            <a:r>
              <a:rPr lang="en-IN" dirty="0"/>
              <a:t>It records heart beats from the nodes of the clusters and is aware of the state of the clusters. </a:t>
            </a:r>
            <a:r>
              <a:rPr lang="en-US" b="0" i="0" dirty="0">
                <a:solidFill>
                  <a:srgbClr val="333333"/>
                </a:solidFill>
                <a:effectLst/>
                <a:latin typeface="Arial" panose="020B0604020202020204" pitchFamily="34" charset="0"/>
              </a:rPr>
              <a:t>The ONTAP Mediator helps establish quorum and </a:t>
            </a:r>
            <a:r>
              <a:rPr lang="en-US" sz="1200" b="0" i="0" kern="1200" dirty="0">
                <a:solidFill>
                  <a:schemeClr val="tx1"/>
                </a:solidFill>
                <a:effectLst/>
                <a:latin typeface="+mn-lt"/>
                <a:ea typeface="+mn-ea"/>
                <a:cs typeface="+mn-cs"/>
              </a:rPr>
              <a:t>helps protect from </a:t>
            </a:r>
            <a:r>
              <a:rPr lang="en-US" sz="1200" b="1" i="0" kern="1200" dirty="0">
                <a:solidFill>
                  <a:schemeClr val="tx1"/>
                </a:solidFill>
                <a:effectLst/>
                <a:latin typeface="+mn-lt"/>
                <a:ea typeface="+mn-ea"/>
                <a:cs typeface="+mn-cs"/>
              </a:rPr>
              <a:t>‘Split Brain’</a:t>
            </a:r>
            <a:r>
              <a:rPr lang="en-US" sz="1200" b="0" i="0" kern="1200" dirty="0">
                <a:solidFill>
                  <a:schemeClr val="tx1"/>
                </a:solidFill>
                <a:effectLst/>
                <a:latin typeface="+mn-lt"/>
                <a:ea typeface="+mn-ea"/>
                <a:cs typeface="+mn-cs"/>
              </a:rPr>
              <a:t> scenario where every node, due to network or disk heartbeat failure with other nodes in the cluster, assumes that it is the sole surviving member of the Cluster thereby proclaiming itself to be the Master. The </a:t>
            </a:r>
            <a:r>
              <a:rPr lang="en-US" sz="1200" b="0" i="0" kern="1200">
                <a:solidFill>
                  <a:schemeClr val="tx1"/>
                </a:solidFill>
                <a:effectLst/>
                <a:latin typeface="+mn-lt"/>
                <a:ea typeface="+mn-ea"/>
                <a:cs typeface="+mn-cs"/>
              </a:rPr>
              <a:t>ONTAP Mediator </a:t>
            </a:r>
            <a:r>
              <a:rPr lang="en-US" sz="1200" b="0" i="0" kern="1200" dirty="0">
                <a:solidFill>
                  <a:schemeClr val="tx1"/>
                </a:solidFill>
                <a:effectLst/>
                <a:latin typeface="+mn-lt"/>
                <a:ea typeface="+mn-ea"/>
                <a:cs typeface="+mn-cs"/>
              </a:rPr>
              <a:t>essentially prevents creating multiple masters and avoids such situation which causes the enterprise application data at each site to get out of sync and in a position where they cannot </a:t>
            </a:r>
            <a:r>
              <a:rPr lang="en-US" sz="1200" b="0" i="0" kern="1200">
                <a:solidFill>
                  <a:schemeClr val="tx1"/>
                </a:solidFill>
                <a:effectLst/>
                <a:latin typeface="+mn-lt"/>
                <a:ea typeface="+mn-ea"/>
                <a:cs typeface="+mn-cs"/>
              </a:rPr>
              <a:t>be resynchronized</a:t>
            </a:r>
            <a:r>
              <a:rPr lang="en-US" sz="1200" b="0" i="0" kern="1200" dirty="0">
                <a:solidFill>
                  <a:schemeClr val="tx1"/>
                </a:solidFill>
                <a:effectLst/>
                <a:latin typeface="+mn-lt"/>
                <a:ea typeface="+mn-ea"/>
                <a:cs typeface="+mn-cs"/>
              </a:rPr>
              <a:t>. </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Arial" panose="020B0604020202020204" pitchFamily="34" charset="0"/>
            </a:endParaRPr>
          </a:p>
          <a:p>
            <a:pPr algn="l">
              <a:buFont typeface="Arial" panose="020B0604020202020204" pitchFamily="34" charset="0"/>
              <a:buNone/>
            </a:pPr>
            <a:r>
              <a:rPr lang="en-US" b="0" i="0" dirty="0">
                <a:solidFill>
                  <a:srgbClr val="333333"/>
                </a:solidFill>
                <a:effectLst/>
                <a:latin typeface="Arial" panose="020B0604020202020204" pitchFamily="34" charset="0"/>
              </a:rPr>
              <a:t>This ONTAP Mediator establishes </a:t>
            </a:r>
            <a:r>
              <a:rPr lang="en-US" b="1" i="0" dirty="0">
                <a:solidFill>
                  <a:srgbClr val="333333"/>
                </a:solidFill>
                <a:effectLst/>
                <a:latin typeface="Arial" panose="020B0604020202020204" pitchFamily="34" charset="0"/>
              </a:rPr>
              <a:t>Quorum Consensus </a:t>
            </a:r>
            <a:r>
              <a:rPr lang="en-US" b="0" i="0" dirty="0">
                <a:solidFill>
                  <a:srgbClr val="333333"/>
                </a:solidFill>
                <a:effectLst/>
                <a:latin typeface="Arial" panose="020B0604020202020204" pitchFamily="34" charset="0"/>
              </a:rPr>
              <a:t>such that, in the steady state while the relationship is “In sync”. Here, the Primary CG serves IO and replicates the incoming IO to Mirror CG. The relationship can go “Out of sync” due to various reasons like InterCluster link going down, or one of the clusters becoming unavailable due to network outage, power outage or other reasons. During this “Out of sync” condition, the copy having 'consensus' has the authority to serve IO. Consensus is defined as 2 out of 3 votes in the quorum constituting Primary, Mirror and ONTAP Mediator. </a:t>
            </a:r>
          </a:p>
          <a:p>
            <a:pPr algn="l">
              <a:buFont typeface="Arial" panose="020B0604020202020204" pitchFamily="34" charset="0"/>
              <a:buNone/>
            </a:pPr>
            <a:r>
              <a:rPr lang="en-US" b="0" i="0" dirty="0">
                <a:solidFill>
                  <a:srgbClr val="333333"/>
                </a:solidFill>
                <a:effectLst/>
                <a:latin typeface="Arial" panose="020B0604020202020204" pitchFamily="34" charset="0"/>
              </a:rPr>
              <a:t>Note that Primary can also get the consensus without ONTAP Mediator by marking the Mirror as failover-incapable which provides it two votes.</a:t>
            </a:r>
          </a:p>
          <a:p>
            <a:pPr algn="l">
              <a:buFont typeface="Arial" panose="020B0604020202020204" pitchFamily="34" charset="0"/>
              <a:buNone/>
            </a:pPr>
            <a:endParaRPr lang="en-US" b="0" i="0" dirty="0">
              <a:solidFill>
                <a:srgbClr val="333333"/>
              </a:solidFill>
              <a:effectLst/>
              <a:latin typeface="Arial" panose="020B0604020202020204" pitchFamily="34" charset="0"/>
            </a:endParaRPr>
          </a:p>
          <a:p>
            <a:pPr algn="l">
              <a:buFont typeface="Arial" panose="020B0604020202020204" pitchFamily="34" charset="0"/>
              <a:buNone/>
            </a:pPr>
            <a:r>
              <a:rPr lang="en-US" b="1" i="0" dirty="0">
                <a:solidFill>
                  <a:srgbClr val="333333"/>
                </a:solidFill>
                <a:effectLst/>
                <a:latin typeface="Arial" panose="020B0604020202020204" pitchFamily="34" charset="0"/>
              </a:rPr>
              <a:t>Primary Bias or Primary First Principle</a:t>
            </a:r>
            <a:r>
              <a:rPr lang="en-US" b="0" i="0" dirty="0">
                <a:solidFill>
                  <a:srgbClr val="333333"/>
                </a:solidFill>
                <a:effectLst/>
                <a:latin typeface="Arial" panose="020B0604020202020204" pitchFamily="34" charset="0"/>
              </a:rPr>
              <a:t> - The Primary CG is given a preference in getting consensus as it is the one currently serving IO. The Mirror CG  honors the Primary-bias by implementing a non-aggressive behavior in claiming consensus and gives the Primary CG a chance to claim it first.</a:t>
            </a:r>
          </a:p>
          <a:p>
            <a:endParaRPr lang="en-IN" dirty="0"/>
          </a:p>
          <a:p>
            <a:r>
              <a:rPr lang="en-IN" dirty="0"/>
              <a:t>Most importantly it automatically orchestrates a failover in case of a disaster</a:t>
            </a:r>
          </a:p>
          <a:p>
            <a:endParaRPr lang="en-IN" dirty="0"/>
          </a:p>
          <a:p>
            <a:r>
              <a:rPr lang="en-US" b="0" i="0" dirty="0">
                <a:solidFill>
                  <a:srgbClr val="333333"/>
                </a:solidFill>
                <a:effectLst/>
                <a:latin typeface="Arial" panose="020B0604020202020204" pitchFamily="34" charset="0"/>
              </a:rPr>
              <a:t>ONTAP Mediator 1.2 is common between MCC IP and SMBC, a single distribution supports both MCC IP and SMBC. MCC IP uses a combination of iSCSI / REST APIs, whereas SMBC uses a set of REST API services. MCC IP and SMBC use different Mhost CLI commands to configure ONTAP Mediator.</a:t>
            </a:r>
          </a:p>
          <a:p>
            <a:r>
              <a:rPr lang="en-US" b="1" i="0" dirty="0">
                <a:solidFill>
                  <a:srgbClr val="333333"/>
                </a:solidFill>
                <a:effectLst/>
                <a:latin typeface="Arial" panose="020B0604020202020204" pitchFamily="34" charset="0"/>
              </a:rPr>
              <a:t>Note:</a:t>
            </a:r>
            <a:r>
              <a:rPr lang="en-US" b="0" i="0" dirty="0">
                <a:solidFill>
                  <a:srgbClr val="333333"/>
                </a:solidFill>
                <a:effectLst/>
                <a:latin typeface="Arial" panose="020B0604020202020204" pitchFamily="34" charset="0"/>
              </a:rPr>
              <a:t> By default, ONTAP Mediator provides the service in port 31784. Hence Port 31784 should be open between ONTAP and ONTAP Mediator.</a:t>
            </a:r>
          </a:p>
          <a:p>
            <a:endParaRPr lang="en-US" b="0" i="0" dirty="0">
              <a:solidFill>
                <a:srgbClr val="333333"/>
              </a:solidFill>
              <a:effectLst/>
              <a:latin typeface="Arial" panose="020B0604020202020204" pitchFamily="34" charset="0"/>
            </a:endParaRPr>
          </a:p>
          <a:p>
            <a:r>
              <a:rPr lang="en-US" b="0" i="0" dirty="0">
                <a:solidFill>
                  <a:srgbClr val="333333"/>
                </a:solidFill>
                <a:effectLst/>
                <a:latin typeface="Arial" panose="020B0604020202020204" pitchFamily="34" charset="0"/>
              </a:rPr>
              <a:t>Without the ONTAP Most Mediator, planned and unplanned failover will not be possible.</a:t>
            </a:r>
          </a:p>
          <a:p>
            <a:endParaRPr lang="en-US" b="0" i="0" dirty="0">
              <a:solidFill>
                <a:srgbClr val="333333"/>
              </a:solidFill>
              <a:effectLst/>
              <a:latin typeface="Arial" panose="020B0604020202020204" pitchFamily="34" charset="0"/>
            </a:endParaRPr>
          </a:p>
          <a:p>
            <a:pPr algn="l" fontAlgn="base"/>
            <a:r>
              <a:rPr lang="en-US" b="0" i="0" dirty="0">
                <a:solidFill>
                  <a:srgbClr val="333333"/>
                </a:solidFill>
                <a:effectLst/>
                <a:latin typeface="Consolas" panose="020B0609020204030204" pitchFamily="49" charset="0"/>
              </a:rPr>
              <a:t>SMBC_A::*&gt; snapmirror ONTAP Mediator show</a:t>
            </a:r>
          </a:p>
          <a:p>
            <a:pPr algn="l" fontAlgn="base"/>
            <a:r>
              <a:rPr lang="en-US" b="0" i="0" dirty="0">
                <a:solidFill>
                  <a:srgbClr val="333333"/>
                </a:solidFill>
                <a:effectLst/>
                <a:latin typeface="Consolas" panose="020B0609020204030204" pitchFamily="49" charset="0"/>
              </a:rPr>
              <a:t>ONTAP Mediator Address Peer Cluster     Connection Status Quorum Status</a:t>
            </a:r>
          </a:p>
          <a:p>
            <a:pPr algn="l" fontAlgn="base"/>
            <a:r>
              <a:rPr lang="en-US" b="0" i="0" dirty="0">
                <a:solidFill>
                  <a:srgbClr val="333333"/>
                </a:solidFill>
                <a:effectLst/>
                <a:latin typeface="Consolas" panose="020B0609020204030204" pitchFamily="49" charset="0"/>
              </a:rPr>
              <a:t>---------------- ---------------- ----------------- -------------</a:t>
            </a:r>
          </a:p>
          <a:p>
            <a:pPr algn="l" fontAlgn="base"/>
            <a:r>
              <a:rPr lang="en-US" b="0" i="0" dirty="0">
                <a:solidFill>
                  <a:srgbClr val="333333"/>
                </a:solidFill>
                <a:effectLst/>
                <a:latin typeface="Consolas" panose="020B0609020204030204" pitchFamily="49" charset="0"/>
              </a:rPr>
              <a:t>10.236.172.86    SMBC_B           connected         true</a:t>
            </a:r>
          </a:p>
          <a:p>
            <a:pPr algn="l" fontAlgn="base"/>
            <a:r>
              <a:rPr lang="en-US" b="0" i="0" dirty="0">
                <a:solidFill>
                  <a:srgbClr val="333333"/>
                </a:solidFill>
                <a:effectLst/>
                <a:latin typeface="Consolas" panose="020B0609020204030204" pitchFamily="49" charset="0"/>
              </a:rPr>
              <a:t> </a:t>
            </a:r>
          </a:p>
          <a:p>
            <a:pPr algn="l" fontAlgn="base"/>
            <a:r>
              <a:rPr lang="en-US" b="0" i="0" dirty="0">
                <a:solidFill>
                  <a:srgbClr val="333333"/>
                </a:solidFill>
                <a:effectLst/>
                <a:latin typeface="Consolas" panose="020B0609020204030204" pitchFamily="49" charset="0"/>
              </a:rPr>
              <a:t>SMBC_B::*&gt; snapmirror ONTAP Mediator show</a:t>
            </a:r>
          </a:p>
          <a:p>
            <a:pPr algn="l" fontAlgn="base"/>
            <a:r>
              <a:rPr lang="en-US" b="0" i="0" dirty="0">
                <a:solidFill>
                  <a:srgbClr val="333333"/>
                </a:solidFill>
                <a:effectLst/>
                <a:latin typeface="Consolas" panose="020B0609020204030204" pitchFamily="49" charset="0"/>
              </a:rPr>
              <a:t>ONTAP Mediator Address Peer Cluster     Connection Status Quorum Status</a:t>
            </a:r>
          </a:p>
          <a:p>
            <a:pPr algn="l" fontAlgn="base"/>
            <a:r>
              <a:rPr lang="en-US" b="0" i="0" dirty="0">
                <a:solidFill>
                  <a:srgbClr val="333333"/>
                </a:solidFill>
                <a:effectLst/>
                <a:latin typeface="Consolas" panose="020B0609020204030204" pitchFamily="49" charset="0"/>
              </a:rPr>
              <a:t>---------------- ---------------- ----------------- -------------</a:t>
            </a:r>
          </a:p>
          <a:p>
            <a:pPr algn="l" fontAlgn="base"/>
            <a:r>
              <a:rPr lang="en-US" b="0" i="0" dirty="0">
                <a:solidFill>
                  <a:srgbClr val="333333"/>
                </a:solidFill>
                <a:effectLst/>
                <a:latin typeface="Consolas" panose="020B0609020204030204" pitchFamily="49" charset="0"/>
              </a:rPr>
              <a:t>10.236.172.86    SMBC_A           connected         true</a:t>
            </a:r>
          </a:p>
          <a:p>
            <a:pPr algn="l" fontAlgn="base"/>
            <a:endParaRPr lang="en-US" b="0" i="0" dirty="0">
              <a:solidFill>
                <a:srgbClr val="333333"/>
              </a:solidFill>
              <a:effectLst/>
              <a:latin typeface="Consolas" panose="020B0609020204030204" pitchFamily="49" charset="0"/>
            </a:endParaRPr>
          </a:p>
          <a:p>
            <a:pPr algn="l" fontAlgn="base"/>
            <a:r>
              <a:rPr lang="en-US" b="0" i="0" dirty="0">
                <a:solidFill>
                  <a:srgbClr val="333333"/>
                </a:solidFill>
                <a:effectLst/>
                <a:latin typeface="Consolas" panose="020B0609020204030204" pitchFamily="49" charset="0"/>
              </a:rPr>
              <a:t>SMBC_B::*&gt; snapmirror show -expand</a:t>
            </a:r>
          </a:p>
          <a:p>
            <a:pPr algn="l" fontAlgn="base"/>
            <a:r>
              <a:rPr lang="en-US" b="0" i="0" dirty="0">
                <a:solidFill>
                  <a:srgbClr val="333333"/>
                </a:solidFill>
                <a:effectLst/>
                <a:latin typeface="Consolas" panose="020B0609020204030204" pitchFamily="49" charset="0"/>
              </a:rPr>
              <a:t>                                                                       Progress</a:t>
            </a:r>
          </a:p>
          <a:p>
            <a:pPr algn="l" fontAlgn="base"/>
            <a:r>
              <a:rPr lang="en-US" b="0" i="0" dirty="0">
                <a:solidFill>
                  <a:srgbClr val="333333"/>
                </a:solidFill>
                <a:effectLst/>
                <a:latin typeface="Consolas" panose="020B0609020204030204" pitchFamily="49" charset="0"/>
              </a:rPr>
              <a:t>Source            Destination Mirror  Relationship   Total             Last</a:t>
            </a:r>
          </a:p>
          <a:p>
            <a:pPr algn="l" fontAlgn="base"/>
            <a:r>
              <a:rPr lang="en-US" b="0" i="0" dirty="0">
                <a:solidFill>
                  <a:srgbClr val="333333"/>
                </a:solidFill>
                <a:effectLst/>
                <a:latin typeface="Consolas" panose="020B0609020204030204" pitchFamily="49" charset="0"/>
              </a:rPr>
              <a:t>Path        Type  Path        State   Status         Progress  Healthy Updated</a:t>
            </a:r>
          </a:p>
          <a:p>
            <a:pPr algn="l" fontAlgn="base"/>
            <a:r>
              <a:rPr lang="en-US" b="0" i="0" dirty="0">
                <a:solidFill>
                  <a:srgbClr val="333333"/>
                </a:solidFill>
                <a:effectLst/>
                <a:latin typeface="Consolas" panose="020B0609020204030204" pitchFamily="49" charset="0"/>
              </a:rPr>
              <a:t>----------- ---- ------------ ------- -------------- --------- ------- --------</a:t>
            </a:r>
          </a:p>
          <a:p>
            <a:pPr algn="l" fontAlgn="base"/>
            <a:r>
              <a:rPr lang="en-US" b="0" i="0" dirty="0">
                <a:solidFill>
                  <a:srgbClr val="333333"/>
                </a:solidFill>
                <a:effectLst/>
                <a:latin typeface="Consolas" panose="020B0609020204030204" pitchFamily="49" charset="0"/>
              </a:rPr>
              <a:t>vs0:/cg/cg1 XDP  vs1:/cg/cg1_dp Snapmirrored InSync  -         true    -</a:t>
            </a:r>
          </a:p>
          <a:p>
            <a:pPr algn="l" fontAlgn="base"/>
            <a:r>
              <a:rPr lang="en-US" b="0" i="0" dirty="0">
                <a:solidFill>
                  <a:srgbClr val="333333"/>
                </a:solidFill>
                <a:effectLst/>
                <a:latin typeface="Consolas" panose="020B0609020204030204" pitchFamily="49" charset="0"/>
              </a:rPr>
              <a:t>vs0:vol1    XDP  vs1:vol1_dp  Snapmirrored InSync    -         true    -</a:t>
            </a:r>
          </a:p>
          <a:p>
            <a:pPr algn="l" fontAlgn="base"/>
            <a:r>
              <a:rPr lang="en-US" b="0" i="0" dirty="0">
                <a:solidFill>
                  <a:srgbClr val="333333"/>
                </a:solidFill>
                <a:effectLst/>
                <a:latin typeface="Consolas" panose="020B0609020204030204" pitchFamily="49" charset="0"/>
              </a:rPr>
              <a:t>2 entries were displayed.</a:t>
            </a:r>
          </a:p>
          <a:p>
            <a:pPr algn="l" fontAlgn="base"/>
            <a:r>
              <a:rPr lang="en-US" b="0" i="0" dirty="0">
                <a:solidFill>
                  <a:srgbClr val="333333"/>
                </a:solidFill>
                <a:effectLst/>
                <a:latin typeface="Consolas" panose="020B0609020204030204" pitchFamily="49" charset="0"/>
              </a:rPr>
              <a:t> </a:t>
            </a:r>
          </a:p>
          <a:p>
            <a:pPr algn="l" fontAlgn="base"/>
            <a:r>
              <a:rPr lang="en-US" b="0" i="0" dirty="0">
                <a:solidFill>
                  <a:srgbClr val="333333"/>
                </a:solidFill>
                <a:effectLst/>
                <a:latin typeface="Consolas" panose="020B0609020204030204" pitchFamily="49" charset="0"/>
              </a:rPr>
              <a:t>SMBC_A::*&gt; volume show -fields is-smbc-master,smbc-consensus,is-smbc-failover-capable -volume vol1             </a:t>
            </a:r>
          </a:p>
          <a:p>
            <a:pPr algn="l" fontAlgn="base"/>
            <a:r>
              <a:rPr lang="en-US" b="0" i="0" dirty="0">
                <a:solidFill>
                  <a:srgbClr val="333333"/>
                </a:solidFill>
                <a:effectLst/>
                <a:latin typeface="Consolas" panose="020B0609020204030204" pitchFamily="49" charset="0"/>
              </a:rPr>
              <a:t>vserver volume is-smbc-master is-smbc-failover-capable smbc-consensus</a:t>
            </a:r>
          </a:p>
          <a:p>
            <a:pPr algn="l" fontAlgn="base"/>
            <a:r>
              <a:rPr lang="en-US" b="0" i="0" dirty="0">
                <a:solidFill>
                  <a:srgbClr val="333333"/>
                </a:solidFill>
                <a:effectLst/>
                <a:latin typeface="Consolas" panose="020B0609020204030204" pitchFamily="49" charset="0"/>
              </a:rPr>
              <a:t>------- ------ -------------- ------------------------ --------------</a:t>
            </a:r>
          </a:p>
          <a:p>
            <a:pPr algn="l" fontAlgn="base"/>
            <a:r>
              <a:rPr lang="en-US" b="0" i="0" dirty="0">
                <a:solidFill>
                  <a:srgbClr val="333333"/>
                </a:solidFill>
                <a:effectLst/>
                <a:latin typeface="Consolas" panose="020B0609020204030204" pitchFamily="49" charset="0"/>
              </a:rPr>
              <a:t>vs0     vol1   true           false                    Consensus   </a:t>
            </a:r>
          </a:p>
          <a:p>
            <a:pPr algn="l" fontAlgn="base"/>
            <a:r>
              <a:rPr lang="en-US" b="0" i="0" dirty="0">
                <a:solidFill>
                  <a:srgbClr val="333333"/>
                </a:solidFill>
                <a:effectLst/>
                <a:latin typeface="Consolas" panose="020B0609020204030204" pitchFamily="49" charset="0"/>
              </a:rPr>
              <a:t> </a:t>
            </a:r>
          </a:p>
          <a:p>
            <a:pPr algn="l" fontAlgn="base"/>
            <a:r>
              <a:rPr lang="en-US" b="0" i="0" dirty="0">
                <a:solidFill>
                  <a:srgbClr val="333333"/>
                </a:solidFill>
                <a:effectLst/>
                <a:latin typeface="Consolas" panose="020B0609020204030204" pitchFamily="49" charset="0"/>
              </a:rPr>
              <a:t>SMBC_B::*&gt; volume show -fields is-smbc-master,smbc-consensus,is-smbc-failover-capable -volume vol1_dp</a:t>
            </a:r>
          </a:p>
          <a:p>
            <a:pPr algn="l" fontAlgn="base"/>
            <a:r>
              <a:rPr lang="en-US" b="0" i="0" dirty="0">
                <a:solidFill>
                  <a:srgbClr val="333333"/>
                </a:solidFill>
                <a:effectLst/>
                <a:latin typeface="Consolas" panose="020B0609020204030204" pitchFamily="49" charset="0"/>
              </a:rPr>
              <a:t>vserver volume  is-smbc-master is-smbc-failover-capable smbc-consensus</a:t>
            </a:r>
          </a:p>
          <a:p>
            <a:pPr algn="l" fontAlgn="base"/>
            <a:r>
              <a:rPr lang="en-US" b="0" i="0" dirty="0">
                <a:solidFill>
                  <a:srgbClr val="333333"/>
                </a:solidFill>
                <a:effectLst/>
                <a:latin typeface="Consolas" panose="020B0609020204030204" pitchFamily="49" charset="0"/>
              </a:rPr>
              <a:t>------- ------- -------------- ------------------------ --------------</a:t>
            </a:r>
          </a:p>
          <a:p>
            <a:pPr algn="l" fontAlgn="base"/>
            <a:r>
              <a:rPr lang="en-US" b="0" i="0" dirty="0">
                <a:solidFill>
                  <a:srgbClr val="333333"/>
                </a:solidFill>
                <a:effectLst/>
                <a:latin typeface="Consolas" panose="020B0609020204030204" pitchFamily="49" charset="0"/>
              </a:rPr>
              <a:t>vs1     vol1_dp false          true                     No-consensus</a:t>
            </a:r>
          </a:p>
          <a:p>
            <a:endParaRPr lang="en-IN" dirty="0"/>
          </a:p>
        </p:txBody>
      </p:sp>
      <p:sp>
        <p:nvSpPr>
          <p:cNvPr id="4" name="Slide Number Placeholder 3"/>
          <p:cNvSpPr>
            <a:spLocks noGrp="1"/>
          </p:cNvSpPr>
          <p:nvPr>
            <p:ph type="sldNum" sz="quarter" idx="5"/>
          </p:nvPr>
        </p:nvSpPr>
        <p:spPr/>
        <p:txBody>
          <a:bodyPr/>
          <a:lstStyle/>
          <a:p>
            <a:fld id="{D8D82002-F4B0-664E-8740-E26EF4F5731A}" type="slidenum">
              <a:rPr lang="en-US" smtClean="0"/>
              <a:pPr/>
              <a:t>5</a:t>
            </a:fld>
            <a:endParaRPr lang="en-US" dirty="0"/>
          </a:p>
        </p:txBody>
      </p:sp>
    </p:spTree>
    <p:extLst>
      <p:ext uri="{BB962C8B-B14F-4D97-AF65-F5344CB8AC3E}">
        <p14:creationId xmlns:p14="http://schemas.microsoft.com/office/powerpoint/2010/main" val="2072992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Transparent application failover uses SCSI Asymmetric Logical Unit Access (ALUA), an industry standard protocol for identifying available and optimized paths between a storage system and applications hosts. ALUA allows the initiator to query the target about path attributes, such as active optimized and active unoptimized paths and allows the target to communicate events back to the initiator.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the Application Host(s) or Host-cluster to be able to transparently failover to another copy, </a:t>
            </a:r>
            <a:endParaRPr lang="en-US" sz="1200" dirty="0">
              <a:solidFill>
                <a:sysClr val="windowText" lastClr="000000"/>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ysClr val="windowText" lastClr="000000"/>
                </a:solidFill>
              </a:rPr>
              <a:t>Both the </a:t>
            </a:r>
            <a:r>
              <a:rPr lang="en-US" sz="1200" b="0" i="0" kern="1200" dirty="0">
                <a:solidFill>
                  <a:schemeClr val="tx1"/>
                </a:solidFill>
                <a:effectLst/>
                <a:latin typeface="+mn-lt"/>
                <a:ea typeface="+mn-ea"/>
                <a:cs typeface="+mn-cs"/>
              </a:rPr>
              <a:t> source and destination </a:t>
            </a:r>
            <a:r>
              <a:rPr lang="en-US" sz="1200" dirty="0">
                <a:solidFill>
                  <a:sysClr val="windowText" lastClr="000000"/>
                </a:solidFill>
              </a:rPr>
              <a:t>Volume\LUN copies should be visible as shared storage (by preserving the </a:t>
            </a:r>
            <a:r>
              <a:rPr lang="en-US" sz="1200" b="0" i="0" kern="1200" dirty="0">
                <a:solidFill>
                  <a:schemeClr val="tx1"/>
                </a:solidFill>
                <a:effectLst/>
                <a:latin typeface="+mn-lt"/>
                <a:ea typeface="+mn-ea"/>
                <a:cs typeface="+mn-cs"/>
              </a:rPr>
              <a:t>unique SCSI target</a:t>
            </a:r>
            <a:r>
              <a:rPr lang="en-US" sz="1200" dirty="0">
                <a:solidFill>
                  <a:sysClr val="windowText" lastClr="000000"/>
                </a:solidFill>
              </a:rPr>
              <a:t> identity)</a:t>
            </a:r>
          </a:p>
          <a:p>
            <a:pPr marL="228600" indent="-228600">
              <a:buFont typeface="+mj-lt"/>
              <a:buAutoNum type="arabicPeriod"/>
            </a:pPr>
            <a:r>
              <a:rPr lang="en-US" sz="1200" b="0" i="0" kern="1200" dirty="0">
                <a:solidFill>
                  <a:schemeClr val="tx1"/>
                </a:solidFill>
                <a:effectLst/>
                <a:latin typeface="+mn-lt"/>
                <a:ea typeface="+mn-ea"/>
                <a:cs typeface="+mn-cs"/>
              </a:rPr>
              <a:t>The Application Host(s) or Host-cluster should view this single shared storage endpoint with multiple paths and reports path state changes across clusters seamlessly.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Transparent application failover is achieved by replicating path related information and presenting a unique SCSI target id space so that the information is presented by all source and destination cluster nodes when the host issues the Report Target Port Groups (RTPG) command. </a:t>
            </a:r>
          </a:p>
          <a:p>
            <a:endParaRPr lang="en-US" dirty="0"/>
          </a:p>
        </p:txBody>
      </p:sp>
      <p:sp>
        <p:nvSpPr>
          <p:cNvPr id="4" name="Slide Number Placeholder 3"/>
          <p:cNvSpPr>
            <a:spLocks noGrp="1"/>
          </p:cNvSpPr>
          <p:nvPr>
            <p:ph type="sldNum" sz="quarter" idx="5"/>
          </p:nvPr>
        </p:nvSpPr>
        <p:spPr/>
        <p:txBody>
          <a:bodyPr/>
          <a:lstStyle/>
          <a:p>
            <a:fld id="{60D5E1CC-8D61-7E42-9EC1-66E2EA138FA9}" type="slidenum">
              <a:rPr lang="en-US" smtClean="0"/>
              <a:t>7</a:t>
            </a:fld>
            <a:endParaRPr lang="en-US" dirty="0"/>
          </a:p>
        </p:txBody>
      </p:sp>
    </p:spTree>
    <p:extLst>
      <p:ext uri="{BB962C8B-B14F-4D97-AF65-F5344CB8AC3E}">
        <p14:creationId xmlns:p14="http://schemas.microsoft.com/office/powerpoint/2010/main" val="4134675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rial" panose="020B0604020202020204" pitchFamily="34" charset="0"/>
              </a:rPr>
              <a:t>You can perform a </a:t>
            </a:r>
            <a:r>
              <a:rPr lang="en-US" b="1" i="0" dirty="0">
                <a:solidFill>
                  <a:srgbClr val="333333"/>
                </a:solidFill>
                <a:effectLst/>
                <a:latin typeface="Arial" panose="020B0604020202020204" pitchFamily="34" charset="0"/>
              </a:rPr>
              <a:t>Planned Failover (PFO) </a:t>
            </a:r>
            <a:r>
              <a:rPr lang="en-US" b="0" i="0" dirty="0">
                <a:solidFill>
                  <a:srgbClr val="333333"/>
                </a:solidFill>
                <a:effectLst/>
                <a:latin typeface="Arial" panose="020B0604020202020204" pitchFamily="34" charset="0"/>
              </a:rPr>
              <a:t>operation initiated by the secondary cluster admin, by which the primary/mirror roles of primary and secondary are swapped without disrupting client IO. The secondary starts serving IO locally (Active Optimized Path) and primary will start proxying IO to the secondary. There may be a few seconds of IO no-progress. The purpose of a planned failover could be to perform maintenance operation on the primary cluster or to periodically test the secondary copy. </a:t>
            </a:r>
          </a:p>
          <a:p>
            <a:pPr algn="l"/>
            <a:endParaRPr lang="en-US"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The requirements and high-level steps are mentioned below.</a:t>
            </a:r>
          </a:p>
          <a:p>
            <a:pPr algn="l">
              <a:buFont typeface="+mj-lt"/>
              <a:buAutoNum type="arabicPeriod"/>
            </a:pPr>
            <a:r>
              <a:rPr lang="en-US" b="0" i="0" dirty="0">
                <a:solidFill>
                  <a:srgbClr val="333333"/>
                </a:solidFill>
                <a:effectLst/>
                <a:latin typeface="Arial" panose="020B0604020202020204" pitchFamily="34" charset="0"/>
              </a:rPr>
              <a:t>Planned failover can be triggered from the secondary ONTAP cluster.</a:t>
            </a:r>
          </a:p>
          <a:p>
            <a:pPr algn="l">
              <a:buFont typeface="+mj-lt"/>
              <a:buAutoNum type="arabicPeriod"/>
            </a:pPr>
            <a:r>
              <a:rPr lang="en-US" b="0" i="0" dirty="0">
                <a:solidFill>
                  <a:srgbClr val="333333"/>
                </a:solidFill>
                <a:effectLst/>
                <a:latin typeface="Arial" panose="020B0604020202020204" pitchFamily="34" charset="0"/>
              </a:rPr>
              <a:t>The critical window (IO outage window from ONTAP perspective) for a single CG (max 12 volumes) shall be less than 10 seconds.</a:t>
            </a:r>
          </a:p>
          <a:p>
            <a:pPr algn="l">
              <a:buFont typeface="+mj-lt"/>
              <a:buAutoNum type="arabicPeriod"/>
            </a:pPr>
            <a:r>
              <a:rPr lang="en-US" b="0" i="0" dirty="0">
                <a:solidFill>
                  <a:srgbClr val="333333"/>
                </a:solidFill>
                <a:effectLst/>
                <a:latin typeface="Arial" panose="020B0604020202020204" pitchFamily="34" charset="0"/>
              </a:rPr>
              <a:t>The critical window (IO outage window from ONTAP perspective) for 5 CGs (max 12 volumes per CG) shall be less than 30 seconds.</a:t>
            </a:r>
          </a:p>
          <a:p>
            <a:pPr algn="l">
              <a:buFont typeface="+mj-lt"/>
              <a:buAutoNum type="arabicPeriod"/>
            </a:pPr>
            <a:r>
              <a:rPr lang="en-US" b="0" i="0" dirty="0">
                <a:solidFill>
                  <a:srgbClr val="333333"/>
                </a:solidFill>
                <a:effectLst/>
                <a:latin typeface="Arial" panose="020B0604020202020204" pitchFamily="34" charset="0"/>
              </a:rPr>
              <a:t>No time guarantees for the resumption and completion of Zero RPO protection in the reverse direction (flip-resync).</a:t>
            </a:r>
          </a:p>
          <a:p>
            <a:pPr algn="l">
              <a:buFont typeface="+mj-lt"/>
              <a:buNone/>
            </a:pPr>
            <a:endParaRPr lang="en-US" b="0" i="0" dirty="0">
              <a:solidFill>
                <a:srgbClr val="333333"/>
              </a:solidFill>
              <a:effectLst/>
              <a:latin typeface="Arial" panose="020B0604020202020204" pitchFamily="34" charset="0"/>
            </a:endParaRPr>
          </a:p>
          <a:p>
            <a:pPr algn="l">
              <a:buFont typeface="+mj-lt"/>
              <a:buNone/>
            </a:pPr>
            <a:r>
              <a:rPr lang="en-US" b="0" i="0" dirty="0">
                <a:solidFill>
                  <a:srgbClr val="333333"/>
                </a:solidFill>
                <a:effectLst/>
                <a:latin typeface="Arial" panose="020B0604020202020204" pitchFamily="34" charset="0"/>
              </a:rPr>
              <a:t>A best effort common snapshot is taken before the PFO workflow starts. This helps in speeding up the flip resync in case of success as well as the forward resync in case of failure. This snapshot is not redirected nor the older snaps are rotated out to reduce the latency.</a:t>
            </a:r>
          </a:p>
          <a:p>
            <a:pPr algn="l">
              <a:buFont typeface="+mj-lt"/>
              <a:buNone/>
            </a:pPr>
            <a:endParaRPr lang="en-US"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33333"/>
                </a:solidFill>
                <a:effectLst/>
                <a:latin typeface="Arial" panose="020B0604020202020204" pitchFamily="34" charset="0"/>
              </a:rPr>
              <a:t>Monitoring:</a:t>
            </a:r>
          </a:p>
          <a:p>
            <a:pPr algn="l" fontAlgn="base"/>
            <a:r>
              <a:rPr lang="en-US" b="0" i="0" dirty="0">
                <a:solidFill>
                  <a:srgbClr val="333333"/>
                </a:solidFill>
                <a:effectLst/>
                <a:latin typeface="Consolas" panose="020B0609020204030204" pitchFamily="49" charset="0"/>
              </a:rPr>
              <a:t>ClusterB::&gt; snapmirror failover start -destination-path vs1:/cg/dcg1</a:t>
            </a:r>
          </a:p>
          <a:p>
            <a:pPr algn="l" fontAlgn="base"/>
            <a:r>
              <a:rPr lang="en-US" b="0" i="0" dirty="0">
                <a:solidFill>
                  <a:srgbClr val="333333"/>
                </a:solidFill>
                <a:effectLst/>
                <a:latin typeface="Consolas" panose="020B0609020204030204" pitchFamily="49" charset="0"/>
              </a:rPr>
              <a:t>[Job 56] Job is queued: SnapMirror failover for destination "vs1:/cg/dcg1".</a:t>
            </a:r>
          </a:p>
          <a:p>
            <a:pPr algn="l" fontAlgn="base"/>
            <a:r>
              <a:rPr lang="en-US" b="0" i="0" dirty="0">
                <a:solidFill>
                  <a:srgbClr val="333333"/>
                </a:solidFill>
                <a:effectLst/>
                <a:latin typeface="Consolas" panose="020B0609020204030204" pitchFamily="49" charset="0"/>
              </a:rPr>
              <a:t> </a:t>
            </a:r>
          </a:p>
          <a:p>
            <a:pPr algn="l" fontAlgn="base"/>
            <a:r>
              <a:rPr lang="en-US" b="0" i="0" dirty="0">
                <a:solidFill>
                  <a:srgbClr val="333333"/>
                </a:solidFill>
                <a:effectLst/>
                <a:latin typeface="Consolas" panose="020B0609020204030204" pitchFamily="49" charset="0"/>
              </a:rPr>
              <a:t>ClusterB::*&gt; snapmirror failover show -instance</a:t>
            </a:r>
          </a:p>
          <a:p>
            <a:pPr algn="l" fontAlgn="base"/>
            <a:r>
              <a:rPr lang="en-US" b="0" i="0" dirty="0">
                <a:solidFill>
                  <a:srgbClr val="333333"/>
                </a:solidFill>
                <a:effectLst/>
                <a:latin typeface="Consolas" panose="020B0609020204030204" pitchFamily="49" charset="0"/>
              </a:rPr>
              <a:t> Source Path: vs0:/cg/scg1</a:t>
            </a:r>
          </a:p>
          <a:p>
            <a:pPr algn="l" fontAlgn="base"/>
            <a:r>
              <a:rPr lang="en-US" b="0" i="0" dirty="0">
                <a:solidFill>
                  <a:srgbClr val="333333"/>
                </a:solidFill>
                <a:effectLst/>
                <a:latin typeface="Consolas" panose="020B0609020204030204" pitchFamily="49" charset="0"/>
              </a:rPr>
              <a:t> Destination Path: vs1:/cg/dcg1</a:t>
            </a:r>
          </a:p>
          <a:p>
            <a:pPr algn="l" fontAlgn="base"/>
            <a:r>
              <a:rPr lang="en-US" b="0" i="0" dirty="0">
                <a:solidFill>
                  <a:srgbClr val="333333"/>
                </a:solidFill>
                <a:effectLst/>
                <a:latin typeface="Consolas" panose="020B0609020204030204" pitchFamily="49" charset="0"/>
              </a:rPr>
              <a:t> Failover Status: started</a:t>
            </a:r>
          </a:p>
          <a:p>
            <a:pPr algn="l" fontAlgn="base"/>
            <a:r>
              <a:rPr lang="en-US" b="0" i="0" dirty="0">
                <a:solidFill>
                  <a:srgbClr val="333333"/>
                </a:solidFill>
                <a:effectLst/>
                <a:latin typeface="Consolas" panose="020B0609020204030204" pitchFamily="49" charset="0"/>
              </a:rPr>
              <a:t> Error Reason:</a:t>
            </a:r>
          </a:p>
          <a:p>
            <a:pPr algn="l" fontAlgn="base"/>
            <a:r>
              <a:rPr lang="en-US" b="0" i="0" dirty="0">
                <a:solidFill>
                  <a:srgbClr val="333333"/>
                </a:solidFill>
                <a:effectLst/>
                <a:latin typeface="Consolas" panose="020B0609020204030204" pitchFamily="49" charset="0"/>
              </a:rPr>
              <a:t> Start Time: 5/11/2020 20:58:26</a:t>
            </a:r>
          </a:p>
          <a:p>
            <a:pPr algn="l" fontAlgn="base"/>
            <a:r>
              <a:rPr lang="en-US" b="0" i="0" dirty="0">
                <a:solidFill>
                  <a:srgbClr val="333333"/>
                </a:solidFill>
                <a:effectLst/>
                <a:latin typeface="Consolas" panose="020B0609020204030204" pitchFamily="49" charset="0"/>
              </a:rPr>
              <a:t> End Time: -</a:t>
            </a:r>
          </a:p>
          <a:p>
            <a:pPr algn="l" fontAlgn="base"/>
            <a:r>
              <a:rPr lang="en-US" b="0" i="0" dirty="0">
                <a:solidFill>
                  <a:srgbClr val="333333"/>
                </a:solidFill>
                <a:effectLst/>
                <a:latin typeface="Consolas" panose="020B0609020204030204" pitchFamily="49" charset="0"/>
              </a:rPr>
              <a:t> Primary Data Cluster: ClusterA</a:t>
            </a:r>
          </a:p>
          <a:p>
            <a:pPr algn="l" fontAlgn="base"/>
            <a:r>
              <a:rPr lang="en-US" b="0" i="0" dirty="0">
                <a:solidFill>
                  <a:srgbClr val="333333"/>
                </a:solidFill>
                <a:effectLst/>
                <a:latin typeface="Consolas" panose="020B0609020204030204" pitchFamily="49" charset="0"/>
              </a:rPr>
              <a:t> Last Progress Update:</a:t>
            </a:r>
          </a:p>
          <a:p>
            <a:pPr algn="l" fontAlgn="base"/>
            <a:r>
              <a:rPr lang="en-US" b="0" i="0" dirty="0">
                <a:solidFill>
                  <a:srgbClr val="333333"/>
                </a:solidFill>
                <a:effectLst/>
                <a:latin typeface="Consolas" panose="020B0609020204030204" pitchFamily="49" charset="0"/>
              </a:rPr>
              <a:t> Failover Type: planned</a:t>
            </a:r>
          </a:p>
          <a:p>
            <a:pPr algn="l" fontAlgn="base"/>
            <a:r>
              <a:rPr lang="en-US" b="0" i="0" dirty="0">
                <a:solidFill>
                  <a:srgbClr val="333333"/>
                </a:solidFill>
                <a:effectLst/>
                <a:latin typeface="Consolas" panose="020B0609020204030204" pitchFamily="49" charset="0"/>
              </a:rPr>
              <a:t> Error Reason codes: -</a:t>
            </a:r>
          </a:p>
          <a:p>
            <a:pPr algn="l" fontAlgn="base"/>
            <a:r>
              <a:rPr lang="en-US" b="0" i="0" dirty="0">
                <a:solidFill>
                  <a:srgbClr val="333333"/>
                </a:solidFill>
                <a:effectLst/>
                <a:latin typeface="Consolas" panose="020B0609020204030204" pitchFamily="49" charset="0"/>
              </a:rPr>
              <a:t> </a:t>
            </a:r>
          </a:p>
          <a:p>
            <a:pPr algn="l" fontAlgn="base"/>
            <a:r>
              <a:rPr lang="en-US" b="0" i="0" dirty="0">
                <a:solidFill>
                  <a:srgbClr val="333333"/>
                </a:solidFill>
                <a:effectLst/>
                <a:latin typeface="Consolas" panose="020B0609020204030204" pitchFamily="49" charset="0"/>
              </a:rPr>
              <a:t>ClusterB::*&gt; snapmirror failover show -instance</a:t>
            </a:r>
          </a:p>
          <a:p>
            <a:pPr algn="l" fontAlgn="base"/>
            <a:r>
              <a:rPr lang="en-US" b="0" i="0" dirty="0">
                <a:solidFill>
                  <a:srgbClr val="333333"/>
                </a:solidFill>
                <a:effectLst/>
                <a:latin typeface="Consolas" panose="020B0609020204030204" pitchFamily="49" charset="0"/>
              </a:rPr>
              <a:t> Source Path: vs0:/cg/scg1</a:t>
            </a:r>
          </a:p>
          <a:p>
            <a:pPr algn="l" fontAlgn="base"/>
            <a:r>
              <a:rPr lang="en-US" b="0" i="0" dirty="0">
                <a:solidFill>
                  <a:srgbClr val="333333"/>
                </a:solidFill>
                <a:effectLst/>
                <a:latin typeface="Consolas" panose="020B0609020204030204" pitchFamily="49" charset="0"/>
              </a:rPr>
              <a:t> Destination Path: vs1:/cg/dcg1</a:t>
            </a:r>
          </a:p>
          <a:p>
            <a:pPr algn="l" fontAlgn="base"/>
            <a:r>
              <a:rPr lang="en-US" b="0" i="0" dirty="0">
                <a:solidFill>
                  <a:srgbClr val="333333"/>
                </a:solidFill>
                <a:effectLst/>
                <a:latin typeface="Consolas" panose="020B0609020204030204" pitchFamily="49" charset="0"/>
              </a:rPr>
              <a:t> Failover Status: started</a:t>
            </a:r>
          </a:p>
          <a:p>
            <a:pPr algn="l" fontAlgn="base"/>
            <a:r>
              <a:rPr lang="en-US" b="0" i="0" dirty="0">
                <a:solidFill>
                  <a:srgbClr val="333333"/>
                </a:solidFill>
                <a:effectLst/>
                <a:latin typeface="Consolas" panose="020B0609020204030204" pitchFamily="49" charset="0"/>
              </a:rPr>
              <a:t> Error Reason:</a:t>
            </a:r>
          </a:p>
          <a:p>
            <a:pPr algn="l" fontAlgn="base"/>
            <a:r>
              <a:rPr lang="en-US" b="0" i="0" dirty="0">
                <a:solidFill>
                  <a:srgbClr val="333333"/>
                </a:solidFill>
                <a:effectLst/>
                <a:latin typeface="Consolas" panose="020B0609020204030204" pitchFamily="49" charset="0"/>
              </a:rPr>
              <a:t> Start Time: 5/11/2020 20:58:26</a:t>
            </a:r>
          </a:p>
          <a:p>
            <a:pPr algn="l" fontAlgn="base"/>
            <a:r>
              <a:rPr lang="en-US" b="0" i="0" dirty="0">
                <a:solidFill>
                  <a:srgbClr val="333333"/>
                </a:solidFill>
                <a:effectLst/>
                <a:latin typeface="Consolas" panose="020B0609020204030204" pitchFamily="49" charset="0"/>
              </a:rPr>
              <a:t> End Time: -</a:t>
            </a:r>
          </a:p>
          <a:p>
            <a:pPr algn="l" fontAlgn="base"/>
            <a:r>
              <a:rPr lang="en-US" b="0" i="0" dirty="0">
                <a:solidFill>
                  <a:srgbClr val="333333"/>
                </a:solidFill>
                <a:effectLst/>
                <a:latin typeface="Consolas" panose="020B0609020204030204" pitchFamily="49" charset="0"/>
              </a:rPr>
              <a:t> Primary Data Cluster: ClusterB</a:t>
            </a:r>
          </a:p>
          <a:p>
            <a:pPr algn="l" fontAlgn="base"/>
            <a:r>
              <a:rPr lang="en-US" b="0" i="0" dirty="0">
                <a:solidFill>
                  <a:srgbClr val="333333"/>
                </a:solidFill>
                <a:effectLst/>
                <a:latin typeface="Consolas" panose="020B0609020204030204" pitchFamily="49" charset="0"/>
              </a:rPr>
              <a:t> Last Progress Update: Role change completed and sync protection is aborted.</a:t>
            </a:r>
          </a:p>
          <a:p>
            <a:pPr algn="l" fontAlgn="base"/>
            <a:r>
              <a:rPr lang="en-US" b="0" i="0" dirty="0">
                <a:solidFill>
                  <a:srgbClr val="333333"/>
                </a:solidFill>
                <a:effectLst/>
                <a:latin typeface="Consolas" panose="020B0609020204030204" pitchFamily="49" charset="0"/>
              </a:rPr>
              <a:t> Failover Type: planned</a:t>
            </a:r>
          </a:p>
          <a:p>
            <a:pPr algn="l" fontAlgn="base"/>
            <a:r>
              <a:rPr lang="en-US" b="0" i="0" dirty="0">
                <a:solidFill>
                  <a:srgbClr val="333333"/>
                </a:solidFill>
                <a:effectLst/>
                <a:latin typeface="Consolas" panose="020B0609020204030204" pitchFamily="49" charset="0"/>
              </a:rPr>
              <a:t> Error Reason codes: -</a:t>
            </a:r>
          </a:p>
          <a:p>
            <a:pPr algn="l" fontAlgn="base"/>
            <a:r>
              <a:rPr lang="en-US" b="0" i="0" dirty="0">
                <a:solidFill>
                  <a:srgbClr val="333333"/>
                </a:solidFill>
                <a:effectLst/>
                <a:latin typeface="Consolas" panose="020B0609020204030204" pitchFamily="49" charset="0"/>
              </a:rPr>
              <a:t> </a:t>
            </a:r>
          </a:p>
          <a:p>
            <a:pPr algn="l" fontAlgn="base"/>
            <a:r>
              <a:rPr lang="en-US" b="0" i="0" dirty="0">
                <a:solidFill>
                  <a:srgbClr val="333333"/>
                </a:solidFill>
                <a:effectLst/>
                <a:latin typeface="Consolas" panose="020B0609020204030204" pitchFamily="49" charset="0"/>
              </a:rPr>
              <a:t>ClusterB::*&gt; snapmirror failover show -instance</a:t>
            </a:r>
          </a:p>
          <a:p>
            <a:pPr algn="l" fontAlgn="base"/>
            <a:r>
              <a:rPr lang="en-US" b="0" i="0" dirty="0">
                <a:solidFill>
                  <a:srgbClr val="333333"/>
                </a:solidFill>
                <a:effectLst/>
                <a:latin typeface="Consolas" panose="020B0609020204030204" pitchFamily="49" charset="0"/>
              </a:rPr>
              <a:t> Source Path: vs0:/cg/scg1</a:t>
            </a:r>
          </a:p>
          <a:p>
            <a:pPr algn="l" fontAlgn="base"/>
            <a:r>
              <a:rPr lang="en-US" b="0" i="0" dirty="0">
                <a:solidFill>
                  <a:srgbClr val="333333"/>
                </a:solidFill>
                <a:effectLst/>
                <a:latin typeface="Consolas" panose="020B0609020204030204" pitchFamily="49" charset="0"/>
              </a:rPr>
              <a:t> Destination Path: vs1:/cg/dcg1</a:t>
            </a:r>
          </a:p>
          <a:p>
            <a:pPr algn="l" fontAlgn="base"/>
            <a:r>
              <a:rPr lang="en-US" b="0" i="0" dirty="0">
                <a:solidFill>
                  <a:srgbClr val="333333"/>
                </a:solidFill>
                <a:effectLst/>
                <a:latin typeface="Consolas" panose="020B0609020204030204" pitchFamily="49" charset="0"/>
              </a:rPr>
              <a:t> Failover Status: completed</a:t>
            </a:r>
          </a:p>
          <a:p>
            <a:pPr algn="l" fontAlgn="base"/>
            <a:r>
              <a:rPr lang="en-US" b="0" i="0" dirty="0">
                <a:solidFill>
                  <a:srgbClr val="333333"/>
                </a:solidFill>
                <a:effectLst/>
                <a:latin typeface="Consolas" panose="020B0609020204030204" pitchFamily="49" charset="0"/>
              </a:rPr>
              <a:t> Error Reason:</a:t>
            </a:r>
          </a:p>
          <a:p>
            <a:pPr algn="l" fontAlgn="base"/>
            <a:r>
              <a:rPr lang="en-US" b="0" i="0" dirty="0">
                <a:solidFill>
                  <a:srgbClr val="333333"/>
                </a:solidFill>
                <a:effectLst/>
                <a:latin typeface="Consolas" panose="020B0609020204030204" pitchFamily="49" charset="0"/>
              </a:rPr>
              <a:t> Start Time: 5/11/2020 20:58:26</a:t>
            </a:r>
          </a:p>
          <a:p>
            <a:pPr algn="l" fontAlgn="base"/>
            <a:r>
              <a:rPr lang="en-US" b="0" i="0" dirty="0">
                <a:solidFill>
                  <a:srgbClr val="333333"/>
                </a:solidFill>
                <a:effectLst/>
                <a:latin typeface="Consolas" panose="020B0609020204030204" pitchFamily="49" charset="0"/>
              </a:rPr>
              <a:t> End Time: 5/11/2020 20:58:41</a:t>
            </a:r>
          </a:p>
          <a:p>
            <a:pPr algn="l" fontAlgn="base"/>
            <a:r>
              <a:rPr lang="en-US" b="0" i="0" dirty="0">
                <a:solidFill>
                  <a:srgbClr val="333333"/>
                </a:solidFill>
                <a:effectLst/>
                <a:latin typeface="Consolas" panose="020B0609020204030204" pitchFamily="49" charset="0"/>
              </a:rPr>
              <a:t> Primary Data Cluster: ClusterB</a:t>
            </a:r>
          </a:p>
          <a:p>
            <a:pPr algn="l" fontAlgn="base"/>
            <a:r>
              <a:rPr lang="en-US" b="0" i="0" dirty="0">
                <a:solidFill>
                  <a:srgbClr val="333333"/>
                </a:solidFill>
                <a:effectLst/>
                <a:latin typeface="Consolas" panose="020B0609020204030204" pitchFamily="49" charset="0"/>
              </a:rPr>
              <a:t> Last Progress Update: Sync protection resumption in progress</a:t>
            </a:r>
          </a:p>
          <a:p>
            <a:pPr algn="l" fontAlgn="base"/>
            <a:r>
              <a:rPr lang="en-US" b="0" i="0" dirty="0">
                <a:solidFill>
                  <a:srgbClr val="333333"/>
                </a:solidFill>
                <a:effectLst/>
                <a:latin typeface="Consolas" panose="020B0609020204030204" pitchFamily="49" charset="0"/>
              </a:rPr>
              <a:t> Failover Type: planned</a:t>
            </a:r>
          </a:p>
          <a:p>
            <a:pPr algn="l" fontAlgn="base"/>
            <a:r>
              <a:rPr lang="en-US" b="0" i="0" dirty="0">
                <a:solidFill>
                  <a:srgbClr val="333333"/>
                </a:solidFill>
                <a:effectLst/>
                <a:latin typeface="Consolas" panose="020B0609020204030204" pitchFamily="49" charset="0"/>
              </a:rPr>
              <a:t> Error Reason codes: -</a:t>
            </a:r>
          </a:p>
          <a:p>
            <a:pPr algn="l" fontAlgn="base"/>
            <a:endParaRPr lang="en-US" b="0" i="0" dirty="0">
              <a:solidFill>
                <a:srgbClr val="333333"/>
              </a:solidFill>
              <a:effectLst/>
              <a:latin typeface="Consolas" panose="020B0609020204030204" pitchFamily="49" charset="0"/>
            </a:endParaRPr>
          </a:p>
          <a:p>
            <a:pPr algn="l"/>
            <a:r>
              <a:rPr lang="en-US" b="0" i="0" dirty="0">
                <a:solidFill>
                  <a:srgbClr val="333333"/>
                </a:solidFill>
                <a:effectLst/>
                <a:latin typeface="Arial" panose="020B0604020202020204" pitchFamily="34" charset="0"/>
              </a:rPr>
              <a:t>Once the fail-over operation is complete, the status of sync protection can be monitored from the new destination cluster</a:t>
            </a:r>
          </a:p>
          <a:p>
            <a:pPr algn="l" fontAlgn="base"/>
            <a:r>
              <a:rPr lang="en-US" b="0" i="0" dirty="0">
                <a:solidFill>
                  <a:srgbClr val="333333"/>
                </a:solidFill>
                <a:effectLst/>
                <a:latin typeface="Consolas" panose="020B0609020204030204" pitchFamily="49" charset="0"/>
              </a:rPr>
              <a:t>ClusterA::*&gt; snapmirror show</a:t>
            </a:r>
          </a:p>
          <a:p>
            <a:pPr algn="l" fontAlgn="base"/>
            <a:r>
              <a:rPr lang="en-US" b="0" i="0" dirty="0">
                <a:solidFill>
                  <a:srgbClr val="333333"/>
                </a:solidFill>
                <a:effectLst/>
                <a:latin typeface="Consolas" panose="020B0609020204030204" pitchFamily="49" charset="0"/>
              </a:rPr>
              <a:t> Progress</a:t>
            </a:r>
          </a:p>
          <a:p>
            <a:pPr algn="l" fontAlgn="base"/>
            <a:r>
              <a:rPr lang="en-US" b="0" i="0" dirty="0">
                <a:solidFill>
                  <a:srgbClr val="333333"/>
                </a:solidFill>
                <a:effectLst/>
                <a:latin typeface="Consolas" panose="020B0609020204030204" pitchFamily="49" charset="0"/>
              </a:rPr>
              <a:t>Source           Destination  Mirror       Relationship   Total             Last</a:t>
            </a:r>
          </a:p>
          <a:p>
            <a:pPr algn="l" fontAlgn="base"/>
            <a:r>
              <a:rPr lang="en-US" b="0" i="0" dirty="0">
                <a:solidFill>
                  <a:srgbClr val="333333"/>
                </a:solidFill>
                <a:effectLst/>
                <a:latin typeface="Consolas" panose="020B0609020204030204" pitchFamily="49" charset="0"/>
              </a:rPr>
              <a:t>Path        Type Path         State        Status         Progress  Healthy Updated</a:t>
            </a:r>
          </a:p>
          <a:p>
            <a:pPr algn="l" fontAlgn="base"/>
            <a:r>
              <a:rPr lang="en-US" b="0" i="0" dirty="0">
                <a:solidFill>
                  <a:srgbClr val="333333"/>
                </a:solidFill>
                <a:effectLst/>
                <a:latin typeface="Consolas" panose="020B0609020204030204" pitchFamily="49" charset="0"/>
              </a:rPr>
              <a:t>----------- ---- ------------ -------      -------------- --------- ------- --------</a:t>
            </a:r>
          </a:p>
          <a:p>
            <a:pPr algn="l" fontAlgn="base"/>
            <a:r>
              <a:rPr lang="en-US" b="0" i="0" dirty="0">
                <a:solidFill>
                  <a:srgbClr val="333333"/>
                </a:solidFill>
                <a:effectLst/>
                <a:latin typeface="Consolas" panose="020B0609020204030204" pitchFamily="49" charset="0"/>
              </a:rPr>
              <a:t>vs1:/cg/dcg1 XDP vs0:/cg/scg1 Snapmirrored InSync         -         true    -</a:t>
            </a:r>
          </a:p>
          <a:p>
            <a:pPr algn="l" fontAlgn="base"/>
            <a:endParaRPr lang="en-US" b="0" i="0" dirty="0">
              <a:solidFill>
                <a:srgbClr val="333333"/>
              </a:solidFill>
              <a:effectLst/>
              <a:latin typeface="Consolas" panose="020B0609020204030204" pitchFamily="49"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b="1" i="0" dirty="0">
                <a:solidFill>
                  <a:srgbClr val="333333"/>
                </a:solidFill>
                <a:effectLst/>
                <a:latin typeface="Arial" panose="020B0604020202020204" pitchFamily="34" charset="0"/>
              </a:rPr>
              <a:t>Rollback</a:t>
            </a:r>
            <a:r>
              <a:rPr lang="en-US" b="0" i="0" dirty="0">
                <a:solidFill>
                  <a:srgbClr val="333333"/>
                </a:solidFill>
                <a:effectLst/>
                <a:latin typeface="Arial" panose="020B0604020202020204" pitchFamily="34" charset="0"/>
              </a:rPr>
              <a:t> will kick in if the PFO workflow is not able to complete the critical window within the stipulated time, the primary triggers a role back by which the it reclaims the ownership and resume serving IO.</a:t>
            </a:r>
          </a:p>
          <a:p>
            <a:pPr algn="l"/>
            <a:r>
              <a:rPr lang="en-US" b="0" i="0" dirty="0">
                <a:solidFill>
                  <a:srgbClr val="333333"/>
                </a:solidFill>
                <a:effectLst/>
                <a:latin typeface="Arial" panose="020B0604020202020204" pitchFamily="34" charset="0"/>
              </a:rPr>
              <a:t>Any errors or delays in converting the role will result in a rollback operation and the completion of rollback can be ascertained by viewing the state of the protocol fence on each of the primary volumes.</a:t>
            </a:r>
          </a:p>
          <a:p>
            <a:pPr algn="l" fontAlgn="base"/>
            <a:r>
              <a:rPr lang="en-US" b="0" i="0" dirty="0">
                <a:solidFill>
                  <a:srgbClr val="333333"/>
                </a:solidFill>
                <a:effectLst/>
                <a:latin typeface="Consolas" panose="020B0609020204030204" pitchFamily="49" charset="0"/>
              </a:rPr>
              <a:t>ClusterA::*&gt; snapmirror failover show -instance</a:t>
            </a:r>
          </a:p>
          <a:p>
            <a:pPr algn="l" fontAlgn="base"/>
            <a:r>
              <a:rPr lang="en-US" b="0" i="0" dirty="0">
                <a:solidFill>
                  <a:srgbClr val="333333"/>
                </a:solidFill>
                <a:effectLst/>
                <a:latin typeface="Consolas" panose="020B0609020204030204" pitchFamily="49" charset="0"/>
              </a:rPr>
              <a:t> Source Path: vs1:/cg/dcg1</a:t>
            </a:r>
          </a:p>
          <a:p>
            <a:pPr algn="l" fontAlgn="base"/>
            <a:r>
              <a:rPr lang="en-US" b="0" i="0" dirty="0">
                <a:solidFill>
                  <a:srgbClr val="333333"/>
                </a:solidFill>
                <a:effectLst/>
                <a:latin typeface="Consolas" panose="020B0609020204030204" pitchFamily="49" charset="0"/>
              </a:rPr>
              <a:t> Destination Path: vs0:/cg/scg1</a:t>
            </a:r>
          </a:p>
          <a:p>
            <a:pPr algn="l" fontAlgn="base"/>
            <a:r>
              <a:rPr lang="en-US" b="0" i="0" dirty="0">
                <a:solidFill>
                  <a:srgbClr val="333333"/>
                </a:solidFill>
                <a:effectLst/>
                <a:latin typeface="Consolas" panose="020B0609020204030204" pitchFamily="49" charset="0"/>
              </a:rPr>
              <a:t> Failover Status: started</a:t>
            </a:r>
          </a:p>
          <a:p>
            <a:pPr algn="l" fontAlgn="base"/>
            <a:r>
              <a:rPr lang="en-US" b="0" i="0" dirty="0">
                <a:solidFill>
                  <a:srgbClr val="333333"/>
                </a:solidFill>
                <a:effectLst/>
                <a:latin typeface="Consolas" panose="020B0609020204030204" pitchFamily="49" charset="0"/>
              </a:rPr>
              <a:t> Error Reason:</a:t>
            </a:r>
          </a:p>
          <a:p>
            <a:pPr algn="l" fontAlgn="base"/>
            <a:r>
              <a:rPr lang="en-US" b="0" i="0" dirty="0">
                <a:solidFill>
                  <a:srgbClr val="333333"/>
                </a:solidFill>
                <a:effectLst/>
                <a:latin typeface="Consolas" panose="020B0609020204030204" pitchFamily="49" charset="0"/>
              </a:rPr>
              <a:t> Start Time: 5/11/2020 21:18:22</a:t>
            </a:r>
          </a:p>
          <a:p>
            <a:pPr algn="l" fontAlgn="base"/>
            <a:r>
              <a:rPr lang="en-US" b="0" i="0" dirty="0">
                <a:solidFill>
                  <a:srgbClr val="333333"/>
                </a:solidFill>
                <a:effectLst/>
                <a:latin typeface="Consolas" panose="020B0609020204030204" pitchFamily="49" charset="0"/>
              </a:rPr>
              <a:t> End Time: -</a:t>
            </a:r>
          </a:p>
          <a:p>
            <a:pPr algn="l" fontAlgn="base"/>
            <a:r>
              <a:rPr lang="en-US" b="0" i="0" dirty="0">
                <a:solidFill>
                  <a:srgbClr val="333333"/>
                </a:solidFill>
                <a:effectLst/>
                <a:latin typeface="Consolas" panose="020B0609020204030204" pitchFamily="49" charset="0"/>
              </a:rPr>
              <a:t> Primary Data Cluster: ClusterB</a:t>
            </a:r>
          </a:p>
          <a:p>
            <a:pPr algn="l" fontAlgn="base"/>
            <a:r>
              <a:rPr lang="en-US" b="0" i="0" dirty="0">
                <a:solidFill>
                  <a:srgbClr val="333333"/>
                </a:solidFill>
                <a:effectLst/>
                <a:latin typeface="Consolas" panose="020B0609020204030204" pitchFamily="49" charset="0"/>
              </a:rPr>
              <a:t> Last Progress Update: Sync protection is active, and I/O is suspended</a:t>
            </a:r>
          </a:p>
          <a:p>
            <a:pPr algn="l" fontAlgn="base"/>
            <a:r>
              <a:rPr lang="en-US" b="0" i="0" dirty="0">
                <a:solidFill>
                  <a:srgbClr val="333333"/>
                </a:solidFill>
                <a:effectLst/>
                <a:latin typeface="Consolas" panose="020B0609020204030204" pitchFamily="49" charset="0"/>
              </a:rPr>
              <a:t> Failover Type: planned</a:t>
            </a:r>
          </a:p>
          <a:p>
            <a:pPr algn="l" fontAlgn="base"/>
            <a:r>
              <a:rPr lang="en-US" b="0" i="0" dirty="0">
                <a:solidFill>
                  <a:srgbClr val="333333"/>
                </a:solidFill>
                <a:effectLst/>
                <a:latin typeface="Consolas" panose="020B0609020204030204" pitchFamily="49" charset="0"/>
              </a:rPr>
              <a:t> Error Reason codes: -</a:t>
            </a:r>
          </a:p>
          <a:p>
            <a:pPr algn="l" fontAlgn="base"/>
            <a:r>
              <a:rPr lang="en-US" b="0" i="0" dirty="0">
                <a:solidFill>
                  <a:srgbClr val="333333"/>
                </a:solidFill>
                <a:effectLst/>
                <a:latin typeface="Consolas" panose="020B0609020204030204" pitchFamily="49" charset="0"/>
              </a:rPr>
              <a:t> </a:t>
            </a:r>
          </a:p>
          <a:p>
            <a:pPr algn="l" fontAlgn="base"/>
            <a:r>
              <a:rPr lang="en-US" b="0" i="0" dirty="0">
                <a:solidFill>
                  <a:srgbClr val="333333"/>
                </a:solidFill>
                <a:effectLst/>
                <a:latin typeface="Consolas" panose="020B0609020204030204" pitchFamily="49" charset="0"/>
              </a:rPr>
              <a:t>ClusterB::*&gt; volume show -fields is-protocol-access-fenced</a:t>
            </a:r>
          </a:p>
          <a:p>
            <a:pPr algn="l" fontAlgn="base"/>
            <a:r>
              <a:rPr lang="en-US" b="0" i="0" dirty="0">
                <a:solidFill>
                  <a:srgbClr val="333333"/>
                </a:solidFill>
                <a:effectLst/>
                <a:latin typeface="Consolas" panose="020B0609020204030204" pitchFamily="49" charset="0"/>
              </a:rPr>
              <a:t>vserver             volume is-protocol-access-fenced</a:t>
            </a:r>
          </a:p>
          <a:p>
            <a:pPr algn="l" fontAlgn="base"/>
            <a:r>
              <a:rPr lang="en-US" b="0" i="0" dirty="0">
                <a:solidFill>
                  <a:srgbClr val="333333"/>
                </a:solidFill>
                <a:effectLst/>
                <a:latin typeface="Consolas" panose="020B0609020204030204" pitchFamily="49" charset="0"/>
              </a:rPr>
              <a:t>------------------- ------ -------------------------</a:t>
            </a:r>
          </a:p>
          <a:p>
            <a:pPr algn="l" fontAlgn="base"/>
            <a:r>
              <a:rPr lang="en-US" b="0" i="0" dirty="0">
                <a:solidFill>
                  <a:srgbClr val="333333"/>
                </a:solidFill>
                <a:effectLst/>
                <a:latin typeface="Consolas" panose="020B0609020204030204" pitchFamily="49" charset="0"/>
              </a:rPr>
              <a:t>vs1                 dvol1  true</a:t>
            </a:r>
          </a:p>
          <a:p>
            <a:pPr algn="l" fontAlgn="base"/>
            <a:r>
              <a:rPr lang="en-US" b="0" i="0" dirty="0">
                <a:solidFill>
                  <a:srgbClr val="333333"/>
                </a:solidFill>
                <a:effectLst/>
                <a:latin typeface="Consolas" panose="020B0609020204030204" pitchFamily="49" charset="0"/>
              </a:rPr>
              <a:t> </a:t>
            </a:r>
          </a:p>
          <a:p>
            <a:pPr algn="l" fontAlgn="base"/>
            <a:r>
              <a:rPr lang="en-US" b="0" i="0" dirty="0">
                <a:solidFill>
                  <a:srgbClr val="333333"/>
                </a:solidFill>
                <a:effectLst/>
                <a:latin typeface="Consolas" panose="020B0609020204030204" pitchFamily="49" charset="0"/>
              </a:rPr>
              <a:t>ClusterA::*&gt; snapmirror failover show -instance</a:t>
            </a:r>
          </a:p>
          <a:p>
            <a:pPr algn="l" fontAlgn="base"/>
            <a:r>
              <a:rPr lang="en-US" b="0" i="0" dirty="0">
                <a:solidFill>
                  <a:srgbClr val="333333"/>
                </a:solidFill>
                <a:effectLst/>
                <a:latin typeface="Consolas" panose="020B0609020204030204" pitchFamily="49" charset="0"/>
              </a:rPr>
              <a:t> Source Path: vs1:/cg/dcg1</a:t>
            </a:r>
          </a:p>
          <a:p>
            <a:pPr algn="l" fontAlgn="base"/>
            <a:r>
              <a:rPr lang="en-US" b="0" i="0" dirty="0">
                <a:solidFill>
                  <a:srgbClr val="333333"/>
                </a:solidFill>
                <a:effectLst/>
                <a:latin typeface="Consolas" panose="020B0609020204030204" pitchFamily="49" charset="0"/>
              </a:rPr>
              <a:t> Destination Path: vs0:/cg/scg1</a:t>
            </a:r>
          </a:p>
          <a:p>
            <a:pPr algn="l" fontAlgn="base"/>
            <a:r>
              <a:rPr lang="en-US" b="0" i="0" dirty="0">
                <a:solidFill>
                  <a:srgbClr val="333333"/>
                </a:solidFill>
                <a:effectLst/>
                <a:latin typeface="Consolas" panose="020B0609020204030204" pitchFamily="49" charset="0"/>
              </a:rPr>
              <a:t> Failover Status: failed</a:t>
            </a:r>
          </a:p>
          <a:p>
            <a:pPr algn="l" fontAlgn="base"/>
            <a:r>
              <a:rPr lang="en-US" b="0" i="0" dirty="0">
                <a:solidFill>
                  <a:srgbClr val="333333"/>
                </a:solidFill>
                <a:effectLst/>
                <a:latin typeface="Consolas" panose="020B0609020204030204" pitchFamily="49" charset="0"/>
              </a:rPr>
              <a:t> Error Reason: Tiebreaker rejected the operation.</a:t>
            </a:r>
          </a:p>
          <a:p>
            <a:pPr algn="l" fontAlgn="base"/>
            <a:r>
              <a:rPr lang="en-US" b="0" i="0" dirty="0">
                <a:solidFill>
                  <a:srgbClr val="333333"/>
                </a:solidFill>
                <a:effectLst/>
                <a:latin typeface="Consolas" panose="020B0609020204030204" pitchFamily="49" charset="0"/>
              </a:rPr>
              <a:t> Start Time: 5/11/2020 21:18:22</a:t>
            </a:r>
          </a:p>
          <a:p>
            <a:pPr algn="l" fontAlgn="base"/>
            <a:r>
              <a:rPr lang="en-US" b="0" i="0" dirty="0">
                <a:solidFill>
                  <a:srgbClr val="333333"/>
                </a:solidFill>
                <a:effectLst/>
                <a:latin typeface="Consolas" panose="020B0609020204030204" pitchFamily="49" charset="0"/>
              </a:rPr>
              <a:t> End Time: 5/11/2020 21:18:44</a:t>
            </a:r>
          </a:p>
          <a:p>
            <a:pPr algn="l" fontAlgn="base"/>
            <a:r>
              <a:rPr lang="en-US" b="0" i="0" dirty="0">
                <a:solidFill>
                  <a:srgbClr val="333333"/>
                </a:solidFill>
                <a:effectLst/>
                <a:latin typeface="Consolas" panose="020B0609020204030204" pitchFamily="49" charset="0"/>
              </a:rPr>
              <a:t> Primary Data Cluster: ClusterB</a:t>
            </a:r>
          </a:p>
          <a:p>
            <a:pPr algn="l" fontAlgn="base"/>
            <a:r>
              <a:rPr lang="en-US" b="0" i="0" dirty="0">
                <a:solidFill>
                  <a:srgbClr val="333333"/>
                </a:solidFill>
                <a:effectLst/>
                <a:latin typeface="Consolas" panose="020B0609020204030204" pitchFamily="49" charset="0"/>
              </a:rPr>
              <a:t> Last Progress Update: Sync protection is active and I/O is suspended</a:t>
            </a:r>
          </a:p>
          <a:p>
            <a:pPr algn="l" fontAlgn="base"/>
            <a:r>
              <a:rPr lang="en-US" b="0" i="0" dirty="0">
                <a:solidFill>
                  <a:srgbClr val="333333"/>
                </a:solidFill>
                <a:effectLst/>
                <a:latin typeface="Consolas" panose="020B0609020204030204" pitchFamily="49" charset="0"/>
              </a:rPr>
              <a:t> Failover Type: planned</a:t>
            </a:r>
          </a:p>
          <a:p>
            <a:pPr algn="l" fontAlgn="base"/>
            <a:r>
              <a:rPr lang="en-US" b="0" i="0" dirty="0">
                <a:solidFill>
                  <a:srgbClr val="333333"/>
                </a:solidFill>
                <a:effectLst/>
                <a:latin typeface="Consolas" panose="020B0609020204030204" pitchFamily="49" charset="0"/>
              </a:rPr>
              <a:t> Error Reason codes: 6622018</a:t>
            </a:r>
          </a:p>
          <a:p>
            <a:pPr algn="l" fontAlgn="base"/>
            <a:r>
              <a:rPr lang="en-US" b="0" i="0" dirty="0">
                <a:solidFill>
                  <a:srgbClr val="333333"/>
                </a:solidFill>
                <a:effectLst/>
                <a:latin typeface="Consolas" panose="020B0609020204030204" pitchFamily="49" charset="0"/>
              </a:rPr>
              <a:t> </a:t>
            </a:r>
          </a:p>
          <a:p>
            <a:pPr algn="l" fontAlgn="base"/>
            <a:r>
              <a:rPr lang="en-US" b="0" i="0" dirty="0">
                <a:solidFill>
                  <a:srgbClr val="333333"/>
                </a:solidFill>
                <a:effectLst/>
                <a:latin typeface="Consolas" panose="020B0609020204030204" pitchFamily="49" charset="0"/>
              </a:rPr>
              <a:t>ClusterB::*&gt; vol show -fields is-protocol-access-fenced</a:t>
            </a:r>
          </a:p>
          <a:p>
            <a:pPr algn="l" fontAlgn="base"/>
            <a:r>
              <a:rPr lang="en-US" b="0" i="0" dirty="0">
                <a:solidFill>
                  <a:srgbClr val="333333"/>
                </a:solidFill>
                <a:effectLst/>
                <a:latin typeface="Consolas" panose="020B0609020204030204" pitchFamily="49" charset="0"/>
              </a:rPr>
              <a:t>vserver             volume is-protocol-access-fenced</a:t>
            </a:r>
          </a:p>
          <a:p>
            <a:pPr algn="l" fontAlgn="base"/>
            <a:r>
              <a:rPr lang="en-US" b="0" i="0" dirty="0">
                <a:solidFill>
                  <a:srgbClr val="333333"/>
                </a:solidFill>
                <a:effectLst/>
                <a:latin typeface="Consolas" panose="020B0609020204030204" pitchFamily="49" charset="0"/>
              </a:rPr>
              <a:t>------------------- ------ -------------------------</a:t>
            </a:r>
          </a:p>
          <a:p>
            <a:pPr algn="l" fontAlgn="base"/>
            <a:r>
              <a:rPr lang="en-US" b="0" i="0" dirty="0">
                <a:solidFill>
                  <a:srgbClr val="333333"/>
                </a:solidFill>
                <a:effectLst/>
                <a:latin typeface="Consolas" panose="020B0609020204030204" pitchFamily="49" charset="0"/>
              </a:rPr>
              <a:t>vs1                 dvol1  false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b="0" i="0" dirty="0">
              <a:solidFill>
                <a:srgbClr val="333333"/>
              </a:solidFill>
              <a:effectLst/>
              <a:latin typeface="Arial" panose="020B0604020202020204" pitchFamily="34" charset="0"/>
            </a:endParaRPr>
          </a:p>
          <a:p>
            <a:pPr algn="l" fontAlgn="base"/>
            <a:endParaRPr lang="en-US" b="0" i="0" dirty="0">
              <a:solidFill>
                <a:srgbClr val="333333"/>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D8D82002-F4B0-664E-8740-E26EF4F5731A}" type="slidenum">
              <a:rPr lang="en-US" smtClean="0"/>
              <a:t>8</a:t>
            </a:fld>
            <a:endParaRPr lang="en-US" dirty="0"/>
          </a:p>
        </p:txBody>
      </p:sp>
    </p:spTree>
    <p:extLst>
      <p:ext uri="{BB962C8B-B14F-4D97-AF65-F5344CB8AC3E}">
        <p14:creationId xmlns:p14="http://schemas.microsoft.com/office/powerpoint/2010/main" val="1422888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rial" panose="020B0604020202020204" pitchFamily="34" charset="0"/>
              </a:rPr>
              <a:t>Automatic unplanned failover (AUFO), also called as ONTAP Mediator-assisted AUFO operation occurs when the primary cluster is down or isolated. This operation can only be performed with the assistance of ONTAP Mediator where the secondary cluster gets converted to primary and starts serving IO locally.</a:t>
            </a:r>
          </a:p>
          <a:p>
            <a:pPr algn="l"/>
            <a:r>
              <a:rPr lang="en-US" b="0" i="0" dirty="0">
                <a:solidFill>
                  <a:srgbClr val="333333"/>
                </a:solidFill>
                <a:effectLst/>
                <a:latin typeface="Arial" panose="020B0604020202020204" pitchFamily="34" charset="0"/>
              </a:rPr>
              <a:t>The ONTAP Mediator runs a health check of the primary, secondary ONTAP clusters as well as Inter-cluster (IC) paths. If both paths report that the primary cluster is down or isolated due to network failures, the ONTAP Mediator will initiate an unplanned failover to activate the secondary cluster.</a:t>
            </a:r>
          </a:p>
          <a:p>
            <a:pPr algn="l"/>
            <a:endParaRPr lang="en-US"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The status of the Unplanned failover operation can be monitored with the below command:</a:t>
            </a:r>
          </a:p>
          <a:p>
            <a:pPr algn="l" fontAlgn="base"/>
            <a:r>
              <a:rPr lang="en-US" b="0" i="0" dirty="0">
                <a:solidFill>
                  <a:srgbClr val="333333"/>
                </a:solidFill>
                <a:effectLst/>
                <a:latin typeface="Consolas" panose="020B0609020204030204" pitchFamily="49" charset="0"/>
              </a:rPr>
              <a:t>cluster-2::*&gt; snapmirror failover show -instance</a:t>
            </a:r>
          </a:p>
          <a:p>
            <a:pPr algn="l" fontAlgn="base"/>
            <a:r>
              <a:rPr lang="en-US" b="0" i="0" dirty="0">
                <a:solidFill>
                  <a:srgbClr val="333333"/>
                </a:solidFill>
                <a:effectLst/>
                <a:latin typeface="Consolas" panose="020B0609020204030204" pitchFamily="49" charset="0"/>
              </a:rPr>
              <a:t>           Start Time: 9/23/2020 22:03:29</a:t>
            </a:r>
          </a:p>
          <a:p>
            <a:pPr algn="l" fontAlgn="base"/>
            <a:r>
              <a:rPr lang="en-US" b="0" i="0" dirty="0">
                <a:solidFill>
                  <a:srgbClr val="333333"/>
                </a:solidFill>
                <a:effectLst/>
                <a:latin typeface="Consolas" panose="020B0609020204030204" pitchFamily="49" charset="0"/>
              </a:rPr>
              <a:t>         Source Path: vs1:/cg/scg3</a:t>
            </a:r>
          </a:p>
          <a:p>
            <a:pPr algn="l" fontAlgn="base"/>
            <a:r>
              <a:rPr lang="en-US" b="0" i="0" dirty="0">
                <a:solidFill>
                  <a:srgbClr val="333333"/>
                </a:solidFill>
                <a:effectLst/>
                <a:latin typeface="Consolas" panose="020B0609020204030204" pitchFamily="49" charset="0"/>
              </a:rPr>
              <a:t>    Destination Path: vs3:/cg/dcg3</a:t>
            </a:r>
          </a:p>
          <a:p>
            <a:pPr algn="l" fontAlgn="base"/>
            <a:r>
              <a:rPr lang="en-US" b="0" i="0" dirty="0">
                <a:solidFill>
                  <a:srgbClr val="333333"/>
                </a:solidFill>
                <a:effectLst/>
                <a:latin typeface="Consolas" panose="020B0609020204030204" pitchFamily="49" charset="0"/>
              </a:rPr>
              <a:t>     Failover Status: completed</a:t>
            </a:r>
          </a:p>
          <a:p>
            <a:pPr algn="l" fontAlgn="base"/>
            <a:r>
              <a:rPr lang="en-US" b="0" i="0" dirty="0">
                <a:solidFill>
                  <a:srgbClr val="333333"/>
                </a:solidFill>
                <a:effectLst/>
                <a:latin typeface="Consolas" panose="020B0609020204030204" pitchFamily="49" charset="0"/>
              </a:rPr>
              <a:t>        Error Reason:</a:t>
            </a:r>
          </a:p>
          <a:p>
            <a:pPr algn="l" fontAlgn="base"/>
            <a:r>
              <a:rPr lang="en-US" b="0" i="0" dirty="0">
                <a:solidFill>
                  <a:srgbClr val="333333"/>
                </a:solidFill>
                <a:effectLst/>
                <a:latin typeface="Consolas" panose="020B0609020204030204" pitchFamily="49" charset="0"/>
              </a:rPr>
              <a:t>            End Time: 9/23/2020 22:03:30</a:t>
            </a:r>
          </a:p>
          <a:p>
            <a:pPr algn="l" fontAlgn="base"/>
            <a:r>
              <a:rPr lang="en-US" b="0" i="0" dirty="0">
                <a:solidFill>
                  <a:srgbClr val="333333"/>
                </a:solidFill>
                <a:effectLst/>
                <a:latin typeface="Consolas" panose="020B0609020204030204" pitchFamily="49" charset="0"/>
              </a:rPr>
              <a:t>Primary Data Cluster: cluster-2</a:t>
            </a:r>
          </a:p>
          <a:p>
            <a:pPr algn="l" fontAlgn="base"/>
            <a:r>
              <a:rPr lang="en-US" b="0" i="0" dirty="0">
                <a:solidFill>
                  <a:srgbClr val="333333"/>
                </a:solidFill>
                <a:effectLst/>
                <a:latin typeface="Consolas" panose="020B0609020204030204" pitchFamily="49" charset="0"/>
              </a:rPr>
              <a:t>Last Progress Update: -</a:t>
            </a:r>
          </a:p>
          <a:p>
            <a:pPr algn="l" fontAlgn="base"/>
            <a:r>
              <a:rPr lang="en-US" b="0" i="0" dirty="0">
                <a:solidFill>
                  <a:srgbClr val="333333"/>
                </a:solidFill>
                <a:effectLst/>
                <a:latin typeface="Consolas" panose="020B0609020204030204" pitchFamily="49" charset="0"/>
              </a:rPr>
              <a:t>       Failover Type: unplanned</a:t>
            </a:r>
          </a:p>
          <a:p>
            <a:pPr algn="l" fontAlgn="base"/>
            <a:r>
              <a:rPr lang="en-US" b="0" i="0" dirty="0">
                <a:solidFill>
                  <a:srgbClr val="333333"/>
                </a:solidFill>
                <a:effectLst/>
                <a:latin typeface="Consolas" panose="020B0609020204030204" pitchFamily="49" charset="0"/>
              </a:rPr>
              <a:t>  Error Reason codes: -</a:t>
            </a:r>
          </a:p>
          <a:p>
            <a:pPr algn="l" fontAlgn="base"/>
            <a:r>
              <a:rPr lang="en-US" b="0" i="0" dirty="0">
                <a:solidFill>
                  <a:srgbClr val="333333"/>
                </a:solidFill>
                <a:effectLst/>
                <a:latin typeface="Consolas" panose="020B0609020204030204" pitchFamily="49" charset="0"/>
              </a:rPr>
              <a:t> </a:t>
            </a:r>
          </a:p>
          <a:p>
            <a:pPr algn="l" fontAlgn="base"/>
            <a:r>
              <a:rPr lang="en-US" b="0" i="0" dirty="0">
                <a:solidFill>
                  <a:srgbClr val="333333"/>
                </a:solidFill>
                <a:effectLst/>
                <a:latin typeface="Consolas" panose="020B0609020204030204" pitchFamily="49" charset="0"/>
              </a:rPr>
              <a:t>cluster-2::*&gt;</a:t>
            </a:r>
          </a:p>
          <a:p>
            <a:pPr algn="l"/>
            <a:r>
              <a:rPr lang="en-US" b="0" i="0" dirty="0">
                <a:solidFill>
                  <a:srgbClr val="333333"/>
                </a:solidFill>
                <a:effectLst/>
                <a:latin typeface="Arial" panose="020B0604020202020204" pitchFamily="34" charset="0"/>
              </a:rPr>
              <a:t>The status of the conversion for each volume in the group can be confirmed with the below command:</a:t>
            </a:r>
          </a:p>
          <a:p>
            <a:pPr algn="l" fontAlgn="base"/>
            <a:r>
              <a:rPr lang="en-US" b="0" i="0" dirty="0">
                <a:solidFill>
                  <a:srgbClr val="333333"/>
                </a:solidFill>
                <a:effectLst/>
                <a:latin typeface="Consolas" panose="020B0609020204030204" pitchFamily="49" charset="0"/>
              </a:rPr>
              <a:t>cluster-2::*&gt; volume show dvol3 -fields smbc-consensus,is-smbc-master,is-smbc-failover-capable,type</a:t>
            </a:r>
          </a:p>
          <a:p>
            <a:pPr algn="l" fontAlgn="base"/>
            <a:r>
              <a:rPr lang="en-US" b="0" i="0" dirty="0">
                <a:solidFill>
                  <a:srgbClr val="333333"/>
                </a:solidFill>
                <a:effectLst/>
                <a:latin typeface="Consolas" panose="020B0609020204030204" pitchFamily="49" charset="0"/>
              </a:rPr>
              <a:t>vserver volume type is-smbc-master is-smbc-failover-capable smbc-consensus</a:t>
            </a:r>
          </a:p>
          <a:p>
            <a:pPr algn="l" fontAlgn="base"/>
            <a:r>
              <a:rPr lang="en-US" b="0" i="0" dirty="0">
                <a:solidFill>
                  <a:srgbClr val="333333"/>
                </a:solidFill>
                <a:effectLst/>
                <a:latin typeface="Consolas" panose="020B0609020204030204" pitchFamily="49" charset="0"/>
              </a:rPr>
              <a:t>------- ------ ---- -------------- ------------------------ --------------</a:t>
            </a:r>
          </a:p>
          <a:p>
            <a:pPr algn="l" fontAlgn="base"/>
            <a:r>
              <a:rPr lang="en-US" b="0" i="0" dirty="0">
                <a:solidFill>
                  <a:srgbClr val="333333"/>
                </a:solidFill>
                <a:effectLst/>
                <a:latin typeface="Consolas" panose="020B0609020204030204" pitchFamily="49" charset="0"/>
              </a:rPr>
              <a:t>vs3     dvol3  RW   true           capable, type                     Consensus</a:t>
            </a:r>
          </a:p>
          <a:p>
            <a:pPr algn="l" fontAlgn="base"/>
            <a:r>
              <a:rPr lang="en-US" b="0" i="0" dirty="0">
                <a:solidFill>
                  <a:srgbClr val="333333"/>
                </a:solidFill>
                <a:effectLst/>
                <a:latin typeface="Consolas" panose="020B0609020204030204" pitchFamily="49" charset="0"/>
              </a:rPr>
              <a:t> </a:t>
            </a:r>
          </a:p>
          <a:p>
            <a:pPr algn="l" fontAlgn="base"/>
            <a:r>
              <a:rPr lang="en-US" b="0" i="0" dirty="0">
                <a:solidFill>
                  <a:srgbClr val="333333"/>
                </a:solidFill>
                <a:effectLst/>
                <a:latin typeface="Consolas" panose="020B0609020204030204" pitchFamily="49" charset="0"/>
              </a:rPr>
              <a:t>cluster-2::*&gt; snapmirror show</a:t>
            </a:r>
          </a:p>
          <a:p>
            <a:pPr algn="l" fontAlgn="base"/>
            <a:r>
              <a:rPr lang="en-US" b="0" i="0" dirty="0">
                <a:solidFill>
                  <a:srgbClr val="333333"/>
                </a:solidFill>
                <a:effectLst/>
                <a:latin typeface="Consolas" panose="020B0609020204030204" pitchFamily="49" charset="0"/>
              </a:rPr>
              <a:t>                                                                       Progress</a:t>
            </a:r>
          </a:p>
          <a:p>
            <a:pPr algn="l" fontAlgn="base"/>
            <a:r>
              <a:rPr lang="en-US" b="0" i="0" dirty="0">
                <a:solidFill>
                  <a:srgbClr val="333333"/>
                </a:solidFill>
                <a:effectLst/>
                <a:latin typeface="Consolas" panose="020B0609020204030204" pitchFamily="49" charset="0"/>
              </a:rPr>
              <a:t>Source            Destination Mirror  Relationship   Total             Last</a:t>
            </a:r>
          </a:p>
          <a:p>
            <a:pPr algn="l" fontAlgn="base"/>
            <a:r>
              <a:rPr lang="en-US" b="0" i="0" dirty="0">
                <a:solidFill>
                  <a:srgbClr val="333333"/>
                </a:solidFill>
                <a:effectLst/>
                <a:latin typeface="Consolas" panose="020B0609020204030204" pitchFamily="49" charset="0"/>
              </a:rPr>
              <a:t>Path        Type  Path        State   Status         Progress  Healthy Updated</a:t>
            </a:r>
          </a:p>
          <a:p>
            <a:pPr algn="l" fontAlgn="base"/>
            <a:r>
              <a:rPr lang="en-US" b="0" i="0" dirty="0">
                <a:solidFill>
                  <a:srgbClr val="333333"/>
                </a:solidFill>
                <a:effectLst/>
                <a:latin typeface="Consolas" panose="020B0609020204030204" pitchFamily="49" charset="0"/>
              </a:rPr>
              <a:t>----------- ---- ------------ ------- -------------- --------- ------- --------</a:t>
            </a:r>
          </a:p>
          <a:p>
            <a:pPr algn="l" fontAlgn="base"/>
            <a:r>
              <a:rPr lang="en-US" b="0" i="0" dirty="0">
                <a:solidFill>
                  <a:srgbClr val="333333"/>
                </a:solidFill>
                <a:effectLst/>
                <a:latin typeface="Consolas" panose="020B0609020204030204" pitchFamily="49" charset="0"/>
              </a:rPr>
              <a:t>vs1:/cg/scg3</a:t>
            </a:r>
          </a:p>
          <a:p>
            <a:pPr algn="l" fontAlgn="base"/>
            <a:r>
              <a:rPr lang="en-US" b="0" i="0" dirty="0">
                <a:solidFill>
                  <a:srgbClr val="333333"/>
                </a:solidFill>
                <a:effectLst/>
                <a:latin typeface="Consolas" panose="020B0609020204030204" pitchFamily="49" charset="0"/>
              </a:rPr>
              <a:t>            XDP  vs3:/cg/dcg3 Broken-off</a:t>
            </a:r>
          </a:p>
          <a:p>
            <a:pPr algn="l" fontAlgn="base"/>
            <a:r>
              <a:rPr lang="en-US" b="0" i="0" dirty="0">
                <a:solidFill>
                  <a:srgbClr val="333333"/>
                </a:solidFill>
                <a:effectLst/>
                <a:latin typeface="Consolas" panose="020B0609020204030204" pitchFamily="49" charset="0"/>
              </a:rPr>
              <a:t>                                      Idle           -         false   -</a:t>
            </a:r>
          </a:p>
          <a:p>
            <a:pPr algn="l" fontAlgn="base"/>
            <a:r>
              <a:rPr lang="en-US" b="0" i="0" dirty="0">
                <a:solidFill>
                  <a:srgbClr val="333333"/>
                </a:solidFill>
                <a:effectLst/>
                <a:latin typeface="Consolas" panose="020B0609020204030204" pitchFamily="49" charset="0"/>
              </a:rPr>
              <a:t> </a:t>
            </a:r>
          </a:p>
          <a:p>
            <a:pPr algn="l"/>
            <a:r>
              <a:rPr lang="en-US" b="0" i="0" dirty="0">
                <a:solidFill>
                  <a:srgbClr val="333333"/>
                </a:solidFill>
                <a:effectLst/>
                <a:latin typeface="Arial" panose="020B0604020202020204" pitchFamily="34" charset="0"/>
              </a:rPr>
              <a:t>Monitor the events resulting in a ONTAP Mediator action with the below command. Note: This is available in diagnostic privilege only.</a:t>
            </a:r>
          </a:p>
          <a:p>
            <a:pPr algn="l" fontAlgn="base"/>
            <a:r>
              <a:rPr lang="en-US" b="0" i="0" dirty="0">
                <a:solidFill>
                  <a:srgbClr val="333333"/>
                </a:solidFill>
                <a:effectLst/>
                <a:latin typeface="Consolas" panose="020B0609020204030204" pitchFamily="49" charset="0"/>
              </a:rPr>
              <a:t>cluster-2::*&gt; snapmirror ONTAP Mediator action-log show</a:t>
            </a:r>
          </a:p>
          <a:p>
            <a:pPr algn="l" fontAlgn="base"/>
            <a:r>
              <a:rPr lang="en-US" b="0" i="0" dirty="0">
                <a:solidFill>
                  <a:srgbClr val="333333"/>
                </a:solidFill>
                <a:effectLst/>
                <a:latin typeface="Consolas" panose="020B0609020204030204" pitchFamily="49" charset="0"/>
              </a:rPr>
              <a:t>CG Name   Token   Operation  Contype Result    Start Time     Clonotype Taken(ms)</a:t>
            </a:r>
          </a:p>
          <a:p>
            <a:pPr algn="l" fontAlgn="base"/>
            <a:r>
              <a:rPr lang="en-US" b="0" i="0" dirty="0">
                <a:solidFill>
                  <a:srgbClr val="333333"/>
                </a:solidFill>
                <a:effectLst/>
                <a:latin typeface="Consolas" panose="020B0609020204030204" pitchFamily="49" charset="0"/>
              </a:rPr>
              <a:t>--------- ------- ---------- ------- --------- -------------- -------------</a:t>
            </a:r>
          </a:p>
          <a:p>
            <a:pPr algn="l" fontAlgn="base"/>
            <a:r>
              <a:rPr lang="en-US" b="0" i="0" dirty="0">
                <a:solidFill>
                  <a:srgbClr val="333333"/>
                </a:solidFill>
                <a:effectLst/>
                <a:latin typeface="Consolas" panose="020B0609020204030204" pitchFamily="49" charset="0"/>
              </a:rPr>
              <a:t>scg3.2    44      consensus  boot    stop      9/24/2020 00:06:37</a:t>
            </a:r>
          </a:p>
          <a:p>
            <a:pPr algn="l" fontAlgn="base"/>
            <a:r>
              <a:rPr lang="en-US" b="0" i="0" dirty="0">
                <a:solidFill>
                  <a:srgbClr val="333333"/>
                </a:solidFill>
                <a:effectLst/>
                <a:latin typeface="Consolas" panose="020B0609020204030204" pitchFamily="49" charset="0"/>
              </a:rPr>
              <a:t>                                                              994</a:t>
            </a:r>
          </a:p>
          <a:p>
            <a:pPr algn="l" fontAlgn="base"/>
            <a:r>
              <a:rPr lang="en-US" b="0" i="0" dirty="0">
                <a:solidFill>
                  <a:srgbClr val="333333"/>
                </a:solidFill>
                <a:effectLst/>
                <a:latin typeface="Consolas" panose="020B0609020204030204" pitchFamily="49" charset="0"/>
              </a:rPr>
              <a:t>scg3.2    46      oos        -       failover-incapable</a:t>
            </a:r>
          </a:p>
          <a:p>
            <a:pPr algn="l" fontAlgn="base"/>
            <a:r>
              <a:rPr lang="en-US" b="0" i="0" dirty="0">
                <a:solidFill>
                  <a:srgbClr val="333333"/>
                </a:solidFill>
                <a:effectLst/>
                <a:latin typeface="Consolas" panose="020B0609020204030204" pitchFamily="49" charset="0"/>
              </a:rPr>
              <a:t>                                               10/1/2020 10:30:55</a:t>
            </a:r>
          </a:p>
          <a:p>
            <a:pPr algn="l" fontAlgn="base"/>
            <a:r>
              <a:rPr lang="en-US" b="0" i="0" dirty="0">
                <a:solidFill>
                  <a:srgbClr val="333333"/>
                </a:solidFill>
                <a:effectLst/>
                <a:latin typeface="Consolas" panose="020B0609020204030204" pitchFamily="49" charset="0"/>
              </a:rPr>
              <a:t>                                                              6273</a:t>
            </a:r>
          </a:p>
          <a:p>
            <a:pPr algn="l" fontAlgn="base"/>
            <a:r>
              <a:rPr lang="en-US" b="0" i="0" dirty="0">
                <a:solidFill>
                  <a:srgbClr val="333333"/>
                </a:solidFill>
                <a:effectLst/>
                <a:latin typeface="Consolas" panose="020B0609020204030204" pitchFamily="49" charset="0"/>
              </a:rPr>
              <a:t>scg3.2    49      oos        -       auto-failover</a:t>
            </a:r>
          </a:p>
          <a:p>
            <a:pPr algn="l" fontAlgn="base"/>
            <a:r>
              <a:rPr lang="en-US" b="0" i="0" dirty="0">
                <a:solidFill>
                  <a:srgbClr val="333333"/>
                </a:solidFill>
                <a:effectLst/>
                <a:latin typeface="Consolas" panose="020B0609020204030204" pitchFamily="49" charset="0"/>
              </a:rPr>
              <a:t>                                               10/1/2020 12:26:08</a:t>
            </a:r>
          </a:p>
          <a:p>
            <a:pPr algn="l" fontAlgn="base"/>
            <a:r>
              <a:rPr lang="en-US" b="0" i="0" dirty="0">
                <a:solidFill>
                  <a:srgbClr val="333333"/>
                </a:solidFill>
                <a:effectLst/>
                <a:latin typeface="Consolas" panose="020B0609020204030204" pitchFamily="49" charset="0"/>
              </a:rPr>
              <a:t>                                                              11705</a:t>
            </a:r>
          </a:p>
          <a:p>
            <a:pPr algn="l"/>
            <a:endParaRPr lang="en-US" b="0" i="0" dirty="0">
              <a:solidFill>
                <a:srgbClr val="333333"/>
              </a:solidFill>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D8D82002-F4B0-664E-8740-E26EF4F5731A}" type="slidenum">
              <a:rPr lang="en-US" smtClean="0"/>
              <a:t>9</a:t>
            </a:fld>
            <a:endParaRPr lang="en-US" dirty="0"/>
          </a:p>
        </p:txBody>
      </p:sp>
    </p:spTree>
    <p:extLst>
      <p:ext uri="{BB962C8B-B14F-4D97-AF65-F5344CB8AC3E}">
        <p14:creationId xmlns:p14="http://schemas.microsoft.com/office/powerpoint/2010/main" val="1339677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D5E1CC-8D61-7E42-9EC1-66E2EA138FA9}" type="slidenum">
              <a:rPr lang="en-US" smtClean="0"/>
              <a:t>10</a:t>
            </a:fld>
            <a:endParaRPr lang="en-US" dirty="0"/>
          </a:p>
        </p:txBody>
      </p:sp>
    </p:spTree>
    <p:extLst>
      <p:ext uri="{BB962C8B-B14F-4D97-AF65-F5344CB8AC3E}">
        <p14:creationId xmlns:p14="http://schemas.microsoft.com/office/powerpoint/2010/main" val="1828133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16" name="Picture 15" descr="A close up of a logo&#10;&#10;Description automatically generated">
            <a:extLst>
              <a:ext uri="{FF2B5EF4-FFF2-40B4-BE49-F238E27FC236}">
                <a16:creationId xmlns:a16="http://schemas.microsoft.com/office/drawing/2014/main" id="{E5FFB0C2-436C-B64D-BFC4-0EEE8867C266}"/>
              </a:ext>
            </a:extLst>
          </p:cNvPr>
          <p:cNvPicPr>
            <a:picLocks noChangeAspect="1"/>
          </p:cNvPicPr>
          <p:nvPr userDrawn="1"/>
        </p:nvPicPr>
        <p:blipFill>
          <a:blip r:embed="rId2"/>
          <a:stretch>
            <a:fillRect/>
          </a:stretch>
        </p:blipFill>
        <p:spPr>
          <a:xfrm>
            <a:off x="6104846" y="2745041"/>
            <a:ext cx="6083979" cy="4112959"/>
          </a:xfrm>
          <a:prstGeom prst="rect">
            <a:avLst/>
          </a:prstGeom>
        </p:spPr>
      </p:pic>
      <p:sp>
        <p:nvSpPr>
          <p:cNvPr id="17" name="Rectangle 16">
            <a:extLst>
              <a:ext uri="{FF2B5EF4-FFF2-40B4-BE49-F238E27FC236}">
                <a16:creationId xmlns:a16="http://schemas.microsoft.com/office/drawing/2014/main" id="{952327E5-C055-3C47-AE3B-7679B5863163}"/>
              </a:ext>
            </a:extLst>
          </p:cNvPr>
          <p:cNvSpPr/>
          <p:nvPr userDrawn="1"/>
        </p:nvSpPr>
        <p:spPr>
          <a:xfrm>
            <a:off x="0" y="0"/>
            <a:ext cx="61076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8" name="Title 1">
            <a:extLst>
              <a:ext uri="{FF2B5EF4-FFF2-40B4-BE49-F238E27FC236}">
                <a16:creationId xmlns:a16="http://schemas.microsoft.com/office/drawing/2014/main" id="{03856140-7676-0B41-9938-B7BC8109E2B9}"/>
              </a:ext>
            </a:extLst>
          </p:cNvPr>
          <p:cNvSpPr>
            <a:spLocks noGrp="1"/>
          </p:cNvSpPr>
          <p:nvPr>
            <p:ph type="ctrTitle" hasCustomPrompt="1"/>
          </p:nvPr>
        </p:nvSpPr>
        <p:spPr bwMode="gray">
          <a:xfrm>
            <a:off x="374904" y="395509"/>
            <a:ext cx="5335964" cy="1316472"/>
          </a:xfrm>
        </p:spPr>
        <p:txBody>
          <a:bodyPr wrap="square" lIns="91521" tIns="45761" rIns="91440" bIns="45761" anchor="b">
            <a:noAutofit/>
          </a:bodyPr>
          <a:lstStyle>
            <a:lvl1pPr algn="l">
              <a:lnSpc>
                <a:spcPct val="95000"/>
              </a:lnSpc>
              <a:defRPr sz="3000" b="1">
                <a:solidFill>
                  <a:schemeClr val="tx1"/>
                </a:solidFill>
              </a:defRPr>
            </a:lvl1pPr>
          </a:lstStyle>
          <a:p>
            <a:r>
              <a:rPr lang="en-US" dirty="0"/>
              <a:t>Click to Edit Master Title Style</a:t>
            </a:r>
          </a:p>
        </p:txBody>
      </p:sp>
      <p:sp>
        <p:nvSpPr>
          <p:cNvPr id="19" name="Text Placeholder 24">
            <a:extLst>
              <a:ext uri="{FF2B5EF4-FFF2-40B4-BE49-F238E27FC236}">
                <a16:creationId xmlns:a16="http://schemas.microsoft.com/office/drawing/2014/main" id="{72402FA3-4DE6-1242-ABE8-3A7D3B3F87B6}"/>
              </a:ext>
            </a:extLst>
          </p:cNvPr>
          <p:cNvSpPr>
            <a:spLocks noGrp="1"/>
          </p:cNvSpPr>
          <p:nvPr>
            <p:ph type="body" sz="quarter" idx="10" hasCustomPrompt="1"/>
          </p:nvPr>
        </p:nvSpPr>
        <p:spPr bwMode="gray">
          <a:xfrm>
            <a:off x="374904" y="1767408"/>
            <a:ext cx="5335964" cy="813816"/>
          </a:xfrm>
        </p:spPr>
        <p:txBody>
          <a:bodyPr wrap="square" lIns="91521" tIns="45761" rIns="91440" bIns="45761">
            <a:noAutofit/>
          </a:bodyPr>
          <a:lstStyle>
            <a:lvl1pPr marL="0" indent="0">
              <a:lnSpc>
                <a:spcPct val="100000"/>
              </a:lnSpc>
              <a:spcBef>
                <a:spcPts val="0"/>
              </a:spcBef>
              <a:spcAft>
                <a:spcPts val="0"/>
              </a:spcAft>
              <a:buFont typeface="Arial" panose="020B0604020202020204" pitchFamily="34" charset="0"/>
              <a:buChar char="​"/>
              <a:defRPr sz="1800" b="0">
                <a:solidFill>
                  <a:schemeClr val="tx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dirty="0"/>
              <a:t>Click to edit master text styles</a:t>
            </a:r>
          </a:p>
        </p:txBody>
      </p:sp>
      <p:sp>
        <p:nvSpPr>
          <p:cNvPr id="20" name="Footer Placeholder 4">
            <a:extLst>
              <a:ext uri="{FF2B5EF4-FFF2-40B4-BE49-F238E27FC236}">
                <a16:creationId xmlns:a16="http://schemas.microsoft.com/office/drawing/2014/main" id="{F8F8FE56-17F9-F145-B2CF-258FDA9CAF41}"/>
              </a:ext>
            </a:extLst>
          </p:cNvPr>
          <p:cNvSpPr>
            <a:spLocks noGrp="1"/>
          </p:cNvSpPr>
          <p:nvPr>
            <p:ph type="ftr" sz="quarter" idx="3"/>
          </p:nvPr>
        </p:nvSpPr>
        <p:spPr>
          <a:xfrm>
            <a:off x="374904" y="6547104"/>
            <a:ext cx="5340096" cy="120649"/>
          </a:xfrm>
          <a:prstGeom prst="rect">
            <a:avLst/>
          </a:prstGeom>
        </p:spPr>
        <p:txBody>
          <a:bodyPr vert="horz" wrap="square" lIns="91521" tIns="45761" rIns="91521" bIns="45761"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21" name="Text Placeholder 4">
            <a:extLst>
              <a:ext uri="{FF2B5EF4-FFF2-40B4-BE49-F238E27FC236}">
                <a16:creationId xmlns:a16="http://schemas.microsoft.com/office/drawing/2014/main" id="{B5281EC6-7D0D-AE41-A0A9-3CAE7191591B}"/>
              </a:ext>
            </a:extLst>
          </p:cNvPr>
          <p:cNvSpPr>
            <a:spLocks noGrp="1"/>
          </p:cNvSpPr>
          <p:nvPr>
            <p:ph type="body" sz="quarter" idx="11" hasCustomPrompt="1"/>
          </p:nvPr>
        </p:nvSpPr>
        <p:spPr>
          <a:xfrm>
            <a:off x="374904" y="5471320"/>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dirty="0"/>
              <a:t>Presenter’s Name</a:t>
            </a:r>
          </a:p>
        </p:txBody>
      </p:sp>
      <p:sp>
        <p:nvSpPr>
          <p:cNvPr id="22" name="Text Placeholder 4">
            <a:extLst>
              <a:ext uri="{FF2B5EF4-FFF2-40B4-BE49-F238E27FC236}">
                <a16:creationId xmlns:a16="http://schemas.microsoft.com/office/drawing/2014/main" id="{8920635D-FD08-494C-A157-C62AC2B33749}"/>
              </a:ext>
            </a:extLst>
          </p:cNvPr>
          <p:cNvSpPr>
            <a:spLocks noGrp="1"/>
          </p:cNvSpPr>
          <p:nvPr>
            <p:ph type="body" sz="quarter" idx="12" hasCustomPrompt="1"/>
          </p:nvPr>
        </p:nvSpPr>
        <p:spPr>
          <a:xfrm>
            <a:off x="374904" y="5693865"/>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dirty="0"/>
              <a:t>Presenter’s Title</a:t>
            </a:r>
          </a:p>
        </p:txBody>
      </p:sp>
      <p:sp>
        <p:nvSpPr>
          <p:cNvPr id="23" name="Text Placeholder 4">
            <a:extLst>
              <a:ext uri="{FF2B5EF4-FFF2-40B4-BE49-F238E27FC236}">
                <a16:creationId xmlns:a16="http://schemas.microsoft.com/office/drawing/2014/main" id="{283B91C1-5EE1-FF4E-A9D9-7410256B3E50}"/>
              </a:ext>
            </a:extLst>
          </p:cNvPr>
          <p:cNvSpPr>
            <a:spLocks noGrp="1"/>
          </p:cNvSpPr>
          <p:nvPr>
            <p:ph type="body" sz="quarter" idx="13" hasCustomPrompt="1"/>
          </p:nvPr>
        </p:nvSpPr>
        <p:spPr>
          <a:xfrm>
            <a:off x="374904" y="5916410"/>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dirty="0"/>
              <a:t>Date</a:t>
            </a:r>
          </a:p>
        </p:txBody>
      </p:sp>
      <p:pic>
        <p:nvPicPr>
          <p:cNvPr id="24" name="Picture 23">
            <a:extLst>
              <a:ext uri="{FF2B5EF4-FFF2-40B4-BE49-F238E27FC236}">
                <a16:creationId xmlns:a16="http://schemas.microsoft.com/office/drawing/2014/main" id="{8C09507D-7AEC-EF4F-A76A-1548E12CAD64}"/>
              </a:ext>
            </a:extLst>
          </p:cNvPr>
          <p:cNvPicPr>
            <a:picLocks noChangeAspect="1"/>
          </p:cNvPicPr>
          <p:nvPr userDrawn="1"/>
        </p:nvPicPr>
        <p:blipFill>
          <a:blip r:embed="rId3"/>
          <a:srcRect/>
          <a:stretch/>
        </p:blipFill>
        <p:spPr>
          <a:xfrm>
            <a:off x="7812856" y="1188851"/>
            <a:ext cx="2649402" cy="479964"/>
          </a:xfrm>
          <a:prstGeom prst="rect">
            <a:avLst/>
          </a:prstGeom>
        </p:spPr>
      </p:pic>
    </p:spTree>
    <p:extLst>
      <p:ext uri="{BB962C8B-B14F-4D97-AF65-F5344CB8AC3E}">
        <p14:creationId xmlns:p14="http://schemas.microsoft.com/office/powerpoint/2010/main" val="211148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2 Column">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10" name="Content Placeholder 39">
            <a:extLst>
              <a:ext uri="{FF2B5EF4-FFF2-40B4-BE49-F238E27FC236}">
                <a16:creationId xmlns:a16="http://schemas.microsoft.com/office/drawing/2014/main" id="{09F44439-3E9A-494B-BE9B-84E24CCA31B5}"/>
              </a:ext>
            </a:extLst>
          </p:cNvPr>
          <p:cNvSpPr>
            <a:spLocks noGrp="1"/>
          </p:cNvSpPr>
          <p:nvPr>
            <p:ph sz="quarter" idx="15" hasCustomPrompt="1"/>
          </p:nvPr>
        </p:nvSpPr>
        <p:spPr bwMode="gray">
          <a:xfrm>
            <a:off x="374904" y="1783083"/>
            <a:ext cx="5632704" cy="4206240"/>
          </a:xfrm>
        </p:spPr>
        <p:txBody>
          <a:bodyPr wrap="square" lIns="91521">
            <a:noAutofit/>
          </a:bodyPr>
          <a:lstStyle>
            <a:lvl1pPr marL="228600" indent="-228600">
              <a:lnSpc>
                <a:spcPct val="95000"/>
              </a:lnSpc>
              <a:spcBef>
                <a:spcPts val="1200"/>
              </a:spcBef>
              <a:spcAft>
                <a:spcPts val="400"/>
              </a:spcAft>
              <a:buFont typeface="Arial" panose="020B0604020202020204" pitchFamily="34" charset="0"/>
              <a:buChar char="•"/>
              <a:tabLst/>
              <a:defRPr sz="1800">
                <a:solidFill>
                  <a:schemeClr val="tx1"/>
                </a:solidFill>
              </a:defRPr>
            </a:lvl1pPr>
            <a:lvl2pPr marL="404813" indent="-176213">
              <a:lnSpc>
                <a:spcPct val="95000"/>
              </a:lnSpc>
              <a:spcBef>
                <a:spcPts val="200"/>
              </a:spcBef>
              <a:buClr>
                <a:schemeClr val="tx1"/>
              </a:buClr>
              <a:buFont typeface="Arial" panose="020B0604020202020204" pitchFamily="34" charset="0"/>
              <a:buChar char="•"/>
              <a:tabLst/>
              <a:defRPr sz="1400">
                <a:solidFill>
                  <a:schemeClr val="tx1"/>
                </a:solidFill>
              </a:defRPr>
            </a:lvl2pPr>
            <a:lvl3pPr marL="574675" indent="-192024">
              <a:buClr>
                <a:schemeClr val="tx1"/>
              </a:buClr>
              <a:buFont typeface="Arial" panose="020B0604020202020204" pitchFamily="34" charset="0"/>
              <a:buChar char="•"/>
              <a:tabLst/>
              <a:defRPr sz="1200">
                <a:solidFill>
                  <a:schemeClr val="tx1"/>
                </a:solidFill>
              </a:defRPr>
            </a:lvl3pPr>
            <a:lvl4pPr marL="746125" indent="-177800">
              <a:buClr>
                <a:schemeClr val="tx1"/>
              </a:buClr>
              <a:buFont typeface="Arial" panose="020B0604020202020204" pitchFamily="34" charset="0"/>
              <a:buChar char="•"/>
              <a:tabLst/>
              <a:defRPr sz="1200">
                <a:solidFill>
                  <a:schemeClr val="tx1"/>
                </a:solidFill>
              </a:defRPr>
            </a:lvl4pPr>
            <a:lvl5pPr marL="915988" indent="-169863">
              <a:buClr>
                <a:schemeClr val="tx1"/>
              </a:buClr>
              <a:buFont typeface="Arial" panose="020B0604020202020204" pitchFamily="34" charset="0"/>
              <a:buChar char="•"/>
              <a:tabLst/>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endParaRPr lang="en-US" dirty="0"/>
          </a:p>
        </p:txBody>
      </p:sp>
      <p:sp>
        <p:nvSpPr>
          <p:cNvPr id="11" name="Content Placeholder 39">
            <a:extLst>
              <a:ext uri="{FF2B5EF4-FFF2-40B4-BE49-F238E27FC236}">
                <a16:creationId xmlns:a16="http://schemas.microsoft.com/office/drawing/2014/main" id="{75A49B51-D88F-074F-B207-4C1B1631F8D9}"/>
              </a:ext>
            </a:extLst>
          </p:cNvPr>
          <p:cNvSpPr>
            <a:spLocks noGrp="1"/>
          </p:cNvSpPr>
          <p:nvPr>
            <p:ph sz="quarter" idx="16" hasCustomPrompt="1"/>
          </p:nvPr>
        </p:nvSpPr>
        <p:spPr bwMode="gray">
          <a:xfrm>
            <a:off x="6181343" y="1783080"/>
            <a:ext cx="5632577" cy="4206240"/>
          </a:xfrm>
        </p:spPr>
        <p:txBody>
          <a:bodyPr wrap="square" lIns="91521">
            <a:noAutofit/>
          </a:bodyPr>
          <a:lstStyle>
            <a:lvl1pPr marL="228600" indent="-228600">
              <a:lnSpc>
                <a:spcPct val="95000"/>
              </a:lnSpc>
              <a:spcBef>
                <a:spcPts val="1200"/>
              </a:spcBef>
              <a:spcAft>
                <a:spcPts val="400"/>
              </a:spcAft>
              <a:buClr>
                <a:schemeClr val="tx1"/>
              </a:buClr>
              <a:buFont typeface="Arial" panose="020B0604020202020204" pitchFamily="34" charset="0"/>
              <a:buChar char="•"/>
              <a:tabLst/>
              <a:defRPr sz="1800">
                <a:solidFill>
                  <a:schemeClr val="tx1"/>
                </a:solidFill>
              </a:defRPr>
            </a:lvl1pPr>
            <a:lvl2pPr marL="404813" indent="-176213">
              <a:lnSpc>
                <a:spcPct val="95000"/>
              </a:lnSpc>
              <a:spcBef>
                <a:spcPts val="200"/>
              </a:spcBef>
              <a:buClr>
                <a:schemeClr val="tx1"/>
              </a:buClr>
              <a:buFont typeface="Arial" panose="020B0604020202020204" pitchFamily="34" charset="0"/>
              <a:buChar char="•"/>
              <a:tabLst/>
              <a:defRPr sz="1400">
                <a:solidFill>
                  <a:schemeClr val="tx1"/>
                </a:solidFill>
              </a:defRPr>
            </a:lvl2pPr>
            <a:lvl3pPr marL="574675" indent="-192024">
              <a:buClr>
                <a:schemeClr val="tx1"/>
              </a:buClr>
              <a:buFont typeface="Arial" panose="020B0604020202020204" pitchFamily="34" charset="0"/>
              <a:buChar char="•"/>
              <a:tabLst/>
              <a:defRPr sz="1200">
                <a:solidFill>
                  <a:schemeClr val="tx1"/>
                </a:solidFill>
              </a:defRPr>
            </a:lvl3pPr>
            <a:lvl4pPr marL="746125" indent="-177800">
              <a:buClr>
                <a:schemeClr val="tx1"/>
              </a:buClr>
              <a:buFont typeface="Arial" panose="020B0604020202020204" pitchFamily="34" charset="0"/>
              <a:buChar char="•"/>
              <a:tabLst/>
              <a:defRPr sz="1200">
                <a:solidFill>
                  <a:schemeClr val="tx1"/>
                </a:solidFill>
              </a:defRPr>
            </a:lvl4pPr>
            <a:lvl5pPr marL="915988" indent="-169863">
              <a:buClr>
                <a:schemeClr val="tx1"/>
              </a:buClr>
              <a:buFont typeface="Arial" panose="020B0604020202020204" pitchFamily="34" charset="0"/>
              <a:buChar char="•"/>
              <a:tabLst/>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F5CE3244-60DC-2D4D-8CE0-DB9CF6C03463}"/>
              </a:ext>
            </a:extLst>
          </p:cNvPr>
          <p:cNvSpPr>
            <a:spLocks noGrp="1"/>
          </p:cNvSpPr>
          <p:nvPr>
            <p:ph type="body" idx="10" hasCustomPrompt="1"/>
          </p:nvPr>
        </p:nvSpPr>
        <p:spPr bwMode="gray">
          <a:xfrm>
            <a:off x="374904" y="816432"/>
            <a:ext cx="11439144"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5" name="Title 3">
            <a:extLst>
              <a:ext uri="{FF2B5EF4-FFF2-40B4-BE49-F238E27FC236}">
                <a16:creationId xmlns:a16="http://schemas.microsoft.com/office/drawing/2014/main" id="{5186B02C-458D-A947-94EC-1D79652D40F8}"/>
              </a:ext>
            </a:extLst>
          </p:cNvPr>
          <p:cNvSpPr>
            <a:spLocks noGrp="1"/>
          </p:cNvSpPr>
          <p:nvPr>
            <p:ph type="title" hasCustomPrompt="1"/>
          </p:nvPr>
        </p:nvSpPr>
        <p:spPr>
          <a:xfrm>
            <a:off x="374904" y="527736"/>
            <a:ext cx="11439144" cy="329184"/>
          </a:xfrm>
        </p:spPr>
        <p:txBody>
          <a:bodyPr wrap="square" lIns="91440">
            <a:noAutofit/>
          </a:bodyPr>
          <a:lstStyle>
            <a:lvl1pPr>
              <a:defRPr sz="2200"/>
            </a:lvl1pPr>
          </a:lstStyle>
          <a:p>
            <a:r>
              <a:rPr lang="en-US" dirty="0"/>
              <a:t>Click to Edit Master Title Style</a:t>
            </a:r>
          </a:p>
        </p:txBody>
      </p:sp>
    </p:spTree>
    <p:extLst>
      <p:ext uri="{BB962C8B-B14F-4D97-AF65-F5344CB8AC3E}">
        <p14:creationId xmlns:p14="http://schemas.microsoft.com/office/powerpoint/2010/main" val="4240291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alf and Half Content">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8" name="Rectangle 7">
            <a:extLst>
              <a:ext uri="{FF2B5EF4-FFF2-40B4-BE49-F238E27FC236}">
                <a16:creationId xmlns:a16="http://schemas.microsoft.com/office/drawing/2014/main" id="{9EA32766-A8F8-054E-BC1D-041AAE66E851}"/>
              </a:ext>
            </a:extLst>
          </p:cNvPr>
          <p:cNvSpPr/>
          <p:nvPr userDrawn="1"/>
        </p:nvSpPr>
        <p:spPr>
          <a:xfrm flipV="1">
            <a:off x="6108065" y="0"/>
            <a:ext cx="6080760"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39">
            <a:extLst>
              <a:ext uri="{FF2B5EF4-FFF2-40B4-BE49-F238E27FC236}">
                <a16:creationId xmlns:a16="http://schemas.microsoft.com/office/drawing/2014/main" id="{760DA94D-7B4B-CE43-B5CC-ECCB894A47B0}"/>
              </a:ext>
            </a:extLst>
          </p:cNvPr>
          <p:cNvSpPr>
            <a:spLocks noGrp="1"/>
          </p:cNvSpPr>
          <p:nvPr>
            <p:ph sz="quarter" idx="15" hasCustomPrompt="1"/>
          </p:nvPr>
        </p:nvSpPr>
        <p:spPr bwMode="gray">
          <a:xfrm>
            <a:off x="374904" y="1783080"/>
            <a:ext cx="5340096" cy="4206240"/>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1997ADD-A072-864E-9ED2-53878C0B8143}"/>
              </a:ext>
            </a:extLst>
          </p:cNvPr>
          <p:cNvSpPr>
            <a:spLocks noGrp="1"/>
          </p:cNvSpPr>
          <p:nvPr>
            <p:ph sz="quarter" idx="14" hasCustomPrompt="1"/>
          </p:nvPr>
        </p:nvSpPr>
        <p:spPr>
          <a:xfrm>
            <a:off x="6473825" y="1783080"/>
            <a:ext cx="5340096" cy="4206240"/>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
            <a:extLst>
              <a:ext uri="{FF2B5EF4-FFF2-40B4-BE49-F238E27FC236}">
                <a16:creationId xmlns:a16="http://schemas.microsoft.com/office/drawing/2014/main" id="{B303A746-02AB-1C45-8906-B5141287F6ED}"/>
              </a:ext>
            </a:extLst>
          </p:cNvPr>
          <p:cNvSpPr>
            <a:spLocks noGrp="1"/>
          </p:cNvSpPr>
          <p:nvPr>
            <p:ph type="body" idx="10" hasCustomPrompt="1"/>
          </p:nvPr>
        </p:nvSpPr>
        <p:spPr bwMode="gray">
          <a:xfrm>
            <a:off x="374904" y="816432"/>
            <a:ext cx="5340096"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8" name="Title 3">
            <a:extLst>
              <a:ext uri="{FF2B5EF4-FFF2-40B4-BE49-F238E27FC236}">
                <a16:creationId xmlns:a16="http://schemas.microsoft.com/office/drawing/2014/main" id="{FF1B6212-7769-8E49-847F-8091DC07EF9E}"/>
              </a:ext>
            </a:extLst>
          </p:cNvPr>
          <p:cNvSpPr>
            <a:spLocks noGrp="1"/>
          </p:cNvSpPr>
          <p:nvPr>
            <p:ph type="title" hasCustomPrompt="1"/>
          </p:nvPr>
        </p:nvSpPr>
        <p:spPr>
          <a:xfrm>
            <a:off x="374904" y="527736"/>
            <a:ext cx="5340096" cy="329184"/>
          </a:xfrm>
        </p:spPr>
        <p:txBody>
          <a:bodyPr wrap="square" lIns="91440">
            <a:noAutofit/>
          </a:bodyPr>
          <a:lstStyle>
            <a:lvl1pPr>
              <a:defRPr sz="2200"/>
            </a:lvl1pPr>
          </a:lstStyle>
          <a:p>
            <a:r>
              <a:rPr lang="en-US" dirty="0"/>
              <a:t>Click to Edit Master Title Style</a:t>
            </a:r>
          </a:p>
        </p:txBody>
      </p:sp>
    </p:spTree>
    <p:extLst>
      <p:ext uri="{BB962C8B-B14F-4D97-AF65-F5344CB8AC3E}">
        <p14:creationId xmlns:p14="http://schemas.microsoft.com/office/powerpoint/2010/main" val="1415671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and Half Content 2">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10" name="Rectangle 9">
            <a:extLst>
              <a:ext uri="{FF2B5EF4-FFF2-40B4-BE49-F238E27FC236}">
                <a16:creationId xmlns:a16="http://schemas.microsoft.com/office/drawing/2014/main" id="{8DFEC51A-39DC-9348-BB6B-2C0C971C6516}"/>
              </a:ext>
            </a:extLst>
          </p:cNvPr>
          <p:cNvSpPr/>
          <p:nvPr userDrawn="1"/>
        </p:nvSpPr>
        <p:spPr>
          <a:xfrm flipV="1">
            <a:off x="6108065" y="0"/>
            <a:ext cx="6080760" cy="6857998"/>
          </a:xfrm>
          <a:prstGeom prst="rect">
            <a:avLst/>
          </a:prstGeom>
          <a:solidFill>
            <a:srgbClr val="BEE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39">
            <a:extLst>
              <a:ext uri="{FF2B5EF4-FFF2-40B4-BE49-F238E27FC236}">
                <a16:creationId xmlns:a16="http://schemas.microsoft.com/office/drawing/2014/main" id="{1755C051-C5F1-B04E-887E-77196A47CB56}"/>
              </a:ext>
            </a:extLst>
          </p:cNvPr>
          <p:cNvSpPr>
            <a:spLocks noGrp="1"/>
          </p:cNvSpPr>
          <p:nvPr>
            <p:ph sz="quarter" idx="15" hasCustomPrompt="1"/>
          </p:nvPr>
        </p:nvSpPr>
        <p:spPr bwMode="gray">
          <a:xfrm>
            <a:off x="374904" y="1783080"/>
            <a:ext cx="5340096" cy="4206240"/>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3">
            <a:extLst>
              <a:ext uri="{FF2B5EF4-FFF2-40B4-BE49-F238E27FC236}">
                <a16:creationId xmlns:a16="http://schemas.microsoft.com/office/drawing/2014/main" id="{1FDA37A7-70E9-C74D-BE90-6017826D6CDD}"/>
              </a:ext>
            </a:extLst>
          </p:cNvPr>
          <p:cNvSpPr>
            <a:spLocks noGrp="1"/>
          </p:cNvSpPr>
          <p:nvPr>
            <p:ph sz="quarter" idx="14" hasCustomPrompt="1"/>
          </p:nvPr>
        </p:nvSpPr>
        <p:spPr>
          <a:xfrm>
            <a:off x="6473825" y="1783080"/>
            <a:ext cx="5340096" cy="4206240"/>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694FE513-DD74-8048-98A5-549843E8A855}"/>
              </a:ext>
            </a:extLst>
          </p:cNvPr>
          <p:cNvSpPr>
            <a:spLocks noGrp="1"/>
          </p:cNvSpPr>
          <p:nvPr>
            <p:ph type="body" idx="10" hasCustomPrompt="1"/>
          </p:nvPr>
        </p:nvSpPr>
        <p:spPr bwMode="gray">
          <a:xfrm>
            <a:off x="374904" y="816432"/>
            <a:ext cx="5340096"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9" name="Title 3">
            <a:extLst>
              <a:ext uri="{FF2B5EF4-FFF2-40B4-BE49-F238E27FC236}">
                <a16:creationId xmlns:a16="http://schemas.microsoft.com/office/drawing/2014/main" id="{FA373D37-84F7-7440-A2EF-94B614ADBBC8}"/>
              </a:ext>
            </a:extLst>
          </p:cNvPr>
          <p:cNvSpPr>
            <a:spLocks noGrp="1"/>
          </p:cNvSpPr>
          <p:nvPr>
            <p:ph type="title" hasCustomPrompt="1"/>
          </p:nvPr>
        </p:nvSpPr>
        <p:spPr>
          <a:xfrm>
            <a:off x="374904" y="527736"/>
            <a:ext cx="5340096" cy="329184"/>
          </a:xfrm>
        </p:spPr>
        <p:txBody>
          <a:bodyPr wrap="square" lIns="91440">
            <a:noAutofit/>
          </a:bodyPr>
          <a:lstStyle>
            <a:lvl1pPr>
              <a:defRPr sz="2200"/>
            </a:lvl1pPr>
          </a:lstStyle>
          <a:p>
            <a:r>
              <a:rPr lang="en-US" dirty="0"/>
              <a:t>Click to Edit Master Title Style</a:t>
            </a:r>
          </a:p>
        </p:txBody>
      </p:sp>
    </p:spTree>
    <p:extLst>
      <p:ext uri="{BB962C8B-B14F-4D97-AF65-F5344CB8AC3E}">
        <p14:creationId xmlns:p14="http://schemas.microsoft.com/office/powerpoint/2010/main" val="416883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and Half Content 3">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9" name="Rectangle 8">
            <a:extLst>
              <a:ext uri="{FF2B5EF4-FFF2-40B4-BE49-F238E27FC236}">
                <a16:creationId xmlns:a16="http://schemas.microsoft.com/office/drawing/2014/main" id="{C2100352-D2B6-3C45-BD4F-A42D2E8ABFB7}"/>
              </a:ext>
            </a:extLst>
          </p:cNvPr>
          <p:cNvSpPr/>
          <p:nvPr userDrawn="1"/>
        </p:nvSpPr>
        <p:spPr>
          <a:xfrm flipV="1">
            <a:off x="6108065" y="0"/>
            <a:ext cx="6080760" cy="6857998"/>
          </a:xfrm>
          <a:prstGeom prst="rect">
            <a:avLst/>
          </a:prstGeom>
          <a:solidFill>
            <a:srgbClr val="FFE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39">
            <a:extLst>
              <a:ext uri="{FF2B5EF4-FFF2-40B4-BE49-F238E27FC236}">
                <a16:creationId xmlns:a16="http://schemas.microsoft.com/office/drawing/2014/main" id="{5D6AF46E-1617-2346-8E8C-FFC91106B24C}"/>
              </a:ext>
            </a:extLst>
          </p:cNvPr>
          <p:cNvSpPr>
            <a:spLocks noGrp="1"/>
          </p:cNvSpPr>
          <p:nvPr>
            <p:ph sz="quarter" idx="15" hasCustomPrompt="1"/>
          </p:nvPr>
        </p:nvSpPr>
        <p:spPr bwMode="gray">
          <a:xfrm>
            <a:off x="374904" y="1783080"/>
            <a:ext cx="5340096" cy="4206240"/>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3">
            <a:extLst>
              <a:ext uri="{FF2B5EF4-FFF2-40B4-BE49-F238E27FC236}">
                <a16:creationId xmlns:a16="http://schemas.microsoft.com/office/drawing/2014/main" id="{FC34DC51-BEB6-0C41-A35E-74235C6C6088}"/>
              </a:ext>
            </a:extLst>
          </p:cNvPr>
          <p:cNvSpPr>
            <a:spLocks noGrp="1"/>
          </p:cNvSpPr>
          <p:nvPr>
            <p:ph sz="quarter" idx="14" hasCustomPrompt="1"/>
          </p:nvPr>
        </p:nvSpPr>
        <p:spPr>
          <a:xfrm>
            <a:off x="6473825" y="1783080"/>
            <a:ext cx="5340096" cy="4206240"/>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a:extLst>
              <a:ext uri="{FF2B5EF4-FFF2-40B4-BE49-F238E27FC236}">
                <a16:creationId xmlns:a16="http://schemas.microsoft.com/office/drawing/2014/main" id="{EBF27691-7472-2B4F-8565-FEACB709FF24}"/>
              </a:ext>
            </a:extLst>
          </p:cNvPr>
          <p:cNvSpPr>
            <a:spLocks noGrp="1"/>
          </p:cNvSpPr>
          <p:nvPr>
            <p:ph type="body" idx="10" hasCustomPrompt="1"/>
          </p:nvPr>
        </p:nvSpPr>
        <p:spPr bwMode="gray">
          <a:xfrm>
            <a:off x="374904" y="816432"/>
            <a:ext cx="5340096"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20" name="Title 3">
            <a:extLst>
              <a:ext uri="{FF2B5EF4-FFF2-40B4-BE49-F238E27FC236}">
                <a16:creationId xmlns:a16="http://schemas.microsoft.com/office/drawing/2014/main" id="{F8679140-CC6F-7C40-9288-B56375720701}"/>
              </a:ext>
            </a:extLst>
          </p:cNvPr>
          <p:cNvSpPr>
            <a:spLocks noGrp="1"/>
          </p:cNvSpPr>
          <p:nvPr>
            <p:ph type="title" hasCustomPrompt="1"/>
          </p:nvPr>
        </p:nvSpPr>
        <p:spPr>
          <a:xfrm>
            <a:off x="374904" y="527736"/>
            <a:ext cx="5340096" cy="329184"/>
          </a:xfrm>
        </p:spPr>
        <p:txBody>
          <a:bodyPr wrap="square" lIns="91440">
            <a:noAutofit/>
          </a:bodyPr>
          <a:lstStyle>
            <a:lvl1pPr>
              <a:defRPr sz="2200"/>
            </a:lvl1pPr>
          </a:lstStyle>
          <a:p>
            <a:r>
              <a:rPr lang="en-US" dirty="0"/>
              <a:t>Click to Edit Master Title Style</a:t>
            </a:r>
          </a:p>
        </p:txBody>
      </p:sp>
    </p:spTree>
    <p:extLst>
      <p:ext uri="{BB962C8B-B14F-4D97-AF65-F5344CB8AC3E}">
        <p14:creationId xmlns:p14="http://schemas.microsoft.com/office/powerpoint/2010/main" val="2788860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and Half Content 4">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9" name="Rectangle 8">
            <a:extLst>
              <a:ext uri="{FF2B5EF4-FFF2-40B4-BE49-F238E27FC236}">
                <a16:creationId xmlns:a16="http://schemas.microsoft.com/office/drawing/2014/main" id="{B9B53BC7-8120-514F-B240-91F0532BB395}"/>
              </a:ext>
            </a:extLst>
          </p:cNvPr>
          <p:cNvSpPr/>
          <p:nvPr userDrawn="1"/>
        </p:nvSpPr>
        <p:spPr>
          <a:xfrm flipV="1">
            <a:off x="6108065" y="0"/>
            <a:ext cx="6080760" cy="6857998"/>
          </a:xfrm>
          <a:prstGeom prst="rect">
            <a:avLst/>
          </a:prstGeom>
          <a:solidFill>
            <a:srgbClr val="E7C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39">
            <a:extLst>
              <a:ext uri="{FF2B5EF4-FFF2-40B4-BE49-F238E27FC236}">
                <a16:creationId xmlns:a16="http://schemas.microsoft.com/office/drawing/2014/main" id="{7321E8EF-1303-7E49-9F1C-3BD518FBFAB8}"/>
              </a:ext>
            </a:extLst>
          </p:cNvPr>
          <p:cNvSpPr>
            <a:spLocks noGrp="1"/>
          </p:cNvSpPr>
          <p:nvPr>
            <p:ph sz="quarter" idx="15" hasCustomPrompt="1"/>
          </p:nvPr>
        </p:nvSpPr>
        <p:spPr bwMode="gray">
          <a:xfrm>
            <a:off x="374904" y="1783080"/>
            <a:ext cx="5340096" cy="4206240"/>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3">
            <a:extLst>
              <a:ext uri="{FF2B5EF4-FFF2-40B4-BE49-F238E27FC236}">
                <a16:creationId xmlns:a16="http://schemas.microsoft.com/office/drawing/2014/main" id="{6B31A2B6-796A-6B42-B4D4-8AB6F3E8F97A}"/>
              </a:ext>
            </a:extLst>
          </p:cNvPr>
          <p:cNvSpPr>
            <a:spLocks noGrp="1"/>
          </p:cNvSpPr>
          <p:nvPr>
            <p:ph sz="quarter" idx="14" hasCustomPrompt="1"/>
          </p:nvPr>
        </p:nvSpPr>
        <p:spPr>
          <a:xfrm>
            <a:off x="6473825" y="1783080"/>
            <a:ext cx="5340096" cy="4206240"/>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a:extLst>
              <a:ext uri="{FF2B5EF4-FFF2-40B4-BE49-F238E27FC236}">
                <a16:creationId xmlns:a16="http://schemas.microsoft.com/office/drawing/2014/main" id="{AC90DFA1-4FBA-8E47-AF86-2708C3BEE80C}"/>
              </a:ext>
            </a:extLst>
          </p:cNvPr>
          <p:cNvSpPr>
            <a:spLocks noGrp="1"/>
          </p:cNvSpPr>
          <p:nvPr>
            <p:ph type="body" idx="10" hasCustomPrompt="1"/>
          </p:nvPr>
        </p:nvSpPr>
        <p:spPr bwMode="gray">
          <a:xfrm>
            <a:off x="374904" y="816432"/>
            <a:ext cx="5340096"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20" name="Title 3">
            <a:extLst>
              <a:ext uri="{FF2B5EF4-FFF2-40B4-BE49-F238E27FC236}">
                <a16:creationId xmlns:a16="http://schemas.microsoft.com/office/drawing/2014/main" id="{55526728-7F27-F04A-9E3D-A0D0CF90ECCA}"/>
              </a:ext>
            </a:extLst>
          </p:cNvPr>
          <p:cNvSpPr>
            <a:spLocks noGrp="1"/>
          </p:cNvSpPr>
          <p:nvPr>
            <p:ph type="title" hasCustomPrompt="1"/>
          </p:nvPr>
        </p:nvSpPr>
        <p:spPr>
          <a:xfrm>
            <a:off x="374904" y="527736"/>
            <a:ext cx="5340096" cy="329184"/>
          </a:xfrm>
        </p:spPr>
        <p:txBody>
          <a:bodyPr wrap="square" lIns="91440">
            <a:noAutofit/>
          </a:bodyPr>
          <a:lstStyle>
            <a:lvl1pPr>
              <a:defRPr sz="2200"/>
            </a:lvl1pPr>
          </a:lstStyle>
          <a:p>
            <a:r>
              <a:rPr lang="en-US" dirty="0"/>
              <a:t>Click to Edit Master Title Style</a:t>
            </a:r>
          </a:p>
        </p:txBody>
      </p:sp>
    </p:spTree>
    <p:extLst>
      <p:ext uri="{BB962C8B-B14F-4D97-AF65-F5344CB8AC3E}">
        <p14:creationId xmlns:p14="http://schemas.microsoft.com/office/powerpoint/2010/main" val="2798149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mage 1">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10" name="Picture Placeholder 7">
            <a:extLst>
              <a:ext uri="{FF2B5EF4-FFF2-40B4-BE49-F238E27FC236}">
                <a16:creationId xmlns:a16="http://schemas.microsoft.com/office/drawing/2014/main" id="{325E0E67-0713-9747-9925-80A52A4F2055}"/>
              </a:ext>
            </a:extLst>
          </p:cNvPr>
          <p:cNvSpPr>
            <a:spLocks noGrp="1"/>
          </p:cNvSpPr>
          <p:nvPr>
            <p:ph type="pic" sz="quarter" idx="24" hasCustomPrompt="1"/>
          </p:nvPr>
        </p:nvSpPr>
        <p:spPr>
          <a:xfrm>
            <a:off x="6108065" y="0"/>
            <a:ext cx="6080760" cy="6857999"/>
          </a:xfrm>
          <a:solidFill>
            <a:schemeClr val="bg2">
              <a:alpha val="50000"/>
            </a:schemeClr>
          </a:solidFill>
        </p:spPr>
        <p:txBody>
          <a:bodyPr anchor="ctr"/>
          <a:lstStyle>
            <a:lvl1pPr marL="0" indent="0" algn="ctr">
              <a:buNone/>
              <a:defRPr b="0"/>
            </a:lvl1pPr>
          </a:lstStyle>
          <a:p>
            <a:r>
              <a:rPr lang="en-US" dirty="0"/>
              <a:t>Click to add image</a:t>
            </a:r>
          </a:p>
        </p:txBody>
      </p:sp>
      <p:sp>
        <p:nvSpPr>
          <p:cNvPr id="11" name="Text Placeholder 2">
            <a:extLst>
              <a:ext uri="{FF2B5EF4-FFF2-40B4-BE49-F238E27FC236}">
                <a16:creationId xmlns:a16="http://schemas.microsoft.com/office/drawing/2014/main" id="{97CF31B8-79F6-5B4F-BD11-4C648F75A7F7}"/>
              </a:ext>
            </a:extLst>
          </p:cNvPr>
          <p:cNvSpPr>
            <a:spLocks noGrp="1"/>
          </p:cNvSpPr>
          <p:nvPr>
            <p:ph type="body" idx="10" hasCustomPrompt="1"/>
          </p:nvPr>
        </p:nvSpPr>
        <p:spPr bwMode="gray">
          <a:xfrm>
            <a:off x="374904" y="816432"/>
            <a:ext cx="5340096"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4" name="Title 3">
            <a:extLst>
              <a:ext uri="{FF2B5EF4-FFF2-40B4-BE49-F238E27FC236}">
                <a16:creationId xmlns:a16="http://schemas.microsoft.com/office/drawing/2014/main" id="{AD52E62C-D76E-4546-A4E4-3F1236AED69E}"/>
              </a:ext>
            </a:extLst>
          </p:cNvPr>
          <p:cNvSpPr>
            <a:spLocks noGrp="1"/>
          </p:cNvSpPr>
          <p:nvPr>
            <p:ph type="title" hasCustomPrompt="1"/>
          </p:nvPr>
        </p:nvSpPr>
        <p:spPr>
          <a:xfrm>
            <a:off x="374904" y="527736"/>
            <a:ext cx="5340096" cy="329184"/>
          </a:xfrm>
        </p:spPr>
        <p:txBody>
          <a:bodyPr wrap="square" lIns="91440">
            <a:noAutofit/>
          </a:bodyPr>
          <a:lstStyle>
            <a:lvl1pPr>
              <a:defRPr sz="2200"/>
            </a:lvl1pPr>
          </a:lstStyle>
          <a:p>
            <a:r>
              <a:rPr lang="en-US" dirty="0"/>
              <a:t>Click to Edit Master Title Style</a:t>
            </a:r>
          </a:p>
        </p:txBody>
      </p:sp>
      <p:sp>
        <p:nvSpPr>
          <p:cNvPr id="15" name="Content Placeholder 39">
            <a:extLst>
              <a:ext uri="{FF2B5EF4-FFF2-40B4-BE49-F238E27FC236}">
                <a16:creationId xmlns:a16="http://schemas.microsoft.com/office/drawing/2014/main" id="{6324C370-C692-7E40-915D-7B77B88D4FAB}"/>
              </a:ext>
            </a:extLst>
          </p:cNvPr>
          <p:cNvSpPr>
            <a:spLocks noGrp="1"/>
          </p:cNvSpPr>
          <p:nvPr>
            <p:ph sz="quarter" idx="15" hasCustomPrompt="1"/>
          </p:nvPr>
        </p:nvSpPr>
        <p:spPr bwMode="gray">
          <a:xfrm>
            <a:off x="374904" y="1783080"/>
            <a:ext cx="5340096" cy="4206240"/>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7625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mage 2">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8" name="Picture Placeholder 7">
            <a:extLst>
              <a:ext uri="{FF2B5EF4-FFF2-40B4-BE49-F238E27FC236}">
                <a16:creationId xmlns:a16="http://schemas.microsoft.com/office/drawing/2014/main" id="{AC166CF8-201D-CF48-AB8A-6CCFF94CE499}"/>
              </a:ext>
            </a:extLst>
          </p:cNvPr>
          <p:cNvSpPr>
            <a:spLocks noGrp="1"/>
          </p:cNvSpPr>
          <p:nvPr>
            <p:ph type="pic" sz="quarter" idx="24" hasCustomPrompt="1"/>
          </p:nvPr>
        </p:nvSpPr>
        <p:spPr>
          <a:xfrm>
            <a:off x="6108065" y="475488"/>
            <a:ext cx="5594163" cy="5905501"/>
          </a:xfrm>
          <a:solidFill>
            <a:schemeClr val="bg2">
              <a:alpha val="50000"/>
            </a:schemeClr>
          </a:solidFill>
        </p:spPr>
        <p:txBody>
          <a:bodyPr anchor="ctr"/>
          <a:lstStyle>
            <a:lvl1pPr marL="0" indent="0" algn="ctr">
              <a:buNone/>
              <a:defRPr b="0"/>
            </a:lvl1pPr>
          </a:lstStyle>
          <a:p>
            <a:r>
              <a:rPr lang="en-US" dirty="0"/>
              <a:t>Click to add image</a:t>
            </a:r>
          </a:p>
        </p:txBody>
      </p:sp>
      <p:sp>
        <p:nvSpPr>
          <p:cNvPr id="9" name="Text Placeholder 2">
            <a:extLst>
              <a:ext uri="{FF2B5EF4-FFF2-40B4-BE49-F238E27FC236}">
                <a16:creationId xmlns:a16="http://schemas.microsoft.com/office/drawing/2014/main" id="{37A9ECC6-227D-8E47-9CE1-FE2E48D69491}"/>
              </a:ext>
            </a:extLst>
          </p:cNvPr>
          <p:cNvSpPr>
            <a:spLocks noGrp="1"/>
          </p:cNvSpPr>
          <p:nvPr>
            <p:ph type="body" idx="10" hasCustomPrompt="1"/>
          </p:nvPr>
        </p:nvSpPr>
        <p:spPr bwMode="gray">
          <a:xfrm>
            <a:off x="374904" y="816432"/>
            <a:ext cx="5340096"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6" name="Title 3">
            <a:extLst>
              <a:ext uri="{FF2B5EF4-FFF2-40B4-BE49-F238E27FC236}">
                <a16:creationId xmlns:a16="http://schemas.microsoft.com/office/drawing/2014/main" id="{BB46F5C2-5D7C-BD47-86CD-627B5C500306}"/>
              </a:ext>
            </a:extLst>
          </p:cNvPr>
          <p:cNvSpPr>
            <a:spLocks noGrp="1"/>
          </p:cNvSpPr>
          <p:nvPr>
            <p:ph type="title" hasCustomPrompt="1"/>
          </p:nvPr>
        </p:nvSpPr>
        <p:spPr>
          <a:xfrm>
            <a:off x="374904" y="527736"/>
            <a:ext cx="5340096" cy="329184"/>
          </a:xfrm>
        </p:spPr>
        <p:txBody>
          <a:bodyPr wrap="square" lIns="91440">
            <a:noAutofit/>
          </a:bodyPr>
          <a:lstStyle>
            <a:lvl1pPr>
              <a:defRPr sz="2200"/>
            </a:lvl1pPr>
          </a:lstStyle>
          <a:p>
            <a:r>
              <a:rPr lang="en-US" dirty="0"/>
              <a:t>Click to Edit Master Title Style</a:t>
            </a:r>
          </a:p>
        </p:txBody>
      </p:sp>
      <p:sp>
        <p:nvSpPr>
          <p:cNvPr id="17" name="Content Placeholder 39">
            <a:extLst>
              <a:ext uri="{FF2B5EF4-FFF2-40B4-BE49-F238E27FC236}">
                <a16:creationId xmlns:a16="http://schemas.microsoft.com/office/drawing/2014/main" id="{DC935607-B068-EA49-9A29-CA427176D6AA}"/>
              </a:ext>
            </a:extLst>
          </p:cNvPr>
          <p:cNvSpPr>
            <a:spLocks noGrp="1"/>
          </p:cNvSpPr>
          <p:nvPr>
            <p:ph sz="quarter" idx="15" hasCustomPrompt="1"/>
          </p:nvPr>
        </p:nvSpPr>
        <p:spPr bwMode="gray">
          <a:xfrm>
            <a:off x="374904" y="1783080"/>
            <a:ext cx="5340096" cy="4206240"/>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842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10" name="Text Placeholder 2">
            <a:extLst>
              <a:ext uri="{FF2B5EF4-FFF2-40B4-BE49-F238E27FC236}">
                <a16:creationId xmlns:a16="http://schemas.microsoft.com/office/drawing/2014/main" id="{B2EC2D67-7410-8B43-90E0-B4C67B2EC6FE}"/>
              </a:ext>
            </a:extLst>
          </p:cNvPr>
          <p:cNvSpPr>
            <a:spLocks noGrp="1"/>
          </p:cNvSpPr>
          <p:nvPr>
            <p:ph type="body" idx="10" hasCustomPrompt="1"/>
          </p:nvPr>
        </p:nvSpPr>
        <p:spPr bwMode="gray">
          <a:xfrm>
            <a:off x="374904" y="816432"/>
            <a:ext cx="11439144"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Title 3">
            <a:extLst>
              <a:ext uri="{FF2B5EF4-FFF2-40B4-BE49-F238E27FC236}">
                <a16:creationId xmlns:a16="http://schemas.microsoft.com/office/drawing/2014/main" id="{EA644C43-9B90-4241-8AA1-F1E4107B9E8B}"/>
              </a:ext>
            </a:extLst>
          </p:cNvPr>
          <p:cNvSpPr>
            <a:spLocks noGrp="1"/>
          </p:cNvSpPr>
          <p:nvPr>
            <p:ph type="title" hasCustomPrompt="1"/>
          </p:nvPr>
        </p:nvSpPr>
        <p:spPr>
          <a:xfrm>
            <a:off x="374904" y="527736"/>
            <a:ext cx="11439144" cy="329184"/>
          </a:xfrm>
        </p:spPr>
        <p:txBody>
          <a:bodyPr wrap="square" lIns="91440">
            <a:noAutofit/>
          </a:bodyPr>
          <a:lstStyle>
            <a:lvl1pPr>
              <a:defRPr sz="2200"/>
            </a:lvl1pPr>
          </a:lstStyle>
          <a:p>
            <a:r>
              <a:rPr lang="en-US" dirty="0"/>
              <a:t>Click to Edit Master Title Style</a:t>
            </a:r>
          </a:p>
        </p:txBody>
      </p:sp>
    </p:spTree>
    <p:extLst>
      <p:ext uri="{BB962C8B-B14F-4D97-AF65-F5344CB8AC3E}">
        <p14:creationId xmlns:p14="http://schemas.microsoft.com/office/powerpoint/2010/main" val="236753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6" name="Content Placeholder 3">
            <a:extLst>
              <a:ext uri="{FF2B5EF4-FFF2-40B4-BE49-F238E27FC236}">
                <a16:creationId xmlns:a16="http://schemas.microsoft.com/office/drawing/2014/main" id="{8D02C6B6-99BF-064F-A5D7-1CCF2446F7DE}"/>
              </a:ext>
            </a:extLst>
          </p:cNvPr>
          <p:cNvSpPr>
            <a:spLocks noGrp="1"/>
          </p:cNvSpPr>
          <p:nvPr>
            <p:ph sz="quarter" idx="14" hasCustomPrompt="1"/>
          </p:nvPr>
        </p:nvSpPr>
        <p:spPr>
          <a:xfrm>
            <a:off x="374904" y="1783080"/>
            <a:ext cx="11439144" cy="4206240"/>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a:extLst>
              <a:ext uri="{FF2B5EF4-FFF2-40B4-BE49-F238E27FC236}">
                <a16:creationId xmlns:a16="http://schemas.microsoft.com/office/drawing/2014/main" id="{9E9FBA22-B029-C244-89A0-797A6B04D6A2}"/>
              </a:ext>
            </a:extLst>
          </p:cNvPr>
          <p:cNvSpPr>
            <a:spLocks noGrp="1"/>
          </p:cNvSpPr>
          <p:nvPr>
            <p:ph type="body" idx="10" hasCustomPrompt="1"/>
          </p:nvPr>
        </p:nvSpPr>
        <p:spPr bwMode="gray">
          <a:xfrm>
            <a:off x="374904" y="816432"/>
            <a:ext cx="11439144"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8" name="Title 3">
            <a:extLst>
              <a:ext uri="{FF2B5EF4-FFF2-40B4-BE49-F238E27FC236}">
                <a16:creationId xmlns:a16="http://schemas.microsoft.com/office/drawing/2014/main" id="{603D2981-EAD6-A84C-BC51-67E7B512B892}"/>
              </a:ext>
            </a:extLst>
          </p:cNvPr>
          <p:cNvSpPr>
            <a:spLocks noGrp="1"/>
          </p:cNvSpPr>
          <p:nvPr>
            <p:ph type="title" hasCustomPrompt="1"/>
          </p:nvPr>
        </p:nvSpPr>
        <p:spPr>
          <a:xfrm>
            <a:off x="374904" y="527736"/>
            <a:ext cx="11439144" cy="329184"/>
          </a:xfrm>
        </p:spPr>
        <p:txBody>
          <a:bodyPr wrap="square" lIns="91440">
            <a:noAutofit/>
          </a:bodyPr>
          <a:lstStyle>
            <a:lvl1pPr>
              <a:defRPr sz="2200"/>
            </a:lvl1pPr>
          </a:lstStyle>
          <a:p>
            <a:r>
              <a:rPr lang="en-US" dirty="0"/>
              <a:t>Click to Edit Master Title Style</a:t>
            </a:r>
          </a:p>
        </p:txBody>
      </p:sp>
    </p:spTree>
    <p:extLst>
      <p:ext uri="{BB962C8B-B14F-4D97-AF65-F5344CB8AC3E}">
        <p14:creationId xmlns:p14="http://schemas.microsoft.com/office/powerpoint/2010/main" val="30443856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No Subtitle, No Source">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9" name="Content Placeholder 3">
            <a:extLst>
              <a:ext uri="{FF2B5EF4-FFF2-40B4-BE49-F238E27FC236}">
                <a16:creationId xmlns:a16="http://schemas.microsoft.com/office/drawing/2014/main" id="{5ADAEAD5-D974-D147-8AB9-192E5FE6AC09}"/>
              </a:ext>
            </a:extLst>
          </p:cNvPr>
          <p:cNvSpPr>
            <a:spLocks noGrp="1"/>
          </p:cNvSpPr>
          <p:nvPr>
            <p:ph sz="quarter" idx="14" hasCustomPrompt="1"/>
          </p:nvPr>
        </p:nvSpPr>
        <p:spPr>
          <a:xfrm>
            <a:off x="374904" y="1783080"/>
            <a:ext cx="11439144" cy="4206240"/>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3">
            <a:extLst>
              <a:ext uri="{FF2B5EF4-FFF2-40B4-BE49-F238E27FC236}">
                <a16:creationId xmlns:a16="http://schemas.microsoft.com/office/drawing/2014/main" id="{467C6EC9-F1B4-3E40-9348-848702789BF7}"/>
              </a:ext>
            </a:extLst>
          </p:cNvPr>
          <p:cNvSpPr>
            <a:spLocks noGrp="1"/>
          </p:cNvSpPr>
          <p:nvPr>
            <p:ph type="title" hasCustomPrompt="1"/>
          </p:nvPr>
        </p:nvSpPr>
        <p:spPr>
          <a:xfrm>
            <a:off x="374904" y="527736"/>
            <a:ext cx="11439144" cy="329184"/>
          </a:xfrm>
        </p:spPr>
        <p:txBody>
          <a:bodyPr wrap="square" lIns="91440">
            <a:noAutofit/>
          </a:bodyPr>
          <a:lstStyle>
            <a:lvl1pPr>
              <a:defRPr sz="2200"/>
            </a:lvl1pPr>
          </a:lstStyle>
          <a:p>
            <a:r>
              <a:rPr lang="en-US" dirty="0"/>
              <a:t>Click to Edit Master Title Style</a:t>
            </a:r>
          </a:p>
        </p:txBody>
      </p:sp>
    </p:spTree>
    <p:extLst>
      <p:ext uri="{BB962C8B-B14F-4D97-AF65-F5344CB8AC3E}">
        <p14:creationId xmlns:p14="http://schemas.microsoft.com/office/powerpoint/2010/main" val="293066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2327E5-C055-3C47-AE3B-7679B5863163}"/>
              </a:ext>
            </a:extLst>
          </p:cNvPr>
          <p:cNvSpPr/>
          <p:nvPr userDrawn="1"/>
        </p:nvSpPr>
        <p:spPr>
          <a:xfrm>
            <a:off x="0" y="0"/>
            <a:ext cx="610760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8" name="Title 1">
            <a:extLst>
              <a:ext uri="{FF2B5EF4-FFF2-40B4-BE49-F238E27FC236}">
                <a16:creationId xmlns:a16="http://schemas.microsoft.com/office/drawing/2014/main" id="{03856140-7676-0B41-9938-B7BC8109E2B9}"/>
              </a:ext>
            </a:extLst>
          </p:cNvPr>
          <p:cNvSpPr>
            <a:spLocks noGrp="1"/>
          </p:cNvSpPr>
          <p:nvPr>
            <p:ph type="ctrTitle" hasCustomPrompt="1"/>
          </p:nvPr>
        </p:nvSpPr>
        <p:spPr bwMode="gray">
          <a:xfrm>
            <a:off x="374904" y="395509"/>
            <a:ext cx="5335964" cy="1316472"/>
          </a:xfrm>
        </p:spPr>
        <p:txBody>
          <a:bodyPr wrap="square" lIns="91521" tIns="45761" rIns="91440" bIns="45761" anchor="b">
            <a:noAutofit/>
          </a:bodyPr>
          <a:lstStyle>
            <a:lvl1pPr algn="l">
              <a:lnSpc>
                <a:spcPct val="95000"/>
              </a:lnSpc>
              <a:defRPr sz="3000" b="1">
                <a:solidFill>
                  <a:schemeClr val="tx1"/>
                </a:solidFill>
              </a:defRPr>
            </a:lvl1pPr>
          </a:lstStyle>
          <a:p>
            <a:r>
              <a:rPr lang="en-US" dirty="0"/>
              <a:t>Click to Edit Master Title Style</a:t>
            </a:r>
          </a:p>
        </p:txBody>
      </p:sp>
      <p:sp>
        <p:nvSpPr>
          <p:cNvPr id="19" name="Text Placeholder 24">
            <a:extLst>
              <a:ext uri="{FF2B5EF4-FFF2-40B4-BE49-F238E27FC236}">
                <a16:creationId xmlns:a16="http://schemas.microsoft.com/office/drawing/2014/main" id="{72402FA3-4DE6-1242-ABE8-3A7D3B3F87B6}"/>
              </a:ext>
            </a:extLst>
          </p:cNvPr>
          <p:cNvSpPr>
            <a:spLocks noGrp="1"/>
          </p:cNvSpPr>
          <p:nvPr>
            <p:ph type="body" sz="quarter" idx="10" hasCustomPrompt="1"/>
          </p:nvPr>
        </p:nvSpPr>
        <p:spPr bwMode="gray">
          <a:xfrm>
            <a:off x="374904" y="1767408"/>
            <a:ext cx="5335964" cy="813816"/>
          </a:xfrm>
        </p:spPr>
        <p:txBody>
          <a:bodyPr wrap="square" lIns="91521" tIns="45761" rIns="91440" bIns="45761">
            <a:noAutofit/>
          </a:bodyPr>
          <a:lstStyle>
            <a:lvl1pPr marL="0" indent="0">
              <a:lnSpc>
                <a:spcPct val="100000"/>
              </a:lnSpc>
              <a:spcBef>
                <a:spcPts val="0"/>
              </a:spcBef>
              <a:spcAft>
                <a:spcPts val="0"/>
              </a:spcAft>
              <a:buFont typeface="Arial" panose="020B0604020202020204" pitchFamily="34" charset="0"/>
              <a:buChar char="​"/>
              <a:defRPr sz="1800" b="0">
                <a:solidFill>
                  <a:schemeClr val="tx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dirty="0"/>
              <a:t>Click to edit master text styles</a:t>
            </a:r>
          </a:p>
        </p:txBody>
      </p:sp>
      <p:sp>
        <p:nvSpPr>
          <p:cNvPr id="20" name="Footer Placeholder 4">
            <a:extLst>
              <a:ext uri="{FF2B5EF4-FFF2-40B4-BE49-F238E27FC236}">
                <a16:creationId xmlns:a16="http://schemas.microsoft.com/office/drawing/2014/main" id="{F8F8FE56-17F9-F145-B2CF-258FDA9CAF41}"/>
              </a:ext>
            </a:extLst>
          </p:cNvPr>
          <p:cNvSpPr>
            <a:spLocks noGrp="1"/>
          </p:cNvSpPr>
          <p:nvPr>
            <p:ph type="ftr" sz="quarter" idx="3"/>
          </p:nvPr>
        </p:nvSpPr>
        <p:spPr>
          <a:xfrm>
            <a:off x="374904" y="6547104"/>
            <a:ext cx="5340096" cy="120649"/>
          </a:xfrm>
          <a:prstGeom prst="rect">
            <a:avLst/>
          </a:prstGeom>
        </p:spPr>
        <p:txBody>
          <a:bodyPr vert="horz" wrap="square" lIns="91521" tIns="45761" rIns="91521" bIns="45761"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21" name="Text Placeholder 4">
            <a:extLst>
              <a:ext uri="{FF2B5EF4-FFF2-40B4-BE49-F238E27FC236}">
                <a16:creationId xmlns:a16="http://schemas.microsoft.com/office/drawing/2014/main" id="{B5281EC6-7D0D-AE41-A0A9-3CAE7191591B}"/>
              </a:ext>
            </a:extLst>
          </p:cNvPr>
          <p:cNvSpPr>
            <a:spLocks noGrp="1"/>
          </p:cNvSpPr>
          <p:nvPr>
            <p:ph type="body" sz="quarter" idx="11" hasCustomPrompt="1"/>
          </p:nvPr>
        </p:nvSpPr>
        <p:spPr>
          <a:xfrm>
            <a:off x="374904" y="5471320"/>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dirty="0"/>
              <a:t>Presenter’s Name</a:t>
            </a:r>
          </a:p>
        </p:txBody>
      </p:sp>
      <p:sp>
        <p:nvSpPr>
          <p:cNvPr id="22" name="Text Placeholder 4">
            <a:extLst>
              <a:ext uri="{FF2B5EF4-FFF2-40B4-BE49-F238E27FC236}">
                <a16:creationId xmlns:a16="http://schemas.microsoft.com/office/drawing/2014/main" id="{8920635D-FD08-494C-A157-C62AC2B33749}"/>
              </a:ext>
            </a:extLst>
          </p:cNvPr>
          <p:cNvSpPr>
            <a:spLocks noGrp="1"/>
          </p:cNvSpPr>
          <p:nvPr>
            <p:ph type="body" sz="quarter" idx="12" hasCustomPrompt="1"/>
          </p:nvPr>
        </p:nvSpPr>
        <p:spPr>
          <a:xfrm>
            <a:off x="374904" y="5693865"/>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dirty="0"/>
              <a:t>Presenter’s Title</a:t>
            </a:r>
          </a:p>
        </p:txBody>
      </p:sp>
      <p:sp>
        <p:nvSpPr>
          <p:cNvPr id="23" name="Text Placeholder 4">
            <a:extLst>
              <a:ext uri="{FF2B5EF4-FFF2-40B4-BE49-F238E27FC236}">
                <a16:creationId xmlns:a16="http://schemas.microsoft.com/office/drawing/2014/main" id="{283B91C1-5EE1-FF4E-A9D9-7410256B3E50}"/>
              </a:ext>
            </a:extLst>
          </p:cNvPr>
          <p:cNvSpPr>
            <a:spLocks noGrp="1"/>
          </p:cNvSpPr>
          <p:nvPr>
            <p:ph type="body" sz="quarter" idx="13" hasCustomPrompt="1"/>
          </p:nvPr>
        </p:nvSpPr>
        <p:spPr>
          <a:xfrm>
            <a:off x="374904" y="5916410"/>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dirty="0"/>
              <a:t>Date</a:t>
            </a:r>
          </a:p>
        </p:txBody>
      </p:sp>
      <p:pic>
        <p:nvPicPr>
          <p:cNvPr id="24" name="Picture 23">
            <a:extLst>
              <a:ext uri="{FF2B5EF4-FFF2-40B4-BE49-F238E27FC236}">
                <a16:creationId xmlns:a16="http://schemas.microsoft.com/office/drawing/2014/main" id="{8C09507D-7AEC-EF4F-A76A-1548E12CAD64}"/>
              </a:ext>
            </a:extLst>
          </p:cNvPr>
          <p:cNvPicPr>
            <a:picLocks noChangeAspect="1"/>
          </p:cNvPicPr>
          <p:nvPr userDrawn="1"/>
        </p:nvPicPr>
        <p:blipFill>
          <a:blip r:embed="rId2"/>
          <a:srcRect/>
          <a:stretch/>
        </p:blipFill>
        <p:spPr>
          <a:xfrm>
            <a:off x="7812856" y="1188851"/>
            <a:ext cx="2649402" cy="479964"/>
          </a:xfrm>
          <a:prstGeom prst="rect">
            <a:avLst/>
          </a:prstGeom>
        </p:spPr>
      </p:pic>
      <p:pic>
        <p:nvPicPr>
          <p:cNvPr id="10" name="Picture 9" descr="A picture containing brush&#10;&#10;Description automatically generated">
            <a:extLst>
              <a:ext uri="{FF2B5EF4-FFF2-40B4-BE49-F238E27FC236}">
                <a16:creationId xmlns:a16="http://schemas.microsoft.com/office/drawing/2014/main" id="{2B3B0153-AC3D-134F-BB6C-4ABBF7C4450E}"/>
              </a:ext>
            </a:extLst>
          </p:cNvPr>
          <p:cNvPicPr>
            <a:picLocks noChangeAspect="1"/>
          </p:cNvPicPr>
          <p:nvPr userDrawn="1"/>
        </p:nvPicPr>
        <p:blipFill>
          <a:blip r:embed="rId3"/>
          <a:stretch>
            <a:fillRect/>
          </a:stretch>
        </p:blipFill>
        <p:spPr>
          <a:xfrm>
            <a:off x="6109252" y="2745041"/>
            <a:ext cx="6080760" cy="4112959"/>
          </a:xfrm>
          <a:prstGeom prst="rect">
            <a:avLst/>
          </a:prstGeom>
        </p:spPr>
      </p:pic>
    </p:spTree>
    <p:extLst>
      <p:ext uri="{BB962C8B-B14F-4D97-AF65-F5344CB8AC3E}">
        <p14:creationId xmlns:p14="http://schemas.microsoft.com/office/powerpoint/2010/main" val="2828578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with Source">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6" name="Content Placeholder 3">
            <a:extLst>
              <a:ext uri="{FF2B5EF4-FFF2-40B4-BE49-F238E27FC236}">
                <a16:creationId xmlns:a16="http://schemas.microsoft.com/office/drawing/2014/main" id="{3274EA9F-DDAC-A047-BB03-43997A8177A1}"/>
              </a:ext>
            </a:extLst>
          </p:cNvPr>
          <p:cNvSpPr>
            <a:spLocks noGrp="1"/>
          </p:cNvSpPr>
          <p:nvPr>
            <p:ph sz="quarter" idx="14" hasCustomPrompt="1"/>
          </p:nvPr>
        </p:nvSpPr>
        <p:spPr>
          <a:xfrm>
            <a:off x="374904" y="1783080"/>
            <a:ext cx="11439144" cy="4206240"/>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977410CA-F0E9-844F-9A18-C07D4D9D0E8F}"/>
              </a:ext>
            </a:extLst>
          </p:cNvPr>
          <p:cNvSpPr>
            <a:spLocks noGrp="1"/>
          </p:cNvSpPr>
          <p:nvPr>
            <p:ph type="body" sz="quarter" idx="16" hasCustomPrompt="1"/>
          </p:nvPr>
        </p:nvSpPr>
        <p:spPr>
          <a:xfrm>
            <a:off x="374904" y="6163056"/>
            <a:ext cx="5522976" cy="215444"/>
          </a:xfrm>
        </p:spPr>
        <p:txBody>
          <a:bodyPr lIns="91521" tIns="45761" rIns="91521" bIns="45761" anchor="ctr">
            <a:noAutofit/>
          </a:bodyPr>
          <a:lstStyle>
            <a:lvl1pPr marL="0" indent="0">
              <a:lnSpc>
                <a:spcPct val="100000"/>
              </a:lnSpc>
              <a:spcBef>
                <a:spcPts val="0"/>
              </a:spcBef>
              <a:spcAft>
                <a:spcPts val="0"/>
              </a:spcAft>
              <a:buFontTx/>
              <a:buNone/>
              <a:defRPr sz="900" baseline="0">
                <a:solidFill>
                  <a:schemeClr val="tx1">
                    <a:lumMod val="50000"/>
                    <a:lumOff val="50000"/>
                  </a:schemeClr>
                </a:solidFill>
              </a:defRPr>
            </a:lvl1pPr>
            <a:lvl2pPr marL="228804" indent="0">
              <a:buFontTx/>
              <a:buNone/>
              <a:defRPr sz="800">
                <a:solidFill>
                  <a:schemeClr val="bg2"/>
                </a:solidFill>
              </a:defRPr>
            </a:lvl2pPr>
            <a:lvl3pPr marL="457608" indent="0">
              <a:buFontTx/>
              <a:buNone/>
              <a:defRPr sz="800">
                <a:solidFill>
                  <a:schemeClr val="bg2"/>
                </a:solidFill>
              </a:defRPr>
            </a:lvl3pPr>
            <a:lvl4pPr marL="686412" indent="0">
              <a:buFontTx/>
              <a:buNone/>
              <a:defRPr sz="800">
                <a:solidFill>
                  <a:schemeClr val="bg2"/>
                </a:solidFill>
              </a:defRPr>
            </a:lvl4pPr>
            <a:lvl5pPr>
              <a:buFontTx/>
              <a:buNone/>
              <a:defRPr sz="800">
                <a:solidFill>
                  <a:schemeClr val="bg2"/>
                </a:solidFill>
              </a:defRPr>
            </a:lvl5pPr>
          </a:lstStyle>
          <a:p>
            <a:pPr lvl="0"/>
            <a:r>
              <a:rPr lang="en-US" dirty="0"/>
              <a:t>Click to insert source information</a:t>
            </a:r>
          </a:p>
        </p:txBody>
      </p:sp>
      <p:sp>
        <p:nvSpPr>
          <p:cNvPr id="8" name="Text Placeholder 2">
            <a:extLst>
              <a:ext uri="{FF2B5EF4-FFF2-40B4-BE49-F238E27FC236}">
                <a16:creationId xmlns:a16="http://schemas.microsoft.com/office/drawing/2014/main" id="{5A0D4C1F-1047-DD4E-BB60-328504E73733}"/>
              </a:ext>
            </a:extLst>
          </p:cNvPr>
          <p:cNvSpPr>
            <a:spLocks noGrp="1"/>
          </p:cNvSpPr>
          <p:nvPr>
            <p:ph type="body" idx="10" hasCustomPrompt="1"/>
          </p:nvPr>
        </p:nvSpPr>
        <p:spPr bwMode="gray">
          <a:xfrm>
            <a:off x="374904" y="816432"/>
            <a:ext cx="11439144"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1" name="Title 3">
            <a:extLst>
              <a:ext uri="{FF2B5EF4-FFF2-40B4-BE49-F238E27FC236}">
                <a16:creationId xmlns:a16="http://schemas.microsoft.com/office/drawing/2014/main" id="{708452AF-9626-434A-B65E-BE1EA1CB7F0F}"/>
              </a:ext>
            </a:extLst>
          </p:cNvPr>
          <p:cNvSpPr>
            <a:spLocks noGrp="1"/>
          </p:cNvSpPr>
          <p:nvPr>
            <p:ph type="title" hasCustomPrompt="1"/>
          </p:nvPr>
        </p:nvSpPr>
        <p:spPr>
          <a:xfrm>
            <a:off x="374904" y="527736"/>
            <a:ext cx="11439144" cy="329184"/>
          </a:xfrm>
        </p:spPr>
        <p:txBody>
          <a:bodyPr wrap="square" lIns="91440">
            <a:noAutofit/>
          </a:bodyPr>
          <a:lstStyle>
            <a:lvl1pPr>
              <a:defRPr sz="2200"/>
            </a:lvl1pPr>
          </a:lstStyle>
          <a:p>
            <a:r>
              <a:rPr lang="en-US" dirty="0"/>
              <a:t>Click to Edit Master Title Style</a:t>
            </a:r>
          </a:p>
        </p:txBody>
      </p:sp>
    </p:spTree>
    <p:extLst>
      <p:ext uri="{BB962C8B-B14F-4D97-AF65-F5344CB8AC3E}">
        <p14:creationId xmlns:p14="http://schemas.microsoft.com/office/powerpoint/2010/main" val="19201730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9" name="Content Placeholder 39">
            <a:extLst>
              <a:ext uri="{FF2B5EF4-FFF2-40B4-BE49-F238E27FC236}">
                <a16:creationId xmlns:a16="http://schemas.microsoft.com/office/drawing/2014/main" id="{A6EF6A56-C144-9F48-83BB-1C48253DABA7}"/>
              </a:ext>
            </a:extLst>
          </p:cNvPr>
          <p:cNvSpPr>
            <a:spLocks noGrp="1"/>
          </p:cNvSpPr>
          <p:nvPr>
            <p:ph sz="quarter" idx="15" hasCustomPrompt="1"/>
          </p:nvPr>
        </p:nvSpPr>
        <p:spPr bwMode="gray">
          <a:xfrm>
            <a:off x="374904" y="1783080"/>
            <a:ext cx="5632704" cy="4206240"/>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D679DA0E-4AA2-434F-9609-3C60ECC48D39}"/>
              </a:ext>
            </a:extLst>
          </p:cNvPr>
          <p:cNvSpPr>
            <a:spLocks noGrp="1"/>
          </p:cNvSpPr>
          <p:nvPr>
            <p:ph sz="quarter" idx="14" hasCustomPrompt="1"/>
          </p:nvPr>
        </p:nvSpPr>
        <p:spPr>
          <a:xfrm>
            <a:off x="6179965" y="1783080"/>
            <a:ext cx="5632704" cy="4206240"/>
          </a:xfrm>
        </p:spPr>
        <p:txBody>
          <a:bodyPr wrap="square" lIns="91521">
            <a:noAutofit/>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
            <a:extLst>
              <a:ext uri="{FF2B5EF4-FFF2-40B4-BE49-F238E27FC236}">
                <a16:creationId xmlns:a16="http://schemas.microsoft.com/office/drawing/2014/main" id="{A9F58E42-9DA8-3242-946A-CA01652DEB40}"/>
              </a:ext>
            </a:extLst>
          </p:cNvPr>
          <p:cNvSpPr>
            <a:spLocks noGrp="1"/>
          </p:cNvSpPr>
          <p:nvPr>
            <p:ph type="body" idx="10" hasCustomPrompt="1"/>
          </p:nvPr>
        </p:nvSpPr>
        <p:spPr bwMode="gray">
          <a:xfrm>
            <a:off x="374904" y="816432"/>
            <a:ext cx="11439144"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5" name="Title 3">
            <a:extLst>
              <a:ext uri="{FF2B5EF4-FFF2-40B4-BE49-F238E27FC236}">
                <a16:creationId xmlns:a16="http://schemas.microsoft.com/office/drawing/2014/main" id="{A7F9ACC7-059C-144B-A25E-C80C310CBA8E}"/>
              </a:ext>
            </a:extLst>
          </p:cNvPr>
          <p:cNvSpPr>
            <a:spLocks noGrp="1"/>
          </p:cNvSpPr>
          <p:nvPr>
            <p:ph type="title" hasCustomPrompt="1"/>
          </p:nvPr>
        </p:nvSpPr>
        <p:spPr>
          <a:xfrm>
            <a:off x="374904" y="527736"/>
            <a:ext cx="11439144" cy="329184"/>
          </a:xfrm>
        </p:spPr>
        <p:txBody>
          <a:bodyPr wrap="square" lIns="91440">
            <a:noAutofit/>
          </a:bodyPr>
          <a:lstStyle>
            <a:lvl1pPr>
              <a:defRPr sz="2200"/>
            </a:lvl1pPr>
          </a:lstStyle>
          <a:p>
            <a:r>
              <a:rPr lang="en-US" dirty="0"/>
              <a:t>Click to Edit Master Title Style</a:t>
            </a:r>
          </a:p>
        </p:txBody>
      </p:sp>
    </p:spTree>
    <p:extLst>
      <p:ext uri="{BB962C8B-B14F-4D97-AF65-F5344CB8AC3E}">
        <p14:creationId xmlns:p14="http://schemas.microsoft.com/office/powerpoint/2010/main" val="1771306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8" name="Content Placeholder 39">
            <a:extLst>
              <a:ext uri="{FF2B5EF4-FFF2-40B4-BE49-F238E27FC236}">
                <a16:creationId xmlns:a16="http://schemas.microsoft.com/office/drawing/2014/main" id="{92066DBD-7FD4-A340-8B04-A592F6F71E10}"/>
              </a:ext>
            </a:extLst>
          </p:cNvPr>
          <p:cNvSpPr>
            <a:spLocks noGrp="1"/>
          </p:cNvSpPr>
          <p:nvPr>
            <p:ph sz="quarter" idx="15" hasCustomPrompt="1"/>
          </p:nvPr>
        </p:nvSpPr>
        <p:spPr bwMode="gray">
          <a:xfrm>
            <a:off x="374904" y="1783080"/>
            <a:ext cx="3694176" cy="4206240"/>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9">
            <a:extLst>
              <a:ext uri="{FF2B5EF4-FFF2-40B4-BE49-F238E27FC236}">
                <a16:creationId xmlns:a16="http://schemas.microsoft.com/office/drawing/2014/main" id="{A37F78A9-884A-3B4B-A97C-386A5466C222}"/>
              </a:ext>
            </a:extLst>
          </p:cNvPr>
          <p:cNvSpPr>
            <a:spLocks noGrp="1"/>
          </p:cNvSpPr>
          <p:nvPr>
            <p:ph sz="quarter" idx="17" hasCustomPrompt="1"/>
          </p:nvPr>
        </p:nvSpPr>
        <p:spPr bwMode="gray">
          <a:xfrm>
            <a:off x="4247325" y="1783080"/>
            <a:ext cx="3694176" cy="4206240"/>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9">
            <a:extLst>
              <a:ext uri="{FF2B5EF4-FFF2-40B4-BE49-F238E27FC236}">
                <a16:creationId xmlns:a16="http://schemas.microsoft.com/office/drawing/2014/main" id="{85B47504-D11B-9A4E-AB28-DFC5C2B08E84}"/>
              </a:ext>
            </a:extLst>
          </p:cNvPr>
          <p:cNvSpPr>
            <a:spLocks noGrp="1"/>
          </p:cNvSpPr>
          <p:nvPr>
            <p:ph sz="quarter" idx="18" hasCustomPrompt="1"/>
          </p:nvPr>
        </p:nvSpPr>
        <p:spPr bwMode="gray">
          <a:xfrm>
            <a:off x="8119746" y="1783080"/>
            <a:ext cx="3694176" cy="4206240"/>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
            <a:extLst>
              <a:ext uri="{FF2B5EF4-FFF2-40B4-BE49-F238E27FC236}">
                <a16:creationId xmlns:a16="http://schemas.microsoft.com/office/drawing/2014/main" id="{2FAB5036-84A9-A045-85F4-DEA8DF595387}"/>
              </a:ext>
            </a:extLst>
          </p:cNvPr>
          <p:cNvSpPr>
            <a:spLocks noGrp="1"/>
          </p:cNvSpPr>
          <p:nvPr>
            <p:ph type="body" idx="10" hasCustomPrompt="1"/>
          </p:nvPr>
        </p:nvSpPr>
        <p:spPr bwMode="gray">
          <a:xfrm>
            <a:off x="374904" y="816432"/>
            <a:ext cx="11439144"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8" name="Title 3">
            <a:extLst>
              <a:ext uri="{FF2B5EF4-FFF2-40B4-BE49-F238E27FC236}">
                <a16:creationId xmlns:a16="http://schemas.microsoft.com/office/drawing/2014/main" id="{EACE5326-A06B-8749-A597-D5F2AA3AA114}"/>
              </a:ext>
            </a:extLst>
          </p:cNvPr>
          <p:cNvSpPr>
            <a:spLocks noGrp="1"/>
          </p:cNvSpPr>
          <p:nvPr>
            <p:ph type="title" hasCustomPrompt="1"/>
          </p:nvPr>
        </p:nvSpPr>
        <p:spPr>
          <a:xfrm>
            <a:off x="374904" y="527736"/>
            <a:ext cx="11439144" cy="329184"/>
          </a:xfrm>
        </p:spPr>
        <p:txBody>
          <a:bodyPr wrap="square" lIns="91440">
            <a:noAutofit/>
          </a:bodyPr>
          <a:lstStyle>
            <a:lvl1pPr>
              <a:defRPr sz="2200"/>
            </a:lvl1pPr>
          </a:lstStyle>
          <a:p>
            <a:r>
              <a:rPr lang="en-US" dirty="0"/>
              <a:t>Click to Edit Master Title Style</a:t>
            </a:r>
          </a:p>
        </p:txBody>
      </p:sp>
    </p:spTree>
    <p:extLst>
      <p:ext uri="{BB962C8B-B14F-4D97-AF65-F5344CB8AC3E}">
        <p14:creationId xmlns:p14="http://schemas.microsoft.com/office/powerpoint/2010/main" val="986132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Qua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9" name="Content Placeholder 39">
            <a:extLst>
              <a:ext uri="{FF2B5EF4-FFF2-40B4-BE49-F238E27FC236}">
                <a16:creationId xmlns:a16="http://schemas.microsoft.com/office/drawing/2014/main" id="{1D027F44-BED8-D249-92A5-C0E055CEDC37}"/>
              </a:ext>
            </a:extLst>
          </p:cNvPr>
          <p:cNvSpPr>
            <a:spLocks noGrp="1"/>
          </p:cNvSpPr>
          <p:nvPr>
            <p:ph sz="quarter" idx="15" hasCustomPrompt="1"/>
          </p:nvPr>
        </p:nvSpPr>
        <p:spPr bwMode="gray">
          <a:xfrm>
            <a:off x="374904" y="1783080"/>
            <a:ext cx="5632704" cy="2011680"/>
          </a:xfrm>
        </p:spPr>
        <p:txBody>
          <a:bodyPr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1F84FCF1-8C0F-7847-9CA2-C73FB4A49504}"/>
              </a:ext>
            </a:extLst>
          </p:cNvPr>
          <p:cNvSpPr>
            <a:spLocks noGrp="1"/>
          </p:cNvSpPr>
          <p:nvPr>
            <p:ph sz="quarter" idx="14" hasCustomPrompt="1"/>
          </p:nvPr>
        </p:nvSpPr>
        <p:spPr>
          <a:xfrm>
            <a:off x="6181344" y="1783080"/>
            <a:ext cx="5632704" cy="2011680"/>
          </a:xfrm>
        </p:spPr>
        <p:txBody>
          <a:bodyPr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39">
            <a:extLst>
              <a:ext uri="{FF2B5EF4-FFF2-40B4-BE49-F238E27FC236}">
                <a16:creationId xmlns:a16="http://schemas.microsoft.com/office/drawing/2014/main" id="{F806A097-5CA3-AD42-A6CB-493A822288B6}"/>
              </a:ext>
            </a:extLst>
          </p:cNvPr>
          <p:cNvSpPr>
            <a:spLocks noGrp="1"/>
          </p:cNvSpPr>
          <p:nvPr>
            <p:ph sz="quarter" idx="20" hasCustomPrompt="1"/>
          </p:nvPr>
        </p:nvSpPr>
        <p:spPr bwMode="gray">
          <a:xfrm>
            <a:off x="374904" y="3977640"/>
            <a:ext cx="5632704" cy="2011680"/>
          </a:xfrm>
        </p:spPr>
        <p:txBody>
          <a:bodyPr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22BFF6A7-958A-6B4A-BED4-546024920EAA}"/>
              </a:ext>
            </a:extLst>
          </p:cNvPr>
          <p:cNvSpPr>
            <a:spLocks noGrp="1"/>
          </p:cNvSpPr>
          <p:nvPr>
            <p:ph sz="quarter" idx="21" hasCustomPrompt="1"/>
          </p:nvPr>
        </p:nvSpPr>
        <p:spPr>
          <a:xfrm>
            <a:off x="6181344" y="3977640"/>
            <a:ext cx="5632704" cy="2011680"/>
          </a:xfrm>
        </p:spPr>
        <p:txBody>
          <a:bodyPr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id="{960C7FE2-21B6-2C4F-B02D-69B952D3EBE4}"/>
              </a:ext>
            </a:extLst>
          </p:cNvPr>
          <p:cNvSpPr>
            <a:spLocks noGrp="1"/>
          </p:cNvSpPr>
          <p:nvPr>
            <p:ph type="body" idx="10" hasCustomPrompt="1"/>
          </p:nvPr>
        </p:nvSpPr>
        <p:spPr bwMode="gray">
          <a:xfrm>
            <a:off x="374904" y="816432"/>
            <a:ext cx="11439144"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20" name="Title 3">
            <a:extLst>
              <a:ext uri="{FF2B5EF4-FFF2-40B4-BE49-F238E27FC236}">
                <a16:creationId xmlns:a16="http://schemas.microsoft.com/office/drawing/2014/main" id="{E5588128-585E-8047-A02C-17538739A4B9}"/>
              </a:ext>
            </a:extLst>
          </p:cNvPr>
          <p:cNvSpPr>
            <a:spLocks noGrp="1"/>
          </p:cNvSpPr>
          <p:nvPr>
            <p:ph type="title" hasCustomPrompt="1"/>
          </p:nvPr>
        </p:nvSpPr>
        <p:spPr>
          <a:xfrm>
            <a:off x="374904" y="527736"/>
            <a:ext cx="11439144" cy="329184"/>
          </a:xfrm>
        </p:spPr>
        <p:txBody>
          <a:bodyPr wrap="square" lIns="91440">
            <a:noAutofit/>
          </a:bodyPr>
          <a:lstStyle>
            <a:lvl1pPr>
              <a:defRPr sz="2200"/>
            </a:lvl1pPr>
          </a:lstStyle>
          <a:p>
            <a:r>
              <a:rPr lang="en-US" dirty="0"/>
              <a:t>Click to Edit Master Title Style</a:t>
            </a:r>
          </a:p>
        </p:txBody>
      </p:sp>
    </p:spTree>
    <p:extLst>
      <p:ext uri="{BB962C8B-B14F-4D97-AF65-F5344CB8AC3E}">
        <p14:creationId xmlns:p14="http://schemas.microsoft.com/office/powerpoint/2010/main" val="913242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Sta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E168DD-4465-0B4B-8A22-17D9BCC5F04F}"/>
              </a:ext>
            </a:extLst>
          </p:cNvPr>
          <p:cNvSpPr/>
          <p:nvPr userDrawn="1"/>
        </p:nvSpPr>
        <p:spPr>
          <a:xfrm>
            <a:off x="0" y="0"/>
            <a:ext cx="6108192" cy="6858000"/>
          </a:xfrm>
          <a:prstGeom prst="rect">
            <a:avLst/>
          </a:prstGeom>
          <a:solidFill>
            <a:srgbClr val="BEE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2">
            <a:extLst>
              <a:ext uri="{FF2B5EF4-FFF2-40B4-BE49-F238E27FC236}">
                <a16:creationId xmlns:a16="http://schemas.microsoft.com/office/drawing/2014/main" id="{B0004924-D825-D24F-B2BC-4C7E5E1023AF}"/>
              </a:ext>
            </a:extLst>
          </p:cNvPr>
          <p:cNvSpPr>
            <a:spLocks noGrp="1"/>
          </p:cNvSpPr>
          <p:nvPr>
            <p:ph type="body" sz="quarter" idx="10" hasCustomPrompt="1"/>
          </p:nvPr>
        </p:nvSpPr>
        <p:spPr>
          <a:xfrm>
            <a:off x="374904" y="2322576"/>
            <a:ext cx="5340096" cy="1453896"/>
          </a:xfrm>
        </p:spPr>
        <p:txBody>
          <a:bodyPr anchor="ctr"/>
          <a:lstStyle>
            <a:lvl1pPr marL="0" indent="0" algn="ctr">
              <a:buFontTx/>
              <a:buNone/>
              <a:defRPr kumimoji="0" lang="en-US" sz="12000" i="0" u="none" strike="noStrike" kern="1200" cap="none" spc="0" normalizeH="0" baseline="0" dirty="0" smtClean="0">
                <a:ln>
                  <a:noFill/>
                </a:ln>
                <a:solidFill>
                  <a:schemeClr val="tx1"/>
                </a:solidFill>
                <a:effectLst/>
                <a:uLnTx/>
                <a:uFillTx/>
                <a:latin typeface="+mn-lt"/>
                <a:ea typeface="+mn-ea"/>
                <a:cs typeface="+mn-cs"/>
              </a:defRPr>
            </a:lvl1pPr>
          </a:lstStyle>
          <a:p>
            <a:pPr lvl="0"/>
            <a:r>
              <a:rPr lang="en-US" dirty="0"/>
              <a:t>%</a:t>
            </a:r>
          </a:p>
        </p:txBody>
      </p:sp>
      <p:sp>
        <p:nvSpPr>
          <p:cNvPr id="17" name="Title 1">
            <a:extLst>
              <a:ext uri="{FF2B5EF4-FFF2-40B4-BE49-F238E27FC236}">
                <a16:creationId xmlns:a16="http://schemas.microsoft.com/office/drawing/2014/main" id="{0A6B5012-B2FE-A84D-936F-4ED3A8ED2DC0}"/>
              </a:ext>
            </a:extLst>
          </p:cNvPr>
          <p:cNvSpPr>
            <a:spLocks noGrp="1"/>
          </p:cNvSpPr>
          <p:nvPr>
            <p:ph type="title" hasCustomPrompt="1"/>
          </p:nvPr>
        </p:nvSpPr>
        <p:spPr bwMode="gray">
          <a:xfrm>
            <a:off x="6638544" y="2322576"/>
            <a:ext cx="5010912" cy="448056"/>
          </a:xfrm>
        </p:spPr>
        <p:txBody>
          <a:bodyPr lIns="91521" tIns="45761" rIns="91521" bIns="45761" anchor="b">
            <a:noAutofit/>
          </a:bodyPr>
          <a:lstStyle>
            <a:lvl1pPr algn="l">
              <a:lnSpc>
                <a:spcPct val="80000"/>
              </a:lnSpc>
              <a:defRPr sz="2200" b="1" cap="none" baseline="0">
                <a:solidFill>
                  <a:schemeClr val="tx1"/>
                </a:solidFill>
              </a:defRPr>
            </a:lvl1pPr>
          </a:lstStyle>
          <a:p>
            <a:r>
              <a:rPr lang="en-US" dirty="0"/>
              <a:t>Click To Edit Master Title Style</a:t>
            </a:r>
          </a:p>
        </p:txBody>
      </p:sp>
      <p:sp>
        <p:nvSpPr>
          <p:cNvPr id="18" name="Text Placeholder 2">
            <a:extLst>
              <a:ext uri="{FF2B5EF4-FFF2-40B4-BE49-F238E27FC236}">
                <a16:creationId xmlns:a16="http://schemas.microsoft.com/office/drawing/2014/main" id="{5D74622D-C4CE-7142-8982-A975B277BAC7}"/>
              </a:ext>
            </a:extLst>
          </p:cNvPr>
          <p:cNvSpPr>
            <a:spLocks noGrp="1"/>
          </p:cNvSpPr>
          <p:nvPr>
            <p:ph type="body" idx="1" hasCustomPrompt="1"/>
          </p:nvPr>
        </p:nvSpPr>
        <p:spPr bwMode="gray">
          <a:xfrm>
            <a:off x="6638544" y="2980944"/>
            <a:ext cx="5010912" cy="1362456"/>
          </a:xfrm>
        </p:spPr>
        <p:txBody>
          <a:bodyPr lIns="91521" tIns="45761" rIns="91521" bIns="45761" anchor="t">
            <a:noAutofit/>
          </a:bodyPr>
          <a:lstStyle>
            <a:lvl1pPr marL="0" indent="0">
              <a:buNone/>
              <a:defRPr sz="1800" cap="none" baseline="0">
                <a:solidFill>
                  <a:schemeClr val="tx1"/>
                </a:solidFill>
              </a:defRPr>
            </a:lvl1pPr>
            <a:lvl2pPr marL="457608" indent="0">
              <a:buNone/>
              <a:defRPr sz="1900">
                <a:solidFill>
                  <a:schemeClr val="tx1">
                    <a:tint val="75000"/>
                  </a:schemeClr>
                </a:solidFill>
              </a:defRPr>
            </a:lvl2pPr>
            <a:lvl3pPr marL="915216" indent="0">
              <a:buNone/>
              <a:defRPr sz="1600">
                <a:solidFill>
                  <a:schemeClr val="tx1">
                    <a:tint val="75000"/>
                  </a:schemeClr>
                </a:solidFill>
              </a:defRPr>
            </a:lvl3pPr>
            <a:lvl4pPr marL="1372822" indent="0">
              <a:buNone/>
              <a:defRPr sz="1500">
                <a:solidFill>
                  <a:schemeClr val="tx1">
                    <a:tint val="75000"/>
                  </a:schemeClr>
                </a:solidFill>
              </a:defRPr>
            </a:lvl4pPr>
            <a:lvl5pPr marL="1830430" indent="0">
              <a:buNone/>
              <a:defRPr sz="1500">
                <a:solidFill>
                  <a:schemeClr val="tx1">
                    <a:tint val="75000"/>
                  </a:schemeClr>
                </a:solidFill>
              </a:defRPr>
            </a:lvl5pPr>
            <a:lvl6pPr marL="2288038" indent="0">
              <a:buNone/>
              <a:defRPr sz="1500">
                <a:solidFill>
                  <a:schemeClr val="tx1">
                    <a:tint val="75000"/>
                  </a:schemeClr>
                </a:solidFill>
              </a:defRPr>
            </a:lvl6pPr>
            <a:lvl7pPr marL="2745646" indent="0">
              <a:buNone/>
              <a:defRPr sz="1500">
                <a:solidFill>
                  <a:schemeClr val="tx1">
                    <a:tint val="75000"/>
                  </a:schemeClr>
                </a:solidFill>
              </a:defRPr>
            </a:lvl7pPr>
            <a:lvl8pPr marL="3203253" indent="0">
              <a:buNone/>
              <a:defRPr sz="1500">
                <a:solidFill>
                  <a:schemeClr val="tx1">
                    <a:tint val="75000"/>
                  </a:schemeClr>
                </a:solidFill>
              </a:defRPr>
            </a:lvl8pPr>
            <a:lvl9pPr marL="3660861" indent="0">
              <a:buNone/>
              <a:defRPr sz="1500">
                <a:solidFill>
                  <a:schemeClr val="tx1">
                    <a:tint val="75000"/>
                  </a:schemeClr>
                </a:solidFill>
              </a:defRPr>
            </a:lvl9pPr>
          </a:lstStyle>
          <a:p>
            <a:pPr lvl="0"/>
            <a:r>
              <a:rPr lang="en-US" dirty="0"/>
              <a:t>Click to edit master text styles</a:t>
            </a:r>
          </a:p>
        </p:txBody>
      </p:sp>
      <p:sp>
        <p:nvSpPr>
          <p:cNvPr id="21" name="Text Placeholder 1">
            <a:extLst>
              <a:ext uri="{FF2B5EF4-FFF2-40B4-BE49-F238E27FC236}">
                <a16:creationId xmlns:a16="http://schemas.microsoft.com/office/drawing/2014/main" id="{F8659BC5-C341-4C4D-B883-587ECADB783D}"/>
              </a:ext>
            </a:extLst>
          </p:cNvPr>
          <p:cNvSpPr>
            <a:spLocks noGrp="1"/>
          </p:cNvSpPr>
          <p:nvPr>
            <p:ph type="body" sz="quarter" idx="11"/>
          </p:nvPr>
        </p:nvSpPr>
        <p:spPr>
          <a:xfrm>
            <a:off x="374904" y="3794760"/>
            <a:ext cx="5340096" cy="548640"/>
          </a:xfrm>
        </p:spPr>
        <p:txBody>
          <a:bodyPr/>
          <a:lstStyle>
            <a:lvl1pPr marL="0" indent="0" algn="ctr">
              <a:buNone/>
              <a:defRPr/>
            </a:lvl1pPr>
          </a:lstStyle>
          <a:p>
            <a:endParaRPr lang="en-US" dirty="0"/>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22" name="Picture 21">
            <a:extLst>
              <a:ext uri="{FF2B5EF4-FFF2-40B4-BE49-F238E27FC236}">
                <a16:creationId xmlns:a16="http://schemas.microsoft.com/office/drawing/2014/main" id="{989BE236-16B9-C544-A938-02759E6FA8D5}"/>
              </a:ext>
            </a:extLst>
          </p:cNvPr>
          <p:cNvPicPr>
            <a:picLocks noChangeAspect="1"/>
          </p:cNvPicPr>
          <p:nvPr userDrawn="1"/>
        </p:nvPicPr>
        <p:blipFill>
          <a:blip r:embed="rId2"/>
          <a:srcRect/>
          <a:stretch/>
        </p:blipFill>
        <p:spPr>
          <a:xfrm>
            <a:off x="475488" y="6548124"/>
            <a:ext cx="679254" cy="123053"/>
          </a:xfrm>
          <a:prstGeom prst="rect">
            <a:avLst/>
          </a:prstGeom>
        </p:spPr>
      </p:pic>
    </p:spTree>
    <p:extLst>
      <p:ext uri="{BB962C8B-B14F-4D97-AF65-F5344CB8AC3E}">
        <p14:creationId xmlns:p14="http://schemas.microsoft.com/office/powerpoint/2010/main" val="27043383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721812-FDF9-CF4C-81D1-1556ED09FACC}"/>
              </a:ext>
            </a:extLst>
          </p:cNvPr>
          <p:cNvSpPr/>
          <p:nvPr userDrawn="1"/>
        </p:nvSpPr>
        <p:spPr>
          <a:xfrm>
            <a:off x="-2" y="0"/>
            <a:ext cx="610819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3">
            <a:extLst>
              <a:ext uri="{FF2B5EF4-FFF2-40B4-BE49-F238E27FC236}">
                <a16:creationId xmlns:a16="http://schemas.microsoft.com/office/drawing/2014/main" id="{5510D649-30DE-2B4D-890D-72909C90F59B}"/>
              </a:ext>
            </a:extLst>
          </p:cNvPr>
          <p:cNvSpPr>
            <a:spLocks noGrp="1"/>
          </p:cNvSpPr>
          <p:nvPr>
            <p:ph sz="quarter" idx="14" hasCustomPrompt="1"/>
          </p:nvPr>
        </p:nvSpPr>
        <p:spPr>
          <a:xfrm>
            <a:off x="374904" y="1783080"/>
            <a:ext cx="5340096" cy="4206240"/>
          </a:xfrm>
        </p:spPr>
        <p:txBody>
          <a:bodyPr wrap="square" lIns="91521" tIns="45761" rIns="91521" bIns="45761">
            <a:noAutofit/>
          </a:bodyPr>
          <a:lstStyle>
            <a:lvl1pPr marL="228600" indent="-228600">
              <a:buFont typeface="Arial" panose="020B0604020202020204" pitchFamily="34" charset="0"/>
              <a:buChar char="•"/>
              <a:tabLst/>
              <a:defRPr>
                <a:solidFill>
                  <a:schemeClr val="tx1"/>
                </a:solidFill>
              </a:defRPr>
            </a:lvl1pPr>
            <a:lvl2pPr marL="400050" indent="-173038">
              <a:buClr>
                <a:schemeClr val="tx1"/>
              </a:buClr>
              <a:buFont typeface="Arial" panose="020B0604020202020204" pitchFamily="34" charset="0"/>
              <a:buChar char="•"/>
              <a:tabLst/>
              <a:defRPr>
                <a:solidFill>
                  <a:schemeClr val="tx1"/>
                </a:solidFill>
              </a:defRPr>
            </a:lvl2pPr>
            <a:lvl3pPr marL="576072" indent="-192024">
              <a:buFont typeface="Arial" panose="020B0604020202020204" pitchFamily="34" charset="0"/>
              <a:buChar char="•"/>
              <a:tabLst/>
              <a:defRPr>
                <a:solidFill>
                  <a:schemeClr val="tx1"/>
                </a:solidFill>
              </a:defRPr>
            </a:lvl3pPr>
            <a:lvl4pPr marL="749808" indent="-173038">
              <a:buFont typeface="Arial" panose="020B0604020202020204" pitchFamily="34" charset="0"/>
              <a:buChar char="•"/>
              <a:tabLst/>
              <a:defRPr>
                <a:solidFill>
                  <a:schemeClr val="tx1"/>
                </a:solidFill>
              </a:defRPr>
            </a:lvl4pPr>
            <a:lvl5pPr marL="917575" indent="-173038">
              <a:buFont typeface="Arial" panose="020B0604020202020204" pitchFamily="34" charset="0"/>
              <a:buChar char="•"/>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17E69F69-BDD1-B743-B7B9-3335D1938D33}"/>
              </a:ext>
            </a:extLst>
          </p:cNvPr>
          <p:cNvSpPr>
            <a:spLocks noGrp="1"/>
          </p:cNvSpPr>
          <p:nvPr>
            <p:ph type="body" idx="10" hasCustomPrompt="1"/>
          </p:nvPr>
        </p:nvSpPr>
        <p:spPr bwMode="gray">
          <a:xfrm>
            <a:off x="374904" y="816432"/>
            <a:ext cx="5340096"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9" name="Title 3">
            <a:extLst>
              <a:ext uri="{FF2B5EF4-FFF2-40B4-BE49-F238E27FC236}">
                <a16:creationId xmlns:a16="http://schemas.microsoft.com/office/drawing/2014/main" id="{E6A1356D-7769-6F4E-A6D2-153E793AB26A}"/>
              </a:ext>
            </a:extLst>
          </p:cNvPr>
          <p:cNvSpPr>
            <a:spLocks noGrp="1"/>
          </p:cNvSpPr>
          <p:nvPr>
            <p:ph type="title" hasCustomPrompt="1"/>
          </p:nvPr>
        </p:nvSpPr>
        <p:spPr>
          <a:xfrm>
            <a:off x="374904" y="527736"/>
            <a:ext cx="5340096" cy="329184"/>
          </a:xfrm>
        </p:spPr>
        <p:txBody>
          <a:bodyPr wrap="square" lIns="91440">
            <a:noAutofit/>
          </a:bodyPr>
          <a:lstStyle>
            <a:lvl1pPr>
              <a:defRPr sz="2200"/>
            </a:lvl1pPr>
          </a:lstStyle>
          <a:p>
            <a:r>
              <a:rPr lang="en-US" dirty="0"/>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22" name="Picture 21">
            <a:extLst>
              <a:ext uri="{FF2B5EF4-FFF2-40B4-BE49-F238E27FC236}">
                <a16:creationId xmlns:a16="http://schemas.microsoft.com/office/drawing/2014/main" id="{989BE236-16B9-C544-A938-02759E6FA8D5}"/>
              </a:ext>
            </a:extLst>
          </p:cNvPr>
          <p:cNvPicPr>
            <a:picLocks noChangeAspect="1"/>
          </p:cNvPicPr>
          <p:nvPr userDrawn="1"/>
        </p:nvPicPr>
        <p:blipFill>
          <a:blip r:embed="rId2"/>
          <a:srcRect/>
          <a:stretch/>
        </p:blipFill>
        <p:spPr>
          <a:xfrm>
            <a:off x="475488" y="6548124"/>
            <a:ext cx="679254" cy="123053"/>
          </a:xfrm>
          <a:prstGeom prst="rect">
            <a:avLst/>
          </a:prstGeom>
        </p:spPr>
      </p:pic>
      <p:sp>
        <p:nvSpPr>
          <p:cNvPr id="20" name="Picture Placeholder 2">
            <a:extLst>
              <a:ext uri="{FF2B5EF4-FFF2-40B4-BE49-F238E27FC236}">
                <a16:creationId xmlns:a16="http://schemas.microsoft.com/office/drawing/2014/main" id="{22610CA4-59DF-4A42-BB13-14920B9C9D80}"/>
              </a:ext>
            </a:extLst>
          </p:cNvPr>
          <p:cNvSpPr>
            <a:spLocks noGrp="1"/>
          </p:cNvSpPr>
          <p:nvPr>
            <p:ph type="pic" sz="quarter" idx="15"/>
          </p:nvPr>
        </p:nvSpPr>
        <p:spPr>
          <a:xfrm>
            <a:off x="6108192" y="2743200"/>
            <a:ext cx="6080760" cy="4114800"/>
          </a:xfrm>
        </p:spPr>
        <p:txBody>
          <a:bodyPr/>
          <a:lstStyle/>
          <a:p>
            <a:endParaRPr lang="en-US" dirty="0"/>
          </a:p>
        </p:txBody>
      </p:sp>
      <p:sp>
        <p:nvSpPr>
          <p:cNvPr id="3" name="Picture Placeholder 2">
            <a:extLst>
              <a:ext uri="{FF2B5EF4-FFF2-40B4-BE49-F238E27FC236}">
                <a16:creationId xmlns:a16="http://schemas.microsoft.com/office/drawing/2014/main" id="{6A72C0EF-5831-674B-92FF-97F77585239C}"/>
              </a:ext>
            </a:extLst>
          </p:cNvPr>
          <p:cNvSpPr>
            <a:spLocks noGrp="1"/>
          </p:cNvSpPr>
          <p:nvPr>
            <p:ph type="pic" sz="quarter" idx="16" hasCustomPrompt="1"/>
          </p:nvPr>
        </p:nvSpPr>
        <p:spPr>
          <a:xfrm>
            <a:off x="7781544" y="740664"/>
            <a:ext cx="2724912" cy="1261872"/>
          </a:xfrm>
        </p:spPr>
        <p:txBody>
          <a:bodyPr/>
          <a:lstStyle>
            <a:lvl1pPr algn="ctr">
              <a:buNone/>
              <a:defRPr sz="1200"/>
            </a:lvl1pPr>
          </a:lstStyle>
          <a:p>
            <a:r>
              <a:rPr lang="en-US" dirty="0"/>
              <a:t>Click to insert company logo</a:t>
            </a:r>
          </a:p>
        </p:txBody>
      </p:sp>
    </p:spTree>
    <p:extLst>
      <p:ext uri="{BB962C8B-B14F-4D97-AF65-F5344CB8AC3E}">
        <p14:creationId xmlns:p14="http://schemas.microsoft.com/office/powerpoint/2010/main" val="15181493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2"/>
        </a:solidFill>
        <a:effectLst/>
      </p:bgPr>
    </p:bg>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10" name="Title 7">
            <a:extLst>
              <a:ext uri="{FF2B5EF4-FFF2-40B4-BE49-F238E27FC236}">
                <a16:creationId xmlns:a16="http://schemas.microsoft.com/office/drawing/2014/main" id="{395383DF-5C41-694E-B663-762BCDA8B411}"/>
              </a:ext>
            </a:extLst>
          </p:cNvPr>
          <p:cNvSpPr>
            <a:spLocks noGrp="1"/>
          </p:cNvSpPr>
          <p:nvPr>
            <p:ph type="title" hasCustomPrompt="1"/>
          </p:nvPr>
        </p:nvSpPr>
        <p:spPr bwMode="gray">
          <a:xfrm>
            <a:off x="374904" y="1271016"/>
            <a:ext cx="11439144" cy="3813048"/>
          </a:xfrm>
        </p:spPr>
        <p:txBody>
          <a:bodyPr wrap="square" lIns="91521" tIns="45761" rIns="91521" bIns="45761" anchor="ctr">
            <a:noAutofit/>
          </a:bodyPr>
          <a:lstStyle>
            <a:lvl1pPr marL="117579" indent="-117579" algn="ctr">
              <a:lnSpc>
                <a:spcPct val="100000"/>
              </a:lnSpc>
              <a:defRPr sz="4800" b="0"/>
            </a:lvl1pPr>
          </a:lstStyle>
          <a:p>
            <a:r>
              <a:rPr lang="en-US" dirty="0"/>
              <a:t>Click to edit quote</a:t>
            </a:r>
          </a:p>
        </p:txBody>
      </p:sp>
      <p:sp>
        <p:nvSpPr>
          <p:cNvPr id="14" name="Text Placeholder 2">
            <a:extLst>
              <a:ext uri="{FF2B5EF4-FFF2-40B4-BE49-F238E27FC236}">
                <a16:creationId xmlns:a16="http://schemas.microsoft.com/office/drawing/2014/main" id="{1D8F89F6-7439-F748-A522-19DE6E0E92A0}"/>
              </a:ext>
            </a:extLst>
          </p:cNvPr>
          <p:cNvSpPr>
            <a:spLocks noGrp="1"/>
          </p:cNvSpPr>
          <p:nvPr>
            <p:ph type="body" idx="1" hasCustomPrompt="1"/>
          </p:nvPr>
        </p:nvSpPr>
        <p:spPr bwMode="gray">
          <a:xfrm>
            <a:off x="374904" y="5038344"/>
            <a:ext cx="11439144" cy="685800"/>
          </a:xfrm>
        </p:spPr>
        <p:txBody>
          <a:bodyPr wrap="square" lIns="91521" tIns="45761" rIns="91521" bIns="45761" anchor="t">
            <a:noAutofit/>
          </a:bodyPr>
          <a:lstStyle>
            <a:lvl1pPr marL="0" indent="0" algn="ctr">
              <a:lnSpc>
                <a:spcPts val="2340"/>
              </a:lnSpc>
              <a:spcBef>
                <a:spcPts val="0"/>
              </a:spcBef>
              <a:spcAft>
                <a:spcPts val="0"/>
              </a:spcAft>
              <a:buNone/>
              <a:defRPr sz="1800" b="0" cap="none" baseline="0">
                <a:solidFill>
                  <a:schemeClr val="tx1"/>
                </a:solidFill>
              </a:defRPr>
            </a:lvl1pPr>
            <a:lvl2pPr marL="457608" indent="0">
              <a:buNone/>
              <a:defRPr sz="1900">
                <a:solidFill>
                  <a:schemeClr val="tx1">
                    <a:tint val="75000"/>
                  </a:schemeClr>
                </a:solidFill>
              </a:defRPr>
            </a:lvl2pPr>
            <a:lvl3pPr marL="915216" indent="0">
              <a:buNone/>
              <a:defRPr sz="1600">
                <a:solidFill>
                  <a:schemeClr val="tx1">
                    <a:tint val="75000"/>
                  </a:schemeClr>
                </a:solidFill>
              </a:defRPr>
            </a:lvl3pPr>
            <a:lvl4pPr marL="1372822" indent="0">
              <a:buNone/>
              <a:defRPr sz="1500">
                <a:solidFill>
                  <a:schemeClr val="tx1">
                    <a:tint val="75000"/>
                  </a:schemeClr>
                </a:solidFill>
              </a:defRPr>
            </a:lvl4pPr>
            <a:lvl5pPr marL="1830430" indent="0">
              <a:buNone/>
              <a:defRPr sz="1500">
                <a:solidFill>
                  <a:schemeClr val="tx1">
                    <a:tint val="75000"/>
                  </a:schemeClr>
                </a:solidFill>
              </a:defRPr>
            </a:lvl5pPr>
            <a:lvl6pPr marL="2288038" indent="0">
              <a:buNone/>
              <a:defRPr sz="1500">
                <a:solidFill>
                  <a:schemeClr val="tx1">
                    <a:tint val="75000"/>
                  </a:schemeClr>
                </a:solidFill>
              </a:defRPr>
            </a:lvl6pPr>
            <a:lvl7pPr marL="2745646" indent="0">
              <a:buNone/>
              <a:defRPr sz="1500">
                <a:solidFill>
                  <a:schemeClr val="tx1">
                    <a:tint val="75000"/>
                  </a:schemeClr>
                </a:solidFill>
              </a:defRPr>
            </a:lvl7pPr>
            <a:lvl8pPr marL="3203253" indent="0">
              <a:buNone/>
              <a:defRPr sz="1500">
                <a:solidFill>
                  <a:schemeClr val="tx1">
                    <a:tint val="75000"/>
                  </a:schemeClr>
                </a:solidFill>
              </a:defRPr>
            </a:lvl8pPr>
            <a:lvl9pPr marL="3660861" indent="0">
              <a:buNone/>
              <a:defRPr sz="15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65215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BEEAD3"/>
        </a:solidFill>
        <a:effectLst/>
      </p:bgPr>
    </p:bg>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6" name="Title 7">
            <a:extLst>
              <a:ext uri="{FF2B5EF4-FFF2-40B4-BE49-F238E27FC236}">
                <a16:creationId xmlns:a16="http://schemas.microsoft.com/office/drawing/2014/main" id="{563E64E8-1830-BC42-9572-6A30A35FBE38}"/>
              </a:ext>
            </a:extLst>
          </p:cNvPr>
          <p:cNvSpPr>
            <a:spLocks noGrp="1"/>
          </p:cNvSpPr>
          <p:nvPr>
            <p:ph type="title" hasCustomPrompt="1"/>
          </p:nvPr>
        </p:nvSpPr>
        <p:spPr bwMode="gray">
          <a:xfrm>
            <a:off x="374840" y="722376"/>
            <a:ext cx="11439144" cy="5404104"/>
          </a:xfrm>
        </p:spPr>
        <p:txBody>
          <a:bodyPr wrap="square" lIns="91521" tIns="45761" rIns="91521" bIns="45761" anchor="ctr">
            <a:noAutofit/>
          </a:bodyPr>
          <a:lstStyle>
            <a:lvl1pPr marL="0" indent="0" algn="ctr">
              <a:lnSpc>
                <a:spcPct val="80000"/>
              </a:lnSpc>
              <a:defRPr sz="9000" b="0">
                <a:solidFill>
                  <a:schemeClr val="tx1"/>
                </a:solidFill>
              </a:defRPr>
            </a:lvl1pPr>
          </a:lstStyle>
          <a:p>
            <a:r>
              <a:rPr lang="en-US" dirty="0"/>
              <a:t>Click to edit quote</a:t>
            </a:r>
          </a:p>
        </p:txBody>
      </p:sp>
    </p:spTree>
    <p:extLst>
      <p:ext uri="{BB962C8B-B14F-4D97-AF65-F5344CB8AC3E}">
        <p14:creationId xmlns:p14="http://schemas.microsoft.com/office/powerpoint/2010/main" val="791967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mage with 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0A9BF48-506B-854B-BDF9-7436FAE1A409}"/>
              </a:ext>
            </a:extLst>
          </p:cNvPr>
          <p:cNvSpPr>
            <a:spLocks noGrp="1"/>
          </p:cNvSpPr>
          <p:nvPr>
            <p:ph type="pic" sz="quarter" idx="10" hasCustomPrompt="1"/>
          </p:nvPr>
        </p:nvSpPr>
        <p:spPr>
          <a:xfrm>
            <a:off x="0" y="0"/>
            <a:ext cx="12192000" cy="6858000"/>
          </a:xfrm>
        </p:spPr>
        <p:txBody>
          <a:bodyPr anchor="ctr"/>
          <a:lstStyle>
            <a:lvl1pPr algn="ctr">
              <a:buNone/>
              <a:defRPr/>
            </a:lvl1pPr>
          </a:lstStyle>
          <a:p>
            <a:r>
              <a:rPr lang="en-US" dirty="0"/>
              <a:t>Click to add image</a:t>
            </a:r>
          </a:p>
        </p:txBody>
      </p:sp>
      <p:sp>
        <p:nvSpPr>
          <p:cNvPr id="7" name="Content Placeholder 3">
            <a:extLst>
              <a:ext uri="{FF2B5EF4-FFF2-40B4-BE49-F238E27FC236}">
                <a16:creationId xmlns:a16="http://schemas.microsoft.com/office/drawing/2014/main" id="{1DADABBE-83C2-F04E-9D86-2EEABBE3A0F0}"/>
              </a:ext>
            </a:extLst>
          </p:cNvPr>
          <p:cNvSpPr>
            <a:spLocks noGrp="1"/>
          </p:cNvSpPr>
          <p:nvPr>
            <p:ph sz="quarter" idx="14" hasCustomPrompt="1"/>
          </p:nvPr>
        </p:nvSpPr>
        <p:spPr>
          <a:xfrm>
            <a:off x="374904" y="1783080"/>
            <a:ext cx="5632704" cy="1132840"/>
          </a:xfrm>
        </p:spPr>
        <p:txBody>
          <a:bodyPr wrap="square" lIns="91521">
            <a:noAutofit/>
          </a:bodyPr>
          <a:lstStyle>
            <a:lvl1pPr marL="0" indent="0">
              <a:buNone/>
              <a:defRPr/>
            </a:lvl1pPr>
            <a:lvl2pPr marL="228600" indent="0">
              <a:buNone/>
              <a:defRPr/>
            </a:lvl2pPr>
            <a:lvl3pPr marL="385762" indent="0">
              <a:buNone/>
              <a:defRPr/>
            </a:lvl3pPr>
            <a:lvl4pPr marL="568325" indent="0">
              <a:buNone/>
              <a:defRPr/>
            </a:lvl4pPr>
            <a:lvl5pPr marL="746125" indent="0">
              <a:buNone/>
              <a:defRPr/>
            </a:lvl5pPr>
          </a:lstStyle>
          <a:p>
            <a:pPr lvl="0"/>
            <a:r>
              <a:rPr lang="en-US" dirty="0"/>
              <a:t>Click to edit master text styles</a:t>
            </a:r>
          </a:p>
        </p:txBody>
      </p:sp>
      <p:sp>
        <p:nvSpPr>
          <p:cNvPr id="8" name="Title 3">
            <a:extLst>
              <a:ext uri="{FF2B5EF4-FFF2-40B4-BE49-F238E27FC236}">
                <a16:creationId xmlns:a16="http://schemas.microsoft.com/office/drawing/2014/main" id="{E0159EAD-5906-7946-877D-9495365DDF07}"/>
              </a:ext>
            </a:extLst>
          </p:cNvPr>
          <p:cNvSpPr>
            <a:spLocks noGrp="1"/>
          </p:cNvSpPr>
          <p:nvPr>
            <p:ph type="title" hasCustomPrompt="1"/>
          </p:nvPr>
        </p:nvSpPr>
        <p:spPr>
          <a:xfrm>
            <a:off x="374904" y="527736"/>
            <a:ext cx="5632704" cy="329184"/>
          </a:xfrm>
        </p:spPr>
        <p:txBody>
          <a:bodyPr wrap="square" lIns="91440">
            <a:noAutofit/>
          </a:bodyPr>
          <a:lstStyle>
            <a:lvl1pPr>
              <a:defRPr sz="2200"/>
            </a:lvl1pPr>
          </a:lstStyle>
          <a:p>
            <a:r>
              <a:rPr lang="en-US" dirty="0"/>
              <a:t>Click to Edit Master Title Style</a:t>
            </a:r>
          </a:p>
        </p:txBody>
      </p:sp>
    </p:spTree>
    <p:extLst>
      <p:ext uri="{BB962C8B-B14F-4D97-AF65-F5344CB8AC3E}">
        <p14:creationId xmlns:p14="http://schemas.microsoft.com/office/powerpoint/2010/main" val="3591525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1975990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2327E5-C055-3C47-AE3B-7679B5863163}"/>
              </a:ext>
            </a:extLst>
          </p:cNvPr>
          <p:cNvSpPr/>
          <p:nvPr userDrawn="1"/>
        </p:nvSpPr>
        <p:spPr>
          <a:xfrm>
            <a:off x="0" y="0"/>
            <a:ext cx="610760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8" name="Title 1">
            <a:extLst>
              <a:ext uri="{FF2B5EF4-FFF2-40B4-BE49-F238E27FC236}">
                <a16:creationId xmlns:a16="http://schemas.microsoft.com/office/drawing/2014/main" id="{03856140-7676-0B41-9938-B7BC8109E2B9}"/>
              </a:ext>
            </a:extLst>
          </p:cNvPr>
          <p:cNvSpPr>
            <a:spLocks noGrp="1"/>
          </p:cNvSpPr>
          <p:nvPr>
            <p:ph type="ctrTitle" hasCustomPrompt="1"/>
          </p:nvPr>
        </p:nvSpPr>
        <p:spPr bwMode="gray">
          <a:xfrm>
            <a:off x="374904" y="395509"/>
            <a:ext cx="5335964" cy="1316472"/>
          </a:xfrm>
        </p:spPr>
        <p:txBody>
          <a:bodyPr wrap="square" lIns="91521" tIns="45761" rIns="91440" bIns="45761" anchor="b">
            <a:noAutofit/>
          </a:bodyPr>
          <a:lstStyle>
            <a:lvl1pPr algn="l">
              <a:lnSpc>
                <a:spcPct val="95000"/>
              </a:lnSpc>
              <a:defRPr sz="3000" b="1">
                <a:solidFill>
                  <a:schemeClr val="tx1"/>
                </a:solidFill>
              </a:defRPr>
            </a:lvl1pPr>
          </a:lstStyle>
          <a:p>
            <a:r>
              <a:rPr lang="en-US" dirty="0"/>
              <a:t>Click to Edit Master Title Style</a:t>
            </a:r>
          </a:p>
        </p:txBody>
      </p:sp>
      <p:sp>
        <p:nvSpPr>
          <p:cNvPr id="19" name="Text Placeholder 24">
            <a:extLst>
              <a:ext uri="{FF2B5EF4-FFF2-40B4-BE49-F238E27FC236}">
                <a16:creationId xmlns:a16="http://schemas.microsoft.com/office/drawing/2014/main" id="{72402FA3-4DE6-1242-ABE8-3A7D3B3F87B6}"/>
              </a:ext>
            </a:extLst>
          </p:cNvPr>
          <p:cNvSpPr>
            <a:spLocks noGrp="1"/>
          </p:cNvSpPr>
          <p:nvPr>
            <p:ph type="body" sz="quarter" idx="10" hasCustomPrompt="1"/>
          </p:nvPr>
        </p:nvSpPr>
        <p:spPr bwMode="gray">
          <a:xfrm>
            <a:off x="374904" y="1767408"/>
            <a:ext cx="5335964" cy="813816"/>
          </a:xfrm>
        </p:spPr>
        <p:txBody>
          <a:bodyPr wrap="square" lIns="91521" tIns="45761" rIns="91440" bIns="45761">
            <a:noAutofit/>
          </a:bodyPr>
          <a:lstStyle>
            <a:lvl1pPr marL="0" indent="0">
              <a:lnSpc>
                <a:spcPct val="100000"/>
              </a:lnSpc>
              <a:spcBef>
                <a:spcPts val="0"/>
              </a:spcBef>
              <a:spcAft>
                <a:spcPts val="0"/>
              </a:spcAft>
              <a:buFont typeface="Arial" panose="020B0604020202020204" pitchFamily="34" charset="0"/>
              <a:buChar char="​"/>
              <a:defRPr sz="1800" b="0">
                <a:solidFill>
                  <a:schemeClr val="tx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dirty="0"/>
              <a:t>Click to edit master text styles</a:t>
            </a:r>
          </a:p>
        </p:txBody>
      </p:sp>
      <p:sp>
        <p:nvSpPr>
          <p:cNvPr id="20" name="Footer Placeholder 4">
            <a:extLst>
              <a:ext uri="{FF2B5EF4-FFF2-40B4-BE49-F238E27FC236}">
                <a16:creationId xmlns:a16="http://schemas.microsoft.com/office/drawing/2014/main" id="{F8F8FE56-17F9-F145-B2CF-258FDA9CAF41}"/>
              </a:ext>
            </a:extLst>
          </p:cNvPr>
          <p:cNvSpPr>
            <a:spLocks noGrp="1"/>
          </p:cNvSpPr>
          <p:nvPr>
            <p:ph type="ftr" sz="quarter" idx="3"/>
          </p:nvPr>
        </p:nvSpPr>
        <p:spPr>
          <a:xfrm>
            <a:off x="374904" y="6547104"/>
            <a:ext cx="5340096" cy="120649"/>
          </a:xfrm>
          <a:prstGeom prst="rect">
            <a:avLst/>
          </a:prstGeom>
        </p:spPr>
        <p:txBody>
          <a:bodyPr vert="horz" wrap="square" lIns="91521" tIns="45761" rIns="91521" bIns="45761"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21" name="Text Placeholder 4">
            <a:extLst>
              <a:ext uri="{FF2B5EF4-FFF2-40B4-BE49-F238E27FC236}">
                <a16:creationId xmlns:a16="http://schemas.microsoft.com/office/drawing/2014/main" id="{B5281EC6-7D0D-AE41-A0A9-3CAE7191591B}"/>
              </a:ext>
            </a:extLst>
          </p:cNvPr>
          <p:cNvSpPr>
            <a:spLocks noGrp="1"/>
          </p:cNvSpPr>
          <p:nvPr>
            <p:ph type="body" sz="quarter" idx="11" hasCustomPrompt="1"/>
          </p:nvPr>
        </p:nvSpPr>
        <p:spPr>
          <a:xfrm>
            <a:off x="374904" y="5471320"/>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dirty="0"/>
              <a:t>Presenter’s Name</a:t>
            </a:r>
          </a:p>
        </p:txBody>
      </p:sp>
      <p:sp>
        <p:nvSpPr>
          <p:cNvPr id="22" name="Text Placeholder 4">
            <a:extLst>
              <a:ext uri="{FF2B5EF4-FFF2-40B4-BE49-F238E27FC236}">
                <a16:creationId xmlns:a16="http://schemas.microsoft.com/office/drawing/2014/main" id="{8920635D-FD08-494C-A157-C62AC2B33749}"/>
              </a:ext>
            </a:extLst>
          </p:cNvPr>
          <p:cNvSpPr>
            <a:spLocks noGrp="1"/>
          </p:cNvSpPr>
          <p:nvPr>
            <p:ph type="body" sz="quarter" idx="12" hasCustomPrompt="1"/>
          </p:nvPr>
        </p:nvSpPr>
        <p:spPr>
          <a:xfrm>
            <a:off x="374904" y="5693865"/>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dirty="0"/>
              <a:t>Presenter’s Title</a:t>
            </a:r>
          </a:p>
        </p:txBody>
      </p:sp>
      <p:sp>
        <p:nvSpPr>
          <p:cNvPr id="23" name="Text Placeholder 4">
            <a:extLst>
              <a:ext uri="{FF2B5EF4-FFF2-40B4-BE49-F238E27FC236}">
                <a16:creationId xmlns:a16="http://schemas.microsoft.com/office/drawing/2014/main" id="{283B91C1-5EE1-FF4E-A9D9-7410256B3E50}"/>
              </a:ext>
            </a:extLst>
          </p:cNvPr>
          <p:cNvSpPr>
            <a:spLocks noGrp="1"/>
          </p:cNvSpPr>
          <p:nvPr>
            <p:ph type="body" sz="quarter" idx="13" hasCustomPrompt="1"/>
          </p:nvPr>
        </p:nvSpPr>
        <p:spPr>
          <a:xfrm>
            <a:off x="374904" y="5916410"/>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dirty="0"/>
              <a:t>Date</a:t>
            </a:r>
          </a:p>
        </p:txBody>
      </p:sp>
      <p:pic>
        <p:nvPicPr>
          <p:cNvPr id="24" name="Picture 23">
            <a:extLst>
              <a:ext uri="{FF2B5EF4-FFF2-40B4-BE49-F238E27FC236}">
                <a16:creationId xmlns:a16="http://schemas.microsoft.com/office/drawing/2014/main" id="{8C09507D-7AEC-EF4F-A76A-1548E12CAD64}"/>
              </a:ext>
            </a:extLst>
          </p:cNvPr>
          <p:cNvPicPr>
            <a:picLocks noChangeAspect="1"/>
          </p:cNvPicPr>
          <p:nvPr userDrawn="1"/>
        </p:nvPicPr>
        <p:blipFill>
          <a:blip r:embed="rId2"/>
          <a:srcRect/>
          <a:stretch/>
        </p:blipFill>
        <p:spPr>
          <a:xfrm>
            <a:off x="7812856" y="1188851"/>
            <a:ext cx="2649402" cy="479964"/>
          </a:xfrm>
          <a:prstGeom prst="rect">
            <a:avLst/>
          </a:prstGeom>
        </p:spPr>
      </p:pic>
      <p:pic>
        <p:nvPicPr>
          <p:cNvPr id="10" name="Picture 9" descr="A picture containing box&#10;&#10;Description automatically generated">
            <a:extLst>
              <a:ext uri="{FF2B5EF4-FFF2-40B4-BE49-F238E27FC236}">
                <a16:creationId xmlns:a16="http://schemas.microsoft.com/office/drawing/2014/main" id="{E8D29318-77B3-1E4D-9438-B291D8DE94F1}"/>
              </a:ext>
            </a:extLst>
          </p:cNvPr>
          <p:cNvPicPr>
            <a:picLocks noChangeAspect="1"/>
          </p:cNvPicPr>
          <p:nvPr userDrawn="1"/>
        </p:nvPicPr>
        <p:blipFill rotWithShape="1">
          <a:blip r:embed="rId3">
            <a:extLst>
              <a:ext uri="{28A0092B-C50C-407E-A947-70E740481C1C}">
                <a14:useLocalDpi xmlns:a14="http://schemas.microsoft.com/office/drawing/2010/main"/>
              </a:ext>
            </a:extLst>
          </a:blip>
          <a:srcRect/>
          <a:stretch/>
        </p:blipFill>
        <p:spPr>
          <a:xfrm>
            <a:off x="6109646" y="2743198"/>
            <a:ext cx="6079179" cy="4114802"/>
          </a:xfrm>
          <a:prstGeom prst="rect">
            <a:avLst/>
          </a:prstGeom>
        </p:spPr>
      </p:pic>
    </p:spTree>
    <p:extLst>
      <p:ext uri="{BB962C8B-B14F-4D97-AF65-F5344CB8AC3E}">
        <p14:creationId xmlns:p14="http://schemas.microsoft.com/office/powerpoint/2010/main" val="41170940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6" name="Media Placeholder 2">
            <a:extLst>
              <a:ext uri="{FF2B5EF4-FFF2-40B4-BE49-F238E27FC236}">
                <a16:creationId xmlns:a16="http://schemas.microsoft.com/office/drawing/2014/main" id="{F909594F-29A7-CD44-AA67-93EE76FA176A}"/>
              </a:ext>
            </a:extLst>
          </p:cNvPr>
          <p:cNvSpPr>
            <a:spLocks noGrp="1"/>
          </p:cNvSpPr>
          <p:nvPr>
            <p:ph type="media" sz="quarter" idx="19" hasCustomPrompt="1"/>
          </p:nvPr>
        </p:nvSpPr>
        <p:spPr>
          <a:xfrm>
            <a:off x="1508760" y="640080"/>
            <a:ext cx="9171432" cy="5157216"/>
          </a:xfrm>
        </p:spPr>
        <p:txBody>
          <a:bodyPr lIns="91521" tIns="45761" rIns="91521" bIns="45761" anchor="ctr">
            <a:noAutofit/>
          </a:bodyPr>
          <a:lstStyle>
            <a:lvl1pPr marL="0" indent="0" algn="ctr">
              <a:buNone/>
              <a:defRPr baseline="0"/>
            </a:lvl1pPr>
          </a:lstStyle>
          <a:p>
            <a:r>
              <a:rPr lang="en-US" dirty="0"/>
              <a:t>Insert video here</a:t>
            </a:r>
          </a:p>
        </p:txBody>
      </p:sp>
    </p:spTree>
    <p:extLst>
      <p:ext uri="{BB962C8B-B14F-4D97-AF65-F5344CB8AC3E}">
        <p14:creationId xmlns:p14="http://schemas.microsoft.com/office/powerpoint/2010/main" val="28268604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ey Takeaway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85FBB1-4C93-2547-9726-02B0682E33A8}"/>
              </a:ext>
            </a:extLst>
          </p:cNvPr>
          <p:cNvSpPr/>
          <p:nvPr userDrawn="1"/>
        </p:nvSpPr>
        <p:spPr>
          <a:xfrm>
            <a:off x="0" y="0"/>
            <a:ext cx="6108192" cy="6858000"/>
          </a:xfrm>
          <a:prstGeom prst="rect">
            <a:avLst/>
          </a:prstGeom>
          <a:solidFill>
            <a:srgbClr val="BB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5" name="Content Placeholder 4">
            <a:extLst>
              <a:ext uri="{FF2B5EF4-FFF2-40B4-BE49-F238E27FC236}">
                <a16:creationId xmlns:a16="http://schemas.microsoft.com/office/drawing/2014/main" id="{7135CCEE-CD85-3841-837B-14B41C20D555}"/>
              </a:ext>
            </a:extLst>
          </p:cNvPr>
          <p:cNvSpPr>
            <a:spLocks noGrp="1"/>
          </p:cNvSpPr>
          <p:nvPr>
            <p:ph sz="quarter" idx="10"/>
          </p:nvPr>
        </p:nvSpPr>
        <p:spPr>
          <a:xfrm>
            <a:off x="6464808" y="1229868"/>
            <a:ext cx="5340096" cy="4398264"/>
          </a:xfrm>
        </p:spPr>
        <p:txBody>
          <a:bodyPr anchor="ct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2">
            <a:extLst>
              <a:ext uri="{FF2B5EF4-FFF2-40B4-BE49-F238E27FC236}">
                <a16:creationId xmlns:a16="http://schemas.microsoft.com/office/drawing/2014/main" id="{B8E5C9FE-6260-2E46-8DBB-3557E1359992}"/>
              </a:ext>
            </a:extLst>
          </p:cNvPr>
          <p:cNvSpPr>
            <a:spLocks noGrp="1"/>
          </p:cNvSpPr>
          <p:nvPr>
            <p:ph type="title" hasCustomPrompt="1"/>
          </p:nvPr>
        </p:nvSpPr>
        <p:spPr>
          <a:xfrm>
            <a:off x="374904" y="2697480"/>
            <a:ext cx="5340096" cy="1472184"/>
          </a:xfrm>
        </p:spPr>
        <p:txBody>
          <a:bodyPr wrap="square" lIns="91521" anchor="ctr">
            <a:noAutofit/>
          </a:bodyPr>
          <a:lstStyle>
            <a:lvl1pPr>
              <a:defRPr lang="en-US" sz="3000" kern="1200" dirty="0">
                <a:solidFill>
                  <a:sysClr val="windowText" lastClr="000000"/>
                </a:solidFill>
                <a:latin typeface="+mn-lt"/>
                <a:ea typeface="+mn-ea"/>
                <a:cs typeface="+mn-cs"/>
              </a:defRPr>
            </a:lvl1pPr>
          </a:lstStyle>
          <a:p>
            <a:r>
              <a:rPr lang="en-US" dirty="0"/>
              <a:t>Click to Edit Master Title Style</a:t>
            </a:r>
          </a:p>
        </p:txBody>
      </p:sp>
      <p:pic>
        <p:nvPicPr>
          <p:cNvPr id="7" name="Picture 6">
            <a:extLst>
              <a:ext uri="{FF2B5EF4-FFF2-40B4-BE49-F238E27FC236}">
                <a16:creationId xmlns:a16="http://schemas.microsoft.com/office/drawing/2014/main" id="{67252D9B-EA8F-454A-82A0-C001FB314429}"/>
              </a:ext>
            </a:extLst>
          </p:cNvPr>
          <p:cNvPicPr>
            <a:picLocks noChangeAspect="1"/>
          </p:cNvPicPr>
          <p:nvPr userDrawn="1"/>
        </p:nvPicPr>
        <p:blipFill>
          <a:blip r:embed="rId2"/>
          <a:srcRect/>
          <a:stretch/>
        </p:blipFill>
        <p:spPr>
          <a:xfrm>
            <a:off x="475488" y="6548124"/>
            <a:ext cx="679254" cy="123053"/>
          </a:xfrm>
          <a:prstGeom prst="rect">
            <a:avLst/>
          </a:prstGeom>
        </p:spPr>
      </p:pic>
    </p:spTree>
    <p:extLst>
      <p:ext uri="{BB962C8B-B14F-4D97-AF65-F5344CB8AC3E}">
        <p14:creationId xmlns:p14="http://schemas.microsoft.com/office/powerpoint/2010/main" val="3971635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ey Takeaways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6869BE-2269-2343-8879-41CA14610243}"/>
              </a:ext>
            </a:extLst>
          </p:cNvPr>
          <p:cNvSpPr/>
          <p:nvPr userDrawn="1"/>
        </p:nvSpPr>
        <p:spPr>
          <a:xfrm>
            <a:off x="0" y="0"/>
            <a:ext cx="6108192" cy="6858000"/>
          </a:xfrm>
          <a:prstGeom prst="rect">
            <a:avLst/>
          </a:prstGeom>
          <a:solidFill>
            <a:srgbClr val="BEE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4">
            <a:extLst>
              <a:ext uri="{FF2B5EF4-FFF2-40B4-BE49-F238E27FC236}">
                <a16:creationId xmlns:a16="http://schemas.microsoft.com/office/drawing/2014/main" id="{3DC318A2-0F62-4F45-925D-7B736C1ABEB2}"/>
              </a:ext>
            </a:extLst>
          </p:cNvPr>
          <p:cNvSpPr>
            <a:spLocks noGrp="1"/>
          </p:cNvSpPr>
          <p:nvPr>
            <p:ph sz="quarter" idx="10"/>
          </p:nvPr>
        </p:nvSpPr>
        <p:spPr>
          <a:xfrm>
            <a:off x="6464808" y="1229868"/>
            <a:ext cx="5340096" cy="4398264"/>
          </a:xfrm>
        </p:spPr>
        <p:txBody>
          <a:bodyPr anchor="ct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2">
            <a:extLst>
              <a:ext uri="{FF2B5EF4-FFF2-40B4-BE49-F238E27FC236}">
                <a16:creationId xmlns:a16="http://schemas.microsoft.com/office/drawing/2014/main" id="{219D441B-0C9C-E34D-9263-3EE414802F23}"/>
              </a:ext>
            </a:extLst>
          </p:cNvPr>
          <p:cNvSpPr>
            <a:spLocks noGrp="1"/>
          </p:cNvSpPr>
          <p:nvPr>
            <p:ph type="title" hasCustomPrompt="1"/>
          </p:nvPr>
        </p:nvSpPr>
        <p:spPr>
          <a:xfrm>
            <a:off x="374904" y="2697480"/>
            <a:ext cx="5340096" cy="1472184"/>
          </a:xfrm>
        </p:spPr>
        <p:txBody>
          <a:bodyPr wrap="square" lIns="91521" anchor="ctr">
            <a:noAutofit/>
          </a:bodyPr>
          <a:lstStyle>
            <a:lvl1pPr>
              <a:defRPr lang="en-US" sz="3000" kern="1200" dirty="0">
                <a:solidFill>
                  <a:sysClr val="windowText" lastClr="000000"/>
                </a:solidFill>
                <a:latin typeface="+mn-lt"/>
                <a:ea typeface="+mn-ea"/>
                <a:cs typeface="+mn-cs"/>
              </a:defRPr>
            </a:lvl1pPr>
          </a:lstStyle>
          <a:p>
            <a:r>
              <a:rPr lang="en-US" dirty="0"/>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7" name="Picture 6">
            <a:extLst>
              <a:ext uri="{FF2B5EF4-FFF2-40B4-BE49-F238E27FC236}">
                <a16:creationId xmlns:a16="http://schemas.microsoft.com/office/drawing/2014/main" id="{67252D9B-EA8F-454A-82A0-C001FB314429}"/>
              </a:ext>
            </a:extLst>
          </p:cNvPr>
          <p:cNvPicPr>
            <a:picLocks noChangeAspect="1"/>
          </p:cNvPicPr>
          <p:nvPr userDrawn="1"/>
        </p:nvPicPr>
        <p:blipFill>
          <a:blip r:embed="rId2"/>
          <a:srcRect/>
          <a:stretch/>
        </p:blipFill>
        <p:spPr>
          <a:xfrm>
            <a:off x="475488" y="6548124"/>
            <a:ext cx="679254" cy="123053"/>
          </a:xfrm>
          <a:prstGeom prst="rect">
            <a:avLst/>
          </a:prstGeom>
        </p:spPr>
      </p:pic>
    </p:spTree>
    <p:extLst>
      <p:ext uri="{BB962C8B-B14F-4D97-AF65-F5344CB8AC3E}">
        <p14:creationId xmlns:p14="http://schemas.microsoft.com/office/powerpoint/2010/main" val="423336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Key Takeaways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AE5DDA9-686A-2643-8D5C-DC0FE1E2C135}"/>
              </a:ext>
            </a:extLst>
          </p:cNvPr>
          <p:cNvSpPr/>
          <p:nvPr userDrawn="1"/>
        </p:nvSpPr>
        <p:spPr>
          <a:xfrm>
            <a:off x="0" y="0"/>
            <a:ext cx="6108192" cy="6858000"/>
          </a:xfrm>
          <a:prstGeom prst="rect">
            <a:avLst/>
          </a:prstGeom>
          <a:solidFill>
            <a:srgbClr val="FFE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4">
            <a:extLst>
              <a:ext uri="{FF2B5EF4-FFF2-40B4-BE49-F238E27FC236}">
                <a16:creationId xmlns:a16="http://schemas.microsoft.com/office/drawing/2014/main" id="{C006BCA3-AF82-EF4F-9B57-FDD1631F5562}"/>
              </a:ext>
            </a:extLst>
          </p:cNvPr>
          <p:cNvSpPr>
            <a:spLocks noGrp="1"/>
          </p:cNvSpPr>
          <p:nvPr>
            <p:ph sz="quarter" idx="10"/>
          </p:nvPr>
        </p:nvSpPr>
        <p:spPr>
          <a:xfrm>
            <a:off x="6464808" y="1229868"/>
            <a:ext cx="5340096" cy="4398264"/>
          </a:xfrm>
        </p:spPr>
        <p:txBody>
          <a:bodyPr anchor="ct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2">
            <a:extLst>
              <a:ext uri="{FF2B5EF4-FFF2-40B4-BE49-F238E27FC236}">
                <a16:creationId xmlns:a16="http://schemas.microsoft.com/office/drawing/2014/main" id="{D31094D9-AE60-6A4D-8E94-3F2081FDA52E}"/>
              </a:ext>
            </a:extLst>
          </p:cNvPr>
          <p:cNvSpPr>
            <a:spLocks noGrp="1"/>
          </p:cNvSpPr>
          <p:nvPr>
            <p:ph type="title" hasCustomPrompt="1"/>
          </p:nvPr>
        </p:nvSpPr>
        <p:spPr>
          <a:xfrm>
            <a:off x="374904" y="2697480"/>
            <a:ext cx="5340096" cy="1472184"/>
          </a:xfrm>
        </p:spPr>
        <p:txBody>
          <a:bodyPr wrap="square" lIns="91521" anchor="ctr">
            <a:noAutofit/>
          </a:bodyPr>
          <a:lstStyle>
            <a:lvl1pPr>
              <a:defRPr lang="en-US" sz="3000" kern="1200" dirty="0">
                <a:solidFill>
                  <a:sysClr val="windowText" lastClr="000000"/>
                </a:solidFill>
                <a:latin typeface="+mn-lt"/>
                <a:ea typeface="+mn-ea"/>
                <a:cs typeface="+mn-cs"/>
              </a:defRPr>
            </a:lvl1pPr>
          </a:lstStyle>
          <a:p>
            <a:r>
              <a:rPr lang="en-US" dirty="0"/>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7" name="Picture 6">
            <a:extLst>
              <a:ext uri="{FF2B5EF4-FFF2-40B4-BE49-F238E27FC236}">
                <a16:creationId xmlns:a16="http://schemas.microsoft.com/office/drawing/2014/main" id="{67252D9B-EA8F-454A-82A0-C001FB314429}"/>
              </a:ext>
            </a:extLst>
          </p:cNvPr>
          <p:cNvPicPr>
            <a:picLocks noChangeAspect="1"/>
          </p:cNvPicPr>
          <p:nvPr userDrawn="1"/>
        </p:nvPicPr>
        <p:blipFill>
          <a:blip r:embed="rId2"/>
          <a:srcRect/>
          <a:stretch/>
        </p:blipFill>
        <p:spPr>
          <a:xfrm>
            <a:off x="475488" y="6548124"/>
            <a:ext cx="679254" cy="123053"/>
          </a:xfrm>
          <a:prstGeom prst="rect">
            <a:avLst/>
          </a:prstGeom>
        </p:spPr>
      </p:pic>
    </p:spTree>
    <p:extLst>
      <p:ext uri="{BB962C8B-B14F-4D97-AF65-F5344CB8AC3E}">
        <p14:creationId xmlns:p14="http://schemas.microsoft.com/office/powerpoint/2010/main" val="15810485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ey Takeaways 4">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0EE9F4-F534-9640-993B-FD1327E6B8D6}"/>
              </a:ext>
            </a:extLst>
          </p:cNvPr>
          <p:cNvSpPr/>
          <p:nvPr userDrawn="1"/>
        </p:nvSpPr>
        <p:spPr>
          <a:xfrm>
            <a:off x="0" y="0"/>
            <a:ext cx="6108192" cy="6858000"/>
          </a:xfrm>
          <a:prstGeom prst="rect">
            <a:avLst/>
          </a:prstGeom>
          <a:solidFill>
            <a:srgbClr val="E7C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4">
            <a:extLst>
              <a:ext uri="{FF2B5EF4-FFF2-40B4-BE49-F238E27FC236}">
                <a16:creationId xmlns:a16="http://schemas.microsoft.com/office/drawing/2014/main" id="{F59D41FA-FDED-EB44-B8DE-562EB594BAB3}"/>
              </a:ext>
            </a:extLst>
          </p:cNvPr>
          <p:cNvSpPr>
            <a:spLocks noGrp="1"/>
          </p:cNvSpPr>
          <p:nvPr>
            <p:ph sz="quarter" idx="10"/>
          </p:nvPr>
        </p:nvSpPr>
        <p:spPr>
          <a:xfrm>
            <a:off x="6464808" y="1229868"/>
            <a:ext cx="5340096" cy="4398264"/>
          </a:xfrm>
        </p:spPr>
        <p:txBody>
          <a:bodyPr anchor="ct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2">
            <a:extLst>
              <a:ext uri="{FF2B5EF4-FFF2-40B4-BE49-F238E27FC236}">
                <a16:creationId xmlns:a16="http://schemas.microsoft.com/office/drawing/2014/main" id="{FCAF0D5F-6E1F-1949-A6E3-E45B25B2F47A}"/>
              </a:ext>
            </a:extLst>
          </p:cNvPr>
          <p:cNvSpPr>
            <a:spLocks noGrp="1"/>
          </p:cNvSpPr>
          <p:nvPr>
            <p:ph type="title" hasCustomPrompt="1"/>
          </p:nvPr>
        </p:nvSpPr>
        <p:spPr>
          <a:xfrm>
            <a:off x="374904" y="2697480"/>
            <a:ext cx="5340096" cy="1472184"/>
          </a:xfrm>
        </p:spPr>
        <p:txBody>
          <a:bodyPr wrap="square" lIns="91521" anchor="ctr">
            <a:noAutofit/>
          </a:bodyPr>
          <a:lstStyle>
            <a:lvl1pPr>
              <a:defRPr lang="en-US" sz="3000" kern="1200" dirty="0">
                <a:solidFill>
                  <a:sysClr val="windowText" lastClr="000000"/>
                </a:solidFill>
                <a:latin typeface="+mn-lt"/>
                <a:ea typeface="+mn-ea"/>
                <a:cs typeface="+mn-cs"/>
              </a:defRPr>
            </a:lvl1pPr>
          </a:lstStyle>
          <a:p>
            <a:r>
              <a:rPr lang="en-US" dirty="0"/>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7" name="Picture 6">
            <a:extLst>
              <a:ext uri="{FF2B5EF4-FFF2-40B4-BE49-F238E27FC236}">
                <a16:creationId xmlns:a16="http://schemas.microsoft.com/office/drawing/2014/main" id="{67252D9B-EA8F-454A-82A0-C001FB314429}"/>
              </a:ext>
            </a:extLst>
          </p:cNvPr>
          <p:cNvPicPr>
            <a:picLocks noChangeAspect="1"/>
          </p:cNvPicPr>
          <p:nvPr userDrawn="1"/>
        </p:nvPicPr>
        <p:blipFill>
          <a:blip r:embed="rId2"/>
          <a:srcRect/>
          <a:stretch/>
        </p:blipFill>
        <p:spPr>
          <a:xfrm>
            <a:off x="475488" y="6548124"/>
            <a:ext cx="679254" cy="123053"/>
          </a:xfrm>
          <a:prstGeom prst="rect">
            <a:avLst/>
          </a:prstGeom>
        </p:spPr>
      </p:pic>
    </p:spTree>
    <p:extLst>
      <p:ext uri="{BB962C8B-B14F-4D97-AF65-F5344CB8AC3E}">
        <p14:creationId xmlns:p14="http://schemas.microsoft.com/office/powerpoint/2010/main" val="21060494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325DAC-EC16-D54B-B075-8172AFE3D87F}"/>
              </a:ext>
            </a:extLst>
          </p:cNvPr>
          <p:cNvSpPr/>
          <p:nvPr userDrawn="1"/>
        </p:nvSpPr>
        <p:spPr>
          <a:xfrm>
            <a:off x="0" y="0"/>
            <a:ext cx="610819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2">
            <a:extLst>
              <a:ext uri="{FF2B5EF4-FFF2-40B4-BE49-F238E27FC236}">
                <a16:creationId xmlns:a16="http://schemas.microsoft.com/office/drawing/2014/main" id="{C00E7524-4236-B244-98A5-F9979B762726}"/>
              </a:ext>
            </a:extLst>
          </p:cNvPr>
          <p:cNvSpPr>
            <a:spLocks noGrp="1"/>
          </p:cNvSpPr>
          <p:nvPr>
            <p:ph type="title" hasCustomPrompt="1"/>
          </p:nvPr>
        </p:nvSpPr>
        <p:spPr>
          <a:xfrm>
            <a:off x="374904" y="2697480"/>
            <a:ext cx="5340096" cy="1472184"/>
          </a:xfrm>
        </p:spPr>
        <p:txBody>
          <a:bodyPr wrap="square" lIns="91521" anchor="ctr">
            <a:noAutofit/>
          </a:bodyPr>
          <a:lstStyle>
            <a:lvl1pPr>
              <a:defRPr lang="en-US" sz="3000" kern="1200" dirty="0">
                <a:solidFill>
                  <a:sysClr val="windowText" lastClr="000000"/>
                </a:solidFill>
                <a:latin typeface="+mn-lt"/>
                <a:ea typeface="+mn-ea"/>
                <a:cs typeface="+mn-cs"/>
              </a:defRPr>
            </a:lvl1pPr>
          </a:lstStyle>
          <a:p>
            <a:r>
              <a:rPr lang="en-US" dirty="0"/>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7" name="Picture 6">
            <a:extLst>
              <a:ext uri="{FF2B5EF4-FFF2-40B4-BE49-F238E27FC236}">
                <a16:creationId xmlns:a16="http://schemas.microsoft.com/office/drawing/2014/main" id="{67252D9B-EA8F-454A-82A0-C001FB314429}"/>
              </a:ext>
            </a:extLst>
          </p:cNvPr>
          <p:cNvPicPr>
            <a:picLocks noChangeAspect="1"/>
          </p:cNvPicPr>
          <p:nvPr userDrawn="1"/>
        </p:nvPicPr>
        <p:blipFill>
          <a:blip r:embed="rId2"/>
          <a:srcRect/>
          <a:stretch/>
        </p:blipFill>
        <p:spPr>
          <a:xfrm>
            <a:off x="475488" y="6548124"/>
            <a:ext cx="679254" cy="123053"/>
          </a:xfrm>
          <a:prstGeom prst="rect">
            <a:avLst/>
          </a:prstGeom>
        </p:spPr>
      </p:pic>
    </p:spTree>
    <p:extLst>
      <p:ext uri="{BB962C8B-B14F-4D97-AF65-F5344CB8AC3E}">
        <p14:creationId xmlns:p14="http://schemas.microsoft.com/office/powerpoint/2010/main" val="23375627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DF3CA6-ECAF-694A-8E16-B5B9470F8891}"/>
              </a:ext>
            </a:extLst>
          </p:cNvPr>
          <p:cNvPicPr>
            <a:picLocks noChangeAspect="1"/>
          </p:cNvPicPr>
          <p:nvPr userDrawn="1"/>
        </p:nvPicPr>
        <p:blipFill>
          <a:blip r:embed="rId2"/>
          <a:srcRect/>
          <a:stretch/>
        </p:blipFill>
        <p:spPr>
          <a:xfrm>
            <a:off x="7785778" y="3189018"/>
            <a:ext cx="2649402" cy="479964"/>
          </a:xfrm>
          <a:prstGeom prst="rect">
            <a:avLst/>
          </a:prstGeom>
        </p:spPr>
      </p:pic>
      <p:sp>
        <p:nvSpPr>
          <p:cNvPr id="9" name="Rectangle 8">
            <a:extLst>
              <a:ext uri="{FF2B5EF4-FFF2-40B4-BE49-F238E27FC236}">
                <a16:creationId xmlns:a16="http://schemas.microsoft.com/office/drawing/2014/main" id="{B1EDBD08-76D0-244C-9F14-CFD1C757A1EF}"/>
              </a:ext>
            </a:extLst>
          </p:cNvPr>
          <p:cNvSpPr/>
          <p:nvPr userDrawn="1"/>
        </p:nvSpPr>
        <p:spPr>
          <a:xfrm>
            <a:off x="0" y="0"/>
            <a:ext cx="61076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0" name="Text Placeholder 3">
            <a:extLst>
              <a:ext uri="{FF2B5EF4-FFF2-40B4-BE49-F238E27FC236}">
                <a16:creationId xmlns:a16="http://schemas.microsoft.com/office/drawing/2014/main" id="{C879537E-E4F2-D94A-BCC0-82CCD8DD490D}"/>
              </a:ext>
            </a:extLst>
          </p:cNvPr>
          <p:cNvSpPr>
            <a:spLocks noGrp="1"/>
          </p:cNvSpPr>
          <p:nvPr>
            <p:ph type="body" sz="quarter" idx="10" hasCustomPrompt="1"/>
          </p:nvPr>
        </p:nvSpPr>
        <p:spPr>
          <a:xfrm>
            <a:off x="374904" y="2697480"/>
            <a:ext cx="5340096" cy="1472184"/>
          </a:xfrm>
        </p:spPr>
        <p:txBody>
          <a:bodyPr anchor="ctr"/>
          <a:lstStyle>
            <a:lvl1pPr marL="0" indent="0">
              <a:buNone/>
              <a:defRPr sz="3000" b="1">
                <a:solidFill>
                  <a:schemeClr val="tx1"/>
                </a:solidFill>
              </a:defRPr>
            </a:lvl1pPr>
          </a:lstStyle>
          <a:p>
            <a:pPr lvl="0"/>
            <a:r>
              <a:rPr lang="en-US" dirty="0"/>
              <a:t>Click to Edit Master Title Style</a:t>
            </a:r>
          </a:p>
        </p:txBody>
      </p:sp>
      <p:sp>
        <p:nvSpPr>
          <p:cNvPr id="11" name="Footer Placeholder 4">
            <a:extLst>
              <a:ext uri="{FF2B5EF4-FFF2-40B4-BE49-F238E27FC236}">
                <a16:creationId xmlns:a16="http://schemas.microsoft.com/office/drawing/2014/main" id="{7E18D5B8-0020-5D4C-9DC7-B4E5B128E16C}"/>
              </a:ext>
            </a:extLst>
          </p:cNvPr>
          <p:cNvSpPr>
            <a:spLocks noGrp="1"/>
          </p:cNvSpPr>
          <p:nvPr>
            <p:ph type="ftr" sz="quarter" idx="3"/>
          </p:nvPr>
        </p:nvSpPr>
        <p:spPr>
          <a:xfrm>
            <a:off x="477001" y="6547104"/>
            <a:ext cx="5155200" cy="120649"/>
          </a:xfrm>
          <a:prstGeom prst="rect">
            <a:avLst/>
          </a:prstGeom>
        </p:spPr>
        <p:txBody>
          <a:bodyPr vert="horz" wrap="square" lIns="91521" tIns="45761" rIns="91521" bIns="45761" rtlCol="0" anchor="ctr">
            <a:noAutofit/>
          </a:bodyPr>
          <a:lstStyle>
            <a:lvl1pPr>
              <a:defRPr lang="en-US" sz="800" smtClean="0">
                <a:solidFill>
                  <a:schemeClr val="tx1"/>
                </a:solidFill>
              </a:defRPr>
            </a:lvl1pPr>
          </a:lstStyle>
          <a:p>
            <a:r>
              <a:rPr lang="en-US" dirty="0"/>
              <a:t>© 2021 NetApp, Inc. All rights reserved.  — NETAPP CONFIDENTIAL — </a:t>
            </a:r>
          </a:p>
        </p:txBody>
      </p:sp>
    </p:spTree>
    <p:extLst>
      <p:ext uri="{BB962C8B-B14F-4D97-AF65-F5344CB8AC3E}">
        <p14:creationId xmlns:p14="http://schemas.microsoft.com/office/powerpoint/2010/main" val="23693158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2FC6D14-B0E2-1F44-838D-6AD9393E24D6}"/>
              </a:ext>
            </a:extLst>
          </p:cNvPr>
          <p:cNvSpPr/>
          <p:nvPr userDrawn="1"/>
        </p:nvSpPr>
        <p:spPr>
          <a:xfrm>
            <a:off x="0" y="0"/>
            <a:ext cx="610760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4" name="Text Placeholder 3">
            <a:extLst>
              <a:ext uri="{FF2B5EF4-FFF2-40B4-BE49-F238E27FC236}">
                <a16:creationId xmlns:a16="http://schemas.microsoft.com/office/drawing/2014/main" id="{48709600-BCE8-124E-8A54-B857CEED2FCF}"/>
              </a:ext>
            </a:extLst>
          </p:cNvPr>
          <p:cNvSpPr>
            <a:spLocks noGrp="1"/>
          </p:cNvSpPr>
          <p:nvPr>
            <p:ph type="body" sz="quarter" idx="10" hasCustomPrompt="1"/>
          </p:nvPr>
        </p:nvSpPr>
        <p:spPr>
          <a:xfrm>
            <a:off x="374904" y="2697480"/>
            <a:ext cx="5340096" cy="1472184"/>
          </a:xfrm>
        </p:spPr>
        <p:txBody>
          <a:bodyPr anchor="ctr"/>
          <a:lstStyle>
            <a:lvl1pPr marL="0" indent="0">
              <a:buNone/>
              <a:defRPr sz="3000" b="1">
                <a:solidFill>
                  <a:schemeClr val="tx1"/>
                </a:solidFill>
              </a:defRPr>
            </a:lvl1pPr>
          </a:lstStyle>
          <a:p>
            <a:pPr lvl="0"/>
            <a:r>
              <a:rPr lang="en-US" dirty="0"/>
              <a:t>Click to Edit Master Title Style</a:t>
            </a:r>
          </a:p>
        </p:txBody>
      </p:sp>
      <p:pic>
        <p:nvPicPr>
          <p:cNvPr id="15" name="Picture 14">
            <a:extLst>
              <a:ext uri="{FF2B5EF4-FFF2-40B4-BE49-F238E27FC236}">
                <a16:creationId xmlns:a16="http://schemas.microsoft.com/office/drawing/2014/main" id="{7C4AFD14-2BE9-0A45-85E7-F91890F31029}"/>
              </a:ext>
            </a:extLst>
          </p:cNvPr>
          <p:cNvPicPr>
            <a:picLocks noChangeAspect="1"/>
          </p:cNvPicPr>
          <p:nvPr userDrawn="1"/>
        </p:nvPicPr>
        <p:blipFill>
          <a:blip r:embed="rId2"/>
          <a:srcRect/>
          <a:stretch/>
        </p:blipFill>
        <p:spPr>
          <a:xfrm>
            <a:off x="7785778" y="3189018"/>
            <a:ext cx="2649402" cy="479964"/>
          </a:xfrm>
          <a:prstGeom prst="rect">
            <a:avLst/>
          </a:prstGeom>
        </p:spPr>
      </p:pic>
      <p:sp>
        <p:nvSpPr>
          <p:cNvPr id="8" name="Footer Placeholder 4">
            <a:extLst>
              <a:ext uri="{FF2B5EF4-FFF2-40B4-BE49-F238E27FC236}">
                <a16:creationId xmlns:a16="http://schemas.microsoft.com/office/drawing/2014/main" id="{C9424CF5-F09C-EC49-80C6-D935C9F27090}"/>
              </a:ext>
            </a:extLst>
          </p:cNvPr>
          <p:cNvSpPr>
            <a:spLocks noGrp="1"/>
          </p:cNvSpPr>
          <p:nvPr>
            <p:ph type="ftr" sz="quarter" idx="3"/>
          </p:nvPr>
        </p:nvSpPr>
        <p:spPr>
          <a:xfrm>
            <a:off x="477001" y="6547104"/>
            <a:ext cx="5155200" cy="120649"/>
          </a:xfrm>
          <a:prstGeom prst="rect">
            <a:avLst/>
          </a:prstGeom>
        </p:spPr>
        <p:txBody>
          <a:bodyPr vert="horz" wrap="square" lIns="91521" tIns="45761" rIns="91521" bIns="45761" rtlCol="0" anchor="ctr">
            <a:noAutofit/>
          </a:bodyPr>
          <a:lstStyle>
            <a:lvl1pPr>
              <a:defRPr lang="en-US" sz="800" smtClean="0">
                <a:solidFill>
                  <a:schemeClr val="tx1"/>
                </a:solidFill>
              </a:defRPr>
            </a:lvl1pPr>
          </a:lstStyle>
          <a:p>
            <a:r>
              <a:rPr lang="en-US" dirty="0"/>
              <a:t>© 2021 NetApp, Inc. All rights reserved.  — NETAPP CONFIDENTIAL — </a:t>
            </a:r>
          </a:p>
        </p:txBody>
      </p:sp>
    </p:spTree>
    <p:extLst>
      <p:ext uri="{BB962C8B-B14F-4D97-AF65-F5344CB8AC3E}">
        <p14:creationId xmlns:p14="http://schemas.microsoft.com/office/powerpoint/2010/main" val="9357121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C4A1F5D-7DDC-1D44-9979-CBE4F318889B}"/>
              </a:ext>
            </a:extLst>
          </p:cNvPr>
          <p:cNvSpPr/>
          <p:nvPr userDrawn="1"/>
        </p:nvSpPr>
        <p:spPr>
          <a:xfrm>
            <a:off x="0" y="0"/>
            <a:ext cx="610760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9" name="Text Placeholder 3">
            <a:extLst>
              <a:ext uri="{FF2B5EF4-FFF2-40B4-BE49-F238E27FC236}">
                <a16:creationId xmlns:a16="http://schemas.microsoft.com/office/drawing/2014/main" id="{2B17008B-562E-A64A-B136-E9A58C30E032}"/>
              </a:ext>
            </a:extLst>
          </p:cNvPr>
          <p:cNvSpPr>
            <a:spLocks noGrp="1"/>
          </p:cNvSpPr>
          <p:nvPr>
            <p:ph type="body" sz="quarter" idx="10" hasCustomPrompt="1"/>
          </p:nvPr>
        </p:nvSpPr>
        <p:spPr>
          <a:xfrm>
            <a:off x="374904" y="2697480"/>
            <a:ext cx="5340096" cy="1472184"/>
          </a:xfrm>
        </p:spPr>
        <p:txBody>
          <a:bodyPr anchor="ctr"/>
          <a:lstStyle>
            <a:lvl1pPr marL="0" indent="0">
              <a:buNone/>
              <a:defRPr sz="3000" b="1">
                <a:solidFill>
                  <a:schemeClr val="tx1"/>
                </a:solidFill>
              </a:defRPr>
            </a:lvl1pPr>
          </a:lstStyle>
          <a:p>
            <a:pPr lvl="0"/>
            <a:r>
              <a:rPr lang="en-US" dirty="0"/>
              <a:t>Click to Edit Master Title Style</a:t>
            </a:r>
          </a:p>
        </p:txBody>
      </p:sp>
      <p:pic>
        <p:nvPicPr>
          <p:cNvPr id="10" name="Picture 9">
            <a:extLst>
              <a:ext uri="{FF2B5EF4-FFF2-40B4-BE49-F238E27FC236}">
                <a16:creationId xmlns:a16="http://schemas.microsoft.com/office/drawing/2014/main" id="{7AE6C71C-5C95-7147-B6AD-61ED77A2C296}"/>
              </a:ext>
            </a:extLst>
          </p:cNvPr>
          <p:cNvPicPr>
            <a:picLocks noChangeAspect="1"/>
          </p:cNvPicPr>
          <p:nvPr userDrawn="1"/>
        </p:nvPicPr>
        <p:blipFill>
          <a:blip r:embed="rId2"/>
          <a:srcRect/>
          <a:stretch/>
        </p:blipFill>
        <p:spPr>
          <a:xfrm>
            <a:off x="7785778" y="3189018"/>
            <a:ext cx="2649402" cy="479964"/>
          </a:xfrm>
          <a:prstGeom prst="rect">
            <a:avLst/>
          </a:prstGeom>
        </p:spPr>
      </p:pic>
      <p:sp>
        <p:nvSpPr>
          <p:cNvPr id="11" name="Footer Placeholder 4">
            <a:extLst>
              <a:ext uri="{FF2B5EF4-FFF2-40B4-BE49-F238E27FC236}">
                <a16:creationId xmlns:a16="http://schemas.microsoft.com/office/drawing/2014/main" id="{487AA56A-2D9E-F64B-A45A-F08B5B850B3B}"/>
              </a:ext>
            </a:extLst>
          </p:cNvPr>
          <p:cNvSpPr>
            <a:spLocks noGrp="1"/>
          </p:cNvSpPr>
          <p:nvPr>
            <p:ph type="ftr" sz="quarter" idx="3"/>
          </p:nvPr>
        </p:nvSpPr>
        <p:spPr>
          <a:xfrm>
            <a:off x="477001" y="6547104"/>
            <a:ext cx="5155200" cy="120649"/>
          </a:xfrm>
          <a:prstGeom prst="rect">
            <a:avLst/>
          </a:prstGeom>
        </p:spPr>
        <p:txBody>
          <a:bodyPr vert="horz" wrap="square" lIns="91521" tIns="45761" rIns="91521" bIns="45761" rtlCol="0" anchor="ctr">
            <a:noAutofit/>
          </a:bodyPr>
          <a:lstStyle>
            <a:lvl1pPr>
              <a:defRPr lang="en-US" sz="800" smtClean="0">
                <a:solidFill>
                  <a:schemeClr val="tx1"/>
                </a:solidFill>
              </a:defRPr>
            </a:lvl1pPr>
          </a:lstStyle>
          <a:p>
            <a:r>
              <a:rPr lang="en-US" dirty="0"/>
              <a:t>© 2021 NetApp, Inc. All rights reserved.  — NETAPP CONFIDENTIAL — </a:t>
            </a:r>
          </a:p>
        </p:txBody>
      </p:sp>
    </p:spTree>
    <p:extLst>
      <p:ext uri="{BB962C8B-B14F-4D97-AF65-F5344CB8AC3E}">
        <p14:creationId xmlns:p14="http://schemas.microsoft.com/office/powerpoint/2010/main" val="2881834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5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lIns="91521" tIns="45761" rIns="91521" bIns="45761">
            <a:noAutofit/>
          </a:bodyPr>
          <a:lstStyle>
            <a:lvl1pPr>
              <a:defRPr sz="2250"/>
            </a:lvl1pPr>
          </a:lstStyle>
          <a:p>
            <a:r>
              <a:rPr lang="en-US"/>
              <a:t>Click to edit Master title style</a:t>
            </a:r>
            <a:endParaRPr lang="en-US" dirty="0"/>
          </a:p>
        </p:txBody>
      </p:sp>
      <p:sp>
        <p:nvSpPr>
          <p:cNvPr id="40" name="Text Placeholder 2"/>
          <p:cNvSpPr>
            <a:spLocks noGrp="1"/>
          </p:cNvSpPr>
          <p:nvPr>
            <p:ph type="body" idx="10" hasCustomPrompt="1"/>
          </p:nvPr>
        </p:nvSpPr>
        <p:spPr bwMode="gray">
          <a:xfrm>
            <a:off x="297839" y="1106422"/>
            <a:ext cx="11546408" cy="400109"/>
          </a:xfrm>
        </p:spPr>
        <p:txBody>
          <a:bodyPr lIns="91521" tIns="45761" rIns="91521" bIns="45761" anchor="t">
            <a:noAutofit/>
          </a:bodyPr>
          <a:lstStyle>
            <a:lvl1pPr marL="0" indent="0">
              <a:spcBef>
                <a:spcPts val="0"/>
              </a:spcBef>
              <a:spcAft>
                <a:spcPts val="0"/>
              </a:spcAft>
              <a:buNone/>
              <a:defRPr sz="1350" b="0">
                <a:solidFill>
                  <a:schemeClr val="accent1"/>
                </a:solidFill>
              </a:defRPr>
            </a:lvl1pPr>
            <a:lvl2pPr marL="343206" indent="0">
              <a:buNone/>
              <a:defRPr sz="1500" b="1"/>
            </a:lvl2pPr>
            <a:lvl3pPr marL="686412" indent="0">
              <a:buNone/>
              <a:defRPr sz="1425" b="1"/>
            </a:lvl3pPr>
            <a:lvl4pPr marL="1029617" indent="0">
              <a:buNone/>
              <a:defRPr sz="1200" b="1"/>
            </a:lvl4pPr>
            <a:lvl5pPr marL="1372823" indent="0">
              <a:buNone/>
              <a:defRPr sz="1200" b="1"/>
            </a:lvl5pPr>
            <a:lvl6pPr marL="1716029" indent="0">
              <a:buNone/>
              <a:defRPr sz="1200" b="1"/>
            </a:lvl6pPr>
            <a:lvl7pPr marL="2059235" indent="0">
              <a:buNone/>
              <a:defRPr sz="1200" b="1"/>
            </a:lvl7pPr>
            <a:lvl8pPr marL="2402440" indent="0">
              <a:buNone/>
              <a:defRPr sz="1200" b="1"/>
            </a:lvl8pPr>
            <a:lvl9pPr marL="2745646" indent="0">
              <a:buNone/>
              <a:defRPr sz="1200" b="1"/>
            </a:lvl9pPr>
          </a:lstStyle>
          <a:p>
            <a:pPr lvl="0"/>
            <a:r>
              <a:rPr lang="en-US" dirty="0"/>
              <a:t>Click to edit master text styles</a:t>
            </a:r>
          </a:p>
        </p:txBody>
      </p:sp>
      <p:sp>
        <p:nvSpPr>
          <p:cNvPr id="12" name="Text Placeholder 6"/>
          <p:cNvSpPr>
            <a:spLocks noGrp="1"/>
          </p:cNvSpPr>
          <p:nvPr>
            <p:ph type="body" sz="quarter" idx="16" hasCustomPrompt="1"/>
          </p:nvPr>
        </p:nvSpPr>
        <p:spPr>
          <a:xfrm>
            <a:off x="294489" y="6238647"/>
            <a:ext cx="10377699" cy="215444"/>
          </a:xfrm>
        </p:spPr>
        <p:txBody>
          <a:bodyPr lIns="91521" tIns="45761" rIns="91521" bIns="45761" anchor="ctr">
            <a:noAutofit/>
          </a:bodyPr>
          <a:lstStyle>
            <a:lvl1pPr marL="0" indent="0">
              <a:lnSpc>
                <a:spcPct val="100000"/>
              </a:lnSpc>
              <a:spcBef>
                <a:spcPts val="0"/>
              </a:spcBef>
              <a:spcAft>
                <a:spcPts val="0"/>
              </a:spcAft>
              <a:buFontTx/>
              <a:buNone/>
              <a:defRPr sz="600" baseline="0">
                <a:solidFill>
                  <a:schemeClr val="bg2"/>
                </a:solidFill>
              </a:defRPr>
            </a:lvl1pPr>
            <a:lvl2pPr marL="171603" indent="0">
              <a:buFontTx/>
              <a:buNone/>
              <a:defRPr sz="600">
                <a:solidFill>
                  <a:schemeClr val="bg2"/>
                </a:solidFill>
              </a:defRPr>
            </a:lvl2pPr>
            <a:lvl3pPr marL="343206" indent="0">
              <a:buFontTx/>
              <a:buNone/>
              <a:defRPr sz="600">
                <a:solidFill>
                  <a:schemeClr val="bg2"/>
                </a:solidFill>
              </a:defRPr>
            </a:lvl3pPr>
            <a:lvl4pPr marL="514809"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13" name="Footer Placeholder 4"/>
          <p:cNvSpPr>
            <a:spLocks noGrp="1"/>
          </p:cNvSpPr>
          <p:nvPr>
            <p:ph type="ftr" sz="quarter" idx="3"/>
          </p:nvPr>
        </p:nvSpPr>
        <p:spPr>
          <a:xfrm>
            <a:off x="668931" y="6472737"/>
            <a:ext cx="6540464" cy="240489"/>
          </a:xfrm>
          <a:prstGeom prst="rect">
            <a:avLst/>
          </a:prstGeom>
        </p:spPr>
        <p:txBody>
          <a:bodyPr vert="horz" wrap="square" lIns="91521" tIns="45761" rIns="91521" bIns="45761" rtlCol="0" anchor="b">
            <a:noAutofit/>
          </a:bodyPr>
          <a:lstStyle>
            <a:lvl1pPr>
              <a:defRPr lang="en-US" sz="525" smtClean="0">
                <a:solidFill>
                  <a:schemeClr val="bg2"/>
                </a:solidFill>
              </a:defRPr>
            </a:lvl1pPr>
          </a:lstStyle>
          <a:p>
            <a:r>
              <a:rPr lang="en-US" dirty="0"/>
              <a:t>© 2019 NetApp, Inc. All rights reserved.  --- NETAPP CONFIDENTIAL ---</a:t>
            </a:r>
          </a:p>
        </p:txBody>
      </p:sp>
      <p:sp>
        <p:nvSpPr>
          <p:cNvPr id="14" name="Slide Number Placeholder 5"/>
          <p:cNvSpPr>
            <a:spLocks noGrp="1"/>
          </p:cNvSpPr>
          <p:nvPr>
            <p:ph type="sldNum" sz="quarter" idx="4"/>
          </p:nvPr>
        </p:nvSpPr>
        <p:spPr>
          <a:xfrm>
            <a:off x="294490" y="6462577"/>
            <a:ext cx="448655" cy="260809"/>
          </a:xfrm>
          <a:prstGeom prst="rect">
            <a:avLst/>
          </a:prstGeom>
        </p:spPr>
        <p:txBody>
          <a:bodyPr vert="horz" wrap="square" lIns="91521" tIns="45761" rIns="91521" bIns="45761" rtlCol="0" anchor="b">
            <a:noAutofit/>
          </a:bodyPr>
          <a:lstStyle>
            <a:lvl1pPr>
              <a:defRPr lang="en-US" sz="788" b="1" smtClean="0">
                <a:solidFill>
                  <a:schemeClr val="bg2">
                    <a:lumMod val="50000"/>
                  </a:schemeClr>
                </a:solidFill>
              </a:defRPr>
            </a:lvl1pPr>
          </a:lstStyle>
          <a:p>
            <a:fld id="{9BFA5AC6-4A80-0C48-8B45-7F87F48BCFF5}" type="slidenum">
              <a:rPr lang="en-US" smtClean="0"/>
              <a:t>‹#›</a:t>
            </a:fld>
            <a:endParaRPr lang="en-US" dirty="0"/>
          </a:p>
        </p:txBody>
      </p:sp>
    </p:spTree>
    <p:extLst>
      <p:ext uri="{BB962C8B-B14F-4D97-AF65-F5344CB8AC3E}">
        <p14:creationId xmlns:p14="http://schemas.microsoft.com/office/powerpoint/2010/main" val="135549314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6"/>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2327E5-C055-3C47-AE3B-7679B5863163}"/>
              </a:ext>
            </a:extLst>
          </p:cNvPr>
          <p:cNvSpPr/>
          <p:nvPr userDrawn="1"/>
        </p:nvSpPr>
        <p:spPr>
          <a:xfrm>
            <a:off x="6104846" y="-5080"/>
            <a:ext cx="608397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8" name="Title 1">
            <a:extLst>
              <a:ext uri="{FF2B5EF4-FFF2-40B4-BE49-F238E27FC236}">
                <a16:creationId xmlns:a16="http://schemas.microsoft.com/office/drawing/2014/main" id="{03856140-7676-0B41-9938-B7BC8109E2B9}"/>
              </a:ext>
            </a:extLst>
          </p:cNvPr>
          <p:cNvSpPr>
            <a:spLocks noGrp="1"/>
          </p:cNvSpPr>
          <p:nvPr>
            <p:ph type="ctrTitle" hasCustomPrompt="1"/>
          </p:nvPr>
        </p:nvSpPr>
        <p:spPr bwMode="gray">
          <a:xfrm>
            <a:off x="374904" y="395509"/>
            <a:ext cx="5335964" cy="1316472"/>
          </a:xfrm>
        </p:spPr>
        <p:txBody>
          <a:bodyPr wrap="square" lIns="91521" tIns="45761" rIns="91440" bIns="45761" anchor="b">
            <a:noAutofit/>
          </a:bodyPr>
          <a:lstStyle>
            <a:lvl1pPr algn="l">
              <a:lnSpc>
                <a:spcPct val="95000"/>
              </a:lnSpc>
              <a:defRPr sz="3000" b="1">
                <a:solidFill>
                  <a:schemeClr val="tx1"/>
                </a:solidFill>
              </a:defRPr>
            </a:lvl1pPr>
          </a:lstStyle>
          <a:p>
            <a:r>
              <a:rPr lang="en-US" dirty="0"/>
              <a:t>Click to Edit Master Title Style</a:t>
            </a:r>
          </a:p>
        </p:txBody>
      </p:sp>
      <p:sp>
        <p:nvSpPr>
          <p:cNvPr id="19" name="Text Placeholder 24">
            <a:extLst>
              <a:ext uri="{FF2B5EF4-FFF2-40B4-BE49-F238E27FC236}">
                <a16:creationId xmlns:a16="http://schemas.microsoft.com/office/drawing/2014/main" id="{72402FA3-4DE6-1242-ABE8-3A7D3B3F87B6}"/>
              </a:ext>
            </a:extLst>
          </p:cNvPr>
          <p:cNvSpPr>
            <a:spLocks noGrp="1"/>
          </p:cNvSpPr>
          <p:nvPr>
            <p:ph type="body" sz="quarter" idx="10" hasCustomPrompt="1"/>
          </p:nvPr>
        </p:nvSpPr>
        <p:spPr bwMode="gray">
          <a:xfrm>
            <a:off x="374904" y="1767408"/>
            <a:ext cx="5335964" cy="813816"/>
          </a:xfrm>
        </p:spPr>
        <p:txBody>
          <a:bodyPr wrap="square" lIns="91521" tIns="45761" rIns="91440" bIns="45761">
            <a:noAutofit/>
          </a:bodyPr>
          <a:lstStyle>
            <a:lvl1pPr marL="0" indent="0">
              <a:lnSpc>
                <a:spcPct val="100000"/>
              </a:lnSpc>
              <a:spcBef>
                <a:spcPts val="0"/>
              </a:spcBef>
              <a:spcAft>
                <a:spcPts val="0"/>
              </a:spcAft>
              <a:buFont typeface="Arial" panose="020B0604020202020204" pitchFamily="34" charset="0"/>
              <a:buChar char="​"/>
              <a:defRPr sz="1800" b="0">
                <a:solidFill>
                  <a:schemeClr val="tx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dirty="0"/>
              <a:t>Click to edit master text styles</a:t>
            </a:r>
          </a:p>
        </p:txBody>
      </p:sp>
      <p:sp>
        <p:nvSpPr>
          <p:cNvPr id="20" name="Footer Placeholder 4">
            <a:extLst>
              <a:ext uri="{FF2B5EF4-FFF2-40B4-BE49-F238E27FC236}">
                <a16:creationId xmlns:a16="http://schemas.microsoft.com/office/drawing/2014/main" id="{F8F8FE56-17F9-F145-B2CF-258FDA9CAF41}"/>
              </a:ext>
            </a:extLst>
          </p:cNvPr>
          <p:cNvSpPr>
            <a:spLocks noGrp="1"/>
          </p:cNvSpPr>
          <p:nvPr>
            <p:ph type="ftr" sz="quarter" idx="3"/>
          </p:nvPr>
        </p:nvSpPr>
        <p:spPr>
          <a:xfrm>
            <a:off x="374904" y="6547104"/>
            <a:ext cx="5340096" cy="120649"/>
          </a:xfrm>
          <a:prstGeom prst="rect">
            <a:avLst/>
          </a:prstGeom>
        </p:spPr>
        <p:txBody>
          <a:bodyPr vert="horz" wrap="square" lIns="91521" tIns="45761" rIns="91521" bIns="45761"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21" name="Text Placeholder 4">
            <a:extLst>
              <a:ext uri="{FF2B5EF4-FFF2-40B4-BE49-F238E27FC236}">
                <a16:creationId xmlns:a16="http://schemas.microsoft.com/office/drawing/2014/main" id="{B5281EC6-7D0D-AE41-A0A9-3CAE7191591B}"/>
              </a:ext>
            </a:extLst>
          </p:cNvPr>
          <p:cNvSpPr>
            <a:spLocks noGrp="1"/>
          </p:cNvSpPr>
          <p:nvPr>
            <p:ph type="body" sz="quarter" idx="11" hasCustomPrompt="1"/>
          </p:nvPr>
        </p:nvSpPr>
        <p:spPr>
          <a:xfrm>
            <a:off x="374904" y="5471320"/>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dirty="0"/>
              <a:t>Presenter’s Name</a:t>
            </a:r>
          </a:p>
        </p:txBody>
      </p:sp>
      <p:sp>
        <p:nvSpPr>
          <p:cNvPr id="22" name="Text Placeholder 4">
            <a:extLst>
              <a:ext uri="{FF2B5EF4-FFF2-40B4-BE49-F238E27FC236}">
                <a16:creationId xmlns:a16="http://schemas.microsoft.com/office/drawing/2014/main" id="{8920635D-FD08-494C-A157-C62AC2B33749}"/>
              </a:ext>
            </a:extLst>
          </p:cNvPr>
          <p:cNvSpPr>
            <a:spLocks noGrp="1"/>
          </p:cNvSpPr>
          <p:nvPr>
            <p:ph type="body" sz="quarter" idx="12" hasCustomPrompt="1"/>
          </p:nvPr>
        </p:nvSpPr>
        <p:spPr>
          <a:xfrm>
            <a:off x="374904" y="5693865"/>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dirty="0"/>
              <a:t>Presenter’s Title</a:t>
            </a:r>
          </a:p>
        </p:txBody>
      </p:sp>
      <p:sp>
        <p:nvSpPr>
          <p:cNvPr id="23" name="Text Placeholder 4">
            <a:extLst>
              <a:ext uri="{FF2B5EF4-FFF2-40B4-BE49-F238E27FC236}">
                <a16:creationId xmlns:a16="http://schemas.microsoft.com/office/drawing/2014/main" id="{283B91C1-5EE1-FF4E-A9D9-7410256B3E50}"/>
              </a:ext>
            </a:extLst>
          </p:cNvPr>
          <p:cNvSpPr>
            <a:spLocks noGrp="1"/>
          </p:cNvSpPr>
          <p:nvPr>
            <p:ph type="body" sz="quarter" idx="13" hasCustomPrompt="1"/>
          </p:nvPr>
        </p:nvSpPr>
        <p:spPr>
          <a:xfrm>
            <a:off x="374904" y="5916410"/>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dirty="0"/>
              <a:t>Date</a:t>
            </a:r>
          </a:p>
        </p:txBody>
      </p:sp>
      <p:pic>
        <p:nvPicPr>
          <p:cNvPr id="24" name="Picture 23">
            <a:extLst>
              <a:ext uri="{FF2B5EF4-FFF2-40B4-BE49-F238E27FC236}">
                <a16:creationId xmlns:a16="http://schemas.microsoft.com/office/drawing/2014/main" id="{8C09507D-7AEC-EF4F-A76A-1548E12CAD64}"/>
              </a:ext>
            </a:extLst>
          </p:cNvPr>
          <p:cNvPicPr>
            <a:picLocks noChangeAspect="1"/>
          </p:cNvPicPr>
          <p:nvPr userDrawn="1"/>
        </p:nvPicPr>
        <p:blipFill>
          <a:blip r:embed="rId2"/>
          <a:srcRect/>
          <a:stretch/>
        </p:blipFill>
        <p:spPr>
          <a:xfrm>
            <a:off x="7812856" y="1188851"/>
            <a:ext cx="2649402" cy="479964"/>
          </a:xfrm>
          <a:prstGeom prst="rect">
            <a:avLst/>
          </a:prstGeom>
        </p:spPr>
      </p:pic>
      <p:sp>
        <p:nvSpPr>
          <p:cNvPr id="11" name="Picture Placeholder 2">
            <a:extLst>
              <a:ext uri="{FF2B5EF4-FFF2-40B4-BE49-F238E27FC236}">
                <a16:creationId xmlns:a16="http://schemas.microsoft.com/office/drawing/2014/main" id="{017AE5F6-045A-A847-BE75-02C6D50AAD0C}"/>
              </a:ext>
            </a:extLst>
          </p:cNvPr>
          <p:cNvSpPr>
            <a:spLocks noGrp="1"/>
          </p:cNvSpPr>
          <p:nvPr>
            <p:ph type="pic" sz="quarter" idx="14"/>
          </p:nvPr>
        </p:nvSpPr>
        <p:spPr>
          <a:xfrm>
            <a:off x="6096000" y="2743200"/>
            <a:ext cx="6096000" cy="4114800"/>
          </a:xfrm>
        </p:spPr>
        <p:txBody>
          <a:bodyPr/>
          <a:lstStyle/>
          <a:p>
            <a:endParaRPr lang="en-US" dirty="0"/>
          </a:p>
        </p:txBody>
      </p:sp>
    </p:spTree>
    <p:extLst>
      <p:ext uri="{BB962C8B-B14F-4D97-AF65-F5344CB8AC3E}">
        <p14:creationId xmlns:p14="http://schemas.microsoft.com/office/powerpoint/2010/main" val="608785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3031" y="240330"/>
            <a:ext cx="11661637" cy="904795"/>
          </a:xfrm>
        </p:spPr>
        <p:txBody>
          <a:bodyPr wrap="square" lIns="91521">
            <a:noAutofit/>
          </a:bodyPr>
          <a:lstStyle>
            <a:lvl1pPr>
              <a:defRPr sz="3000"/>
            </a:lvl1pPr>
          </a:lstStyle>
          <a:p>
            <a:r>
              <a:rPr lang="en-US" dirty="0"/>
              <a:t>Click to edit Master title style</a:t>
            </a:r>
          </a:p>
        </p:txBody>
      </p:sp>
      <p:sp>
        <p:nvSpPr>
          <p:cNvPr id="48" name="Content Placeholder 3"/>
          <p:cNvSpPr>
            <a:spLocks noGrp="1"/>
          </p:cNvSpPr>
          <p:nvPr>
            <p:ph sz="quarter" idx="14"/>
          </p:nvPr>
        </p:nvSpPr>
        <p:spPr>
          <a:xfrm>
            <a:off x="263031" y="1733552"/>
            <a:ext cx="11661637" cy="4479925"/>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75797" y="1106419"/>
            <a:ext cx="11652491" cy="400109"/>
          </a:xfrm>
        </p:spPr>
        <p:txBody>
          <a:bodyPr lIns="91521" tIns="45761" rIns="91521" bIns="45761" anchor="t">
            <a:noAutofit/>
          </a:bodyPr>
          <a:lstStyle>
            <a:lvl1pPr marL="0" indent="0">
              <a:spcBef>
                <a:spcPts val="0"/>
              </a:spcBef>
              <a:spcAft>
                <a:spcPts val="0"/>
              </a:spcAft>
              <a:buNone/>
              <a:defRPr sz="1800" b="0">
                <a:solidFill>
                  <a:schemeClr val="accent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dirty="0"/>
              <a:t>Click to edit master text styles</a:t>
            </a:r>
          </a:p>
        </p:txBody>
      </p:sp>
      <p:sp>
        <p:nvSpPr>
          <p:cNvPr id="10" name="Footer Placeholder 4"/>
          <p:cNvSpPr>
            <a:spLocks noGrp="1"/>
          </p:cNvSpPr>
          <p:nvPr>
            <p:ph type="ftr" sz="quarter" idx="3"/>
          </p:nvPr>
        </p:nvSpPr>
        <p:spPr>
          <a:xfrm>
            <a:off x="889409" y="6472734"/>
            <a:ext cx="6540464" cy="240489"/>
          </a:xfrm>
          <a:prstGeom prst="rect">
            <a:avLst/>
          </a:prstGeom>
        </p:spPr>
        <p:txBody>
          <a:bodyPr vert="horz" wrap="square" lIns="91521" tIns="45761" rIns="91521" bIns="45761" rtlCol="0" anchor="b">
            <a:noAutofit/>
          </a:bodyPr>
          <a:lstStyle>
            <a:lvl1pPr>
              <a:defRPr lang="en-US" sz="800" smtClean="0">
                <a:solidFill>
                  <a:schemeClr val="bg2"/>
                </a:solidFill>
              </a:defRPr>
            </a:lvl1pPr>
          </a:lstStyle>
          <a:p>
            <a:r>
              <a:rPr lang="en-US" dirty="0"/>
              <a:t>© 2019 NetApp, Inc. All rights reserved.  — NETAPP CONFIDENTIAL — </a:t>
            </a:r>
          </a:p>
        </p:txBody>
      </p:sp>
      <p:sp>
        <p:nvSpPr>
          <p:cNvPr id="11" name="Slide Number Placeholder 5"/>
          <p:cNvSpPr>
            <a:spLocks noGrp="1"/>
          </p:cNvSpPr>
          <p:nvPr>
            <p:ph type="sldNum" sz="quarter" idx="4"/>
          </p:nvPr>
        </p:nvSpPr>
        <p:spPr>
          <a:xfrm>
            <a:off x="294490" y="6462574"/>
            <a:ext cx="448654" cy="260809"/>
          </a:xfrm>
          <a:prstGeom prst="rect">
            <a:avLst/>
          </a:prstGeom>
        </p:spPr>
        <p:txBody>
          <a:bodyPr vert="horz" wrap="square" lIns="91521" tIns="45761" rIns="91521" bIns="45761" rtlCol="0" anchor="b">
            <a:noAutofit/>
          </a:bodyPr>
          <a:lstStyle>
            <a:lvl1pPr>
              <a:defRPr lang="en-US" sz="1050" b="1" smtClean="0">
                <a:solidFill>
                  <a:schemeClr val="bg2">
                    <a:lumMod val="50000"/>
                  </a:schemeClr>
                </a:solidFill>
              </a:defRPr>
            </a:lvl1pPr>
          </a:lstStyle>
          <a:p>
            <a:fld id="{B071A5F3-A4FF-4CEE-8215-C08835B585C1}" type="slidenum">
              <a:rPr lang="en-US" smtClean="0"/>
              <a:pPr/>
              <a:t>‹#›</a:t>
            </a:fld>
            <a:endParaRPr lang="en-US" dirty="0"/>
          </a:p>
        </p:txBody>
      </p:sp>
      <p:sp>
        <p:nvSpPr>
          <p:cNvPr id="13" name="Text Placeholder 6"/>
          <p:cNvSpPr>
            <a:spLocks noGrp="1"/>
          </p:cNvSpPr>
          <p:nvPr>
            <p:ph type="body" sz="quarter" idx="16" hasCustomPrompt="1"/>
          </p:nvPr>
        </p:nvSpPr>
        <p:spPr>
          <a:xfrm>
            <a:off x="294489" y="6238647"/>
            <a:ext cx="10377699" cy="215444"/>
          </a:xfrm>
        </p:spPr>
        <p:txBody>
          <a:bodyPr lIns="91521" tIns="45761" rIns="91521" bIns="45761" anchor="ctr">
            <a:noAutofit/>
          </a:bodyPr>
          <a:lstStyle>
            <a:lvl1pPr marL="0" indent="0">
              <a:lnSpc>
                <a:spcPct val="100000"/>
              </a:lnSpc>
              <a:spcBef>
                <a:spcPts val="0"/>
              </a:spcBef>
              <a:spcAft>
                <a:spcPts val="0"/>
              </a:spcAft>
              <a:buFontTx/>
              <a:buNone/>
              <a:defRPr sz="800" baseline="0">
                <a:solidFill>
                  <a:schemeClr val="bg2"/>
                </a:solidFill>
              </a:defRPr>
            </a:lvl1pPr>
            <a:lvl2pPr marL="228804" indent="0">
              <a:buFontTx/>
              <a:buNone/>
              <a:defRPr sz="800">
                <a:solidFill>
                  <a:schemeClr val="bg2"/>
                </a:solidFill>
              </a:defRPr>
            </a:lvl2pPr>
            <a:lvl3pPr marL="457608" indent="0">
              <a:buFontTx/>
              <a:buNone/>
              <a:defRPr sz="800">
                <a:solidFill>
                  <a:schemeClr val="bg2"/>
                </a:solidFill>
              </a:defRPr>
            </a:lvl3pPr>
            <a:lvl4pPr marL="686412" indent="0">
              <a:buFontTx/>
              <a:buNone/>
              <a:defRPr sz="800">
                <a:solidFill>
                  <a:schemeClr val="bg2"/>
                </a:solidFill>
              </a:defRPr>
            </a:lvl4pPr>
            <a:lvl5pPr>
              <a:buFontTx/>
              <a:buNone/>
              <a:defRPr sz="800">
                <a:solidFill>
                  <a:schemeClr val="bg2"/>
                </a:solidFill>
              </a:defRPr>
            </a:lvl5pPr>
          </a:lstStyle>
          <a:p>
            <a:pPr lvl="0"/>
            <a:r>
              <a:rPr lang="en-US" dirty="0"/>
              <a:t>Click to insert source information</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73979" y="6495179"/>
            <a:ext cx="1044444" cy="190484"/>
          </a:xfrm>
          <a:prstGeom prst="rect">
            <a:avLst/>
          </a:prstGeom>
        </p:spPr>
      </p:pic>
    </p:spTree>
    <p:extLst>
      <p:ext uri="{BB962C8B-B14F-4D97-AF65-F5344CB8AC3E}">
        <p14:creationId xmlns:p14="http://schemas.microsoft.com/office/powerpoint/2010/main" val="6015764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7DAFC9-38CB-2043-949F-6A48DE58DAE8}"/>
              </a:ext>
            </a:extLst>
          </p:cNvPr>
          <p:cNvPicPr>
            <a:picLocks noChangeAspect="1"/>
          </p:cNvPicPr>
          <p:nvPr userDrawn="1"/>
        </p:nvPicPr>
        <p:blipFill rotWithShape="1">
          <a:blip r:embed="rId2">
            <a:alphaModFix/>
          </a:blip>
          <a:srcRect l="16055" t="19466" r="2898" b="2826"/>
          <a:stretch/>
        </p:blipFill>
        <p:spPr>
          <a:xfrm>
            <a:off x="0" y="0"/>
            <a:ext cx="12192000" cy="6858000"/>
          </a:xfrm>
          <a:prstGeom prst="rect">
            <a:avLst/>
          </a:prstGeom>
        </p:spPr>
      </p:pic>
      <p:sp>
        <p:nvSpPr>
          <p:cNvPr id="10" name="Text Placeholder 24">
            <a:extLst>
              <a:ext uri="{FF2B5EF4-FFF2-40B4-BE49-F238E27FC236}">
                <a16:creationId xmlns:a16="http://schemas.microsoft.com/office/drawing/2014/main" id="{926DA457-E124-E04E-8103-36BB01F4229F}"/>
              </a:ext>
            </a:extLst>
          </p:cNvPr>
          <p:cNvSpPr>
            <a:spLocks noGrp="1"/>
          </p:cNvSpPr>
          <p:nvPr>
            <p:ph type="body" sz="quarter" idx="10" hasCustomPrompt="1"/>
          </p:nvPr>
        </p:nvSpPr>
        <p:spPr bwMode="auto">
          <a:xfrm>
            <a:off x="372291" y="4638621"/>
            <a:ext cx="5157216" cy="1024128"/>
          </a:xfrm>
        </p:spPr>
        <p:txBody>
          <a:bodyPr wrap="square" lIns="91521">
            <a:noAutofit/>
          </a:bodyPr>
          <a:lstStyle>
            <a:lvl1pPr marL="0" indent="0">
              <a:lnSpc>
                <a:spcPct val="85000"/>
              </a:lnSpc>
              <a:spcBef>
                <a:spcPts val="0"/>
              </a:spcBef>
              <a:spcAft>
                <a:spcPts val="600"/>
              </a:spcAft>
              <a:buFontTx/>
              <a:buNone/>
              <a:defRPr sz="1800" b="0">
                <a:solidFill>
                  <a:schemeClr val="tx1"/>
                </a:solidFill>
              </a:defRPr>
            </a:lvl1pPr>
            <a:lvl2pPr marL="115992" indent="-115992">
              <a:lnSpc>
                <a:spcPct val="85000"/>
              </a:lnSpc>
              <a:buFont typeface="Arial" panose="020B0604020202020204" pitchFamily="34" charset="0"/>
              <a:buChar char=" "/>
              <a:defRPr sz="2300" b="0">
                <a:solidFill>
                  <a:schemeClr val="bg2"/>
                </a:solidFill>
              </a:defRPr>
            </a:lvl2pPr>
            <a:lvl3pPr marL="115992" indent="-115992">
              <a:lnSpc>
                <a:spcPct val="85000"/>
              </a:lnSpc>
              <a:buFont typeface="Arial" panose="020B0604020202020204" pitchFamily="34" charset="0"/>
              <a:buChar char=" "/>
              <a:defRPr sz="2300" b="0">
                <a:solidFill>
                  <a:schemeClr val="bg2"/>
                </a:solidFill>
              </a:defRPr>
            </a:lvl3pPr>
            <a:lvl4pPr marL="115992" indent="-115992">
              <a:lnSpc>
                <a:spcPct val="85000"/>
              </a:lnSpc>
              <a:buFont typeface="Arial" panose="020B0604020202020204" pitchFamily="34" charset="0"/>
              <a:buChar char=" "/>
              <a:defRPr sz="2300" b="0">
                <a:solidFill>
                  <a:schemeClr val="bg2"/>
                </a:solidFill>
              </a:defRPr>
            </a:lvl4pPr>
            <a:lvl5pPr marL="115992" indent="-115992">
              <a:lnSpc>
                <a:spcPct val="85000"/>
              </a:lnSpc>
              <a:buFont typeface="Arial" panose="020B0604020202020204" pitchFamily="34" charset="0"/>
              <a:buChar char=" "/>
              <a:defRPr sz="2300" b="0">
                <a:solidFill>
                  <a:schemeClr val="bg2"/>
                </a:solidFill>
              </a:defRPr>
            </a:lvl5pPr>
          </a:lstStyle>
          <a:p>
            <a:pPr lvl="0"/>
            <a:r>
              <a:rPr lang="en-US" dirty="0"/>
              <a:t>Click to edit master text styles</a:t>
            </a:r>
          </a:p>
        </p:txBody>
      </p:sp>
      <p:sp>
        <p:nvSpPr>
          <p:cNvPr id="11" name="Title 1">
            <a:extLst>
              <a:ext uri="{FF2B5EF4-FFF2-40B4-BE49-F238E27FC236}">
                <a16:creationId xmlns:a16="http://schemas.microsoft.com/office/drawing/2014/main" id="{60E89ACA-BD6A-9D4F-9E53-53B7B7C8C302}"/>
              </a:ext>
            </a:extLst>
          </p:cNvPr>
          <p:cNvSpPr>
            <a:spLocks noGrp="1"/>
          </p:cNvSpPr>
          <p:nvPr>
            <p:ph type="ctrTitle" hasCustomPrompt="1"/>
          </p:nvPr>
        </p:nvSpPr>
        <p:spPr bwMode="auto">
          <a:xfrm>
            <a:off x="372291" y="3056706"/>
            <a:ext cx="5157216" cy="1472184"/>
          </a:xfrm>
        </p:spPr>
        <p:txBody>
          <a:bodyPr wrap="square" lIns="91521">
            <a:noAutofit/>
          </a:bodyPr>
          <a:lstStyle>
            <a:lvl1pPr algn="l">
              <a:lnSpc>
                <a:spcPct val="95000"/>
              </a:lnSpc>
              <a:defRPr sz="3000" b="1">
                <a:solidFill>
                  <a:schemeClr val="tx1"/>
                </a:solidFill>
              </a:defRPr>
            </a:lvl1pPr>
          </a:lstStyle>
          <a:p>
            <a:r>
              <a:rPr lang="en-US" dirty="0"/>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7" name="Picture 6">
            <a:extLst>
              <a:ext uri="{FF2B5EF4-FFF2-40B4-BE49-F238E27FC236}">
                <a16:creationId xmlns:a16="http://schemas.microsoft.com/office/drawing/2014/main" id="{8E24202F-B4E9-A04B-84E5-A0C49CA4FDCF}"/>
              </a:ext>
            </a:extLst>
          </p:cNvPr>
          <p:cNvPicPr>
            <a:picLocks noChangeAspect="1"/>
          </p:cNvPicPr>
          <p:nvPr userDrawn="1"/>
        </p:nvPicPr>
        <p:blipFill>
          <a:blip r:embed="rId3"/>
          <a:srcRect/>
          <a:stretch/>
        </p:blipFill>
        <p:spPr>
          <a:xfrm>
            <a:off x="475488" y="6548124"/>
            <a:ext cx="679254" cy="123053"/>
          </a:xfrm>
          <a:prstGeom prst="rect">
            <a:avLst/>
          </a:prstGeom>
        </p:spPr>
      </p:pic>
    </p:spTree>
    <p:extLst>
      <p:ext uri="{BB962C8B-B14F-4D97-AF65-F5344CB8AC3E}">
        <p14:creationId xmlns:p14="http://schemas.microsoft.com/office/powerpoint/2010/main" val="83356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gue 2">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2BFA06B5-3BB6-C447-84C5-97FE26E36777}"/>
              </a:ext>
            </a:extLst>
          </p:cNvPr>
          <p:cNvPicPr>
            <a:picLocks noChangeAspect="1"/>
          </p:cNvPicPr>
          <p:nvPr userDrawn="1"/>
        </p:nvPicPr>
        <p:blipFill rotWithShape="1">
          <a:blip r:embed="rId2">
            <a:alphaModFix/>
          </a:blip>
          <a:srcRect t="27995" r="28571"/>
          <a:stretch/>
        </p:blipFill>
        <p:spPr>
          <a:xfrm flipH="1">
            <a:off x="0" y="0"/>
            <a:ext cx="12192000" cy="6858000"/>
          </a:xfrm>
          <a:prstGeom prst="rect">
            <a:avLst/>
          </a:prstGeom>
        </p:spPr>
      </p:pic>
      <p:sp>
        <p:nvSpPr>
          <p:cNvPr id="10" name="Text Placeholder 24">
            <a:extLst>
              <a:ext uri="{FF2B5EF4-FFF2-40B4-BE49-F238E27FC236}">
                <a16:creationId xmlns:a16="http://schemas.microsoft.com/office/drawing/2014/main" id="{926DA457-E124-E04E-8103-36BB01F4229F}"/>
              </a:ext>
            </a:extLst>
          </p:cNvPr>
          <p:cNvSpPr>
            <a:spLocks noGrp="1"/>
          </p:cNvSpPr>
          <p:nvPr>
            <p:ph type="body" sz="quarter" idx="10" hasCustomPrompt="1"/>
          </p:nvPr>
        </p:nvSpPr>
        <p:spPr bwMode="auto">
          <a:xfrm>
            <a:off x="372291" y="4638621"/>
            <a:ext cx="5157216" cy="1024128"/>
          </a:xfrm>
        </p:spPr>
        <p:txBody>
          <a:bodyPr wrap="square" lIns="91521">
            <a:noAutofit/>
          </a:bodyPr>
          <a:lstStyle>
            <a:lvl1pPr marL="0" indent="0">
              <a:lnSpc>
                <a:spcPct val="85000"/>
              </a:lnSpc>
              <a:spcBef>
                <a:spcPts val="0"/>
              </a:spcBef>
              <a:spcAft>
                <a:spcPts val="600"/>
              </a:spcAft>
              <a:buFontTx/>
              <a:buNone/>
              <a:defRPr sz="1800" b="0">
                <a:solidFill>
                  <a:schemeClr val="tx1"/>
                </a:solidFill>
              </a:defRPr>
            </a:lvl1pPr>
            <a:lvl2pPr marL="115992" indent="-115992">
              <a:lnSpc>
                <a:spcPct val="85000"/>
              </a:lnSpc>
              <a:buFont typeface="Arial" panose="020B0604020202020204" pitchFamily="34" charset="0"/>
              <a:buChar char=" "/>
              <a:defRPr sz="2300" b="0">
                <a:solidFill>
                  <a:schemeClr val="bg2"/>
                </a:solidFill>
              </a:defRPr>
            </a:lvl2pPr>
            <a:lvl3pPr marL="115992" indent="-115992">
              <a:lnSpc>
                <a:spcPct val="85000"/>
              </a:lnSpc>
              <a:buFont typeface="Arial" panose="020B0604020202020204" pitchFamily="34" charset="0"/>
              <a:buChar char=" "/>
              <a:defRPr sz="2300" b="0">
                <a:solidFill>
                  <a:schemeClr val="bg2"/>
                </a:solidFill>
              </a:defRPr>
            </a:lvl3pPr>
            <a:lvl4pPr marL="115992" indent="-115992">
              <a:lnSpc>
                <a:spcPct val="85000"/>
              </a:lnSpc>
              <a:buFont typeface="Arial" panose="020B0604020202020204" pitchFamily="34" charset="0"/>
              <a:buChar char=" "/>
              <a:defRPr sz="2300" b="0">
                <a:solidFill>
                  <a:schemeClr val="bg2"/>
                </a:solidFill>
              </a:defRPr>
            </a:lvl4pPr>
            <a:lvl5pPr marL="115992" indent="-115992">
              <a:lnSpc>
                <a:spcPct val="85000"/>
              </a:lnSpc>
              <a:buFont typeface="Arial" panose="020B0604020202020204" pitchFamily="34" charset="0"/>
              <a:buChar char=" "/>
              <a:defRPr sz="2300" b="0">
                <a:solidFill>
                  <a:schemeClr val="bg2"/>
                </a:solidFill>
              </a:defRPr>
            </a:lvl5pPr>
          </a:lstStyle>
          <a:p>
            <a:pPr lvl="0"/>
            <a:r>
              <a:rPr lang="en-US" dirty="0"/>
              <a:t>Click to edit master text styles</a:t>
            </a:r>
          </a:p>
        </p:txBody>
      </p:sp>
      <p:sp>
        <p:nvSpPr>
          <p:cNvPr id="11" name="Title 1">
            <a:extLst>
              <a:ext uri="{FF2B5EF4-FFF2-40B4-BE49-F238E27FC236}">
                <a16:creationId xmlns:a16="http://schemas.microsoft.com/office/drawing/2014/main" id="{60E89ACA-BD6A-9D4F-9E53-53B7B7C8C302}"/>
              </a:ext>
            </a:extLst>
          </p:cNvPr>
          <p:cNvSpPr>
            <a:spLocks noGrp="1"/>
          </p:cNvSpPr>
          <p:nvPr>
            <p:ph type="ctrTitle" hasCustomPrompt="1"/>
          </p:nvPr>
        </p:nvSpPr>
        <p:spPr bwMode="auto">
          <a:xfrm>
            <a:off x="372291" y="3056706"/>
            <a:ext cx="5157216" cy="1472184"/>
          </a:xfrm>
        </p:spPr>
        <p:txBody>
          <a:bodyPr wrap="square" lIns="91521">
            <a:noAutofit/>
          </a:bodyPr>
          <a:lstStyle>
            <a:lvl1pPr algn="l">
              <a:lnSpc>
                <a:spcPct val="95000"/>
              </a:lnSpc>
              <a:defRPr sz="3000" b="1">
                <a:solidFill>
                  <a:schemeClr val="tx1"/>
                </a:solidFill>
              </a:defRPr>
            </a:lvl1pPr>
          </a:lstStyle>
          <a:p>
            <a:r>
              <a:rPr lang="en-US" dirty="0"/>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7" name="Picture 6">
            <a:extLst>
              <a:ext uri="{FF2B5EF4-FFF2-40B4-BE49-F238E27FC236}">
                <a16:creationId xmlns:a16="http://schemas.microsoft.com/office/drawing/2014/main" id="{5B7CFCB6-6F7C-944C-BE65-4F7C37C7C410}"/>
              </a:ext>
            </a:extLst>
          </p:cNvPr>
          <p:cNvPicPr>
            <a:picLocks noChangeAspect="1"/>
          </p:cNvPicPr>
          <p:nvPr userDrawn="1"/>
        </p:nvPicPr>
        <p:blipFill>
          <a:blip r:embed="rId3"/>
          <a:srcRect/>
          <a:stretch/>
        </p:blipFill>
        <p:spPr>
          <a:xfrm>
            <a:off x="475488" y="6548124"/>
            <a:ext cx="679254" cy="123053"/>
          </a:xfrm>
          <a:prstGeom prst="rect">
            <a:avLst/>
          </a:prstGeom>
        </p:spPr>
      </p:pic>
    </p:spTree>
    <p:extLst>
      <p:ext uri="{BB962C8B-B14F-4D97-AF65-F5344CB8AC3E}">
        <p14:creationId xmlns:p14="http://schemas.microsoft.com/office/powerpoint/2010/main" val="76559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gue 3">
    <p:spTree>
      <p:nvGrpSpPr>
        <p:cNvPr id="1" name=""/>
        <p:cNvGrpSpPr/>
        <p:nvPr/>
      </p:nvGrpSpPr>
      <p:grpSpPr>
        <a:xfrm>
          <a:off x="0" y="0"/>
          <a:ext cx="0" cy="0"/>
          <a:chOff x="0" y="0"/>
          <a:chExt cx="0" cy="0"/>
        </a:xfrm>
      </p:grpSpPr>
      <p:pic>
        <p:nvPicPr>
          <p:cNvPr id="6" name="Picture 5" descr="A picture containing table&#10;&#10;Description automatically generated">
            <a:extLst>
              <a:ext uri="{FF2B5EF4-FFF2-40B4-BE49-F238E27FC236}">
                <a16:creationId xmlns:a16="http://schemas.microsoft.com/office/drawing/2014/main" id="{6AB71619-5F9D-4149-BF30-360F75CA7A35}"/>
              </a:ext>
            </a:extLst>
          </p:cNvPr>
          <p:cNvPicPr>
            <a:picLocks noChangeAspect="1"/>
          </p:cNvPicPr>
          <p:nvPr userDrawn="1"/>
        </p:nvPicPr>
        <p:blipFill rotWithShape="1">
          <a:blip r:embed="rId2">
            <a:alphaModFix/>
          </a:blip>
          <a:srcRect t="9048" r="30980" b="22841"/>
          <a:stretch/>
        </p:blipFill>
        <p:spPr>
          <a:xfrm flipH="1">
            <a:off x="-1" y="0"/>
            <a:ext cx="12192000" cy="6858000"/>
          </a:xfrm>
          <a:prstGeom prst="rect">
            <a:avLst/>
          </a:prstGeom>
        </p:spPr>
      </p:pic>
      <p:sp>
        <p:nvSpPr>
          <p:cNvPr id="10" name="Text Placeholder 24">
            <a:extLst>
              <a:ext uri="{FF2B5EF4-FFF2-40B4-BE49-F238E27FC236}">
                <a16:creationId xmlns:a16="http://schemas.microsoft.com/office/drawing/2014/main" id="{926DA457-E124-E04E-8103-36BB01F4229F}"/>
              </a:ext>
            </a:extLst>
          </p:cNvPr>
          <p:cNvSpPr>
            <a:spLocks noGrp="1"/>
          </p:cNvSpPr>
          <p:nvPr>
            <p:ph type="body" sz="quarter" idx="10" hasCustomPrompt="1"/>
          </p:nvPr>
        </p:nvSpPr>
        <p:spPr bwMode="auto">
          <a:xfrm>
            <a:off x="372291" y="4638621"/>
            <a:ext cx="5157216" cy="1024128"/>
          </a:xfrm>
        </p:spPr>
        <p:txBody>
          <a:bodyPr wrap="square" lIns="91521">
            <a:noAutofit/>
          </a:bodyPr>
          <a:lstStyle>
            <a:lvl1pPr marL="0" indent="0">
              <a:lnSpc>
                <a:spcPct val="85000"/>
              </a:lnSpc>
              <a:spcBef>
                <a:spcPts val="0"/>
              </a:spcBef>
              <a:spcAft>
                <a:spcPts val="600"/>
              </a:spcAft>
              <a:buFontTx/>
              <a:buNone/>
              <a:defRPr sz="1800" b="0">
                <a:solidFill>
                  <a:schemeClr val="tx1"/>
                </a:solidFill>
              </a:defRPr>
            </a:lvl1pPr>
            <a:lvl2pPr marL="115992" indent="-115992">
              <a:lnSpc>
                <a:spcPct val="85000"/>
              </a:lnSpc>
              <a:buFont typeface="Arial" panose="020B0604020202020204" pitchFamily="34" charset="0"/>
              <a:buChar char=" "/>
              <a:defRPr sz="2300" b="0">
                <a:solidFill>
                  <a:schemeClr val="bg2"/>
                </a:solidFill>
              </a:defRPr>
            </a:lvl2pPr>
            <a:lvl3pPr marL="115992" indent="-115992">
              <a:lnSpc>
                <a:spcPct val="85000"/>
              </a:lnSpc>
              <a:buFont typeface="Arial" panose="020B0604020202020204" pitchFamily="34" charset="0"/>
              <a:buChar char=" "/>
              <a:defRPr sz="2300" b="0">
                <a:solidFill>
                  <a:schemeClr val="bg2"/>
                </a:solidFill>
              </a:defRPr>
            </a:lvl3pPr>
            <a:lvl4pPr marL="115992" indent="-115992">
              <a:lnSpc>
                <a:spcPct val="85000"/>
              </a:lnSpc>
              <a:buFont typeface="Arial" panose="020B0604020202020204" pitchFamily="34" charset="0"/>
              <a:buChar char=" "/>
              <a:defRPr sz="2300" b="0">
                <a:solidFill>
                  <a:schemeClr val="bg2"/>
                </a:solidFill>
              </a:defRPr>
            </a:lvl4pPr>
            <a:lvl5pPr marL="115992" indent="-115992">
              <a:lnSpc>
                <a:spcPct val="85000"/>
              </a:lnSpc>
              <a:buFont typeface="Arial" panose="020B0604020202020204" pitchFamily="34" charset="0"/>
              <a:buChar char=" "/>
              <a:defRPr sz="2300" b="0">
                <a:solidFill>
                  <a:schemeClr val="bg2"/>
                </a:solidFill>
              </a:defRPr>
            </a:lvl5pPr>
          </a:lstStyle>
          <a:p>
            <a:pPr lvl="0"/>
            <a:r>
              <a:rPr lang="en-US" dirty="0"/>
              <a:t>Click to edit master text styles</a:t>
            </a:r>
          </a:p>
        </p:txBody>
      </p:sp>
      <p:sp>
        <p:nvSpPr>
          <p:cNvPr id="11" name="Title 1">
            <a:extLst>
              <a:ext uri="{FF2B5EF4-FFF2-40B4-BE49-F238E27FC236}">
                <a16:creationId xmlns:a16="http://schemas.microsoft.com/office/drawing/2014/main" id="{60E89ACA-BD6A-9D4F-9E53-53B7B7C8C302}"/>
              </a:ext>
            </a:extLst>
          </p:cNvPr>
          <p:cNvSpPr>
            <a:spLocks noGrp="1"/>
          </p:cNvSpPr>
          <p:nvPr>
            <p:ph type="ctrTitle" hasCustomPrompt="1"/>
          </p:nvPr>
        </p:nvSpPr>
        <p:spPr bwMode="auto">
          <a:xfrm>
            <a:off x="372291" y="3056706"/>
            <a:ext cx="5157216" cy="1472184"/>
          </a:xfrm>
        </p:spPr>
        <p:txBody>
          <a:bodyPr wrap="square" lIns="91521">
            <a:noAutofit/>
          </a:bodyPr>
          <a:lstStyle>
            <a:lvl1pPr algn="l">
              <a:lnSpc>
                <a:spcPct val="95000"/>
              </a:lnSpc>
              <a:defRPr sz="3000" b="1">
                <a:solidFill>
                  <a:schemeClr val="tx1"/>
                </a:solidFill>
              </a:defRPr>
            </a:lvl1pPr>
          </a:lstStyle>
          <a:p>
            <a:r>
              <a:rPr lang="en-US" dirty="0"/>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7" name="Picture 6">
            <a:extLst>
              <a:ext uri="{FF2B5EF4-FFF2-40B4-BE49-F238E27FC236}">
                <a16:creationId xmlns:a16="http://schemas.microsoft.com/office/drawing/2014/main" id="{9169E20E-9D00-0E48-AE6E-B8C88633B626}"/>
              </a:ext>
            </a:extLst>
          </p:cNvPr>
          <p:cNvPicPr>
            <a:picLocks noChangeAspect="1"/>
          </p:cNvPicPr>
          <p:nvPr userDrawn="1"/>
        </p:nvPicPr>
        <p:blipFill>
          <a:blip r:embed="rId3"/>
          <a:srcRect/>
          <a:stretch/>
        </p:blipFill>
        <p:spPr>
          <a:xfrm>
            <a:off x="475488" y="6548124"/>
            <a:ext cx="679254" cy="123053"/>
          </a:xfrm>
          <a:prstGeom prst="rect">
            <a:avLst/>
          </a:prstGeom>
        </p:spPr>
      </p:pic>
    </p:spTree>
    <p:extLst>
      <p:ext uri="{BB962C8B-B14F-4D97-AF65-F5344CB8AC3E}">
        <p14:creationId xmlns:p14="http://schemas.microsoft.com/office/powerpoint/2010/main" val="114624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gue 4">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CCDD98AE-BB12-8B49-AA78-2F6BBE6A6024}"/>
              </a:ext>
            </a:extLst>
          </p:cNvPr>
          <p:cNvPicPr>
            <a:picLocks noChangeAspect="1"/>
          </p:cNvPicPr>
          <p:nvPr userDrawn="1"/>
        </p:nvPicPr>
        <p:blipFill rotWithShape="1">
          <a:blip r:embed="rId2"/>
          <a:srcRect l="18616" t="4170" r="14369" b="32485"/>
          <a:stretch/>
        </p:blipFill>
        <p:spPr>
          <a:xfrm>
            <a:off x="0" y="0"/>
            <a:ext cx="12192000" cy="6858000"/>
          </a:xfrm>
          <a:prstGeom prst="rect">
            <a:avLst/>
          </a:prstGeom>
        </p:spPr>
      </p:pic>
      <p:sp>
        <p:nvSpPr>
          <p:cNvPr id="10" name="Text Placeholder 24">
            <a:extLst>
              <a:ext uri="{FF2B5EF4-FFF2-40B4-BE49-F238E27FC236}">
                <a16:creationId xmlns:a16="http://schemas.microsoft.com/office/drawing/2014/main" id="{926DA457-E124-E04E-8103-36BB01F4229F}"/>
              </a:ext>
            </a:extLst>
          </p:cNvPr>
          <p:cNvSpPr>
            <a:spLocks noGrp="1"/>
          </p:cNvSpPr>
          <p:nvPr>
            <p:ph type="body" sz="quarter" idx="10" hasCustomPrompt="1"/>
          </p:nvPr>
        </p:nvSpPr>
        <p:spPr bwMode="auto">
          <a:xfrm>
            <a:off x="372291" y="4638621"/>
            <a:ext cx="5157216" cy="1024128"/>
          </a:xfrm>
        </p:spPr>
        <p:txBody>
          <a:bodyPr wrap="square" lIns="91521">
            <a:noAutofit/>
          </a:bodyPr>
          <a:lstStyle>
            <a:lvl1pPr marL="0" indent="0">
              <a:lnSpc>
                <a:spcPct val="85000"/>
              </a:lnSpc>
              <a:spcBef>
                <a:spcPts val="0"/>
              </a:spcBef>
              <a:spcAft>
                <a:spcPts val="600"/>
              </a:spcAft>
              <a:buFontTx/>
              <a:buNone/>
              <a:defRPr sz="1800" b="0">
                <a:solidFill>
                  <a:schemeClr val="tx1"/>
                </a:solidFill>
              </a:defRPr>
            </a:lvl1pPr>
            <a:lvl2pPr marL="115992" indent="-115992">
              <a:lnSpc>
                <a:spcPct val="85000"/>
              </a:lnSpc>
              <a:buFont typeface="Arial" panose="020B0604020202020204" pitchFamily="34" charset="0"/>
              <a:buChar char=" "/>
              <a:defRPr sz="2300" b="0">
                <a:solidFill>
                  <a:schemeClr val="bg2"/>
                </a:solidFill>
              </a:defRPr>
            </a:lvl2pPr>
            <a:lvl3pPr marL="115992" indent="-115992">
              <a:lnSpc>
                <a:spcPct val="85000"/>
              </a:lnSpc>
              <a:buFont typeface="Arial" panose="020B0604020202020204" pitchFamily="34" charset="0"/>
              <a:buChar char=" "/>
              <a:defRPr sz="2300" b="0">
                <a:solidFill>
                  <a:schemeClr val="bg2"/>
                </a:solidFill>
              </a:defRPr>
            </a:lvl3pPr>
            <a:lvl4pPr marL="115992" indent="-115992">
              <a:lnSpc>
                <a:spcPct val="85000"/>
              </a:lnSpc>
              <a:buFont typeface="Arial" panose="020B0604020202020204" pitchFamily="34" charset="0"/>
              <a:buChar char=" "/>
              <a:defRPr sz="2300" b="0">
                <a:solidFill>
                  <a:schemeClr val="bg2"/>
                </a:solidFill>
              </a:defRPr>
            </a:lvl4pPr>
            <a:lvl5pPr marL="115992" indent="-115992">
              <a:lnSpc>
                <a:spcPct val="85000"/>
              </a:lnSpc>
              <a:buFont typeface="Arial" panose="020B0604020202020204" pitchFamily="34" charset="0"/>
              <a:buChar char=" "/>
              <a:defRPr sz="2300" b="0">
                <a:solidFill>
                  <a:schemeClr val="bg2"/>
                </a:solidFill>
              </a:defRPr>
            </a:lvl5pPr>
          </a:lstStyle>
          <a:p>
            <a:pPr lvl="0"/>
            <a:r>
              <a:rPr lang="en-US" dirty="0"/>
              <a:t>Click to edit master text styles</a:t>
            </a:r>
          </a:p>
        </p:txBody>
      </p:sp>
      <p:sp>
        <p:nvSpPr>
          <p:cNvPr id="11" name="Title 1">
            <a:extLst>
              <a:ext uri="{FF2B5EF4-FFF2-40B4-BE49-F238E27FC236}">
                <a16:creationId xmlns:a16="http://schemas.microsoft.com/office/drawing/2014/main" id="{60E89ACA-BD6A-9D4F-9E53-53B7B7C8C302}"/>
              </a:ext>
            </a:extLst>
          </p:cNvPr>
          <p:cNvSpPr>
            <a:spLocks noGrp="1"/>
          </p:cNvSpPr>
          <p:nvPr>
            <p:ph type="ctrTitle" hasCustomPrompt="1"/>
          </p:nvPr>
        </p:nvSpPr>
        <p:spPr bwMode="auto">
          <a:xfrm>
            <a:off x="372291" y="3056706"/>
            <a:ext cx="5157216" cy="1472184"/>
          </a:xfrm>
        </p:spPr>
        <p:txBody>
          <a:bodyPr wrap="square" lIns="91521">
            <a:noAutofit/>
          </a:bodyPr>
          <a:lstStyle>
            <a:lvl1pPr algn="l">
              <a:lnSpc>
                <a:spcPct val="95000"/>
              </a:lnSpc>
              <a:defRPr sz="3000" b="1">
                <a:solidFill>
                  <a:schemeClr val="tx1"/>
                </a:solidFill>
              </a:defRPr>
            </a:lvl1pPr>
          </a:lstStyle>
          <a:p>
            <a:r>
              <a:rPr lang="en-US" dirty="0"/>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7" name="Picture 6">
            <a:extLst>
              <a:ext uri="{FF2B5EF4-FFF2-40B4-BE49-F238E27FC236}">
                <a16:creationId xmlns:a16="http://schemas.microsoft.com/office/drawing/2014/main" id="{FE7F525F-F664-3842-9A38-CEB444FD94FA}"/>
              </a:ext>
            </a:extLst>
          </p:cNvPr>
          <p:cNvPicPr>
            <a:picLocks noChangeAspect="1"/>
          </p:cNvPicPr>
          <p:nvPr userDrawn="1"/>
        </p:nvPicPr>
        <p:blipFill>
          <a:blip r:embed="rId3"/>
          <a:srcRect/>
          <a:stretch/>
        </p:blipFill>
        <p:spPr>
          <a:xfrm>
            <a:off x="475488" y="6548124"/>
            <a:ext cx="679254" cy="123053"/>
          </a:xfrm>
          <a:prstGeom prst="rect">
            <a:avLst/>
          </a:prstGeom>
        </p:spPr>
      </p:pic>
    </p:spTree>
    <p:extLst>
      <p:ext uri="{BB962C8B-B14F-4D97-AF65-F5344CB8AC3E}">
        <p14:creationId xmlns:p14="http://schemas.microsoft.com/office/powerpoint/2010/main" val="121393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2021 NetApp, Inc. All rights reserved.  — NETAPP CONFIDENTIAL — </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6" name="Rectangle 5">
            <a:extLst>
              <a:ext uri="{FF2B5EF4-FFF2-40B4-BE49-F238E27FC236}">
                <a16:creationId xmlns:a16="http://schemas.microsoft.com/office/drawing/2014/main" id="{8E5A4C6B-072B-3142-B192-02F8A8EAE530}"/>
              </a:ext>
            </a:extLst>
          </p:cNvPr>
          <p:cNvSpPr/>
          <p:nvPr userDrawn="1"/>
        </p:nvSpPr>
        <p:spPr>
          <a:xfrm flipV="1">
            <a:off x="6108065" y="0"/>
            <a:ext cx="6080760"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DBFADADA-D1C3-E441-9EDD-5F15ABB23E81}"/>
              </a:ext>
            </a:extLst>
          </p:cNvPr>
          <p:cNvSpPr>
            <a:spLocks noGrp="1"/>
          </p:cNvSpPr>
          <p:nvPr>
            <p:ph type="title" hasCustomPrompt="1"/>
          </p:nvPr>
        </p:nvSpPr>
        <p:spPr>
          <a:xfrm>
            <a:off x="374904" y="393192"/>
            <a:ext cx="5157216" cy="1313832"/>
          </a:xfrm>
        </p:spPr>
        <p:txBody>
          <a:bodyPr/>
          <a:lstStyle>
            <a:lvl1pPr>
              <a:defRPr sz="3000"/>
            </a:lvl1pPr>
          </a:lstStyle>
          <a:p>
            <a:r>
              <a:rPr lang="en-US" dirty="0"/>
              <a:t>Click to Edit Master Slide Title</a:t>
            </a:r>
          </a:p>
        </p:txBody>
      </p:sp>
      <p:sp>
        <p:nvSpPr>
          <p:cNvPr id="8" name="Content Placeholder 2">
            <a:extLst>
              <a:ext uri="{FF2B5EF4-FFF2-40B4-BE49-F238E27FC236}">
                <a16:creationId xmlns:a16="http://schemas.microsoft.com/office/drawing/2014/main" id="{535A3B1E-428C-554B-AE89-175A03EA0F4F}"/>
              </a:ext>
            </a:extLst>
          </p:cNvPr>
          <p:cNvSpPr>
            <a:spLocks noGrp="1"/>
          </p:cNvSpPr>
          <p:nvPr>
            <p:ph sz="quarter" idx="15" hasCustomPrompt="1"/>
          </p:nvPr>
        </p:nvSpPr>
        <p:spPr>
          <a:xfrm>
            <a:off x="6468293" y="1766646"/>
            <a:ext cx="5340096"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endParaRPr lang="en-US" dirty="0"/>
          </a:p>
        </p:txBody>
      </p:sp>
      <p:sp>
        <p:nvSpPr>
          <p:cNvPr id="9" name="Text Placeholder 3">
            <a:extLst>
              <a:ext uri="{FF2B5EF4-FFF2-40B4-BE49-F238E27FC236}">
                <a16:creationId xmlns:a16="http://schemas.microsoft.com/office/drawing/2014/main" id="{05FFD026-5989-D041-A05A-82F419DFE043}"/>
              </a:ext>
            </a:extLst>
          </p:cNvPr>
          <p:cNvSpPr>
            <a:spLocks noGrp="1"/>
          </p:cNvSpPr>
          <p:nvPr>
            <p:ph type="body" idx="10" hasCustomPrompt="1"/>
          </p:nvPr>
        </p:nvSpPr>
        <p:spPr>
          <a:xfrm>
            <a:off x="374904" y="1764792"/>
            <a:ext cx="5151701" cy="812970"/>
          </a:xfrm>
        </p:spPr>
        <p:txBody>
          <a:bodyPr/>
          <a:lstStyle>
            <a:lvl1pPr marL="0" indent="0">
              <a:buNone/>
              <a:defRPr/>
            </a:lvl1pPr>
          </a:lstStyle>
          <a:p>
            <a:r>
              <a:rPr lang="en-US" dirty="0"/>
              <a:t>Click to edit master text styles</a:t>
            </a:r>
          </a:p>
        </p:txBody>
      </p:sp>
    </p:spTree>
    <p:extLst>
      <p:ext uri="{BB962C8B-B14F-4D97-AF65-F5344CB8AC3E}">
        <p14:creationId xmlns:p14="http://schemas.microsoft.com/office/powerpoint/2010/main" val="217941270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BD0337-2A8F-514F-A291-27990BC48A73}"/>
              </a:ext>
            </a:extLst>
          </p:cNvPr>
          <p:cNvSpPr>
            <a:spLocks noGrp="1"/>
          </p:cNvSpPr>
          <p:nvPr>
            <p:ph type="title"/>
          </p:nvPr>
        </p:nvSpPr>
        <p:spPr>
          <a:xfrm>
            <a:off x="374904" y="530352"/>
            <a:ext cx="11439144" cy="329184"/>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A422AD6A-4255-7C4D-8593-580235D3D641}"/>
              </a:ext>
            </a:extLst>
          </p:cNvPr>
          <p:cNvSpPr>
            <a:spLocks noGrp="1"/>
          </p:cNvSpPr>
          <p:nvPr>
            <p:ph type="body" idx="1"/>
          </p:nvPr>
        </p:nvSpPr>
        <p:spPr>
          <a:xfrm>
            <a:off x="374904" y="1783080"/>
            <a:ext cx="11439144" cy="420624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40D1C41-B659-8841-8F0F-A47FD84AB434}"/>
              </a:ext>
            </a:extLst>
          </p:cNvPr>
          <p:cNvSpPr>
            <a:spLocks noGrp="1"/>
          </p:cNvSpPr>
          <p:nvPr>
            <p:ph type="ftr" sz="quarter" idx="3"/>
          </p:nvPr>
        </p:nvSpPr>
        <p:spPr>
          <a:xfrm>
            <a:off x="1581912" y="6547104"/>
            <a:ext cx="4425696" cy="109728"/>
          </a:xfrm>
          <a:prstGeom prst="rect">
            <a:avLst/>
          </a:prstGeom>
        </p:spPr>
        <p:txBody>
          <a:bodyPr vert="horz" lIns="0" tIns="0" rIns="0" bIns="0" rtlCol="0" anchor="ctr"/>
          <a:lstStyle>
            <a:lvl1pPr algn="l">
              <a:defRPr sz="800">
                <a:solidFill>
                  <a:schemeClr val="tx1"/>
                </a:solidFill>
              </a:defRPr>
            </a:lvl1pPr>
          </a:lstStyle>
          <a:p>
            <a:pPr algn="l"/>
            <a:r>
              <a:rPr lang="en-US" dirty="0"/>
              <a:t>© 2021 NetApp, Inc. All rights reserved.  — NETAPP CONFIDENTIAL — </a:t>
            </a:r>
          </a:p>
        </p:txBody>
      </p:sp>
      <p:sp>
        <p:nvSpPr>
          <p:cNvPr id="6" name="Slide Number Placeholder 5">
            <a:extLst>
              <a:ext uri="{FF2B5EF4-FFF2-40B4-BE49-F238E27FC236}">
                <a16:creationId xmlns:a16="http://schemas.microsoft.com/office/drawing/2014/main" id="{B6973C12-E515-BF4A-8619-0B216ABD9C2A}"/>
              </a:ext>
            </a:extLst>
          </p:cNvPr>
          <p:cNvSpPr>
            <a:spLocks noGrp="1"/>
          </p:cNvSpPr>
          <p:nvPr>
            <p:ph type="sldNum" sz="quarter" idx="4"/>
          </p:nvPr>
        </p:nvSpPr>
        <p:spPr>
          <a:xfrm>
            <a:off x="1170432" y="6547104"/>
            <a:ext cx="402336" cy="109728"/>
          </a:xfrm>
          <a:prstGeom prst="rect">
            <a:avLst/>
          </a:prstGeom>
        </p:spPr>
        <p:txBody>
          <a:bodyPr vert="horz" lIns="0" tIns="0" rIns="0" bIns="0" rtlCol="0" anchor="ctr"/>
          <a:lstStyle>
            <a:lvl1pPr algn="ctr">
              <a:defRPr sz="800">
                <a:solidFill>
                  <a:schemeClr val="tx1"/>
                </a:solidFill>
              </a:defRPr>
            </a:lvl1pPr>
          </a:lstStyle>
          <a:p>
            <a:pPr algn="ctr"/>
            <a:fld id="{9759F7D0-245F-9D47-9329-4A69AA4AABEA}" type="slidenum">
              <a:rPr lang="en-US" smtClean="0"/>
              <a:pPr/>
              <a:t>‹#›</a:t>
            </a:fld>
            <a:endParaRPr lang="en-US" dirty="0"/>
          </a:p>
        </p:txBody>
      </p:sp>
      <p:pic>
        <p:nvPicPr>
          <p:cNvPr id="7" name="Picture 6">
            <a:extLst>
              <a:ext uri="{FF2B5EF4-FFF2-40B4-BE49-F238E27FC236}">
                <a16:creationId xmlns:a16="http://schemas.microsoft.com/office/drawing/2014/main" id="{4259A4B8-54C9-D449-9B89-94880AAB922F}"/>
              </a:ext>
            </a:extLst>
          </p:cNvPr>
          <p:cNvPicPr>
            <a:picLocks noChangeAspect="1"/>
          </p:cNvPicPr>
          <p:nvPr userDrawn="1"/>
        </p:nvPicPr>
        <p:blipFill>
          <a:blip r:embed="rId42"/>
          <a:srcRect/>
          <a:stretch/>
        </p:blipFill>
        <p:spPr>
          <a:xfrm>
            <a:off x="475488" y="6548124"/>
            <a:ext cx="679254" cy="123053"/>
          </a:xfrm>
          <a:prstGeom prst="rect">
            <a:avLst/>
          </a:prstGeom>
        </p:spPr>
      </p:pic>
    </p:spTree>
    <p:extLst>
      <p:ext uri="{BB962C8B-B14F-4D97-AF65-F5344CB8AC3E}">
        <p14:creationId xmlns:p14="http://schemas.microsoft.com/office/powerpoint/2010/main" val="497848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8" r:id="rId39"/>
    <p:sldLayoutId id="2147483689" r:id="rId40"/>
  </p:sldLayoutIdLst>
  <p:hf hdr="0" dt="0"/>
  <p:txStyles>
    <p:titleStyle>
      <a:lvl1pPr algn="l" defTabSz="914400" rtl="0" eaLnBrk="1" latinLnBrk="0" hangingPunct="1">
        <a:lnSpc>
          <a:spcPct val="90000"/>
        </a:lnSpc>
        <a:spcBef>
          <a:spcPct val="0"/>
        </a:spcBef>
        <a:buNone/>
        <a:defRPr sz="2200" b="1" kern="1200">
          <a:solidFill>
            <a:schemeClr val="tx1"/>
          </a:solidFill>
          <a:latin typeface="+mj-lt"/>
          <a:ea typeface="+mj-ea"/>
          <a:cs typeface="+mj-cs"/>
        </a:defRPr>
      </a:lvl1pPr>
    </p:titleStyle>
    <p:bodyStyle>
      <a:lvl1pPr marL="228600" indent="-228600" algn="l" defTabSz="914400" rtl="0" eaLnBrk="1" latinLnBrk="0" hangingPunct="1">
        <a:lnSpc>
          <a:spcPct val="95000"/>
        </a:lnSpc>
        <a:spcBef>
          <a:spcPts val="1200"/>
        </a:spcBef>
        <a:spcAft>
          <a:spcPts val="400"/>
        </a:spcAft>
        <a:buFont typeface="Arial" panose="020B0604020202020204" pitchFamily="34" charset="0"/>
        <a:buChar char="•"/>
        <a:defRPr sz="1800" kern="1200">
          <a:solidFill>
            <a:schemeClr val="tx1"/>
          </a:solidFill>
          <a:latin typeface="+mn-lt"/>
          <a:ea typeface="+mn-ea"/>
          <a:cs typeface="+mn-cs"/>
        </a:defRPr>
      </a:lvl1pPr>
      <a:lvl2pPr marL="402336" indent="-173736" algn="l" defTabSz="914400" rtl="0" eaLnBrk="1" latinLnBrk="0" hangingPunct="1">
        <a:lnSpc>
          <a:spcPct val="95000"/>
        </a:lnSpc>
        <a:spcBef>
          <a:spcPts val="200"/>
        </a:spcBef>
        <a:spcAft>
          <a:spcPts val="400"/>
        </a:spcAft>
        <a:buFont typeface="Arial" panose="020B0604020202020204" pitchFamily="34" charset="0"/>
        <a:buChar char="•"/>
        <a:defRPr sz="1400" kern="1200">
          <a:solidFill>
            <a:schemeClr val="tx1"/>
          </a:solidFill>
          <a:latin typeface="+mn-lt"/>
          <a:ea typeface="+mn-ea"/>
          <a:cs typeface="+mn-cs"/>
        </a:defRPr>
      </a:lvl2pPr>
      <a:lvl3pPr marL="576072" indent="-173736" algn="l" defTabSz="914400" rtl="0" eaLnBrk="1" latinLnBrk="0" hangingPunct="1">
        <a:lnSpc>
          <a:spcPct val="95000"/>
        </a:lnSpc>
        <a:spcBef>
          <a:spcPts val="200"/>
        </a:spcBef>
        <a:spcAft>
          <a:spcPts val="400"/>
        </a:spcAft>
        <a:buFont typeface="Arial" panose="020B0604020202020204" pitchFamily="34" charset="0"/>
        <a:buChar char="•"/>
        <a:defRPr sz="1200" kern="1200">
          <a:solidFill>
            <a:schemeClr val="tx1"/>
          </a:solidFill>
          <a:latin typeface="+mn-lt"/>
          <a:ea typeface="+mn-ea"/>
          <a:cs typeface="+mn-cs"/>
        </a:defRPr>
      </a:lvl3pPr>
      <a:lvl4pPr marL="749808" indent="-173736" algn="l" defTabSz="914400" rtl="0" eaLnBrk="1" latinLnBrk="0" hangingPunct="1">
        <a:lnSpc>
          <a:spcPct val="95000"/>
        </a:lnSpc>
        <a:spcBef>
          <a:spcPts val="200"/>
        </a:spcBef>
        <a:spcAft>
          <a:spcPts val="400"/>
        </a:spcAft>
        <a:buFont typeface="Arial" panose="020B0604020202020204" pitchFamily="34" charset="0"/>
        <a:buChar char="•"/>
        <a:defRPr sz="1200" kern="1200">
          <a:solidFill>
            <a:schemeClr val="tx1"/>
          </a:solidFill>
          <a:latin typeface="+mn-lt"/>
          <a:ea typeface="+mn-ea"/>
          <a:cs typeface="+mn-cs"/>
        </a:defRPr>
      </a:lvl4pPr>
      <a:lvl5pPr marL="914400" indent="-173736" algn="l" defTabSz="914400" rtl="0" eaLnBrk="1" latinLnBrk="0" hangingPunct="1">
        <a:lnSpc>
          <a:spcPct val="95000"/>
        </a:lnSpc>
        <a:spcBef>
          <a:spcPts val="200"/>
        </a:spcBef>
        <a:spcAft>
          <a:spcPts val="4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3.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3.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7.png"/><Relationship Id="rId7"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13.png"/><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13.png"/><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13.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6.xml"/><Relationship Id="rId1" Type="http://schemas.openxmlformats.org/officeDocument/2006/relationships/slideLayout" Target="../slideLayouts/slideLayout21.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8.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3.png"/><Relationship Id="rId7" Type="http://schemas.openxmlformats.org/officeDocument/2006/relationships/image" Target="../media/image45.png"/><Relationship Id="rId12" Type="http://schemas.openxmlformats.org/officeDocument/2006/relationships/image" Target="../media/image48.png"/><Relationship Id="rId2" Type="http://schemas.openxmlformats.org/officeDocument/2006/relationships/image" Target="../media/image24.png"/><Relationship Id="rId1" Type="http://schemas.openxmlformats.org/officeDocument/2006/relationships/slideLayout" Target="../slideLayouts/slideLayout10.xml"/><Relationship Id="rId6" Type="http://schemas.openxmlformats.org/officeDocument/2006/relationships/image" Target="../media/image44.png"/><Relationship Id="rId11" Type="http://schemas.openxmlformats.org/officeDocument/2006/relationships/image" Target="../media/image47.png"/><Relationship Id="rId5" Type="http://schemas.openxmlformats.org/officeDocument/2006/relationships/image" Target="../media/image26.png"/><Relationship Id="rId10" Type="http://schemas.openxmlformats.org/officeDocument/2006/relationships/image" Target="../media/image46.png"/><Relationship Id="rId4" Type="http://schemas.openxmlformats.org/officeDocument/2006/relationships/image" Target="../media/image25.pn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docs.netapp.com/us-en/ontap/smbc/index.html" TargetMode="External"/><Relationship Id="rId2" Type="http://schemas.openxmlformats.org/officeDocument/2006/relationships/notesSlide" Target="../notesSlides/notesSlide30.xml"/><Relationship Id="rId1" Type="http://schemas.openxmlformats.org/officeDocument/2006/relationships/slideLayout" Target="../slideLayouts/slideLayout40.xml"/><Relationship Id="rId6" Type="http://schemas.openxmlformats.org/officeDocument/2006/relationships/hyperlink" Target="https://fieldportal.netapp.com/content/1292249?assetComponentId=1294798" TargetMode="External"/><Relationship Id="rId5" Type="http://schemas.openxmlformats.org/officeDocument/2006/relationships/hyperlink" Target="https://fieldportal.netapp.com/content/1232901?assetComponentId=1235397&amp;languageCode=en-US&amp;nid=9338852" TargetMode="External"/><Relationship Id="rId4" Type="http://schemas.openxmlformats.org/officeDocument/2006/relationships/hyperlink" Target="http://docs.netapp.com/ontap-9/index.jsp"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8" Type="http://schemas.openxmlformats.org/officeDocument/2006/relationships/image" Target="../media/image19.tiff"/><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6.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19.tiff"/><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27877-FF36-AC49-BD18-B12CF14A0B23}"/>
              </a:ext>
            </a:extLst>
          </p:cNvPr>
          <p:cNvSpPr>
            <a:spLocks noGrp="1"/>
          </p:cNvSpPr>
          <p:nvPr>
            <p:ph type="ctrTitle"/>
          </p:nvPr>
        </p:nvSpPr>
        <p:spPr/>
        <p:txBody>
          <a:bodyPr/>
          <a:lstStyle/>
          <a:p>
            <a:r>
              <a:rPr lang="en-US" dirty="0"/>
              <a:t>SnapMirror Business Continuity (SM-BC)</a:t>
            </a:r>
          </a:p>
        </p:txBody>
      </p:sp>
      <p:sp>
        <p:nvSpPr>
          <p:cNvPr id="3" name="Text Placeholder 2">
            <a:extLst>
              <a:ext uri="{FF2B5EF4-FFF2-40B4-BE49-F238E27FC236}">
                <a16:creationId xmlns:a16="http://schemas.microsoft.com/office/drawing/2014/main" id="{31213529-E59F-484F-BB3C-F0BBBFE014DA}"/>
              </a:ext>
            </a:extLst>
          </p:cNvPr>
          <p:cNvSpPr>
            <a:spLocks noGrp="1"/>
          </p:cNvSpPr>
          <p:nvPr>
            <p:ph type="body" sz="quarter" idx="10"/>
          </p:nvPr>
        </p:nvSpPr>
        <p:spPr/>
        <p:txBody>
          <a:bodyPr/>
          <a:lstStyle/>
          <a:p>
            <a:r>
              <a:rPr lang="en-US" dirty="0"/>
              <a:t>Oracle Architectures</a:t>
            </a:r>
          </a:p>
        </p:txBody>
      </p:sp>
      <p:sp>
        <p:nvSpPr>
          <p:cNvPr id="6" name="Text Placeholder 5">
            <a:extLst>
              <a:ext uri="{FF2B5EF4-FFF2-40B4-BE49-F238E27FC236}">
                <a16:creationId xmlns:a16="http://schemas.microsoft.com/office/drawing/2014/main" id="{2002E4BC-E990-EF4C-BC57-A523DD744CCA}"/>
              </a:ext>
            </a:extLst>
          </p:cNvPr>
          <p:cNvSpPr>
            <a:spLocks noGrp="1"/>
          </p:cNvSpPr>
          <p:nvPr>
            <p:ph type="body" sz="quarter" idx="13"/>
          </p:nvPr>
        </p:nvSpPr>
        <p:spPr/>
        <p:txBody>
          <a:bodyPr/>
          <a:lstStyle/>
          <a:p>
            <a:r>
              <a:rPr lang="en-US" dirty="0"/>
              <a:t>May 2021</a:t>
            </a:r>
          </a:p>
        </p:txBody>
      </p:sp>
      <p:sp>
        <p:nvSpPr>
          <p:cNvPr id="7" name="Footer Placeholder 6">
            <a:extLst>
              <a:ext uri="{FF2B5EF4-FFF2-40B4-BE49-F238E27FC236}">
                <a16:creationId xmlns:a16="http://schemas.microsoft.com/office/drawing/2014/main" id="{1B03E58C-6799-A041-8580-79EA10D9C7ED}"/>
              </a:ext>
            </a:extLst>
          </p:cNvPr>
          <p:cNvSpPr>
            <a:spLocks noGrp="1"/>
          </p:cNvSpPr>
          <p:nvPr>
            <p:ph type="ftr" sz="quarter" idx="3"/>
          </p:nvPr>
        </p:nvSpPr>
        <p:spPr/>
        <p:txBody>
          <a:bodyPr/>
          <a:lstStyle/>
          <a:p>
            <a:r>
              <a:rPr lang="en-US" dirty="0"/>
              <a:t>© 2021 NetApp, Inc. All rights reserved.  — NETAPP CONFIDENTIAL — </a:t>
            </a:r>
          </a:p>
        </p:txBody>
      </p:sp>
    </p:spTree>
    <p:extLst>
      <p:ext uri="{BB962C8B-B14F-4D97-AF65-F5344CB8AC3E}">
        <p14:creationId xmlns:p14="http://schemas.microsoft.com/office/powerpoint/2010/main" val="236023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FC6343B-5B23-4D7E-AE16-0C0BB592D826}"/>
              </a:ext>
            </a:extLst>
          </p:cNvPr>
          <p:cNvSpPr>
            <a:spLocks noGrp="1"/>
          </p:cNvSpPr>
          <p:nvPr>
            <p:ph type="body" sz="quarter" idx="10"/>
          </p:nvPr>
        </p:nvSpPr>
        <p:spPr/>
        <p:txBody>
          <a:bodyPr/>
          <a:lstStyle/>
          <a:p>
            <a:r>
              <a:rPr lang="en-US" dirty="0"/>
              <a:t>Oracle Apps </a:t>
            </a:r>
          </a:p>
        </p:txBody>
      </p:sp>
      <p:sp>
        <p:nvSpPr>
          <p:cNvPr id="6" name="Title 5">
            <a:extLst>
              <a:ext uri="{FF2B5EF4-FFF2-40B4-BE49-F238E27FC236}">
                <a16:creationId xmlns:a16="http://schemas.microsoft.com/office/drawing/2014/main" id="{E0C82C65-697B-458E-A0ED-C03F1D5A3410}"/>
              </a:ext>
            </a:extLst>
          </p:cNvPr>
          <p:cNvSpPr>
            <a:spLocks noGrp="1"/>
          </p:cNvSpPr>
          <p:nvPr>
            <p:ph type="ctrTitle"/>
          </p:nvPr>
        </p:nvSpPr>
        <p:spPr/>
        <p:txBody>
          <a:bodyPr/>
          <a:lstStyle/>
          <a:p>
            <a:r>
              <a:rPr lang="en-US" dirty="0"/>
              <a:t>Use cases</a:t>
            </a:r>
          </a:p>
        </p:txBody>
      </p:sp>
      <p:sp>
        <p:nvSpPr>
          <p:cNvPr id="2" name="Footer Placeholder 1">
            <a:extLst>
              <a:ext uri="{FF2B5EF4-FFF2-40B4-BE49-F238E27FC236}">
                <a16:creationId xmlns:a16="http://schemas.microsoft.com/office/drawing/2014/main" id="{A12749A7-292E-4644-874B-DBCF0037641E}"/>
              </a:ext>
            </a:extLst>
          </p:cNvPr>
          <p:cNvSpPr>
            <a:spLocks noGrp="1"/>
          </p:cNvSpPr>
          <p:nvPr>
            <p:ph type="ftr" sz="quarter" idx="3"/>
          </p:nvPr>
        </p:nvSpPr>
        <p:spPr/>
        <p:txBody>
          <a:bodyPr/>
          <a:lstStyle/>
          <a:p>
            <a:r>
              <a:rPr lang="en-US" dirty="0"/>
              <a:t>© 2021 NetApp, Inc. All rights reserved.  — NETAPP CONFIDENTIAL — </a:t>
            </a:r>
          </a:p>
        </p:txBody>
      </p:sp>
      <p:sp>
        <p:nvSpPr>
          <p:cNvPr id="3" name="Slide Number Placeholder 2">
            <a:extLst>
              <a:ext uri="{FF2B5EF4-FFF2-40B4-BE49-F238E27FC236}">
                <a16:creationId xmlns:a16="http://schemas.microsoft.com/office/drawing/2014/main" id="{A6F537F2-B0FF-4831-B0DC-9C7BC1DC1727}"/>
              </a:ext>
            </a:extLst>
          </p:cNvPr>
          <p:cNvSpPr>
            <a:spLocks noGrp="1"/>
          </p:cNvSpPr>
          <p:nvPr>
            <p:ph type="sldNum" sz="quarter" idx="4"/>
          </p:nvPr>
        </p:nvSpPr>
        <p:spPr/>
        <p:txBody>
          <a:bodyPr/>
          <a:lstStyle/>
          <a:p>
            <a:fld id="{B071A5F3-A4FF-4CEE-8215-C08835B585C1}" type="slidenum">
              <a:rPr lang="en-US" smtClean="0"/>
              <a:pPr/>
              <a:t>10</a:t>
            </a:fld>
            <a:endParaRPr lang="en-US" dirty="0"/>
          </a:p>
        </p:txBody>
      </p:sp>
    </p:spTree>
    <p:extLst>
      <p:ext uri="{BB962C8B-B14F-4D97-AF65-F5344CB8AC3E}">
        <p14:creationId xmlns:p14="http://schemas.microsoft.com/office/powerpoint/2010/main" val="8663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AEAF5A-9542-4E8A-8E63-E16F425FF599}"/>
              </a:ext>
            </a:extLst>
          </p:cNvPr>
          <p:cNvSpPr>
            <a:spLocks noGrp="1"/>
          </p:cNvSpPr>
          <p:nvPr>
            <p:ph type="ftr" sz="quarter" idx="3"/>
          </p:nvPr>
        </p:nvSpPr>
        <p:spPr/>
        <p:txBody>
          <a:bodyPr/>
          <a:lstStyle/>
          <a:p>
            <a:r>
              <a:rPr lang="en-US"/>
              <a:t>© 2021 NetApp, Inc. All rights reserved.  — NETAPP CONFIDENTIAL — </a:t>
            </a:r>
            <a:endParaRPr lang="en-US" dirty="0"/>
          </a:p>
        </p:txBody>
      </p:sp>
      <p:sp>
        <p:nvSpPr>
          <p:cNvPr id="3" name="Slide Number Placeholder 2">
            <a:extLst>
              <a:ext uri="{FF2B5EF4-FFF2-40B4-BE49-F238E27FC236}">
                <a16:creationId xmlns:a16="http://schemas.microsoft.com/office/drawing/2014/main" id="{51B07971-8689-420C-ACBE-B98DF4F1408D}"/>
              </a:ext>
            </a:extLst>
          </p:cNvPr>
          <p:cNvSpPr>
            <a:spLocks noGrp="1"/>
          </p:cNvSpPr>
          <p:nvPr>
            <p:ph type="sldNum" sz="quarter" idx="4"/>
          </p:nvPr>
        </p:nvSpPr>
        <p:spPr/>
        <p:txBody>
          <a:bodyPr/>
          <a:lstStyle/>
          <a:p>
            <a:fld id="{B071A5F3-A4FF-4CEE-8215-C08835B585C1}" type="slidenum">
              <a:rPr lang="en-US" smtClean="0"/>
              <a:pPr/>
              <a:t>11</a:t>
            </a:fld>
            <a:endParaRPr lang="en-US" dirty="0"/>
          </a:p>
        </p:txBody>
      </p:sp>
      <p:sp>
        <p:nvSpPr>
          <p:cNvPr id="5" name="Text Placeholder 4">
            <a:extLst>
              <a:ext uri="{FF2B5EF4-FFF2-40B4-BE49-F238E27FC236}">
                <a16:creationId xmlns:a16="http://schemas.microsoft.com/office/drawing/2014/main" id="{A7631188-0FFC-44CF-B2A8-7B0903762601}"/>
              </a:ext>
            </a:extLst>
          </p:cNvPr>
          <p:cNvSpPr>
            <a:spLocks noGrp="1"/>
          </p:cNvSpPr>
          <p:nvPr>
            <p:ph type="body" idx="10"/>
          </p:nvPr>
        </p:nvSpPr>
        <p:spPr/>
        <p:txBody>
          <a:bodyPr/>
          <a:lstStyle/>
          <a:p>
            <a:endParaRPr lang="en-US" dirty="0"/>
          </a:p>
        </p:txBody>
      </p:sp>
      <p:sp>
        <p:nvSpPr>
          <p:cNvPr id="8" name="Title 7">
            <a:extLst>
              <a:ext uri="{FF2B5EF4-FFF2-40B4-BE49-F238E27FC236}">
                <a16:creationId xmlns:a16="http://schemas.microsoft.com/office/drawing/2014/main" id="{B0FE18CB-136D-4C5D-A703-8C2E826E4D25}"/>
              </a:ext>
            </a:extLst>
          </p:cNvPr>
          <p:cNvSpPr>
            <a:spLocks noGrp="1"/>
          </p:cNvSpPr>
          <p:nvPr>
            <p:ph type="title"/>
          </p:nvPr>
        </p:nvSpPr>
        <p:spPr>
          <a:xfrm>
            <a:off x="374650" y="527050"/>
            <a:ext cx="11439525" cy="330200"/>
          </a:xfrm>
        </p:spPr>
        <p:txBody>
          <a:bodyPr/>
          <a:lstStyle/>
          <a:p>
            <a:r>
              <a:rPr lang="en-US" dirty="0"/>
              <a:t>Granular Application availability</a:t>
            </a:r>
          </a:p>
        </p:txBody>
      </p:sp>
      <p:grpSp>
        <p:nvGrpSpPr>
          <p:cNvPr id="9" name="Group 8">
            <a:extLst>
              <a:ext uri="{FF2B5EF4-FFF2-40B4-BE49-F238E27FC236}">
                <a16:creationId xmlns:a16="http://schemas.microsoft.com/office/drawing/2014/main" id="{2FC1EC11-B8BB-485A-89B6-486BB571CB5E}"/>
              </a:ext>
            </a:extLst>
          </p:cNvPr>
          <p:cNvGrpSpPr/>
          <p:nvPr/>
        </p:nvGrpSpPr>
        <p:grpSpPr>
          <a:xfrm>
            <a:off x="5925495" y="2916793"/>
            <a:ext cx="1303451" cy="399753"/>
            <a:chOff x="9667537" y="2727239"/>
            <a:chExt cx="1303451" cy="399753"/>
          </a:xfrm>
        </p:grpSpPr>
        <p:sp>
          <p:nvSpPr>
            <p:cNvPr id="10" name="AutoShape 88">
              <a:extLst>
                <a:ext uri="{FF2B5EF4-FFF2-40B4-BE49-F238E27FC236}">
                  <a16:creationId xmlns:a16="http://schemas.microsoft.com/office/drawing/2014/main" id="{DE095C51-B986-433A-A357-F71C55DFD870}"/>
                </a:ext>
              </a:extLst>
            </p:cNvPr>
            <p:cNvSpPr>
              <a:spLocks noChangeArrowheads="1"/>
            </p:cNvSpPr>
            <p:nvPr/>
          </p:nvSpPr>
          <p:spPr bwMode="auto">
            <a:xfrm>
              <a:off x="9667537" y="2752697"/>
              <a:ext cx="1303451" cy="37429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934 w 21600"/>
                <a:gd name="T13" fmla="*/ 5935 h 21600"/>
                <a:gd name="T14" fmla="*/ 15666 w 21600"/>
                <a:gd name="T15" fmla="*/ 15665 h 21600"/>
              </a:gdLst>
              <a:ahLst/>
              <a:cxnLst>
                <a:cxn ang="T8">
                  <a:pos x="T0" y="T1"/>
                </a:cxn>
                <a:cxn ang="T9">
                  <a:pos x="T2" y="T3"/>
                </a:cxn>
                <a:cxn ang="T10">
                  <a:pos x="T4" y="T5"/>
                </a:cxn>
                <a:cxn ang="T11">
                  <a:pos x="T6" y="T7"/>
                </a:cxn>
              </a:cxnLst>
              <a:rect l="T12" t="T13" r="T14" b="T15"/>
              <a:pathLst>
                <a:path w="21600" h="21600">
                  <a:moveTo>
                    <a:pt x="0" y="0"/>
                  </a:moveTo>
                  <a:lnTo>
                    <a:pt x="8274" y="21600"/>
                  </a:lnTo>
                  <a:lnTo>
                    <a:pt x="13326" y="21600"/>
                  </a:lnTo>
                  <a:lnTo>
                    <a:pt x="21600" y="0"/>
                  </a:lnTo>
                  <a:close/>
                </a:path>
              </a:pathLst>
            </a:custGeom>
            <a:gradFill rotWithShape="1">
              <a:gsLst>
                <a:gs pos="0">
                  <a:schemeClr val="bg1"/>
                </a:gs>
                <a:gs pos="100000">
                  <a:schemeClr val="accent1"/>
                </a:gs>
              </a:gsLst>
              <a:lin ang="5400000" scaled="1"/>
            </a:gradFill>
            <a:ln w="9525">
              <a:noFill/>
              <a:miter lim="800000"/>
              <a:headEnd/>
              <a:tailEnd/>
            </a:ln>
          </p:spPr>
          <p:txBody>
            <a:bodyPr wrap="none" lIns="91448" tIns="45724" rIns="91448" bIns="45724" anchor="ctr"/>
            <a:lstStyle/>
            <a:p>
              <a:endParaRPr lang="en-US" sz="1575" dirty="0">
                <a:solidFill>
                  <a:srgbClr val="0070C0"/>
                </a:solidFill>
                <a:latin typeface="Arial"/>
                <a:ea typeface="Arial"/>
              </a:endParaRPr>
            </a:p>
          </p:txBody>
        </p:sp>
        <p:grpSp>
          <p:nvGrpSpPr>
            <p:cNvPr id="11" name="Group 10">
              <a:extLst>
                <a:ext uri="{FF2B5EF4-FFF2-40B4-BE49-F238E27FC236}">
                  <a16:creationId xmlns:a16="http://schemas.microsoft.com/office/drawing/2014/main" id="{2BC0345E-7B41-4995-B2DA-76EA695DAF75}"/>
                </a:ext>
              </a:extLst>
            </p:cNvPr>
            <p:cNvGrpSpPr/>
            <p:nvPr/>
          </p:nvGrpSpPr>
          <p:grpSpPr>
            <a:xfrm>
              <a:off x="10075592" y="2727239"/>
              <a:ext cx="462021" cy="296114"/>
              <a:chOff x="7374215" y="3386612"/>
              <a:chExt cx="1032725" cy="661884"/>
            </a:xfrm>
          </p:grpSpPr>
          <p:sp>
            <p:nvSpPr>
              <p:cNvPr id="12" name="Freeform 1">
                <a:extLst>
                  <a:ext uri="{FF2B5EF4-FFF2-40B4-BE49-F238E27FC236}">
                    <a16:creationId xmlns:a16="http://schemas.microsoft.com/office/drawing/2014/main" id="{F2565268-F2A3-4E26-BC62-EE0A2DCBDB65}"/>
                  </a:ext>
                </a:extLst>
              </p:cNvPr>
              <p:cNvSpPr>
                <a:spLocks noChangeArrowheads="1"/>
              </p:cNvSpPr>
              <p:nvPr/>
            </p:nvSpPr>
            <p:spPr bwMode="auto">
              <a:xfrm>
                <a:off x="7374215" y="3386612"/>
                <a:ext cx="667682" cy="66188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3" name="Freeform 1">
                <a:extLst>
                  <a:ext uri="{FF2B5EF4-FFF2-40B4-BE49-F238E27FC236}">
                    <a16:creationId xmlns:a16="http://schemas.microsoft.com/office/drawing/2014/main" id="{3081E229-8E8E-40B7-9532-5B0DA8CBADD8}"/>
                  </a:ext>
                </a:extLst>
              </p:cNvPr>
              <p:cNvSpPr>
                <a:spLocks noChangeArrowheads="1"/>
              </p:cNvSpPr>
              <p:nvPr/>
            </p:nvSpPr>
            <p:spPr bwMode="auto">
              <a:xfrm>
                <a:off x="8062979" y="3659217"/>
                <a:ext cx="343961" cy="34097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grpSp>
        <p:nvGrpSpPr>
          <p:cNvPr id="14" name="Group 13">
            <a:extLst>
              <a:ext uri="{FF2B5EF4-FFF2-40B4-BE49-F238E27FC236}">
                <a16:creationId xmlns:a16="http://schemas.microsoft.com/office/drawing/2014/main" id="{5EA47764-1517-4E73-81B3-1E565C5FAC91}"/>
              </a:ext>
            </a:extLst>
          </p:cNvPr>
          <p:cNvGrpSpPr/>
          <p:nvPr/>
        </p:nvGrpSpPr>
        <p:grpSpPr>
          <a:xfrm>
            <a:off x="3117501" y="2916793"/>
            <a:ext cx="1303451" cy="399753"/>
            <a:chOff x="9667537" y="2727239"/>
            <a:chExt cx="1303451" cy="399753"/>
          </a:xfrm>
        </p:grpSpPr>
        <p:sp>
          <p:nvSpPr>
            <p:cNvPr id="15" name="AutoShape 88">
              <a:extLst>
                <a:ext uri="{FF2B5EF4-FFF2-40B4-BE49-F238E27FC236}">
                  <a16:creationId xmlns:a16="http://schemas.microsoft.com/office/drawing/2014/main" id="{42A69596-F0E3-4830-96A8-F6BC4DA4E29A}"/>
                </a:ext>
              </a:extLst>
            </p:cNvPr>
            <p:cNvSpPr>
              <a:spLocks noChangeArrowheads="1"/>
            </p:cNvSpPr>
            <p:nvPr/>
          </p:nvSpPr>
          <p:spPr bwMode="auto">
            <a:xfrm>
              <a:off x="9667537" y="2752697"/>
              <a:ext cx="1303451" cy="37429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934 w 21600"/>
                <a:gd name="T13" fmla="*/ 5935 h 21600"/>
                <a:gd name="T14" fmla="*/ 15666 w 21600"/>
                <a:gd name="T15" fmla="*/ 15665 h 21600"/>
              </a:gdLst>
              <a:ahLst/>
              <a:cxnLst>
                <a:cxn ang="T8">
                  <a:pos x="T0" y="T1"/>
                </a:cxn>
                <a:cxn ang="T9">
                  <a:pos x="T2" y="T3"/>
                </a:cxn>
                <a:cxn ang="T10">
                  <a:pos x="T4" y="T5"/>
                </a:cxn>
                <a:cxn ang="T11">
                  <a:pos x="T6" y="T7"/>
                </a:cxn>
              </a:cxnLst>
              <a:rect l="T12" t="T13" r="T14" b="T15"/>
              <a:pathLst>
                <a:path w="21600" h="21600">
                  <a:moveTo>
                    <a:pt x="0" y="0"/>
                  </a:moveTo>
                  <a:lnTo>
                    <a:pt x="8274" y="21600"/>
                  </a:lnTo>
                  <a:lnTo>
                    <a:pt x="13326" y="21600"/>
                  </a:lnTo>
                  <a:lnTo>
                    <a:pt x="21600" y="0"/>
                  </a:lnTo>
                  <a:close/>
                </a:path>
              </a:pathLst>
            </a:custGeom>
            <a:gradFill rotWithShape="1">
              <a:gsLst>
                <a:gs pos="0">
                  <a:schemeClr val="bg1"/>
                </a:gs>
                <a:gs pos="100000">
                  <a:schemeClr val="accent1"/>
                </a:gs>
              </a:gsLst>
              <a:lin ang="5400000" scaled="1"/>
            </a:gradFill>
            <a:ln w="9525">
              <a:noFill/>
              <a:miter lim="800000"/>
              <a:headEnd/>
              <a:tailEnd/>
            </a:ln>
          </p:spPr>
          <p:txBody>
            <a:bodyPr wrap="none" lIns="91448" tIns="45724" rIns="91448" bIns="45724" anchor="ctr"/>
            <a:lstStyle/>
            <a:p>
              <a:endParaRPr lang="en-US" sz="1575" dirty="0">
                <a:solidFill>
                  <a:srgbClr val="0070C0"/>
                </a:solidFill>
                <a:latin typeface="Arial"/>
                <a:ea typeface="Arial"/>
              </a:endParaRPr>
            </a:p>
          </p:txBody>
        </p:sp>
        <p:grpSp>
          <p:nvGrpSpPr>
            <p:cNvPr id="16" name="Group 15">
              <a:extLst>
                <a:ext uri="{FF2B5EF4-FFF2-40B4-BE49-F238E27FC236}">
                  <a16:creationId xmlns:a16="http://schemas.microsoft.com/office/drawing/2014/main" id="{8E77CE5D-EC2E-4E09-ADBB-E440916481B4}"/>
                </a:ext>
              </a:extLst>
            </p:cNvPr>
            <p:cNvGrpSpPr/>
            <p:nvPr/>
          </p:nvGrpSpPr>
          <p:grpSpPr>
            <a:xfrm>
              <a:off x="10075592" y="2727239"/>
              <a:ext cx="462021" cy="296114"/>
              <a:chOff x="7374215" y="3386612"/>
              <a:chExt cx="1032725" cy="661884"/>
            </a:xfrm>
          </p:grpSpPr>
          <p:sp>
            <p:nvSpPr>
              <p:cNvPr id="17" name="Freeform 1">
                <a:extLst>
                  <a:ext uri="{FF2B5EF4-FFF2-40B4-BE49-F238E27FC236}">
                    <a16:creationId xmlns:a16="http://schemas.microsoft.com/office/drawing/2014/main" id="{3D0E8E8D-8D89-4122-BEBD-71AC709D1AE8}"/>
                  </a:ext>
                </a:extLst>
              </p:cNvPr>
              <p:cNvSpPr>
                <a:spLocks noChangeArrowheads="1"/>
              </p:cNvSpPr>
              <p:nvPr/>
            </p:nvSpPr>
            <p:spPr bwMode="auto">
              <a:xfrm>
                <a:off x="7374215" y="3386612"/>
                <a:ext cx="667682" cy="66188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8" name="Freeform 1">
                <a:extLst>
                  <a:ext uri="{FF2B5EF4-FFF2-40B4-BE49-F238E27FC236}">
                    <a16:creationId xmlns:a16="http://schemas.microsoft.com/office/drawing/2014/main" id="{2B6EDC17-9C7F-4005-A4FB-5B6E1093A9AE}"/>
                  </a:ext>
                </a:extLst>
              </p:cNvPr>
              <p:cNvSpPr>
                <a:spLocks noChangeArrowheads="1"/>
              </p:cNvSpPr>
              <p:nvPr/>
            </p:nvSpPr>
            <p:spPr bwMode="auto">
              <a:xfrm>
                <a:off x="8062979" y="3659217"/>
                <a:ext cx="343961" cy="34097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pic>
        <p:nvPicPr>
          <p:cNvPr id="19" name="Picture 18">
            <a:extLst>
              <a:ext uri="{FF2B5EF4-FFF2-40B4-BE49-F238E27FC236}">
                <a16:creationId xmlns:a16="http://schemas.microsoft.com/office/drawing/2014/main" id="{4409EE07-EED5-42E6-BA9F-52998521187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092471" y="3277744"/>
            <a:ext cx="1371600" cy="981075"/>
          </a:xfrm>
          <a:prstGeom prst="rect">
            <a:avLst/>
          </a:prstGeom>
        </p:spPr>
      </p:pic>
      <p:pic>
        <p:nvPicPr>
          <p:cNvPr id="20" name="Picture 19">
            <a:extLst>
              <a:ext uri="{FF2B5EF4-FFF2-40B4-BE49-F238E27FC236}">
                <a16:creationId xmlns:a16="http://schemas.microsoft.com/office/drawing/2014/main" id="{486ACD84-7CDA-45E1-8667-ECB3672FBA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9203" y="3587942"/>
            <a:ext cx="1371600" cy="371475"/>
          </a:xfrm>
          <a:prstGeom prst="rect">
            <a:avLst/>
          </a:prstGeom>
        </p:spPr>
      </p:pic>
      <p:sp>
        <p:nvSpPr>
          <p:cNvPr id="21" name="Line 21">
            <a:extLst>
              <a:ext uri="{FF2B5EF4-FFF2-40B4-BE49-F238E27FC236}">
                <a16:creationId xmlns:a16="http://schemas.microsoft.com/office/drawing/2014/main" id="{C7B84D54-242A-49AD-830A-5EE65C940708}"/>
              </a:ext>
            </a:extLst>
          </p:cNvPr>
          <p:cNvSpPr>
            <a:spLocks noChangeShapeType="1"/>
          </p:cNvSpPr>
          <p:nvPr/>
        </p:nvSpPr>
        <p:spPr bwMode="gray">
          <a:xfrm>
            <a:off x="4476422" y="3775495"/>
            <a:ext cx="1440000" cy="15334"/>
          </a:xfrm>
          <a:prstGeom prst="line">
            <a:avLst/>
          </a:prstGeom>
          <a:noFill/>
          <a:ln w="28575">
            <a:solidFill>
              <a:sysClr val="windowText" lastClr="000000"/>
            </a:solidFill>
            <a:prstDash val="solid"/>
            <a:round/>
            <a:headEnd type="none" w="med" len="med"/>
            <a:tailEnd type="none" w="med" len="med"/>
          </a:ln>
        </p:spPr>
        <p:txBody>
          <a:bodyPr wrap="none" anchor="ctr"/>
          <a:lstStyle/>
          <a:p>
            <a:pPr defTabSz="1142634">
              <a:defRPr/>
            </a:pPr>
            <a:endParaRPr lang="en-US" sz="1500" kern="0" dirty="0">
              <a:solidFill>
                <a:sysClr val="windowText" lastClr="000000"/>
              </a:solidFill>
              <a:cs typeface="Arial" pitchFamily="34" charset="0"/>
            </a:endParaRPr>
          </a:p>
        </p:txBody>
      </p:sp>
      <p:sp>
        <p:nvSpPr>
          <p:cNvPr id="22" name="TextBox 21">
            <a:extLst>
              <a:ext uri="{FF2B5EF4-FFF2-40B4-BE49-F238E27FC236}">
                <a16:creationId xmlns:a16="http://schemas.microsoft.com/office/drawing/2014/main" id="{20B8CA7F-BA91-426F-9784-08826A79394D}"/>
              </a:ext>
            </a:extLst>
          </p:cNvPr>
          <p:cNvSpPr txBox="1"/>
          <p:nvPr/>
        </p:nvSpPr>
        <p:spPr>
          <a:xfrm>
            <a:off x="4477859" y="3950399"/>
            <a:ext cx="1643974" cy="716469"/>
          </a:xfrm>
          <a:prstGeom prst="rect">
            <a:avLst/>
          </a:prstGeom>
        </p:spPr>
        <p:txBody>
          <a:bodyPr vert="horz" wrap="square" lIns="82297" tIns="41148" rIns="82297" bIns="41148" rtlCol="0" anchor="ctr">
            <a:noAutofit/>
          </a:bodyPr>
          <a:lstStyle/>
          <a:p>
            <a:pPr algn="ctr" defTabSz="822952">
              <a:lnSpc>
                <a:spcPct val="95000"/>
              </a:lnSpc>
              <a:spcBef>
                <a:spcPts val="360"/>
              </a:spcBef>
              <a:spcAft>
                <a:spcPts val="180"/>
              </a:spcAft>
              <a:defRPr/>
            </a:pPr>
            <a:r>
              <a:rPr lang="en-US" sz="1200" kern="0" dirty="0">
                <a:solidFill>
                  <a:srgbClr val="000000"/>
                </a:solidFill>
                <a:ea typeface="Arial"/>
              </a:rPr>
              <a:t>NetApp</a:t>
            </a:r>
            <a:r>
              <a:rPr lang="en-US" sz="1200" kern="0" baseline="30000" dirty="0">
                <a:solidFill>
                  <a:srgbClr val="000000"/>
                </a:solidFill>
                <a:ea typeface="Arial"/>
              </a:rPr>
              <a:t>®</a:t>
            </a:r>
            <a:r>
              <a:rPr lang="en-US" sz="1200" kern="0" dirty="0">
                <a:solidFill>
                  <a:srgbClr val="000000"/>
                </a:solidFill>
                <a:ea typeface="Arial"/>
              </a:rPr>
              <a:t> SnapMirror</a:t>
            </a:r>
            <a:r>
              <a:rPr lang="en-US" sz="1200" kern="0" baseline="30000" dirty="0">
                <a:solidFill>
                  <a:srgbClr val="000000"/>
                </a:solidFill>
                <a:ea typeface="Arial"/>
              </a:rPr>
              <a:t>®</a:t>
            </a:r>
            <a:r>
              <a:rPr lang="en-US" sz="1200" kern="0" dirty="0">
                <a:solidFill>
                  <a:srgbClr val="000000"/>
                </a:solidFill>
                <a:ea typeface="Arial"/>
              </a:rPr>
              <a:t> business continuity</a:t>
            </a:r>
          </a:p>
        </p:txBody>
      </p:sp>
      <p:pic>
        <p:nvPicPr>
          <p:cNvPr id="23" name="image279.png" descr="Stack-Linux-OS.png">
            <a:extLst>
              <a:ext uri="{FF2B5EF4-FFF2-40B4-BE49-F238E27FC236}">
                <a16:creationId xmlns:a16="http://schemas.microsoft.com/office/drawing/2014/main" id="{D21CA7BB-AA23-4553-A69E-7180D055922A}"/>
              </a:ext>
            </a:extLst>
          </p:cNvPr>
          <p:cNvPicPr>
            <a:picLocks/>
          </p:cNvPicPr>
          <p:nvPr/>
        </p:nvPicPr>
        <p:blipFill>
          <a:blip r:embed="rId4" cstate="print">
            <a:extLst>
              <a:ext uri="{28A0092B-C50C-407E-A947-70E740481C1C}">
                <a14:useLocalDpi xmlns:a14="http://schemas.microsoft.com/office/drawing/2010/main"/>
              </a:ext>
            </a:extLst>
          </a:blip>
          <a:stretch>
            <a:fillRect/>
          </a:stretch>
        </p:blipFill>
        <p:spPr>
          <a:xfrm>
            <a:off x="3631822" y="2315499"/>
            <a:ext cx="342900" cy="507624"/>
          </a:xfrm>
          <a:prstGeom prst="rect">
            <a:avLst/>
          </a:prstGeom>
          <a:ln w="12700">
            <a:miter lim="400000"/>
          </a:ln>
        </p:spPr>
      </p:pic>
      <p:pic>
        <p:nvPicPr>
          <p:cNvPr id="24" name="image260.png">
            <a:extLst>
              <a:ext uri="{FF2B5EF4-FFF2-40B4-BE49-F238E27FC236}">
                <a16:creationId xmlns:a16="http://schemas.microsoft.com/office/drawing/2014/main" id="{DEBB57E7-55CA-44ED-BDCA-1012B512FDEC}"/>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146978" y="2313321"/>
            <a:ext cx="339277" cy="509802"/>
          </a:xfrm>
          <a:prstGeom prst="rect">
            <a:avLst/>
          </a:prstGeom>
          <a:ln w="12700">
            <a:miter lim="400000"/>
          </a:ln>
        </p:spPr>
      </p:pic>
      <p:sp>
        <p:nvSpPr>
          <p:cNvPr id="25" name="TextBox 24">
            <a:extLst>
              <a:ext uri="{FF2B5EF4-FFF2-40B4-BE49-F238E27FC236}">
                <a16:creationId xmlns:a16="http://schemas.microsoft.com/office/drawing/2014/main" id="{B28F443C-ABE4-4888-BFA9-4A0BBBA088F9}"/>
              </a:ext>
            </a:extLst>
          </p:cNvPr>
          <p:cNvSpPr txBox="1"/>
          <p:nvPr/>
        </p:nvSpPr>
        <p:spPr>
          <a:xfrm>
            <a:off x="4023385" y="2242266"/>
            <a:ext cx="573427" cy="653380"/>
          </a:xfrm>
          <a:prstGeom prst="rect">
            <a:avLst/>
          </a:prstGeom>
          <a:ln w="25400">
            <a:solidFill>
              <a:schemeClr val="accent1"/>
            </a:solidFill>
          </a:ln>
        </p:spPr>
        <p:txBody>
          <a:bodyPr vert="horz" wrap="square" lIns="91440" tIns="45720" rIns="91440" bIns="45720" rtlCol="0" anchor="t">
            <a:noAutofit/>
          </a:bodyPr>
          <a:lstStyle/>
          <a:p>
            <a:pPr marL="173038" indent="-173038">
              <a:lnSpc>
                <a:spcPct val="95000"/>
              </a:lnSpc>
              <a:spcBef>
                <a:spcPts val="400"/>
              </a:spcBef>
              <a:spcAft>
                <a:spcPts val="200"/>
              </a:spcAft>
              <a:buClr>
                <a:srgbClr val="0067C5"/>
              </a:buClr>
              <a:buFont typeface="Wingdings" panose="05000000000000000000" pitchFamily="2" charset="2"/>
              <a:buChar char="§"/>
              <a:defRPr/>
            </a:pPr>
            <a:endParaRPr lang="en-IN" sz="1400" kern="0" dirty="0">
              <a:solidFill>
                <a:sysClr val="windowText" lastClr="000000"/>
              </a:solidFill>
            </a:endParaRPr>
          </a:p>
        </p:txBody>
      </p:sp>
      <p:pic>
        <p:nvPicPr>
          <p:cNvPr id="26" name="image124.png">
            <a:extLst>
              <a:ext uri="{FF2B5EF4-FFF2-40B4-BE49-F238E27FC236}">
                <a16:creationId xmlns:a16="http://schemas.microsoft.com/office/drawing/2014/main" id="{A6BBB657-68EF-44E0-925D-9744F404CA28}"/>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4930661" y="3494461"/>
            <a:ext cx="557886" cy="524139"/>
          </a:xfrm>
          <a:prstGeom prst="rect">
            <a:avLst/>
          </a:prstGeom>
          <a:ln w="12700">
            <a:miter lim="400000"/>
          </a:ln>
        </p:spPr>
      </p:pic>
      <p:pic>
        <p:nvPicPr>
          <p:cNvPr id="27" name="image256.png">
            <a:extLst>
              <a:ext uri="{FF2B5EF4-FFF2-40B4-BE49-F238E27FC236}">
                <a16:creationId xmlns:a16="http://schemas.microsoft.com/office/drawing/2014/main" id="{D624ACA5-BEFC-48F2-99D0-6F695465818A}"/>
              </a:ext>
            </a:extLst>
          </p:cNvPr>
          <p:cNvPicPr/>
          <p:nvPr/>
        </p:nvPicPr>
        <p:blipFill>
          <a:blip r:embed="rId7"/>
          <a:stretch>
            <a:fillRect/>
          </a:stretch>
        </p:blipFill>
        <p:spPr>
          <a:xfrm>
            <a:off x="3092471" y="2311923"/>
            <a:ext cx="342000" cy="511200"/>
          </a:xfrm>
          <a:prstGeom prst="rect">
            <a:avLst/>
          </a:prstGeom>
          <a:ln w="12700">
            <a:miter lim="400000"/>
          </a:ln>
        </p:spPr>
      </p:pic>
      <p:pic>
        <p:nvPicPr>
          <p:cNvPr id="28" name="image260.png">
            <a:extLst>
              <a:ext uri="{FF2B5EF4-FFF2-40B4-BE49-F238E27FC236}">
                <a16:creationId xmlns:a16="http://schemas.microsoft.com/office/drawing/2014/main" id="{4DE273C7-6C3B-4067-822D-8F25BC6B40AB}"/>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379353" y="2284893"/>
            <a:ext cx="339277" cy="509802"/>
          </a:xfrm>
          <a:prstGeom prst="rect">
            <a:avLst/>
          </a:prstGeom>
          <a:ln w="12700">
            <a:miter lim="400000"/>
          </a:ln>
        </p:spPr>
      </p:pic>
      <p:sp>
        <p:nvSpPr>
          <p:cNvPr id="29" name="TextBox 28">
            <a:extLst>
              <a:ext uri="{FF2B5EF4-FFF2-40B4-BE49-F238E27FC236}">
                <a16:creationId xmlns:a16="http://schemas.microsoft.com/office/drawing/2014/main" id="{FB74AC17-B75C-4270-997C-4D093ECCAD3C}"/>
              </a:ext>
            </a:extLst>
          </p:cNvPr>
          <p:cNvSpPr txBox="1"/>
          <p:nvPr/>
        </p:nvSpPr>
        <p:spPr>
          <a:xfrm>
            <a:off x="6250460" y="2201201"/>
            <a:ext cx="573427" cy="653380"/>
          </a:xfrm>
          <a:prstGeom prst="rect">
            <a:avLst/>
          </a:prstGeom>
          <a:solidFill>
            <a:schemeClr val="bg2">
              <a:alpha val="40000"/>
            </a:schemeClr>
          </a:solidFill>
          <a:ln w="25400">
            <a:solidFill>
              <a:schemeClr val="accent1"/>
            </a:solidFill>
          </a:ln>
        </p:spPr>
        <p:txBody>
          <a:bodyPr vert="horz" wrap="square" lIns="91440" tIns="45720" rIns="91440" bIns="45720" rtlCol="0" anchor="t">
            <a:noAutofit/>
          </a:bodyPr>
          <a:lstStyle/>
          <a:p>
            <a:pPr marL="173038" indent="-173038">
              <a:lnSpc>
                <a:spcPct val="95000"/>
              </a:lnSpc>
              <a:spcBef>
                <a:spcPts val="400"/>
              </a:spcBef>
              <a:spcAft>
                <a:spcPts val="200"/>
              </a:spcAft>
              <a:buClr>
                <a:srgbClr val="0067C5"/>
              </a:buClr>
              <a:buFont typeface="Wingdings" panose="05000000000000000000" pitchFamily="2" charset="2"/>
              <a:buChar char="§"/>
              <a:defRPr/>
            </a:pPr>
            <a:endParaRPr lang="en-IN" sz="1400" kern="0" dirty="0">
              <a:solidFill>
                <a:sysClr val="windowText" lastClr="000000"/>
              </a:solidFill>
            </a:endParaRPr>
          </a:p>
        </p:txBody>
      </p:sp>
      <p:pic>
        <p:nvPicPr>
          <p:cNvPr id="30" name="image21.png">
            <a:extLst>
              <a:ext uri="{FF2B5EF4-FFF2-40B4-BE49-F238E27FC236}">
                <a16:creationId xmlns:a16="http://schemas.microsoft.com/office/drawing/2014/main" id="{77D46D32-36C1-4C11-873A-C26E22707E42}"/>
              </a:ext>
            </a:extLst>
          </p:cNvPr>
          <p:cNvPicPr/>
          <p:nvPr/>
        </p:nvPicPr>
        <p:blipFill>
          <a:blip r:embed="rId8"/>
          <a:stretch>
            <a:fillRect/>
          </a:stretch>
        </p:blipFill>
        <p:spPr>
          <a:xfrm>
            <a:off x="3092471" y="4302077"/>
            <a:ext cx="1371602" cy="246890"/>
          </a:xfrm>
          <a:prstGeom prst="rect">
            <a:avLst/>
          </a:prstGeom>
          <a:ln w="12700">
            <a:miter lim="400000"/>
          </a:ln>
        </p:spPr>
      </p:pic>
      <p:pic>
        <p:nvPicPr>
          <p:cNvPr id="31" name="image21.png">
            <a:extLst>
              <a:ext uri="{FF2B5EF4-FFF2-40B4-BE49-F238E27FC236}">
                <a16:creationId xmlns:a16="http://schemas.microsoft.com/office/drawing/2014/main" id="{B51D4456-BBBE-416B-92E9-96A719FA3F7A}"/>
              </a:ext>
            </a:extLst>
          </p:cNvPr>
          <p:cNvPicPr/>
          <p:nvPr/>
        </p:nvPicPr>
        <p:blipFill>
          <a:blip r:embed="rId8"/>
          <a:stretch>
            <a:fillRect/>
          </a:stretch>
        </p:blipFill>
        <p:spPr>
          <a:xfrm>
            <a:off x="3092471" y="4569336"/>
            <a:ext cx="1371602" cy="246890"/>
          </a:xfrm>
          <a:prstGeom prst="rect">
            <a:avLst/>
          </a:prstGeom>
          <a:ln w="12700">
            <a:miter lim="400000"/>
          </a:ln>
        </p:spPr>
      </p:pic>
      <p:pic>
        <p:nvPicPr>
          <p:cNvPr id="32" name="image21.png">
            <a:extLst>
              <a:ext uri="{FF2B5EF4-FFF2-40B4-BE49-F238E27FC236}">
                <a16:creationId xmlns:a16="http://schemas.microsoft.com/office/drawing/2014/main" id="{4E5025D1-188F-41B4-8BB9-F2F305FA8FB3}"/>
              </a:ext>
            </a:extLst>
          </p:cNvPr>
          <p:cNvPicPr/>
          <p:nvPr/>
        </p:nvPicPr>
        <p:blipFill>
          <a:blip r:embed="rId8"/>
          <a:stretch>
            <a:fillRect/>
          </a:stretch>
        </p:blipFill>
        <p:spPr>
          <a:xfrm>
            <a:off x="5929201" y="3315721"/>
            <a:ext cx="1371602" cy="246890"/>
          </a:xfrm>
          <a:prstGeom prst="rect">
            <a:avLst/>
          </a:prstGeom>
          <a:ln w="12700">
            <a:miter lim="400000"/>
          </a:ln>
        </p:spPr>
      </p:pic>
      <p:sp>
        <p:nvSpPr>
          <p:cNvPr id="33" name="TextBox 32">
            <a:extLst>
              <a:ext uri="{FF2B5EF4-FFF2-40B4-BE49-F238E27FC236}">
                <a16:creationId xmlns:a16="http://schemas.microsoft.com/office/drawing/2014/main" id="{064B119D-34E2-4438-9AE2-25630FDB5674}"/>
              </a:ext>
            </a:extLst>
          </p:cNvPr>
          <p:cNvSpPr txBox="1"/>
          <p:nvPr/>
        </p:nvSpPr>
        <p:spPr>
          <a:xfrm>
            <a:off x="3367389" y="4897096"/>
            <a:ext cx="871766" cy="276999"/>
          </a:xfrm>
          <a:prstGeom prst="rect">
            <a:avLst/>
          </a:prstGeom>
          <a:noFill/>
        </p:spPr>
        <p:txBody>
          <a:bodyPr wrap="square" rtlCol="0">
            <a:spAutoFit/>
          </a:bodyPr>
          <a:lstStyle/>
          <a:p>
            <a:r>
              <a:rPr lang="en-IN" sz="1200" dirty="0"/>
              <a:t>Site A</a:t>
            </a:r>
          </a:p>
        </p:txBody>
      </p:sp>
      <p:sp>
        <p:nvSpPr>
          <p:cNvPr id="34" name="TextBox 33">
            <a:extLst>
              <a:ext uri="{FF2B5EF4-FFF2-40B4-BE49-F238E27FC236}">
                <a16:creationId xmlns:a16="http://schemas.microsoft.com/office/drawing/2014/main" id="{DE860F3F-5478-4D4A-B61C-05660AF0A1F6}"/>
              </a:ext>
            </a:extLst>
          </p:cNvPr>
          <p:cNvSpPr txBox="1"/>
          <p:nvPr/>
        </p:nvSpPr>
        <p:spPr>
          <a:xfrm>
            <a:off x="6307134" y="4014722"/>
            <a:ext cx="871766" cy="276999"/>
          </a:xfrm>
          <a:prstGeom prst="rect">
            <a:avLst/>
          </a:prstGeom>
          <a:noFill/>
        </p:spPr>
        <p:txBody>
          <a:bodyPr wrap="square" rtlCol="0">
            <a:spAutoFit/>
          </a:bodyPr>
          <a:lstStyle/>
          <a:p>
            <a:r>
              <a:rPr lang="en-IN" sz="1200" dirty="0"/>
              <a:t>Site B</a:t>
            </a:r>
          </a:p>
        </p:txBody>
      </p:sp>
    </p:spTree>
    <p:extLst>
      <p:ext uri="{BB962C8B-B14F-4D97-AF65-F5344CB8AC3E}">
        <p14:creationId xmlns:p14="http://schemas.microsoft.com/office/powerpoint/2010/main" val="1207667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7112B23-7DC9-C240-AF14-B12737937AE2}"/>
              </a:ext>
            </a:extLst>
          </p:cNvPr>
          <p:cNvGrpSpPr/>
          <p:nvPr/>
        </p:nvGrpSpPr>
        <p:grpSpPr>
          <a:xfrm>
            <a:off x="4720691" y="3209913"/>
            <a:ext cx="1303451" cy="399753"/>
            <a:chOff x="9667537" y="2727239"/>
            <a:chExt cx="1303451" cy="399753"/>
          </a:xfrm>
        </p:grpSpPr>
        <p:sp>
          <p:nvSpPr>
            <p:cNvPr id="35" name="AutoShape 88">
              <a:extLst>
                <a:ext uri="{FF2B5EF4-FFF2-40B4-BE49-F238E27FC236}">
                  <a16:creationId xmlns:a16="http://schemas.microsoft.com/office/drawing/2014/main" id="{EA19291A-2550-C84A-893C-C03FCC09F0EB}"/>
                </a:ext>
              </a:extLst>
            </p:cNvPr>
            <p:cNvSpPr>
              <a:spLocks noChangeArrowheads="1"/>
            </p:cNvSpPr>
            <p:nvPr/>
          </p:nvSpPr>
          <p:spPr bwMode="auto">
            <a:xfrm>
              <a:off x="9667537" y="2752697"/>
              <a:ext cx="1303451" cy="37429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934 w 21600"/>
                <a:gd name="T13" fmla="*/ 5935 h 21600"/>
                <a:gd name="T14" fmla="*/ 15666 w 21600"/>
                <a:gd name="T15" fmla="*/ 15665 h 21600"/>
              </a:gdLst>
              <a:ahLst/>
              <a:cxnLst>
                <a:cxn ang="T8">
                  <a:pos x="T0" y="T1"/>
                </a:cxn>
                <a:cxn ang="T9">
                  <a:pos x="T2" y="T3"/>
                </a:cxn>
                <a:cxn ang="T10">
                  <a:pos x="T4" y="T5"/>
                </a:cxn>
                <a:cxn ang="T11">
                  <a:pos x="T6" y="T7"/>
                </a:cxn>
              </a:cxnLst>
              <a:rect l="T12" t="T13" r="T14" b="T15"/>
              <a:pathLst>
                <a:path w="21600" h="21600">
                  <a:moveTo>
                    <a:pt x="0" y="0"/>
                  </a:moveTo>
                  <a:lnTo>
                    <a:pt x="8274" y="21600"/>
                  </a:lnTo>
                  <a:lnTo>
                    <a:pt x="13326" y="21600"/>
                  </a:lnTo>
                  <a:lnTo>
                    <a:pt x="21600" y="0"/>
                  </a:lnTo>
                  <a:close/>
                </a:path>
              </a:pathLst>
            </a:custGeom>
            <a:gradFill rotWithShape="1">
              <a:gsLst>
                <a:gs pos="0">
                  <a:schemeClr val="bg1"/>
                </a:gs>
                <a:gs pos="100000">
                  <a:schemeClr val="accent1"/>
                </a:gs>
              </a:gsLst>
              <a:lin ang="5400000" scaled="1"/>
            </a:gradFill>
            <a:ln w="9525">
              <a:noFill/>
              <a:miter lim="800000"/>
              <a:headEnd/>
              <a:tailEnd/>
            </a:ln>
          </p:spPr>
          <p:txBody>
            <a:bodyPr wrap="none" lIns="91448" tIns="45724" rIns="91448" bIns="45724" anchor="ctr"/>
            <a:lstStyle/>
            <a:p>
              <a:endParaRPr lang="en-US" sz="1575" dirty="0">
                <a:solidFill>
                  <a:srgbClr val="0070C0"/>
                </a:solidFill>
                <a:latin typeface="Arial"/>
                <a:ea typeface="Arial"/>
              </a:endParaRPr>
            </a:p>
          </p:txBody>
        </p:sp>
        <p:grpSp>
          <p:nvGrpSpPr>
            <p:cNvPr id="37" name="Group 36">
              <a:extLst>
                <a:ext uri="{FF2B5EF4-FFF2-40B4-BE49-F238E27FC236}">
                  <a16:creationId xmlns:a16="http://schemas.microsoft.com/office/drawing/2014/main" id="{193A54CA-A880-DE4F-97E8-033AD4798472}"/>
                </a:ext>
              </a:extLst>
            </p:cNvPr>
            <p:cNvGrpSpPr/>
            <p:nvPr/>
          </p:nvGrpSpPr>
          <p:grpSpPr>
            <a:xfrm>
              <a:off x="10075592" y="2727239"/>
              <a:ext cx="462021" cy="296114"/>
              <a:chOff x="7374215" y="3386612"/>
              <a:chExt cx="1032725" cy="661884"/>
            </a:xfrm>
          </p:grpSpPr>
          <p:sp>
            <p:nvSpPr>
              <p:cNvPr id="39" name="Freeform 1">
                <a:extLst>
                  <a:ext uri="{FF2B5EF4-FFF2-40B4-BE49-F238E27FC236}">
                    <a16:creationId xmlns:a16="http://schemas.microsoft.com/office/drawing/2014/main" id="{BAE342A5-9582-5244-BA24-4AB6DD6393E8}"/>
                  </a:ext>
                </a:extLst>
              </p:cNvPr>
              <p:cNvSpPr>
                <a:spLocks noChangeArrowheads="1"/>
              </p:cNvSpPr>
              <p:nvPr/>
            </p:nvSpPr>
            <p:spPr bwMode="auto">
              <a:xfrm>
                <a:off x="7374215" y="3386612"/>
                <a:ext cx="667682" cy="66188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41" name="Freeform 1">
                <a:extLst>
                  <a:ext uri="{FF2B5EF4-FFF2-40B4-BE49-F238E27FC236}">
                    <a16:creationId xmlns:a16="http://schemas.microsoft.com/office/drawing/2014/main" id="{8DA087C8-C5BF-5B40-A71D-25124FB82B49}"/>
                  </a:ext>
                </a:extLst>
              </p:cNvPr>
              <p:cNvSpPr>
                <a:spLocks noChangeArrowheads="1"/>
              </p:cNvSpPr>
              <p:nvPr/>
            </p:nvSpPr>
            <p:spPr bwMode="auto">
              <a:xfrm>
                <a:off x="8062979" y="3659217"/>
                <a:ext cx="343961" cy="34097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grpSp>
        <p:nvGrpSpPr>
          <p:cNvPr id="42" name="Group 41">
            <a:extLst>
              <a:ext uri="{FF2B5EF4-FFF2-40B4-BE49-F238E27FC236}">
                <a16:creationId xmlns:a16="http://schemas.microsoft.com/office/drawing/2014/main" id="{473B2FF8-B88A-C34F-8021-7974ADC99353}"/>
              </a:ext>
            </a:extLst>
          </p:cNvPr>
          <p:cNvGrpSpPr/>
          <p:nvPr/>
        </p:nvGrpSpPr>
        <p:grpSpPr>
          <a:xfrm>
            <a:off x="1912697" y="3209913"/>
            <a:ext cx="1303451" cy="399753"/>
            <a:chOff x="9667537" y="2727239"/>
            <a:chExt cx="1303451" cy="399753"/>
          </a:xfrm>
        </p:grpSpPr>
        <p:sp>
          <p:nvSpPr>
            <p:cNvPr id="43" name="AutoShape 88">
              <a:extLst>
                <a:ext uri="{FF2B5EF4-FFF2-40B4-BE49-F238E27FC236}">
                  <a16:creationId xmlns:a16="http://schemas.microsoft.com/office/drawing/2014/main" id="{BBB38033-A484-0B40-A67A-9B96C7C30E00}"/>
                </a:ext>
              </a:extLst>
            </p:cNvPr>
            <p:cNvSpPr>
              <a:spLocks noChangeArrowheads="1"/>
            </p:cNvSpPr>
            <p:nvPr/>
          </p:nvSpPr>
          <p:spPr bwMode="auto">
            <a:xfrm>
              <a:off x="9667537" y="2752697"/>
              <a:ext cx="1303451" cy="37429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934 w 21600"/>
                <a:gd name="T13" fmla="*/ 5935 h 21600"/>
                <a:gd name="T14" fmla="*/ 15666 w 21600"/>
                <a:gd name="T15" fmla="*/ 15665 h 21600"/>
              </a:gdLst>
              <a:ahLst/>
              <a:cxnLst>
                <a:cxn ang="T8">
                  <a:pos x="T0" y="T1"/>
                </a:cxn>
                <a:cxn ang="T9">
                  <a:pos x="T2" y="T3"/>
                </a:cxn>
                <a:cxn ang="T10">
                  <a:pos x="T4" y="T5"/>
                </a:cxn>
                <a:cxn ang="T11">
                  <a:pos x="T6" y="T7"/>
                </a:cxn>
              </a:cxnLst>
              <a:rect l="T12" t="T13" r="T14" b="T15"/>
              <a:pathLst>
                <a:path w="21600" h="21600">
                  <a:moveTo>
                    <a:pt x="0" y="0"/>
                  </a:moveTo>
                  <a:lnTo>
                    <a:pt x="8274" y="21600"/>
                  </a:lnTo>
                  <a:lnTo>
                    <a:pt x="13326" y="21600"/>
                  </a:lnTo>
                  <a:lnTo>
                    <a:pt x="21600" y="0"/>
                  </a:lnTo>
                  <a:close/>
                </a:path>
              </a:pathLst>
            </a:custGeom>
            <a:gradFill rotWithShape="1">
              <a:gsLst>
                <a:gs pos="0">
                  <a:schemeClr val="bg1"/>
                </a:gs>
                <a:gs pos="100000">
                  <a:schemeClr val="accent1"/>
                </a:gs>
              </a:gsLst>
              <a:lin ang="5400000" scaled="1"/>
            </a:gradFill>
            <a:ln w="9525">
              <a:noFill/>
              <a:miter lim="800000"/>
              <a:headEnd/>
              <a:tailEnd/>
            </a:ln>
          </p:spPr>
          <p:txBody>
            <a:bodyPr wrap="none" lIns="91448" tIns="45724" rIns="91448" bIns="45724" anchor="ctr"/>
            <a:lstStyle/>
            <a:p>
              <a:endParaRPr lang="en-US" sz="1575" dirty="0">
                <a:solidFill>
                  <a:srgbClr val="0070C0"/>
                </a:solidFill>
                <a:latin typeface="Arial"/>
                <a:ea typeface="Arial"/>
              </a:endParaRPr>
            </a:p>
          </p:txBody>
        </p:sp>
        <p:grpSp>
          <p:nvGrpSpPr>
            <p:cNvPr id="44" name="Group 43">
              <a:extLst>
                <a:ext uri="{FF2B5EF4-FFF2-40B4-BE49-F238E27FC236}">
                  <a16:creationId xmlns:a16="http://schemas.microsoft.com/office/drawing/2014/main" id="{2EA28E97-095F-BF4E-A174-B2896DDB53DF}"/>
                </a:ext>
              </a:extLst>
            </p:cNvPr>
            <p:cNvGrpSpPr/>
            <p:nvPr/>
          </p:nvGrpSpPr>
          <p:grpSpPr>
            <a:xfrm>
              <a:off x="10075592" y="2727239"/>
              <a:ext cx="462021" cy="296114"/>
              <a:chOff x="7374215" y="3386612"/>
              <a:chExt cx="1032725" cy="661884"/>
            </a:xfrm>
          </p:grpSpPr>
          <p:sp>
            <p:nvSpPr>
              <p:cNvPr id="45" name="Freeform 1">
                <a:extLst>
                  <a:ext uri="{FF2B5EF4-FFF2-40B4-BE49-F238E27FC236}">
                    <a16:creationId xmlns:a16="http://schemas.microsoft.com/office/drawing/2014/main" id="{04CE90C4-3C53-2543-A836-17ED9801E9B2}"/>
                  </a:ext>
                </a:extLst>
              </p:cNvPr>
              <p:cNvSpPr>
                <a:spLocks noChangeArrowheads="1"/>
              </p:cNvSpPr>
              <p:nvPr/>
            </p:nvSpPr>
            <p:spPr bwMode="auto">
              <a:xfrm>
                <a:off x="7374215" y="3386612"/>
                <a:ext cx="667682" cy="66188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46" name="Freeform 1">
                <a:extLst>
                  <a:ext uri="{FF2B5EF4-FFF2-40B4-BE49-F238E27FC236}">
                    <a16:creationId xmlns:a16="http://schemas.microsoft.com/office/drawing/2014/main" id="{C07D7B3D-EBB8-F34D-8F83-903CD1F5D3D1}"/>
                  </a:ext>
                </a:extLst>
              </p:cNvPr>
              <p:cNvSpPr>
                <a:spLocks noChangeArrowheads="1"/>
              </p:cNvSpPr>
              <p:nvPr/>
            </p:nvSpPr>
            <p:spPr bwMode="auto">
              <a:xfrm>
                <a:off x="8062979" y="3659217"/>
                <a:ext cx="343961" cy="34097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sp>
        <p:nvSpPr>
          <p:cNvPr id="2" name="Content Placeholder 1">
            <a:extLst>
              <a:ext uri="{FF2B5EF4-FFF2-40B4-BE49-F238E27FC236}">
                <a16:creationId xmlns:a16="http://schemas.microsoft.com/office/drawing/2014/main" id="{C7BB42B3-BE97-4694-BA17-F16FD563D0A9}"/>
              </a:ext>
            </a:extLst>
          </p:cNvPr>
          <p:cNvSpPr>
            <a:spLocks noGrp="1"/>
          </p:cNvSpPr>
          <p:nvPr>
            <p:ph sz="quarter" idx="14"/>
          </p:nvPr>
        </p:nvSpPr>
        <p:spPr>
          <a:xfrm>
            <a:off x="7528684" y="2124024"/>
            <a:ext cx="4072765" cy="4206240"/>
          </a:xfrm>
        </p:spPr>
        <p:txBody>
          <a:bodyPr/>
          <a:lstStyle/>
          <a:p>
            <a:pPr marL="0" indent="0">
              <a:buNone/>
            </a:pPr>
            <a:r>
              <a:rPr lang="en-IN" dirty="0"/>
              <a:t>Asymmetric platform flexibility –</a:t>
            </a:r>
            <a:r>
              <a:rPr lang="en-IN" sz="1800" dirty="0"/>
              <a:t>High end primary cluster while entry-level platform on secondary</a:t>
            </a:r>
          </a:p>
          <a:p>
            <a:pPr lvl="1"/>
            <a:endParaRPr lang="en-IN" sz="1800" dirty="0"/>
          </a:p>
          <a:p>
            <a:endParaRPr lang="en-IN" dirty="0"/>
          </a:p>
        </p:txBody>
      </p:sp>
      <p:sp>
        <p:nvSpPr>
          <p:cNvPr id="3" name="Text Placeholder 2">
            <a:extLst>
              <a:ext uri="{FF2B5EF4-FFF2-40B4-BE49-F238E27FC236}">
                <a16:creationId xmlns:a16="http://schemas.microsoft.com/office/drawing/2014/main" id="{D4980C8F-6124-48CA-8670-93305ADBCBF2}"/>
              </a:ext>
            </a:extLst>
          </p:cNvPr>
          <p:cNvSpPr>
            <a:spLocks noGrp="1"/>
          </p:cNvSpPr>
          <p:nvPr>
            <p:ph type="body" idx="10"/>
          </p:nvPr>
        </p:nvSpPr>
        <p:spPr/>
        <p:txBody>
          <a:bodyPr/>
          <a:lstStyle/>
          <a:p>
            <a:r>
              <a:rPr lang="en-IN" dirty="0"/>
              <a:t>Poor Man’s DR</a:t>
            </a:r>
          </a:p>
        </p:txBody>
      </p:sp>
      <p:sp>
        <p:nvSpPr>
          <p:cNvPr id="4" name="Title 3">
            <a:extLst>
              <a:ext uri="{FF2B5EF4-FFF2-40B4-BE49-F238E27FC236}">
                <a16:creationId xmlns:a16="http://schemas.microsoft.com/office/drawing/2014/main" id="{A3FDEEFD-742A-4354-BF9E-1B3EFEB6CDA8}"/>
              </a:ext>
            </a:extLst>
          </p:cNvPr>
          <p:cNvSpPr>
            <a:spLocks noGrp="1"/>
          </p:cNvSpPr>
          <p:nvPr>
            <p:ph type="title"/>
          </p:nvPr>
        </p:nvSpPr>
        <p:spPr/>
        <p:txBody>
          <a:bodyPr/>
          <a:lstStyle/>
          <a:p>
            <a:r>
              <a:rPr lang="en-IN" dirty="0"/>
              <a:t>Asymmetric platform configuration solution</a:t>
            </a:r>
          </a:p>
        </p:txBody>
      </p:sp>
      <p:pic>
        <p:nvPicPr>
          <p:cNvPr id="21" name="Picture 20">
            <a:extLst>
              <a:ext uri="{FF2B5EF4-FFF2-40B4-BE49-F238E27FC236}">
                <a16:creationId xmlns:a16="http://schemas.microsoft.com/office/drawing/2014/main" id="{029F54B8-22F5-4C8E-8068-1B2632DEBF7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87667" y="3570864"/>
            <a:ext cx="1371600" cy="981075"/>
          </a:xfrm>
          <a:prstGeom prst="rect">
            <a:avLst/>
          </a:prstGeom>
        </p:spPr>
      </p:pic>
      <p:pic>
        <p:nvPicPr>
          <p:cNvPr id="22" name="Picture 21">
            <a:extLst>
              <a:ext uri="{FF2B5EF4-FFF2-40B4-BE49-F238E27FC236}">
                <a16:creationId xmlns:a16="http://schemas.microsoft.com/office/drawing/2014/main" id="{0D85B026-401F-4422-8D4A-2D62418464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399" y="3881062"/>
            <a:ext cx="1371600" cy="371475"/>
          </a:xfrm>
          <a:prstGeom prst="rect">
            <a:avLst/>
          </a:prstGeom>
        </p:spPr>
      </p:pic>
      <p:sp>
        <p:nvSpPr>
          <p:cNvPr id="23" name="Line 21">
            <a:extLst>
              <a:ext uri="{FF2B5EF4-FFF2-40B4-BE49-F238E27FC236}">
                <a16:creationId xmlns:a16="http://schemas.microsoft.com/office/drawing/2014/main" id="{1F077F07-7258-4887-B67C-A58E764497D3}"/>
              </a:ext>
            </a:extLst>
          </p:cNvPr>
          <p:cNvSpPr>
            <a:spLocks noChangeShapeType="1"/>
          </p:cNvSpPr>
          <p:nvPr/>
        </p:nvSpPr>
        <p:spPr bwMode="gray">
          <a:xfrm>
            <a:off x="3271618" y="4068615"/>
            <a:ext cx="1440000" cy="15334"/>
          </a:xfrm>
          <a:prstGeom prst="line">
            <a:avLst/>
          </a:prstGeom>
          <a:noFill/>
          <a:ln w="28575">
            <a:solidFill>
              <a:sysClr val="windowText" lastClr="000000"/>
            </a:solidFill>
            <a:prstDash val="solid"/>
            <a:round/>
            <a:headEnd type="none" w="med" len="med"/>
            <a:tailEnd type="none" w="med" len="med"/>
          </a:ln>
        </p:spPr>
        <p:txBody>
          <a:bodyPr wrap="none" anchor="ctr"/>
          <a:lstStyle/>
          <a:p>
            <a:pPr defTabSz="1142634">
              <a:defRPr/>
            </a:pPr>
            <a:endParaRPr lang="en-US" sz="1500" kern="0" dirty="0">
              <a:solidFill>
                <a:sysClr val="windowText" lastClr="000000"/>
              </a:solidFill>
              <a:cs typeface="Arial" pitchFamily="34" charset="0"/>
            </a:endParaRPr>
          </a:p>
        </p:txBody>
      </p:sp>
      <p:sp>
        <p:nvSpPr>
          <p:cNvPr id="24" name="TextBox 23">
            <a:extLst>
              <a:ext uri="{FF2B5EF4-FFF2-40B4-BE49-F238E27FC236}">
                <a16:creationId xmlns:a16="http://schemas.microsoft.com/office/drawing/2014/main" id="{2E89C6DC-54E8-48EB-8F73-9B621D06E25A}"/>
              </a:ext>
            </a:extLst>
          </p:cNvPr>
          <p:cNvSpPr txBox="1"/>
          <p:nvPr/>
        </p:nvSpPr>
        <p:spPr>
          <a:xfrm>
            <a:off x="3273055" y="4243519"/>
            <a:ext cx="1643974" cy="716469"/>
          </a:xfrm>
          <a:prstGeom prst="rect">
            <a:avLst/>
          </a:prstGeom>
        </p:spPr>
        <p:txBody>
          <a:bodyPr vert="horz" wrap="square" lIns="82297" tIns="41148" rIns="82297" bIns="41148" rtlCol="0" anchor="ctr">
            <a:noAutofit/>
          </a:bodyPr>
          <a:lstStyle/>
          <a:p>
            <a:pPr algn="ctr" defTabSz="822952">
              <a:lnSpc>
                <a:spcPct val="95000"/>
              </a:lnSpc>
              <a:spcBef>
                <a:spcPts val="360"/>
              </a:spcBef>
              <a:spcAft>
                <a:spcPts val="180"/>
              </a:spcAft>
              <a:defRPr/>
            </a:pPr>
            <a:r>
              <a:rPr lang="en-US" sz="1200" kern="0" dirty="0">
                <a:solidFill>
                  <a:srgbClr val="000000"/>
                </a:solidFill>
                <a:ea typeface="Arial"/>
              </a:rPr>
              <a:t>NetApp</a:t>
            </a:r>
            <a:r>
              <a:rPr lang="en-US" sz="1200" kern="0" baseline="30000" dirty="0">
                <a:solidFill>
                  <a:srgbClr val="000000"/>
                </a:solidFill>
                <a:ea typeface="Arial"/>
              </a:rPr>
              <a:t>®</a:t>
            </a:r>
            <a:r>
              <a:rPr lang="en-US" sz="1200" kern="0" dirty="0">
                <a:solidFill>
                  <a:srgbClr val="000000"/>
                </a:solidFill>
                <a:ea typeface="Arial"/>
              </a:rPr>
              <a:t> SnapMirror</a:t>
            </a:r>
            <a:r>
              <a:rPr lang="en-US" sz="1200" kern="0" baseline="30000" dirty="0">
                <a:solidFill>
                  <a:srgbClr val="000000"/>
                </a:solidFill>
                <a:ea typeface="Arial"/>
              </a:rPr>
              <a:t>®</a:t>
            </a:r>
            <a:r>
              <a:rPr lang="en-US" sz="1200" kern="0" dirty="0">
                <a:solidFill>
                  <a:srgbClr val="000000"/>
                </a:solidFill>
                <a:ea typeface="Arial"/>
              </a:rPr>
              <a:t> business continuity</a:t>
            </a:r>
          </a:p>
        </p:txBody>
      </p:sp>
      <p:pic>
        <p:nvPicPr>
          <p:cNvPr id="25" name="image279.png" descr="Stack-Linux-OS.png">
            <a:extLst>
              <a:ext uri="{FF2B5EF4-FFF2-40B4-BE49-F238E27FC236}">
                <a16:creationId xmlns:a16="http://schemas.microsoft.com/office/drawing/2014/main" id="{15191A4B-CCA0-434C-8E11-47D7CDF6A42F}"/>
              </a:ext>
            </a:extLst>
          </p:cNvPr>
          <p:cNvPicPr>
            <a:picLocks/>
          </p:cNvPicPr>
          <p:nvPr/>
        </p:nvPicPr>
        <p:blipFill>
          <a:blip r:embed="rId5" cstate="print">
            <a:extLst>
              <a:ext uri="{28A0092B-C50C-407E-A947-70E740481C1C}">
                <a14:useLocalDpi xmlns:a14="http://schemas.microsoft.com/office/drawing/2010/main"/>
              </a:ext>
            </a:extLst>
          </a:blip>
          <a:stretch>
            <a:fillRect/>
          </a:stretch>
        </p:blipFill>
        <p:spPr>
          <a:xfrm>
            <a:off x="2427018" y="2608619"/>
            <a:ext cx="342900" cy="507624"/>
          </a:xfrm>
          <a:prstGeom prst="rect">
            <a:avLst/>
          </a:prstGeom>
          <a:ln w="12700">
            <a:miter lim="400000"/>
          </a:ln>
        </p:spPr>
      </p:pic>
      <p:pic>
        <p:nvPicPr>
          <p:cNvPr id="27" name="image260.png">
            <a:extLst>
              <a:ext uri="{FF2B5EF4-FFF2-40B4-BE49-F238E27FC236}">
                <a16:creationId xmlns:a16="http://schemas.microsoft.com/office/drawing/2014/main" id="{A971A967-A365-4CBA-89E9-5669E71AABFD}"/>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942174" y="2606441"/>
            <a:ext cx="339277" cy="509802"/>
          </a:xfrm>
          <a:prstGeom prst="rect">
            <a:avLst/>
          </a:prstGeom>
          <a:ln w="12700">
            <a:miter lim="400000"/>
          </a:ln>
        </p:spPr>
      </p:pic>
      <p:sp>
        <p:nvSpPr>
          <p:cNvPr id="30" name="TextBox 29">
            <a:extLst>
              <a:ext uri="{FF2B5EF4-FFF2-40B4-BE49-F238E27FC236}">
                <a16:creationId xmlns:a16="http://schemas.microsoft.com/office/drawing/2014/main" id="{86D7E0A6-96F7-467E-9215-858906FBF82A}"/>
              </a:ext>
            </a:extLst>
          </p:cNvPr>
          <p:cNvSpPr txBox="1"/>
          <p:nvPr/>
        </p:nvSpPr>
        <p:spPr>
          <a:xfrm>
            <a:off x="2818581" y="2535386"/>
            <a:ext cx="573427" cy="653380"/>
          </a:xfrm>
          <a:prstGeom prst="rect">
            <a:avLst/>
          </a:prstGeom>
          <a:ln w="25400">
            <a:solidFill>
              <a:schemeClr val="accent1"/>
            </a:solidFill>
          </a:ln>
        </p:spPr>
        <p:txBody>
          <a:bodyPr vert="horz" wrap="square" lIns="91440" tIns="45720" rIns="91440" bIns="45720" rtlCol="0" anchor="t">
            <a:noAutofit/>
          </a:bodyPr>
          <a:lstStyle/>
          <a:p>
            <a:pPr marL="173038" indent="-173038">
              <a:lnSpc>
                <a:spcPct val="95000"/>
              </a:lnSpc>
              <a:spcBef>
                <a:spcPts val="400"/>
              </a:spcBef>
              <a:spcAft>
                <a:spcPts val="200"/>
              </a:spcAft>
              <a:buClr>
                <a:srgbClr val="0067C5"/>
              </a:buClr>
              <a:buFont typeface="Wingdings" panose="05000000000000000000" pitchFamily="2" charset="2"/>
              <a:buChar char="§"/>
              <a:defRPr/>
            </a:pPr>
            <a:endParaRPr lang="en-IN" sz="1400" kern="0" dirty="0">
              <a:solidFill>
                <a:sysClr val="windowText" lastClr="000000"/>
              </a:solidFill>
            </a:endParaRPr>
          </a:p>
        </p:txBody>
      </p:sp>
      <p:pic>
        <p:nvPicPr>
          <p:cNvPr id="31" name="image124.png">
            <a:extLst>
              <a:ext uri="{FF2B5EF4-FFF2-40B4-BE49-F238E27FC236}">
                <a16:creationId xmlns:a16="http://schemas.microsoft.com/office/drawing/2014/main" id="{F9E913FF-3431-4A45-8AE2-2B086649083E}"/>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3725857" y="3787581"/>
            <a:ext cx="557886" cy="524139"/>
          </a:xfrm>
          <a:prstGeom prst="rect">
            <a:avLst/>
          </a:prstGeom>
          <a:ln w="12700">
            <a:miter lim="400000"/>
          </a:ln>
        </p:spPr>
      </p:pic>
      <p:pic>
        <p:nvPicPr>
          <p:cNvPr id="32" name="image256.png">
            <a:extLst>
              <a:ext uri="{FF2B5EF4-FFF2-40B4-BE49-F238E27FC236}">
                <a16:creationId xmlns:a16="http://schemas.microsoft.com/office/drawing/2014/main" id="{2A8A4F64-9F81-4F74-8FD8-68384F2A90EE}"/>
              </a:ext>
            </a:extLst>
          </p:cNvPr>
          <p:cNvPicPr/>
          <p:nvPr/>
        </p:nvPicPr>
        <p:blipFill>
          <a:blip r:embed="rId8"/>
          <a:stretch>
            <a:fillRect/>
          </a:stretch>
        </p:blipFill>
        <p:spPr>
          <a:xfrm>
            <a:off x="1887667" y="2605043"/>
            <a:ext cx="342000" cy="511200"/>
          </a:xfrm>
          <a:prstGeom prst="rect">
            <a:avLst/>
          </a:prstGeom>
          <a:ln w="12700">
            <a:miter lim="400000"/>
          </a:ln>
        </p:spPr>
      </p:pic>
      <p:pic>
        <p:nvPicPr>
          <p:cNvPr id="36" name="image260.png">
            <a:extLst>
              <a:ext uri="{FF2B5EF4-FFF2-40B4-BE49-F238E27FC236}">
                <a16:creationId xmlns:a16="http://schemas.microsoft.com/office/drawing/2014/main" id="{1988421F-01E4-47D6-A6D2-A2FC2B64CD68}"/>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773853" y="2606441"/>
            <a:ext cx="339277" cy="509802"/>
          </a:xfrm>
          <a:prstGeom prst="rect">
            <a:avLst/>
          </a:prstGeom>
          <a:ln w="12700">
            <a:miter lim="400000"/>
          </a:ln>
        </p:spPr>
      </p:pic>
      <p:sp>
        <p:nvSpPr>
          <p:cNvPr id="40" name="TextBox 39">
            <a:extLst>
              <a:ext uri="{FF2B5EF4-FFF2-40B4-BE49-F238E27FC236}">
                <a16:creationId xmlns:a16="http://schemas.microsoft.com/office/drawing/2014/main" id="{3553BBEA-2C33-48EB-B780-87D27C4F1A39}"/>
              </a:ext>
            </a:extLst>
          </p:cNvPr>
          <p:cNvSpPr txBox="1"/>
          <p:nvPr/>
        </p:nvSpPr>
        <p:spPr>
          <a:xfrm>
            <a:off x="4656777" y="2513832"/>
            <a:ext cx="573427" cy="653380"/>
          </a:xfrm>
          <a:prstGeom prst="rect">
            <a:avLst/>
          </a:prstGeom>
          <a:solidFill>
            <a:schemeClr val="bg2">
              <a:alpha val="40000"/>
            </a:schemeClr>
          </a:solidFill>
          <a:ln w="25400">
            <a:solidFill>
              <a:schemeClr val="accent1"/>
            </a:solidFill>
          </a:ln>
        </p:spPr>
        <p:txBody>
          <a:bodyPr vert="horz" wrap="square" lIns="91440" tIns="45720" rIns="91440" bIns="45720" rtlCol="0" anchor="t">
            <a:noAutofit/>
          </a:bodyPr>
          <a:lstStyle/>
          <a:p>
            <a:pPr marL="173038" indent="-173038">
              <a:lnSpc>
                <a:spcPct val="95000"/>
              </a:lnSpc>
              <a:spcBef>
                <a:spcPts val="400"/>
              </a:spcBef>
              <a:spcAft>
                <a:spcPts val="200"/>
              </a:spcAft>
              <a:buClr>
                <a:srgbClr val="0067C5"/>
              </a:buClr>
              <a:buFont typeface="Wingdings" panose="05000000000000000000" pitchFamily="2" charset="2"/>
              <a:buChar char="§"/>
              <a:defRPr/>
            </a:pPr>
            <a:endParaRPr lang="en-IN" sz="1400" kern="0" dirty="0">
              <a:solidFill>
                <a:sysClr val="windowText" lastClr="000000"/>
              </a:solidFill>
            </a:endParaRPr>
          </a:p>
        </p:txBody>
      </p:sp>
      <p:pic>
        <p:nvPicPr>
          <p:cNvPr id="52" name="image21.png">
            <a:extLst>
              <a:ext uri="{FF2B5EF4-FFF2-40B4-BE49-F238E27FC236}">
                <a16:creationId xmlns:a16="http://schemas.microsoft.com/office/drawing/2014/main" id="{9852F865-7E32-48AC-9F0F-78CDA70E9FFA}"/>
              </a:ext>
            </a:extLst>
          </p:cNvPr>
          <p:cNvPicPr/>
          <p:nvPr/>
        </p:nvPicPr>
        <p:blipFill>
          <a:blip r:embed="rId9"/>
          <a:stretch>
            <a:fillRect/>
          </a:stretch>
        </p:blipFill>
        <p:spPr>
          <a:xfrm>
            <a:off x="1887667" y="4595197"/>
            <a:ext cx="1371602" cy="246890"/>
          </a:xfrm>
          <a:prstGeom prst="rect">
            <a:avLst/>
          </a:prstGeom>
          <a:ln w="12700">
            <a:miter lim="400000"/>
          </a:ln>
        </p:spPr>
      </p:pic>
      <p:pic>
        <p:nvPicPr>
          <p:cNvPr id="54" name="image21.png">
            <a:extLst>
              <a:ext uri="{FF2B5EF4-FFF2-40B4-BE49-F238E27FC236}">
                <a16:creationId xmlns:a16="http://schemas.microsoft.com/office/drawing/2014/main" id="{094D1F82-0261-46FC-933E-B27B86652971}"/>
              </a:ext>
            </a:extLst>
          </p:cNvPr>
          <p:cNvPicPr/>
          <p:nvPr/>
        </p:nvPicPr>
        <p:blipFill>
          <a:blip r:embed="rId9"/>
          <a:stretch>
            <a:fillRect/>
          </a:stretch>
        </p:blipFill>
        <p:spPr>
          <a:xfrm>
            <a:off x="1887667" y="4862456"/>
            <a:ext cx="1371602" cy="246890"/>
          </a:xfrm>
          <a:prstGeom prst="rect">
            <a:avLst/>
          </a:prstGeom>
          <a:ln w="12700">
            <a:miter lim="400000"/>
          </a:ln>
        </p:spPr>
      </p:pic>
      <p:pic>
        <p:nvPicPr>
          <p:cNvPr id="56" name="image21.png">
            <a:extLst>
              <a:ext uri="{FF2B5EF4-FFF2-40B4-BE49-F238E27FC236}">
                <a16:creationId xmlns:a16="http://schemas.microsoft.com/office/drawing/2014/main" id="{61E1F3E5-5A89-43BF-9015-947678CBFE2C}"/>
              </a:ext>
            </a:extLst>
          </p:cNvPr>
          <p:cNvPicPr/>
          <p:nvPr/>
        </p:nvPicPr>
        <p:blipFill>
          <a:blip r:embed="rId9"/>
          <a:stretch>
            <a:fillRect/>
          </a:stretch>
        </p:blipFill>
        <p:spPr>
          <a:xfrm>
            <a:off x="4724397" y="3608841"/>
            <a:ext cx="1371602" cy="246890"/>
          </a:xfrm>
          <a:prstGeom prst="rect">
            <a:avLst/>
          </a:prstGeom>
          <a:ln w="12700">
            <a:miter lim="400000"/>
          </a:ln>
        </p:spPr>
      </p:pic>
      <p:sp>
        <p:nvSpPr>
          <p:cNvPr id="57" name="TextBox 56">
            <a:extLst>
              <a:ext uri="{FF2B5EF4-FFF2-40B4-BE49-F238E27FC236}">
                <a16:creationId xmlns:a16="http://schemas.microsoft.com/office/drawing/2014/main" id="{978974C8-741B-434A-8829-8F0EB9338AEB}"/>
              </a:ext>
            </a:extLst>
          </p:cNvPr>
          <p:cNvSpPr txBox="1"/>
          <p:nvPr/>
        </p:nvSpPr>
        <p:spPr>
          <a:xfrm>
            <a:off x="2162585" y="5190216"/>
            <a:ext cx="871766" cy="276999"/>
          </a:xfrm>
          <a:prstGeom prst="rect">
            <a:avLst/>
          </a:prstGeom>
          <a:noFill/>
        </p:spPr>
        <p:txBody>
          <a:bodyPr wrap="square" rtlCol="0">
            <a:spAutoFit/>
          </a:bodyPr>
          <a:lstStyle/>
          <a:p>
            <a:r>
              <a:rPr lang="en-IN" sz="1200" dirty="0"/>
              <a:t>Site A</a:t>
            </a:r>
          </a:p>
        </p:txBody>
      </p:sp>
      <p:sp>
        <p:nvSpPr>
          <p:cNvPr id="59" name="TextBox 58">
            <a:extLst>
              <a:ext uri="{FF2B5EF4-FFF2-40B4-BE49-F238E27FC236}">
                <a16:creationId xmlns:a16="http://schemas.microsoft.com/office/drawing/2014/main" id="{A1F9553B-1646-43C1-8D69-EDE27D9553A2}"/>
              </a:ext>
            </a:extLst>
          </p:cNvPr>
          <p:cNvSpPr txBox="1"/>
          <p:nvPr/>
        </p:nvSpPr>
        <p:spPr>
          <a:xfrm>
            <a:off x="5102330" y="4307842"/>
            <a:ext cx="871766" cy="276999"/>
          </a:xfrm>
          <a:prstGeom prst="rect">
            <a:avLst/>
          </a:prstGeom>
          <a:noFill/>
        </p:spPr>
        <p:txBody>
          <a:bodyPr wrap="square" rtlCol="0">
            <a:spAutoFit/>
          </a:bodyPr>
          <a:lstStyle/>
          <a:p>
            <a:r>
              <a:rPr lang="en-IN" sz="1200" dirty="0"/>
              <a:t>Site B</a:t>
            </a:r>
          </a:p>
        </p:txBody>
      </p:sp>
      <p:pic>
        <p:nvPicPr>
          <p:cNvPr id="61" name="image272.png" descr="Stack-Linux-OS.png">
            <a:extLst>
              <a:ext uri="{FF2B5EF4-FFF2-40B4-BE49-F238E27FC236}">
                <a16:creationId xmlns:a16="http://schemas.microsoft.com/office/drawing/2014/main" id="{2F704F0E-5BAD-4973-BB09-74AFD6A0E59E}"/>
              </a:ext>
            </a:extLst>
          </p:cNvPr>
          <p:cNvPicPr/>
          <p:nvPr/>
        </p:nvPicPr>
        <p:blipFill>
          <a:blip r:embed="rId10"/>
          <a:stretch>
            <a:fillRect/>
          </a:stretch>
        </p:blipFill>
        <p:spPr>
          <a:xfrm>
            <a:off x="5410198" y="2606320"/>
            <a:ext cx="342000" cy="511200"/>
          </a:xfrm>
          <a:prstGeom prst="rect">
            <a:avLst/>
          </a:prstGeom>
          <a:ln w="12700">
            <a:miter lim="400000"/>
          </a:ln>
        </p:spPr>
      </p:pic>
      <p:cxnSp>
        <p:nvCxnSpPr>
          <p:cNvPr id="63" name="Straight Connector 62">
            <a:extLst>
              <a:ext uri="{FF2B5EF4-FFF2-40B4-BE49-F238E27FC236}">
                <a16:creationId xmlns:a16="http://schemas.microsoft.com/office/drawing/2014/main" id="{4C44D97A-9B1D-41F8-8431-E3BC316AA046}"/>
              </a:ext>
            </a:extLst>
          </p:cNvPr>
          <p:cNvCxnSpPr/>
          <p:nvPr/>
        </p:nvCxnSpPr>
        <p:spPr>
          <a:xfrm flipV="1">
            <a:off x="3392007" y="2205583"/>
            <a:ext cx="333850" cy="31251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CADF68B-D809-475D-8425-02AFCA882FB3}"/>
              </a:ext>
            </a:extLst>
          </p:cNvPr>
          <p:cNvSpPr txBox="1"/>
          <p:nvPr/>
        </p:nvSpPr>
        <p:spPr>
          <a:xfrm>
            <a:off x="3392008" y="1719766"/>
            <a:ext cx="1018173" cy="461665"/>
          </a:xfrm>
          <a:prstGeom prst="rect">
            <a:avLst/>
          </a:prstGeom>
          <a:noFill/>
          <a:ln>
            <a:noFill/>
          </a:ln>
        </p:spPr>
        <p:txBody>
          <a:bodyPr wrap="square" rtlCol="0">
            <a:spAutoFit/>
          </a:bodyPr>
          <a:lstStyle/>
          <a:p>
            <a:r>
              <a:rPr lang="en-IN" sz="1200" dirty="0"/>
              <a:t>Production application</a:t>
            </a:r>
          </a:p>
        </p:txBody>
      </p:sp>
      <p:cxnSp>
        <p:nvCxnSpPr>
          <p:cNvPr id="65" name="Straight Connector 64">
            <a:extLst>
              <a:ext uri="{FF2B5EF4-FFF2-40B4-BE49-F238E27FC236}">
                <a16:creationId xmlns:a16="http://schemas.microsoft.com/office/drawing/2014/main" id="{3F8A5EFD-031D-4184-9A35-F38FC2803210}"/>
              </a:ext>
            </a:extLst>
          </p:cNvPr>
          <p:cNvCxnSpPr>
            <a:cxnSpLocks/>
            <a:endCxn id="66" idx="2"/>
          </p:cNvCxnSpPr>
          <p:nvPr/>
        </p:nvCxnSpPr>
        <p:spPr>
          <a:xfrm flipV="1">
            <a:off x="5077827" y="1976183"/>
            <a:ext cx="509087" cy="5213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628D746-035E-4963-A2C7-FCE5528CB1D8}"/>
              </a:ext>
            </a:extLst>
          </p:cNvPr>
          <p:cNvSpPr txBox="1"/>
          <p:nvPr/>
        </p:nvSpPr>
        <p:spPr>
          <a:xfrm>
            <a:off x="5077827" y="1699185"/>
            <a:ext cx="1018173" cy="276999"/>
          </a:xfrm>
          <a:prstGeom prst="rect">
            <a:avLst/>
          </a:prstGeom>
          <a:noFill/>
          <a:ln>
            <a:noFill/>
          </a:ln>
        </p:spPr>
        <p:txBody>
          <a:bodyPr wrap="square" rtlCol="0">
            <a:spAutoFit/>
          </a:bodyPr>
          <a:lstStyle/>
          <a:p>
            <a:r>
              <a:rPr lang="en-IN" sz="1200" dirty="0"/>
              <a:t>Mirror copy</a:t>
            </a:r>
          </a:p>
        </p:txBody>
      </p:sp>
      <p:sp>
        <p:nvSpPr>
          <p:cNvPr id="7" name="Footer Placeholder 6">
            <a:extLst>
              <a:ext uri="{FF2B5EF4-FFF2-40B4-BE49-F238E27FC236}">
                <a16:creationId xmlns:a16="http://schemas.microsoft.com/office/drawing/2014/main" id="{E64E1B9F-53D7-D448-82BB-C2C35A3CFCF5}"/>
              </a:ext>
            </a:extLst>
          </p:cNvPr>
          <p:cNvSpPr>
            <a:spLocks noGrp="1"/>
          </p:cNvSpPr>
          <p:nvPr>
            <p:ph type="ftr" sz="quarter" idx="3"/>
          </p:nvPr>
        </p:nvSpPr>
        <p:spPr/>
        <p:txBody>
          <a:bodyPr/>
          <a:lstStyle/>
          <a:p>
            <a:r>
              <a:rPr lang="en-US" dirty="0"/>
              <a:t>© 2021 NetApp, Inc. All rights reserved.  — NETAPP CONFIDENTIAL — </a:t>
            </a:r>
          </a:p>
        </p:txBody>
      </p:sp>
      <p:sp>
        <p:nvSpPr>
          <p:cNvPr id="8" name="Slide Number Placeholder 7">
            <a:extLst>
              <a:ext uri="{FF2B5EF4-FFF2-40B4-BE49-F238E27FC236}">
                <a16:creationId xmlns:a16="http://schemas.microsoft.com/office/drawing/2014/main" id="{954EF0CD-4C4B-9744-9E7C-AA04A01C6CDC}"/>
              </a:ext>
            </a:extLst>
          </p:cNvPr>
          <p:cNvSpPr>
            <a:spLocks noGrp="1"/>
          </p:cNvSpPr>
          <p:nvPr>
            <p:ph type="sldNum" sz="quarter" idx="4"/>
          </p:nvPr>
        </p:nvSpPr>
        <p:spPr/>
        <p:txBody>
          <a:bodyPr/>
          <a:lstStyle/>
          <a:p>
            <a:fld id="{B071A5F3-A4FF-4CEE-8215-C08835B585C1}" type="slidenum">
              <a:rPr lang="en-US" smtClean="0"/>
              <a:pPr/>
              <a:t>12</a:t>
            </a:fld>
            <a:endParaRPr lang="en-US" dirty="0"/>
          </a:p>
        </p:txBody>
      </p:sp>
    </p:spTree>
    <p:extLst>
      <p:ext uri="{BB962C8B-B14F-4D97-AF65-F5344CB8AC3E}">
        <p14:creationId xmlns:p14="http://schemas.microsoft.com/office/powerpoint/2010/main" val="3939753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C14279-4BC8-450D-A5AA-6E2E0C30A14A}"/>
              </a:ext>
            </a:extLst>
          </p:cNvPr>
          <p:cNvSpPr>
            <a:spLocks noGrp="1"/>
          </p:cNvSpPr>
          <p:nvPr>
            <p:ph sz="quarter" idx="14"/>
          </p:nvPr>
        </p:nvSpPr>
        <p:spPr>
          <a:xfrm>
            <a:off x="376493" y="1783080"/>
            <a:ext cx="5235783" cy="4206240"/>
          </a:xfrm>
        </p:spPr>
        <p:txBody>
          <a:bodyPr/>
          <a:lstStyle/>
          <a:p>
            <a:r>
              <a:rPr lang="en-IN" dirty="0"/>
              <a:t>Protect critical applications in remote offices</a:t>
            </a:r>
          </a:p>
          <a:p>
            <a:r>
              <a:rPr lang="en-IN" dirty="0"/>
              <a:t>Mirroring the dataset to a central site optimizes capital expenditure (capex) and operational expenditures (opex)</a:t>
            </a:r>
          </a:p>
          <a:p>
            <a:endParaRPr lang="en-IN" dirty="0"/>
          </a:p>
        </p:txBody>
      </p:sp>
      <p:sp>
        <p:nvSpPr>
          <p:cNvPr id="3" name="Text Placeholder 2">
            <a:extLst>
              <a:ext uri="{FF2B5EF4-FFF2-40B4-BE49-F238E27FC236}">
                <a16:creationId xmlns:a16="http://schemas.microsoft.com/office/drawing/2014/main" id="{2DE851F6-6431-4A6A-9628-352F6E571DC5}"/>
              </a:ext>
            </a:extLst>
          </p:cNvPr>
          <p:cNvSpPr>
            <a:spLocks noGrp="1"/>
          </p:cNvSpPr>
          <p:nvPr>
            <p:ph type="body" idx="10"/>
          </p:nvPr>
        </p:nvSpPr>
        <p:spPr/>
        <p:txBody>
          <a:bodyPr/>
          <a:lstStyle/>
          <a:p>
            <a:r>
              <a:rPr lang="en-IN" dirty="0"/>
              <a:t>Metro deployment</a:t>
            </a:r>
          </a:p>
        </p:txBody>
      </p:sp>
      <p:sp>
        <p:nvSpPr>
          <p:cNvPr id="4" name="Title 3">
            <a:extLst>
              <a:ext uri="{FF2B5EF4-FFF2-40B4-BE49-F238E27FC236}">
                <a16:creationId xmlns:a16="http://schemas.microsoft.com/office/drawing/2014/main" id="{55B8BD42-6BB1-4D3F-B857-D532447F2763}"/>
              </a:ext>
            </a:extLst>
          </p:cNvPr>
          <p:cNvSpPr>
            <a:spLocks noGrp="1"/>
          </p:cNvSpPr>
          <p:nvPr>
            <p:ph type="title"/>
          </p:nvPr>
        </p:nvSpPr>
        <p:spPr/>
        <p:txBody>
          <a:bodyPr/>
          <a:lstStyle/>
          <a:p>
            <a:r>
              <a:rPr lang="en-IN" dirty="0"/>
              <a:t>Remote Office &amp; Branch office</a:t>
            </a:r>
          </a:p>
        </p:txBody>
      </p:sp>
      <p:pic>
        <p:nvPicPr>
          <p:cNvPr id="21" name="image278.png">
            <a:extLst>
              <a:ext uri="{FF2B5EF4-FFF2-40B4-BE49-F238E27FC236}">
                <a16:creationId xmlns:a16="http://schemas.microsoft.com/office/drawing/2014/main" id="{B00841EA-7F29-4F98-898D-4379D9F7567D}"/>
              </a:ext>
            </a:extLst>
          </p:cNvPr>
          <p:cNvPicPr/>
          <p:nvPr/>
        </p:nvPicPr>
        <p:blipFill>
          <a:blip r:embed="rId3"/>
          <a:stretch>
            <a:fillRect/>
          </a:stretch>
        </p:blipFill>
        <p:spPr>
          <a:xfrm>
            <a:off x="10792615" y="2109476"/>
            <a:ext cx="527262" cy="603225"/>
          </a:xfrm>
          <a:prstGeom prst="rect">
            <a:avLst/>
          </a:prstGeom>
          <a:ln w="12700">
            <a:miter lim="400000"/>
          </a:ln>
        </p:spPr>
      </p:pic>
      <p:pic>
        <p:nvPicPr>
          <p:cNvPr id="23" name="image278.png">
            <a:extLst>
              <a:ext uri="{FF2B5EF4-FFF2-40B4-BE49-F238E27FC236}">
                <a16:creationId xmlns:a16="http://schemas.microsoft.com/office/drawing/2014/main" id="{F14EDFB2-6839-4E6D-8A74-9E685241B07C}"/>
              </a:ext>
            </a:extLst>
          </p:cNvPr>
          <p:cNvPicPr/>
          <p:nvPr/>
        </p:nvPicPr>
        <p:blipFill>
          <a:blip r:embed="rId3"/>
          <a:stretch>
            <a:fillRect/>
          </a:stretch>
        </p:blipFill>
        <p:spPr>
          <a:xfrm>
            <a:off x="10792615" y="3112631"/>
            <a:ext cx="527262" cy="603225"/>
          </a:xfrm>
          <a:prstGeom prst="rect">
            <a:avLst/>
          </a:prstGeom>
          <a:ln w="12700">
            <a:miter lim="400000"/>
          </a:ln>
        </p:spPr>
      </p:pic>
      <p:pic>
        <p:nvPicPr>
          <p:cNvPr id="25" name="image278.png">
            <a:extLst>
              <a:ext uri="{FF2B5EF4-FFF2-40B4-BE49-F238E27FC236}">
                <a16:creationId xmlns:a16="http://schemas.microsoft.com/office/drawing/2014/main" id="{73127ED9-0DEA-4016-B18B-A959CF8F9C84}"/>
              </a:ext>
            </a:extLst>
          </p:cNvPr>
          <p:cNvPicPr/>
          <p:nvPr/>
        </p:nvPicPr>
        <p:blipFill>
          <a:blip r:embed="rId3"/>
          <a:stretch>
            <a:fillRect/>
          </a:stretch>
        </p:blipFill>
        <p:spPr>
          <a:xfrm>
            <a:off x="10792615" y="4024793"/>
            <a:ext cx="527262" cy="603225"/>
          </a:xfrm>
          <a:prstGeom prst="rect">
            <a:avLst/>
          </a:prstGeom>
          <a:ln w="12700">
            <a:miter lim="400000"/>
          </a:ln>
        </p:spPr>
      </p:pic>
      <p:pic>
        <p:nvPicPr>
          <p:cNvPr id="28" name="image278.png">
            <a:extLst>
              <a:ext uri="{FF2B5EF4-FFF2-40B4-BE49-F238E27FC236}">
                <a16:creationId xmlns:a16="http://schemas.microsoft.com/office/drawing/2014/main" id="{B2817087-0353-48E1-9C2D-303683EF8862}"/>
              </a:ext>
            </a:extLst>
          </p:cNvPr>
          <p:cNvPicPr/>
          <p:nvPr/>
        </p:nvPicPr>
        <p:blipFill>
          <a:blip r:embed="rId3"/>
          <a:stretch>
            <a:fillRect/>
          </a:stretch>
        </p:blipFill>
        <p:spPr>
          <a:xfrm>
            <a:off x="6273636" y="2725148"/>
            <a:ext cx="527262" cy="603225"/>
          </a:xfrm>
          <a:prstGeom prst="rect">
            <a:avLst/>
          </a:prstGeom>
          <a:ln w="12700">
            <a:miter lim="400000"/>
          </a:ln>
        </p:spPr>
      </p:pic>
      <p:pic>
        <p:nvPicPr>
          <p:cNvPr id="30" name="image278.png">
            <a:extLst>
              <a:ext uri="{FF2B5EF4-FFF2-40B4-BE49-F238E27FC236}">
                <a16:creationId xmlns:a16="http://schemas.microsoft.com/office/drawing/2014/main" id="{3144860F-6011-48EE-B6AC-5E07A9E5DDFD}"/>
              </a:ext>
            </a:extLst>
          </p:cNvPr>
          <p:cNvPicPr/>
          <p:nvPr/>
        </p:nvPicPr>
        <p:blipFill>
          <a:blip r:embed="rId3"/>
          <a:stretch>
            <a:fillRect/>
          </a:stretch>
        </p:blipFill>
        <p:spPr>
          <a:xfrm>
            <a:off x="6273636" y="3600498"/>
            <a:ext cx="527262" cy="603225"/>
          </a:xfrm>
          <a:prstGeom prst="rect">
            <a:avLst/>
          </a:prstGeom>
          <a:ln w="12700">
            <a:miter lim="400000"/>
          </a:ln>
        </p:spPr>
      </p:pic>
      <p:pic>
        <p:nvPicPr>
          <p:cNvPr id="32" name="image279.png">
            <a:extLst>
              <a:ext uri="{FF2B5EF4-FFF2-40B4-BE49-F238E27FC236}">
                <a16:creationId xmlns:a16="http://schemas.microsoft.com/office/drawing/2014/main" id="{FF6DC440-ABD4-4AAF-9D8E-BA7DE461FFB5}"/>
              </a:ext>
            </a:extLst>
          </p:cNvPr>
          <p:cNvPicPr/>
          <p:nvPr/>
        </p:nvPicPr>
        <p:blipFill>
          <a:blip r:embed="rId4"/>
          <a:stretch>
            <a:fillRect/>
          </a:stretch>
        </p:blipFill>
        <p:spPr>
          <a:xfrm>
            <a:off x="7989479" y="2942103"/>
            <a:ext cx="1508762" cy="929369"/>
          </a:xfrm>
          <a:prstGeom prst="rect">
            <a:avLst/>
          </a:prstGeom>
          <a:ln w="12700">
            <a:miter lim="400000"/>
          </a:ln>
        </p:spPr>
      </p:pic>
      <p:cxnSp>
        <p:nvCxnSpPr>
          <p:cNvPr id="36" name="Connector: Elbow 35">
            <a:extLst>
              <a:ext uri="{FF2B5EF4-FFF2-40B4-BE49-F238E27FC236}">
                <a16:creationId xmlns:a16="http://schemas.microsoft.com/office/drawing/2014/main" id="{77350D15-CD6E-4016-820D-6CA9A40F5617}"/>
              </a:ext>
            </a:extLst>
          </p:cNvPr>
          <p:cNvCxnSpPr>
            <a:stCxn id="32" idx="0"/>
            <a:endCxn id="21" idx="1"/>
          </p:cNvCxnSpPr>
          <p:nvPr/>
        </p:nvCxnSpPr>
        <p:spPr>
          <a:xfrm rot="5400000" flipH="1" flipV="1">
            <a:off x="9502730" y="1652219"/>
            <a:ext cx="531014" cy="2048755"/>
          </a:xfrm>
          <a:prstGeom prst="bentConnector2">
            <a:avLst/>
          </a:prstGeom>
          <a:ln w="158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F627FAE8-C48D-4AF9-9CBD-65E177E1CEC6}"/>
              </a:ext>
            </a:extLst>
          </p:cNvPr>
          <p:cNvCxnSpPr>
            <a:cxnSpLocks/>
            <a:stCxn id="30" idx="3"/>
            <a:endCxn id="32" idx="1"/>
          </p:cNvCxnSpPr>
          <p:nvPr/>
        </p:nvCxnSpPr>
        <p:spPr>
          <a:xfrm flipV="1">
            <a:off x="6800898" y="3406788"/>
            <a:ext cx="1188581" cy="495323"/>
          </a:xfrm>
          <a:prstGeom prst="bentConnector3">
            <a:avLst>
              <a:gd name="adj1" fmla="val 50000"/>
            </a:avLst>
          </a:prstGeom>
          <a:ln w="158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E045C537-504F-4FEE-A291-7ADD2A771690}"/>
              </a:ext>
            </a:extLst>
          </p:cNvPr>
          <p:cNvCxnSpPr>
            <a:cxnSpLocks/>
            <a:stCxn id="28" idx="3"/>
            <a:endCxn id="32" idx="1"/>
          </p:cNvCxnSpPr>
          <p:nvPr/>
        </p:nvCxnSpPr>
        <p:spPr>
          <a:xfrm>
            <a:off x="6800898" y="3026761"/>
            <a:ext cx="1188581" cy="380027"/>
          </a:xfrm>
          <a:prstGeom prst="bentConnector3">
            <a:avLst>
              <a:gd name="adj1" fmla="val 50000"/>
            </a:avLst>
          </a:prstGeom>
          <a:ln w="1587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A3FEF37B-1DFE-437E-A604-19DE4A85B988}"/>
              </a:ext>
            </a:extLst>
          </p:cNvPr>
          <p:cNvCxnSpPr>
            <a:cxnSpLocks/>
            <a:stCxn id="32" idx="2"/>
            <a:endCxn id="25" idx="1"/>
          </p:cNvCxnSpPr>
          <p:nvPr/>
        </p:nvCxnSpPr>
        <p:spPr>
          <a:xfrm rot="16200000" flipH="1">
            <a:off x="9540770" y="3074561"/>
            <a:ext cx="454934" cy="2048755"/>
          </a:xfrm>
          <a:prstGeom prst="bentConnector2">
            <a:avLst/>
          </a:prstGeom>
          <a:ln w="158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A84D1BF-10B6-4994-A899-9B2ED63E3E62}"/>
              </a:ext>
            </a:extLst>
          </p:cNvPr>
          <p:cNvCxnSpPr>
            <a:cxnSpLocks/>
            <a:stCxn id="23" idx="1"/>
            <a:endCxn id="32" idx="3"/>
          </p:cNvCxnSpPr>
          <p:nvPr/>
        </p:nvCxnSpPr>
        <p:spPr>
          <a:xfrm flipH="1" flipV="1">
            <a:off x="9498241" y="3406788"/>
            <a:ext cx="1294374" cy="7456"/>
          </a:xfrm>
          <a:prstGeom prst="straightConnector1">
            <a:avLst/>
          </a:prstGeom>
          <a:ln w="15875">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2EC833EF-A7F8-41B8-92A5-8A1AA929CE44}"/>
              </a:ext>
            </a:extLst>
          </p:cNvPr>
          <p:cNvSpPr/>
          <p:nvPr/>
        </p:nvSpPr>
        <p:spPr>
          <a:xfrm>
            <a:off x="5825136" y="1719373"/>
            <a:ext cx="5606473" cy="3037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7" name="Footer Placeholder 6">
            <a:extLst>
              <a:ext uri="{FF2B5EF4-FFF2-40B4-BE49-F238E27FC236}">
                <a16:creationId xmlns:a16="http://schemas.microsoft.com/office/drawing/2014/main" id="{1931E991-CB06-994B-B72F-EEF1462E9F4E}"/>
              </a:ext>
            </a:extLst>
          </p:cNvPr>
          <p:cNvSpPr>
            <a:spLocks noGrp="1"/>
          </p:cNvSpPr>
          <p:nvPr>
            <p:ph type="ftr" sz="quarter" idx="3"/>
          </p:nvPr>
        </p:nvSpPr>
        <p:spPr/>
        <p:txBody>
          <a:bodyPr/>
          <a:lstStyle/>
          <a:p>
            <a:r>
              <a:rPr lang="en-US" dirty="0"/>
              <a:t>© 2021 NetApp, Inc. All rights reserved.  — NETAPP CONFIDENTIAL — </a:t>
            </a:r>
          </a:p>
        </p:txBody>
      </p:sp>
      <p:sp>
        <p:nvSpPr>
          <p:cNvPr id="9" name="Slide Number Placeholder 8">
            <a:extLst>
              <a:ext uri="{FF2B5EF4-FFF2-40B4-BE49-F238E27FC236}">
                <a16:creationId xmlns:a16="http://schemas.microsoft.com/office/drawing/2014/main" id="{4137484E-D0EA-5C4E-A578-933EAEBAFC19}"/>
              </a:ext>
            </a:extLst>
          </p:cNvPr>
          <p:cNvSpPr>
            <a:spLocks noGrp="1"/>
          </p:cNvSpPr>
          <p:nvPr>
            <p:ph type="sldNum" sz="quarter" idx="4"/>
          </p:nvPr>
        </p:nvSpPr>
        <p:spPr/>
        <p:txBody>
          <a:bodyPr/>
          <a:lstStyle/>
          <a:p>
            <a:fld id="{B071A5F3-A4FF-4CEE-8215-C08835B585C1}" type="slidenum">
              <a:rPr lang="en-US" smtClean="0"/>
              <a:pPr/>
              <a:t>13</a:t>
            </a:fld>
            <a:endParaRPr lang="en-US" dirty="0"/>
          </a:p>
        </p:txBody>
      </p:sp>
      <p:sp>
        <p:nvSpPr>
          <p:cNvPr id="5" name="TextBox 4">
            <a:extLst>
              <a:ext uri="{FF2B5EF4-FFF2-40B4-BE49-F238E27FC236}">
                <a16:creationId xmlns:a16="http://schemas.microsoft.com/office/drawing/2014/main" id="{357BB1EB-1273-44ED-9B42-0859BF1EFF25}"/>
              </a:ext>
            </a:extLst>
          </p:cNvPr>
          <p:cNvSpPr txBox="1"/>
          <p:nvPr/>
        </p:nvSpPr>
        <p:spPr>
          <a:xfrm>
            <a:off x="6205943" y="2463614"/>
            <a:ext cx="820292" cy="278431"/>
          </a:xfrm>
          <a:prstGeom prst="rect">
            <a:avLst/>
          </a:prstGeom>
          <a:noFill/>
        </p:spPr>
        <p:txBody>
          <a:bodyPr wrap="square" rtlCol="0">
            <a:noAutofit/>
          </a:bodyPr>
          <a:lstStyle/>
          <a:p>
            <a:pPr algn="l"/>
            <a:r>
              <a:rPr lang="en-US" sz="1200" dirty="0"/>
              <a:t>City A</a:t>
            </a:r>
          </a:p>
        </p:txBody>
      </p:sp>
      <p:sp>
        <p:nvSpPr>
          <p:cNvPr id="22" name="TextBox 21">
            <a:extLst>
              <a:ext uri="{FF2B5EF4-FFF2-40B4-BE49-F238E27FC236}">
                <a16:creationId xmlns:a16="http://schemas.microsoft.com/office/drawing/2014/main" id="{9F709117-2870-4662-AB9A-660E6E77AE60}"/>
              </a:ext>
            </a:extLst>
          </p:cNvPr>
          <p:cNvSpPr txBox="1"/>
          <p:nvPr/>
        </p:nvSpPr>
        <p:spPr>
          <a:xfrm>
            <a:off x="6205943" y="4203723"/>
            <a:ext cx="820292" cy="278431"/>
          </a:xfrm>
          <a:prstGeom prst="rect">
            <a:avLst/>
          </a:prstGeom>
          <a:noFill/>
        </p:spPr>
        <p:txBody>
          <a:bodyPr wrap="square" rtlCol="0">
            <a:noAutofit/>
          </a:bodyPr>
          <a:lstStyle/>
          <a:p>
            <a:pPr algn="l"/>
            <a:r>
              <a:rPr lang="en-US" sz="1200" dirty="0"/>
              <a:t>City B</a:t>
            </a:r>
          </a:p>
        </p:txBody>
      </p:sp>
      <p:sp>
        <p:nvSpPr>
          <p:cNvPr id="24" name="TextBox 23">
            <a:extLst>
              <a:ext uri="{FF2B5EF4-FFF2-40B4-BE49-F238E27FC236}">
                <a16:creationId xmlns:a16="http://schemas.microsoft.com/office/drawing/2014/main" id="{C31A8875-DF59-4E63-9050-9608232974BA}"/>
              </a:ext>
            </a:extLst>
          </p:cNvPr>
          <p:cNvSpPr txBox="1"/>
          <p:nvPr/>
        </p:nvSpPr>
        <p:spPr>
          <a:xfrm>
            <a:off x="10723986" y="2849778"/>
            <a:ext cx="820292" cy="278431"/>
          </a:xfrm>
          <a:prstGeom prst="rect">
            <a:avLst/>
          </a:prstGeom>
          <a:noFill/>
        </p:spPr>
        <p:txBody>
          <a:bodyPr wrap="square" rtlCol="0">
            <a:noAutofit/>
          </a:bodyPr>
          <a:lstStyle/>
          <a:p>
            <a:pPr algn="l"/>
            <a:r>
              <a:rPr lang="en-US" sz="1200" dirty="0"/>
              <a:t>City D</a:t>
            </a:r>
          </a:p>
        </p:txBody>
      </p:sp>
      <p:sp>
        <p:nvSpPr>
          <p:cNvPr id="26" name="TextBox 25">
            <a:extLst>
              <a:ext uri="{FF2B5EF4-FFF2-40B4-BE49-F238E27FC236}">
                <a16:creationId xmlns:a16="http://schemas.microsoft.com/office/drawing/2014/main" id="{207976CD-24E3-4FBA-9BCE-E22F03D558E9}"/>
              </a:ext>
            </a:extLst>
          </p:cNvPr>
          <p:cNvSpPr txBox="1"/>
          <p:nvPr/>
        </p:nvSpPr>
        <p:spPr>
          <a:xfrm>
            <a:off x="10664080" y="1863616"/>
            <a:ext cx="820292" cy="278431"/>
          </a:xfrm>
          <a:prstGeom prst="rect">
            <a:avLst/>
          </a:prstGeom>
          <a:noFill/>
        </p:spPr>
        <p:txBody>
          <a:bodyPr wrap="square" rtlCol="0">
            <a:noAutofit/>
          </a:bodyPr>
          <a:lstStyle/>
          <a:p>
            <a:pPr algn="l"/>
            <a:r>
              <a:rPr lang="en-US" sz="1200" dirty="0"/>
              <a:t>City C</a:t>
            </a:r>
          </a:p>
        </p:txBody>
      </p:sp>
      <p:sp>
        <p:nvSpPr>
          <p:cNvPr id="27" name="TextBox 26">
            <a:extLst>
              <a:ext uri="{FF2B5EF4-FFF2-40B4-BE49-F238E27FC236}">
                <a16:creationId xmlns:a16="http://schemas.microsoft.com/office/drawing/2014/main" id="{ED244882-383A-4600-BD7E-D67BE0C57CFB}"/>
              </a:ext>
            </a:extLst>
          </p:cNvPr>
          <p:cNvSpPr txBox="1"/>
          <p:nvPr/>
        </p:nvSpPr>
        <p:spPr>
          <a:xfrm>
            <a:off x="10739718" y="3784303"/>
            <a:ext cx="820292" cy="278431"/>
          </a:xfrm>
          <a:prstGeom prst="rect">
            <a:avLst/>
          </a:prstGeom>
          <a:noFill/>
        </p:spPr>
        <p:txBody>
          <a:bodyPr wrap="square" rtlCol="0">
            <a:noAutofit/>
          </a:bodyPr>
          <a:lstStyle/>
          <a:p>
            <a:pPr algn="l"/>
            <a:r>
              <a:rPr lang="en-US" sz="1200" dirty="0"/>
              <a:t>City E</a:t>
            </a:r>
          </a:p>
        </p:txBody>
      </p:sp>
      <p:sp>
        <p:nvSpPr>
          <p:cNvPr id="6" name="TextBox 5">
            <a:extLst>
              <a:ext uri="{FF2B5EF4-FFF2-40B4-BE49-F238E27FC236}">
                <a16:creationId xmlns:a16="http://schemas.microsoft.com/office/drawing/2014/main" id="{851BF310-3F94-4B69-B4C2-CD8AF6F223AF}"/>
              </a:ext>
            </a:extLst>
          </p:cNvPr>
          <p:cNvSpPr txBox="1"/>
          <p:nvPr/>
        </p:nvSpPr>
        <p:spPr>
          <a:xfrm>
            <a:off x="8362648" y="3200249"/>
            <a:ext cx="762421" cy="356813"/>
          </a:xfrm>
          <a:prstGeom prst="rect">
            <a:avLst/>
          </a:prstGeom>
          <a:solidFill>
            <a:schemeClr val="accent1">
              <a:lumMod val="20000"/>
              <a:lumOff val="80000"/>
            </a:schemeClr>
          </a:solidFill>
        </p:spPr>
        <p:txBody>
          <a:bodyPr wrap="square" rtlCol="0">
            <a:noAutofit/>
          </a:bodyPr>
          <a:lstStyle/>
          <a:p>
            <a:pPr algn="l"/>
            <a:r>
              <a:rPr lang="en-US" dirty="0"/>
              <a:t>State</a:t>
            </a:r>
          </a:p>
        </p:txBody>
      </p:sp>
      <p:pic>
        <p:nvPicPr>
          <p:cNvPr id="10" name="Picture 9">
            <a:extLst>
              <a:ext uri="{FF2B5EF4-FFF2-40B4-BE49-F238E27FC236}">
                <a16:creationId xmlns:a16="http://schemas.microsoft.com/office/drawing/2014/main" id="{1C5E01CF-1368-4758-A8F1-04DA2DC70317}"/>
              </a:ext>
            </a:extLst>
          </p:cNvPr>
          <p:cNvPicPr>
            <a:picLocks noChangeAspect="1"/>
          </p:cNvPicPr>
          <p:nvPr/>
        </p:nvPicPr>
        <p:blipFill>
          <a:blip r:embed="rId5"/>
          <a:stretch>
            <a:fillRect/>
          </a:stretch>
        </p:blipFill>
        <p:spPr>
          <a:xfrm>
            <a:off x="7637604" y="1849960"/>
            <a:ext cx="1860637" cy="259516"/>
          </a:xfrm>
          <a:prstGeom prst="rect">
            <a:avLst/>
          </a:prstGeom>
        </p:spPr>
      </p:pic>
    </p:spTree>
    <p:extLst>
      <p:ext uri="{BB962C8B-B14F-4D97-AF65-F5344CB8AC3E}">
        <p14:creationId xmlns:p14="http://schemas.microsoft.com/office/powerpoint/2010/main" val="12959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C14279-4BC8-450D-A5AA-6E2E0C30A14A}"/>
              </a:ext>
            </a:extLst>
          </p:cNvPr>
          <p:cNvSpPr>
            <a:spLocks noGrp="1"/>
          </p:cNvSpPr>
          <p:nvPr>
            <p:ph sz="quarter" idx="14"/>
          </p:nvPr>
        </p:nvSpPr>
        <p:spPr>
          <a:xfrm>
            <a:off x="376493" y="1783080"/>
            <a:ext cx="10818729" cy="4206240"/>
          </a:xfrm>
        </p:spPr>
        <p:txBody>
          <a:bodyPr/>
          <a:lstStyle/>
          <a:p>
            <a:pPr marL="228600" lvl="1" indent="0">
              <a:buNone/>
            </a:pPr>
            <a:r>
              <a:rPr lang="en-IN" sz="1800" dirty="0"/>
              <a:t>Alternately run workloads from primary and secondary by switching over instead of failover</a:t>
            </a:r>
          </a:p>
          <a:p>
            <a:endParaRPr lang="en-IN" dirty="0"/>
          </a:p>
        </p:txBody>
      </p:sp>
      <p:sp>
        <p:nvSpPr>
          <p:cNvPr id="3" name="Text Placeholder 2">
            <a:extLst>
              <a:ext uri="{FF2B5EF4-FFF2-40B4-BE49-F238E27FC236}">
                <a16:creationId xmlns:a16="http://schemas.microsoft.com/office/drawing/2014/main" id="{2DE851F6-6431-4A6A-9628-352F6E571DC5}"/>
              </a:ext>
            </a:extLst>
          </p:cNvPr>
          <p:cNvSpPr>
            <a:spLocks noGrp="1"/>
          </p:cNvSpPr>
          <p:nvPr>
            <p:ph type="body" idx="10"/>
          </p:nvPr>
        </p:nvSpPr>
        <p:spPr/>
        <p:txBody>
          <a:bodyPr/>
          <a:lstStyle/>
          <a:p>
            <a:r>
              <a:rPr lang="en-IN" dirty="0"/>
              <a:t>Switch specific workloads across site as per Institutional Guidelines</a:t>
            </a:r>
          </a:p>
        </p:txBody>
      </p:sp>
      <p:sp>
        <p:nvSpPr>
          <p:cNvPr id="4" name="Title 3">
            <a:extLst>
              <a:ext uri="{FF2B5EF4-FFF2-40B4-BE49-F238E27FC236}">
                <a16:creationId xmlns:a16="http://schemas.microsoft.com/office/drawing/2014/main" id="{55B8BD42-6BB1-4D3F-B857-D532447F2763}"/>
              </a:ext>
            </a:extLst>
          </p:cNvPr>
          <p:cNvSpPr>
            <a:spLocks noGrp="1"/>
          </p:cNvSpPr>
          <p:nvPr>
            <p:ph type="title"/>
          </p:nvPr>
        </p:nvSpPr>
        <p:spPr/>
        <p:txBody>
          <a:bodyPr/>
          <a:lstStyle/>
          <a:p>
            <a:r>
              <a:rPr lang="en-IN" dirty="0"/>
              <a:t>Tik Tok deployments/ Seamless switchover deployment</a:t>
            </a:r>
          </a:p>
        </p:txBody>
      </p:sp>
      <p:pic>
        <p:nvPicPr>
          <p:cNvPr id="8" name="image245.png">
            <a:extLst>
              <a:ext uri="{FF2B5EF4-FFF2-40B4-BE49-F238E27FC236}">
                <a16:creationId xmlns:a16="http://schemas.microsoft.com/office/drawing/2014/main" id="{E8EFDF7E-525A-4585-9181-1FCF426F47CE}"/>
              </a:ext>
            </a:extLst>
          </p:cNvPr>
          <p:cNvPicPr/>
          <p:nvPr/>
        </p:nvPicPr>
        <p:blipFill>
          <a:blip r:embed="rId3"/>
          <a:stretch>
            <a:fillRect/>
          </a:stretch>
        </p:blipFill>
        <p:spPr>
          <a:xfrm>
            <a:off x="2668232" y="3810551"/>
            <a:ext cx="1068427" cy="636093"/>
          </a:xfrm>
          <a:prstGeom prst="rect">
            <a:avLst/>
          </a:prstGeom>
          <a:ln w="12700">
            <a:miter lim="400000"/>
          </a:ln>
        </p:spPr>
      </p:pic>
      <p:pic>
        <p:nvPicPr>
          <p:cNvPr id="10" name="image246.png">
            <a:extLst>
              <a:ext uri="{FF2B5EF4-FFF2-40B4-BE49-F238E27FC236}">
                <a16:creationId xmlns:a16="http://schemas.microsoft.com/office/drawing/2014/main" id="{0C7C550C-7A5A-4753-A944-F044FA67B982}"/>
              </a:ext>
            </a:extLst>
          </p:cNvPr>
          <p:cNvPicPr/>
          <p:nvPr/>
        </p:nvPicPr>
        <p:blipFill>
          <a:blip r:embed="rId4"/>
          <a:stretch>
            <a:fillRect/>
          </a:stretch>
        </p:blipFill>
        <p:spPr>
          <a:xfrm>
            <a:off x="6958730" y="3810551"/>
            <a:ext cx="815374" cy="603225"/>
          </a:xfrm>
          <a:prstGeom prst="rect">
            <a:avLst/>
          </a:prstGeom>
          <a:ln w="12700">
            <a:miter lim="400000"/>
          </a:ln>
        </p:spPr>
      </p:pic>
      <p:sp>
        <p:nvSpPr>
          <p:cNvPr id="11" name="Arrow: Right 10">
            <a:extLst>
              <a:ext uri="{FF2B5EF4-FFF2-40B4-BE49-F238E27FC236}">
                <a16:creationId xmlns:a16="http://schemas.microsoft.com/office/drawing/2014/main" id="{BF738094-F9C2-428B-A8A8-644A7809C6D7}"/>
              </a:ext>
            </a:extLst>
          </p:cNvPr>
          <p:cNvSpPr/>
          <p:nvPr/>
        </p:nvSpPr>
        <p:spPr>
          <a:xfrm>
            <a:off x="6494728" y="4087550"/>
            <a:ext cx="328474" cy="23969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12" name="Arrow: Left 11">
            <a:extLst>
              <a:ext uri="{FF2B5EF4-FFF2-40B4-BE49-F238E27FC236}">
                <a16:creationId xmlns:a16="http://schemas.microsoft.com/office/drawing/2014/main" id="{C2629AEF-3BA2-472E-A7A5-E925F21C9C0D}"/>
              </a:ext>
            </a:extLst>
          </p:cNvPr>
          <p:cNvSpPr/>
          <p:nvPr/>
        </p:nvSpPr>
        <p:spPr>
          <a:xfrm>
            <a:off x="3825173" y="4028367"/>
            <a:ext cx="328474" cy="239697"/>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13" name="TextBox 12">
            <a:extLst>
              <a:ext uri="{FF2B5EF4-FFF2-40B4-BE49-F238E27FC236}">
                <a16:creationId xmlns:a16="http://schemas.microsoft.com/office/drawing/2014/main" id="{6C3F13F6-66FB-4FC0-9D4D-2E272201A5F2}"/>
              </a:ext>
            </a:extLst>
          </p:cNvPr>
          <p:cNvSpPr txBox="1"/>
          <p:nvPr/>
        </p:nvSpPr>
        <p:spPr>
          <a:xfrm>
            <a:off x="4289175" y="3816160"/>
            <a:ext cx="2205553" cy="461665"/>
          </a:xfrm>
          <a:prstGeom prst="rect">
            <a:avLst/>
          </a:prstGeom>
          <a:noFill/>
        </p:spPr>
        <p:txBody>
          <a:bodyPr wrap="square" rtlCol="0">
            <a:spAutoFit/>
          </a:bodyPr>
          <a:lstStyle/>
          <a:p>
            <a:r>
              <a:rPr lang="en-IN" sz="1200" dirty="0"/>
              <a:t>Serve critical workloads alternately from two sites</a:t>
            </a:r>
          </a:p>
        </p:txBody>
      </p:sp>
      <p:pic>
        <p:nvPicPr>
          <p:cNvPr id="15" name="image253.png">
            <a:extLst>
              <a:ext uri="{FF2B5EF4-FFF2-40B4-BE49-F238E27FC236}">
                <a16:creationId xmlns:a16="http://schemas.microsoft.com/office/drawing/2014/main" id="{AE41F58D-837F-4144-B4AC-C86508DF0A71}"/>
              </a:ext>
            </a:extLst>
          </p:cNvPr>
          <p:cNvPicPr/>
          <p:nvPr/>
        </p:nvPicPr>
        <p:blipFill>
          <a:blip r:embed="rId5"/>
          <a:stretch>
            <a:fillRect/>
          </a:stretch>
        </p:blipFill>
        <p:spPr>
          <a:xfrm>
            <a:off x="5026606" y="3044198"/>
            <a:ext cx="411481" cy="618136"/>
          </a:xfrm>
          <a:prstGeom prst="rect">
            <a:avLst/>
          </a:prstGeom>
          <a:ln w="12700">
            <a:miter lim="400000"/>
          </a:ln>
        </p:spPr>
      </p:pic>
      <p:pic>
        <p:nvPicPr>
          <p:cNvPr id="17" name="image255.png">
            <a:extLst>
              <a:ext uri="{FF2B5EF4-FFF2-40B4-BE49-F238E27FC236}">
                <a16:creationId xmlns:a16="http://schemas.microsoft.com/office/drawing/2014/main" id="{4C577646-1BBB-4B3A-9061-E86198792A36}"/>
              </a:ext>
            </a:extLst>
          </p:cNvPr>
          <p:cNvPicPr/>
          <p:nvPr/>
        </p:nvPicPr>
        <p:blipFill>
          <a:blip r:embed="rId6"/>
          <a:stretch>
            <a:fillRect/>
          </a:stretch>
        </p:blipFill>
        <p:spPr>
          <a:xfrm>
            <a:off x="5882742" y="3044198"/>
            <a:ext cx="411481" cy="618136"/>
          </a:xfrm>
          <a:prstGeom prst="rect">
            <a:avLst/>
          </a:prstGeom>
          <a:ln w="12700">
            <a:miter lim="400000"/>
          </a:ln>
        </p:spPr>
      </p:pic>
      <p:pic>
        <p:nvPicPr>
          <p:cNvPr id="19" name="image272.png" descr="Stack-Linux-OS.png">
            <a:extLst>
              <a:ext uri="{FF2B5EF4-FFF2-40B4-BE49-F238E27FC236}">
                <a16:creationId xmlns:a16="http://schemas.microsoft.com/office/drawing/2014/main" id="{68A54B73-4A2F-489E-85D7-E5884DD80B44}"/>
              </a:ext>
            </a:extLst>
          </p:cNvPr>
          <p:cNvPicPr/>
          <p:nvPr/>
        </p:nvPicPr>
        <p:blipFill>
          <a:blip r:embed="rId7"/>
          <a:stretch>
            <a:fillRect/>
          </a:stretch>
        </p:blipFill>
        <p:spPr>
          <a:xfrm>
            <a:off x="4170470" y="3044198"/>
            <a:ext cx="411481" cy="618136"/>
          </a:xfrm>
          <a:prstGeom prst="rect">
            <a:avLst/>
          </a:prstGeom>
          <a:ln w="12700">
            <a:miter lim="400000"/>
          </a:ln>
        </p:spPr>
      </p:pic>
      <p:sp>
        <p:nvSpPr>
          <p:cNvPr id="26" name="Rectangle 25">
            <a:extLst>
              <a:ext uri="{FF2B5EF4-FFF2-40B4-BE49-F238E27FC236}">
                <a16:creationId xmlns:a16="http://schemas.microsoft.com/office/drawing/2014/main" id="{02DB3FAB-DA31-4FC3-AECD-C3798E9F0798}"/>
              </a:ext>
            </a:extLst>
          </p:cNvPr>
          <p:cNvSpPr/>
          <p:nvPr/>
        </p:nvSpPr>
        <p:spPr>
          <a:xfrm>
            <a:off x="2429111" y="2890371"/>
            <a:ext cx="5606473" cy="17285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7" name="Footer Placeholder 6">
            <a:extLst>
              <a:ext uri="{FF2B5EF4-FFF2-40B4-BE49-F238E27FC236}">
                <a16:creationId xmlns:a16="http://schemas.microsoft.com/office/drawing/2014/main" id="{1931E991-CB06-994B-B72F-EEF1462E9F4E}"/>
              </a:ext>
            </a:extLst>
          </p:cNvPr>
          <p:cNvSpPr>
            <a:spLocks noGrp="1"/>
          </p:cNvSpPr>
          <p:nvPr>
            <p:ph type="ftr" sz="quarter" idx="3"/>
          </p:nvPr>
        </p:nvSpPr>
        <p:spPr/>
        <p:txBody>
          <a:bodyPr/>
          <a:lstStyle/>
          <a:p>
            <a:r>
              <a:rPr lang="en-US" dirty="0"/>
              <a:t>© 2021 NetApp, Inc. All rights reserved.  — NETAPP CONFIDENTIAL — </a:t>
            </a:r>
          </a:p>
        </p:txBody>
      </p:sp>
      <p:sp>
        <p:nvSpPr>
          <p:cNvPr id="9" name="Slide Number Placeholder 8">
            <a:extLst>
              <a:ext uri="{FF2B5EF4-FFF2-40B4-BE49-F238E27FC236}">
                <a16:creationId xmlns:a16="http://schemas.microsoft.com/office/drawing/2014/main" id="{4137484E-D0EA-5C4E-A578-933EAEBAFC19}"/>
              </a:ext>
            </a:extLst>
          </p:cNvPr>
          <p:cNvSpPr>
            <a:spLocks noGrp="1"/>
          </p:cNvSpPr>
          <p:nvPr>
            <p:ph type="sldNum" sz="quarter" idx="4"/>
          </p:nvPr>
        </p:nvSpPr>
        <p:spPr/>
        <p:txBody>
          <a:bodyPr/>
          <a:lstStyle/>
          <a:p>
            <a:fld id="{B071A5F3-A4FF-4CEE-8215-C08835B585C1}" type="slidenum">
              <a:rPr lang="en-US" smtClean="0"/>
              <a:pPr/>
              <a:t>14</a:t>
            </a:fld>
            <a:endParaRPr lang="en-US" dirty="0"/>
          </a:p>
        </p:txBody>
      </p:sp>
    </p:spTree>
    <p:extLst>
      <p:ext uri="{BB962C8B-B14F-4D97-AF65-F5344CB8AC3E}">
        <p14:creationId xmlns:p14="http://schemas.microsoft.com/office/powerpoint/2010/main" val="949968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E851F6-6431-4A6A-9628-352F6E571DC5}"/>
              </a:ext>
            </a:extLst>
          </p:cNvPr>
          <p:cNvSpPr>
            <a:spLocks noGrp="1"/>
          </p:cNvSpPr>
          <p:nvPr>
            <p:ph type="body" idx="10"/>
          </p:nvPr>
        </p:nvSpPr>
        <p:spPr>
          <a:xfrm>
            <a:off x="413938" y="804651"/>
            <a:ext cx="11439144" cy="630936"/>
          </a:xfrm>
        </p:spPr>
        <p:txBody>
          <a:bodyPr/>
          <a:lstStyle/>
          <a:p>
            <a:r>
              <a:rPr lang="en-IN" dirty="0"/>
              <a:t>Maximum utilization of controller and availability of applications</a:t>
            </a:r>
          </a:p>
        </p:txBody>
      </p:sp>
      <p:sp>
        <p:nvSpPr>
          <p:cNvPr id="4" name="Title 3">
            <a:extLst>
              <a:ext uri="{FF2B5EF4-FFF2-40B4-BE49-F238E27FC236}">
                <a16:creationId xmlns:a16="http://schemas.microsoft.com/office/drawing/2014/main" id="{55B8BD42-6BB1-4D3F-B857-D532447F2763}"/>
              </a:ext>
            </a:extLst>
          </p:cNvPr>
          <p:cNvSpPr>
            <a:spLocks noGrp="1"/>
          </p:cNvSpPr>
          <p:nvPr>
            <p:ph type="title"/>
          </p:nvPr>
        </p:nvSpPr>
        <p:spPr/>
        <p:txBody>
          <a:bodyPr/>
          <a:lstStyle/>
          <a:p>
            <a:r>
              <a:rPr lang="en-IN" dirty="0"/>
              <a:t>Cross DR deployments for granular set of applications</a:t>
            </a:r>
          </a:p>
        </p:txBody>
      </p:sp>
      <p:pic>
        <p:nvPicPr>
          <p:cNvPr id="8" name="image245.png">
            <a:extLst>
              <a:ext uri="{FF2B5EF4-FFF2-40B4-BE49-F238E27FC236}">
                <a16:creationId xmlns:a16="http://schemas.microsoft.com/office/drawing/2014/main" id="{E8EFDF7E-525A-4585-9181-1FCF426F47CE}"/>
              </a:ext>
            </a:extLst>
          </p:cNvPr>
          <p:cNvPicPr/>
          <p:nvPr/>
        </p:nvPicPr>
        <p:blipFill>
          <a:blip r:embed="rId3"/>
          <a:stretch>
            <a:fillRect/>
          </a:stretch>
        </p:blipFill>
        <p:spPr>
          <a:xfrm>
            <a:off x="2198922" y="2869231"/>
            <a:ext cx="1673157" cy="927154"/>
          </a:xfrm>
          <a:prstGeom prst="rect">
            <a:avLst/>
          </a:prstGeom>
          <a:ln w="12700">
            <a:miter lim="400000"/>
          </a:ln>
        </p:spPr>
      </p:pic>
      <p:pic>
        <p:nvPicPr>
          <p:cNvPr id="10" name="image246.png">
            <a:extLst>
              <a:ext uri="{FF2B5EF4-FFF2-40B4-BE49-F238E27FC236}">
                <a16:creationId xmlns:a16="http://schemas.microsoft.com/office/drawing/2014/main" id="{0C7C550C-7A5A-4753-A944-F044FA67B982}"/>
              </a:ext>
            </a:extLst>
          </p:cNvPr>
          <p:cNvPicPr/>
          <p:nvPr/>
        </p:nvPicPr>
        <p:blipFill>
          <a:blip r:embed="rId4"/>
          <a:stretch>
            <a:fillRect/>
          </a:stretch>
        </p:blipFill>
        <p:spPr>
          <a:xfrm>
            <a:off x="5712655" y="2866144"/>
            <a:ext cx="1489386" cy="925587"/>
          </a:xfrm>
          <a:prstGeom prst="rect">
            <a:avLst/>
          </a:prstGeom>
          <a:ln w="12700">
            <a:miter lim="400000"/>
          </a:ln>
        </p:spPr>
      </p:pic>
      <p:sp>
        <p:nvSpPr>
          <p:cNvPr id="11" name="Arrow: Right 10">
            <a:extLst>
              <a:ext uri="{FF2B5EF4-FFF2-40B4-BE49-F238E27FC236}">
                <a16:creationId xmlns:a16="http://schemas.microsoft.com/office/drawing/2014/main" id="{BF738094-F9C2-428B-A8A8-644A7809C6D7}"/>
              </a:ext>
            </a:extLst>
          </p:cNvPr>
          <p:cNvSpPr/>
          <p:nvPr/>
        </p:nvSpPr>
        <p:spPr>
          <a:xfrm>
            <a:off x="3903902" y="2430971"/>
            <a:ext cx="2299281" cy="1559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13" name="TextBox 12">
            <a:extLst>
              <a:ext uri="{FF2B5EF4-FFF2-40B4-BE49-F238E27FC236}">
                <a16:creationId xmlns:a16="http://schemas.microsoft.com/office/drawing/2014/main" id="{6C3F13F6-66FB-4FC0-9D4D-2E272201A5F2}"/>
              </a:ext>
            </a:extLst>
          </p:cNvPr>
          <p:cNvSpPr txBox="1"/>
          <p:nvPr/>
        </p:nvSpPr>
        <p:spPr>
          <a:xfrm>
            <a:off x="8556644" y="3510139"/>
            <a:ext cx="2205553" cy="461665"/>
          </a:xfrm>
          <a:prstGeom prst="rect">
            <a:avLst/>
          </a:prstGeom>
          <a:noFill/>
        </p:spPr>
        <p:txBody>
          <a:bodyPr wrap="square" rtlCol="0">
            <a:spAutoFit/>
          </a:bodyPr>
          <a:lstStyle/>
          <a:p>
            <a:r>
              <a:rPr lang="en-IN" sz="1200" dirty="0"/>
              <a:t>Serve critical workloads </a:t>
            </a:r>
          </a:p>
          <a:p>
            <a:r>
              <a:rPr lang="en-IN" sz="1200" dirty="0"/>
              <a:t>from two sites</a:t>
            </a:r>
          </a:p>
        </p:txBody>
      </p:sp>
      <p:pic>
        <p:nvPicPr>
          <p:cNvPr id="15" name="image253.png">
            <a:extLst>
              <a:ext uri="{FF2B5EF4-FFF2-40B4-BE49-F238E27FC236}">
                <a16:creationId xmlns:a16="http://schemas.microsoft.com/office/drawing/2014/main" id="{AE41F58D-837F-4144-B4AC-C86508DF0A71}"/>
              </a:ext>
            </a:extLst>
          </p:cNvPr>
          <p:cNvPicPr/>
          <p:nvPr/>
        </p:nvPicPr>
        <p:blipFill>
          <a:blip r:embed="rId5"/>
          <a:stretch>
            <a:fillRect/>
          </a:stretch>
        </p:blipFill>
        <p:spPr>
          <a:xfrm>
            <a:off x="3265076" y="2169265"/>
            <a:ext cx="411481" cy="618136"/>
          </a:xfrm>
          <a:prstGeom prst="rect">
            <a:avLst/>
          </a:prstGeom>
          <a:ln w="12700">
            <a:miter lim="400000"/>
          </a:ln>
        </p:spPr>
      </p:pic>
      <p:pic>
        <p:nvPicPr>
          <p:cNvPr id="17" name="image255.png">
            <a:extLst>
              <a:ext uri="{FF2B5EF4-FFF2-40B4-BE49-F238E27FC236}">
                <a16:creationId xmlns:a16="http://schemas.microsoft.com/office/drawing/2014/main" id="{4C577646-1BBB-4B3A-9061-E86198792A36}"/>
              </a:ext>
            </a:extLst>
          </p:cNvPr>
          <p:cNvPicPr/>
          <p:nvPr/>
        </p:nvPicPr>
        <p:blipFill>
          <a:blip r:embed="rId6"/>
          <a:stretch>
            <a:fillRect/>
          </a:stretch>
        </p:blipFill>
        <p:spPr>
          <a:xfrm>
            <a:off x="6472690" y="4793975"/>
            <a:ext cx="411481" cy="618136"/>
          </a:xfrm>
          <a:prstGeom prst="rect">
            <a:avLst/>
          </a:prstGeom>
          <a:ln w="12700">
            <a:miter lim="400000"/>
          </a:ln>
        </p:spPr>
      </p:pic>
      <p:pic>
        <p:nvPicPr>
          <p:cNvPr id="19" name="image272.png" descr="Stack-Linux-OS.png">
            <a:extLst>
              <a:ext uri="{FF2B5EF4-FFF2-40B4-BE49-F238E27FC236}">
                <a16:creationId xmlns:a16="http://schemas.microsoft.com/office/drawing/2014/main" id="{68A54B73-4A2F-489E-85D7-E5884DD80B44}"/>
              </a:ext>
            </a:extLst>
          </p:cNvPr>
          <p:cNvPicPr/>
          <p:nvPr/>
        </p:nvPicPr>
        <p:blipFill>
          <a:blip r:embed="rId7"/>
          <a:stretch>
            <a:fillRect/>
          </a:stretch>
        </p:blipFill>
        <p:spPr>
          <a:xfrm>
            <a:off x="6457348" y="3953600"/>
            <a:ext cx="411481" cy="618136"/>
          </a:xfrm>
          <a:prstGeom prst="rect">
            <a:avLst/>
          </a:prstGeom>
          <a:ln w="12700">
            <a:miter lim="400000"/>
          </a:ln>
        </p:spPr>
      </p:pic>
      <p:sp>
        <p:nvSpPr>
          <p:cNvPr id="26" name="Rectangle 25">
            <a:extLst>
              <a:ext uri="{FF2B5EF4-FFF2-40B4-BE49-F238E27FC236}">
                <a16:creationId xmlns:a16="http://schemas.microsoft.com/office/drawing/2014/main" id="{02DB3FAB-DA31-4FC3-AECD-C3798E9F0798}"/>
              </a:ext>
            </a:extLst>
          </p:cNvPr>
          <p:cNvSpPr/>
          <p:nvPr/>
        </p:nvSpPr>
        <p:spPr>
          <a:xfrm>
            <a:off x="1581912" y="2029475"/>
            <a:ext cx="6974732" cy="35049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7" name="Footer Placeholder 6">
            <a:extLst>
              <a:ext uri="{FF2B5EF4-FFF2-40B4-BE49-F238E27FC236}">
                <a16:creationId xmlns:a16="http://schemas.microsoft.com/office/drawing/2014/main" id="{1931E991-CB06-994B-B72F-EEF1462E9F4E}"/>
              </a:ext>
            </a:extLst>
          </p:cNvPr>
          <p:cNvSpPr>
            <a:spLocks noGrp="1"/>
          </p:cNvSpPr>
          <p:nvPr>
            <p:ph type="ftr" sz="quarter" idx="3"/>
          </p:nvPr>
        </p:nvSpPr>
        <p:spPr/>
        <p:txBody>
          <a:bodyPr/>
          <a:lstStyle/>
          <a:p>
            <a:r>
              <a:rPr lang="en-US" dirty="0"/>
              <a:t>© 2021 NetApp, Inc. All rights reserved.  — NETAPP CONFIDENTIAL — </a:t>
            </a:r>
          </a:p>
        </p:txBody>
      </p:sp>
      <p:sp>
        <p:nvSpPr>
          <p:cNvPr id="9" name="Slide Number Placeholder 8">
            <a:extLst>
              <a:ext uri="{FF2B5EF4-FFF2-40B4-BE49-F238E27FC236}">
                <a16:creationId xmlns:a16="http://schemas.microsoft.com/office/drawing/2014/main" id="{4137484E-D0EA-5C4E-A578-933EAEBAFC19}"/>
              </a:ext>
            </a:extLst>
          </p:cNvPr>
          <p:cNvSpPr>
            <a:spLocks noGrp="1"/>
          </p:cNvSpPr>
          <p:nvPr>
            <p:ph type="sldNum" sz="quarter" idx="4"/>
          </p:nvPr>
        </p:nvSpPr>
        <p:spPr/>
        <p:txBody>
          <a:bodyPr/>
          <a:lstStyle/>
          <a:p>
            <a:fld id="{B071A5F3-A4FF-4CEE-8215-C08835B585C1}" type="slidenum">
              <a:rPr lang="en-US" smtClean="0"/>
              <a:pPr/>
              <a:t>15</a:t>
            </a:fld>
            <a:endParaRPr lang="en-US" dirty="0"/>
          </a:p>
        </p:txBody>
      </p:sp>
      <p:pic>
        <p:nvPicPr>
          <p:cNvPr id="31" name="image253.png">
            <a:extLst>
              <a:ext uri="{FF2B5EF4-FFF2-40B4-BE49-F238E27FC236}">
                <a16:creationId xmlns:a16="http://schemas.microsoft.com/office/drawing/2014/main" id="{7F526C53-22E3-441C-8D35-255E07A35FFC}"/>
              </a:ext>
            </a:extLst>
          </p:cNvPr>
          <p:cNvPicPr/>
          <p:nvPr/>
        </p:nvPicPr>
        <p:blipFill>
          <a:blip r:embed="rId5"/>
          <a:stretch>
            <a:fillRect/>
          </a:stretch>
        </p:blipFill>
        <p:spPr>
          <a:xfrm>
            <a:off x="6430528" y="2199813"/>
            <a:ext cx="411481" cy="618136"/>
          </a:xfrm>
          <a:prstGeom prst="rect">
            <a:avLst/>
          </a:prstGeom>
          <a:ln w="12700">
            <a:miter lim="400000"/>
          </a:ln>
        </p:spPr>
      </p:pic>
      <p:pic>
        <p:nvPicPr>
          <p:cNvPr id="33" name="image272.png" descr="Stack-Linux-OS.png">
            <a:extLst>
              <a:ext uri="{FF2B5EF4-FFF2-40B4-BE49-F238E27FC236}">
                <a16:creationId xmlns:a16="http://schemas.microsoft.com/office/drawing/2014/main" id="{A7382538-601A-443B-82C9-790ADF723737}"/>
              </a:ext>
            </a:extLst>
          </p:cNvPr>
          <p:cNvPicPr/>
          <p:nvPr/>
        </p:nvPicPr>
        <p:blipFill>
          <a:blip r:embed="rId7"/>
          <a:stretch>
            <a:fillRect/>
          </a:stretch>
        </p:blipFill>
        <p:spPr>
          <a:xfrm>
            <a:off x="3259275" y="3921220"/>
            <a:ext cx="411481" cy="618136"/>
          </a:xfrm>
          <a:prstGeom prst="rect">
            <a:avLst/>
          </a:prstGeom>
          <a:ln w="12700">
            <a:miter lim="400000"/>
          </a:ln>
        </p:spPr>
      </p:pic>
      <p:pic>
        <p:nvPicPr>
          <p:cNvPr id="34" name="image255.png">
            <a:extLst>
              <a:ext uri="{FF2B5EF4-FFF2-40B4-BE49-F238E27FC236}">
                <a16:creationId xmlns:a16="http://schemas.microsoft.com/office/drawing/2014/main" id="{91BDE235-9572-49FC-89F8-38865A0CBA9E}"/>
              </a:ext>
            </a:extLst>
          </p:cNvPr>
          <p:cNvPicPr/>
          <p:nvPr/>
        </p:nvPicPr>
        <p:blipFill>
          <a:blip r:embed="rId6"/>
          <a:stretch>
            <a:fillRect/>
          </a:stretch>
        </p:blipFill>
        <p:spPr>
          <a:xfrm>
            <a:off x="3259274" y="4779018"/>
            <a:ext cx="411481" cy="618136"/>
          </a:xfrm>
          <a:prstGeom prst="rect">
            <a:avLst/>
          </a:prstGeom>
          <a:ln w="12700">
            <a:miter lim="400000"/>
          </a:ln>
        </p:spPr>
      </p:pic>
      <p:sp>
        <p:nvSpPr>
          <p:cNvPr id="37" name="Arrow: Right 36">
            <a:extLst>
              <a:ext uri="{FF2B5EF4-FFF2-40B4-BE49-F238E27FC236}">
                <a16:creationId xmlns:a16="http://schemas.microsoft.com/office/drawing/2014/main" id="{4A3DFE1A-CC0F-4EE1-BF3E-9813F9618E73}"/>
              </a:ext>
            </a:extLst>
          </p:cNvPr>
          <p:cNvSpPr/>
          <p:nvPr/>
        </p:nvSpPr>
        <p:spPr>
          <a:xfrm rot="10800000">
            <a:off x="3887448" y="4107153"/>
            <a:ext cx="2299281" cy="155966"/>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40" name="Arrow: Right 39">
            <a:extLst>
              <a:ext uri="{FF2B5EF4-FFF2-40B4-BE49-F238E27FC236}">
                <a16:creationId xmlns:a16="http://schemas.microsoft.com/office/drawing/2014/main" id="{EB8D0DBA-81F6-4244-85BF-98DB795A89C7}"/>
              </a:ext>
            </a:extLst>
          </p:cNvPr>
          <p:cNvSpPr/>
          <p:nvPr/>
        </p:nvSpPr>
        <p:spPr>
          <a:xfrm rot="10800000">
            <a:off x="3876485" y="5015540"/>
            <a:ext cx="2299281" cy="155966"/>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
        <p:nvSpPr>
          <p:cNvPr id="14" name="TextBox 13">
            <a:extLst>
              <a:ext uri="{FF2B5EF4-FFF2-40B4-BE49-F238E27FC236}">
                <a16:creationId xmlns:a16="http://schemas.microsoft.com/office/drawing/2014/main" id="{EF7253DB-1B76-4D6D-B2C5-6DDC4CA0C89A}"/>
              </a:ext>
            </a:extLst>
          </p:cNvPr>
          <p:cNvSpPr txBox="1"/>
          <p:nvPr/>
        </p:nvSpPr>
        <p:spPr>
          <a:xfrm>
            <a:off x="4345813" y="2169265"/>
            <a:ext cx="1180525" cy="239697"/>
          </a:xfrm>
          <a:prstGeom prst="rect">
            <a:avLst/>
          </a:prstGeom>
          <a:solidFill>
            <a:schemeClr val="tx2">
              <a:lumMod val="20000"/>
              <a:lumOff val="80000"/>
            </a:schemeClr>
          </a:solidFill>
        </p:spPr>
        <p:txBody>
          <a:bodyPr wrap="square" rtlCol="0">
            <a:noAutofit/>
          </a:bodyPr>
          <a:lstStyle/>
          <a:p>
            <a:pPr algn="l"/>
            <a:r>
              <a:rPr lang="en-US" sz="1400" dirty="0"/>
              <a:t>SMBC CG1</a:t>
            </a:r>
          </a:p>
        </p:txBody>
      </p:sp>
      <p:sp>
        <p:nvSpPr>
          <p:cNvPr id="22" name="TextBox 21">
            <a:extLst>
              <a:ext uri="{FF2B5EF4-FFF2-40B4-BE49-F238E27FC236}">
                <a16:creationId xmlns:a16="http://schemas.microsoft.com/office/drawing/2014/main" id="{4E0AEB8F-2C7C-456C-B584-D53F413F7E4B}"/>
              </a:ext>
            </a:extLst>
          </p:cNvPr>
          <p:cNvSpPr txBox="1"/>
          <p:nvPr/>
        </p:nvSpPr>
        <p:spPr>
          <a:xfrm>
            <a:off x="4345813" y="3845447"/>
            <a:ext cx="1180525" cy="239697"/>
          </a:xfrm>
          <a:prstGeom prst="rect">
            <a:avLst/>
          </a:prstGeom>
          <a:solidFill>
            <a:schemeClr val="tx2">
              <a:lumMod val="20000"/>
              <a:lumOff val="80000"/>
            </a:schemeClr>
          </a:solidFill>
        </p:spPr>
        <p:txBody>
          <a:bodyPr wrap="square" rtlCol="0">
            <a:noAutofit/>
          </a:bodyPr>
          <a:lstStyle/>
          <a:p>
            <a:pPr algn="l"/>
            <a:r>
              <a:rPr lang="en-US" sz="1400" dirty="0"/>
              <a:t>SMBC CG2</a:t>
            </a:r>
          </a:p>
        </p:txBody>
      </p:sp>
      <p:sp>
        <p:nvSpPr>
          <p:cNvPr id="23" name="TextBox 22">
            <a:extLst>
              <a:ext uri="{FF2B5EF4-FFF2-40B4-BE49-F238E27FC236}">
                <a16:creationId xmlns:a16="http://schemas.microsoft.com/office/drawing/2014/main" id="{80EFAACA-0B7E-4E89-8114-2D24410C57EE}"/>
              </a:ext>
            </a:extLst>
          </p:cNvPr>
          <p:cNvSpPr txBox="1"/>
          <p:nvPr/>
        </p:nvSpPr>
        <p:spPr>
          <a:xfrm>
            <a:off x="4346859" y="4774358"/>
            <a:ext cx="1180525" cy="239697"/>
          </a:xfrm>
          <a:prstGeom prst="rect">
            <a:avLst/>
          </a:prstGeom>
          <a:solidFill>
            <a:schemeClr val="tx2">
              <a:lumMod val="20000"/>
              <a:lumOff val="80000"/>
            </a:schemeClr>
          </a:solidFill>
        </p:spPr>
        <p:txBody>
          <a:bodyPr wrap="square" rtlCol="0">
            <a:noAutofit/>
          </a:bodyPr>
          <a:lstStyle/>
          <a:p>
            <a:pPr algn="l"/>
            <a:r>
              <a:rPr lang="en-US" sz="1400" dirty="0"/>
              <a:t>SMBC CG3</a:t>
            </a:r>
          </a:p>
        </p:txBody>
      </p:sp>
      <p:sp>
        <p:nvSpPr>
          <p:cNvPr id="2" name="TextBox 1">
            <a:extLst>
              <a:ext uri="{FF2B5EF4-FFF2-40B4-BE49-F238E27FC236}">
                <a16:creationId xmlns:a16="http://schemas.microsoft.com/office/drawing/2014/main" id="{B49BB153-F689-493B-9EC9-D2B79CACD7EA}"/>
              </a:ext>
            </a:extLst>
          </p:cNvPr>
          <p:cNvSpPr txBox="1"/>
          <p:nvPr/>
        </p:nvSpPr>
        <p:spPr>
          <a:xfrm>
            <a:off x="7097087" y="4353886"/>
            <a:ext cx="411481" cy="343949"/>
          </a:xfrm>
          <a:prstGeom prst="rect">
            <a:avLst/>
          </a:prstGeom>
          <a:noFill/>
        </p:spPr>
        <p:txBody>
          <a:bodyPr wrap="square" rtlCol="0">
            <a:noAutofit/>
          </a:bodyPr>
          <a:lstStyle/>
          <a:p>
            <a:pPr algn="l"/>
            <a:r>
              <a:rPr lang="en-US" sz="1200" dirty="0"/>
              <a:t>CG</a:t>
            </a:r>
          </a:p>
        </p:txBody>
      </p:sp>
      <p:sp>
        <p:nvSpPr>
          <p:cNvPr id="5" name="TextBox 4">
            <a:extLst>
              <a:ext uri="{FF2B5EF4-FFF2-40B4-BE49-F238E27FC236}">
                <a16:creationId xmlns:a16="http://schemas.microsoft.com/office/drawing/2014/main" id="{0FB2936B-9F27-456D-B0BA-83B01830442A}"/>
              </a:ext>
            </a:extLst>
          </p:cNvPr>
          <p:cNvSpPr txBox="1"/>
          <p:nvPr/>
        </p:nvSpPr>
        <p:spPr>
          <a:xfrm>
            <a:off x="7508568" y="4328719"/>
            <a:ext cx="822121" cy="343949"/>
          </a:xfrm>
          <a:prstGeom prst="rect">
            <a:avLst/>
          </a:prstGeom>
          <a:noFill/>
          <a:ln>
            <a:solidFill>
              <a:schemeClr val="accent1">
                <a:lumMod val="75000"/>
              </a:schemeClr>
            </a:solidFill>
          </a:ln>
        </p:spPr>
        <p:txBody>
          <a:bodyPr wrap="square" rtlCol="0">
            <a:noAutofit/>
          </a:bodyPr>
          <a:lstStyle/>
          <a:p>
            <a:pPr algn="l"/>
            <a:r>
              <a:rPr lang="en-US" sz="900" dirty="0"/>
              <a:t>Consistency Group</a:t>
            </a:r>
          </a:p>
        </p:txBody>
      </p:sp>
    </p:spTree>
    <p:extLst>
      <p:ext uri="{BB962C8B-B14F-4D97-AF65-F5344CB8AC3E}">
        <p14:creationId xmlns:p14="http://schemas.microsoft.com/office/powerpoint/2010/main" val="402696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par>
                                <p:cTn id="34" presetID="53" presetClass="entr" presetSubtype="16"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ppt_w</p:attrName>
                                        </p:attrNameLst>
                                      </p:cBhvr>
                                      <p:tavLst>
                                        <p:tav tm="0">
                                          <p:val>
                                            <p:fltVal val="0"/>
                                          </p:val>
                                        </p:tav>
                                        <p:tav tm="100000">
                                          <p:val>
                                            <p:strVal val="#ppt_w"/>
                                          </p:val>
                                        </p:tav>
                                      </p:tavLst>
                                    </p:anim>
                                    <p:anim calcmode="lin" valueType="num">
                                      <p:cBhvr>
                                        <p:cTn id="37" dur="500" fill="hold"/>
                                        <p:tgtEl>
                                          <p:spTgt spid="34"/>
                                        </p:tgtEl>
                                        <p:attrNameLst>
                                          <p:attrName>ppt_h</p:attrName>
                                        </p:attrNameLst>
                                      </p:cBhvr>
                                      <p:tavLst>
                                        <p:tav tm="0">
                                          <p:val>
                                            <p:fltVal val="0"/>
                                          </p:val>
                                        </p:tav>
                                        <p:tav tm="100000">
                                          <p:val>
                                            <p:strVal val="#ppt_h"/>
                                          </p:val>
                                        </p:tav>
                                      </p:tavLst>
                                    </p:anim>
                                    <p:animEffect transition="in" filter="fade">
                                      <p:cBhvr>
                                        <p:cTn id="38" dur="500"/>
                                        <p:tgtEl>
                                          <p:spTgt spid="3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p:cTn id="41" dur="500" fill="hold"/>
                                        <p:tgtEl>
                                          <p:spTgt spid="40"/>
                                        </p:tgtEl>
                                        <p:attrNameLst>
                                          <p:attrName>ppt_w</p:attrName>
                                        </p:attrNameLst>
                                      </p:cBhvr>
                                      <p:tavLst>
                                        <p:tav tm="0">
                                          <p:val>
                                            <p:fltVal val="0"/>
                                          </p:val>
                                        </p:tav>
                                        <p:tav tm="100000">
                                          <p:val>
                                            <p:strVal val="#ppt_w"/>
                                          </p:val>
                                        </p:tav>
                                      </p:tavLst>
                                    </p:anim>
                                    <p:anim calcmode="lin" valueType="num">
                                      <p:cBhvr>
                                        <p:cTn id="42" dur="500" fill="hold"/>
                                        <p:tgtEl>
                                          <p:spTgt spid="40"/>
                                        </p:tgtEl>
                                        <p:attrNameLst>
                                          <p:attrName>ppt_h</p:attrName>
                                        </p:attrNameLst>
                                      </p:cBhvr>
                                      <p:tavLst>
                                        <p:tav tm="0">
                                          <p:val>
                                            <p:fltVal val="0"/>
                                          </p:val>
                                        </p:tav>
                                        <p:tav tm="100000">
                                          <p:val>
                                            <p:strVal val="#ppt_h"/>
                                          </p:val>
                                        </p:tav>
                                      </p:tavLst>
                                    </p:anim>
                                    <p:animEffect transition="in" filter="fade">
                                      <p:cBhvr>
                                        <p:cTn id="43" dur="500"/>
                                        <p:tgtEl>
                                          <p:spTgt spid="40"/>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37" grpId="0" animBg="1"/>
      <p:bldP spid="40" grpId="0" animBg="1"/>
      <p:bldP spid="14"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48512C-5F48-4365-ABA4-D3A5DC950478}"/>
              </a:ext>
            </a:extLst>
          </p:cNvPr>
          <p:cNvSpPr>
            <a:spLocks noGrp="1"/>
          </p:cNvSpPr>
          <p:nvPr>
            <p:ph type="ftr" sz="quarter" idx="3"/>
          </p:nvPr>
        </p:nvSpPr>
        <p:spPr/>
        <p:txBody>
          <a:bodyPr/>
          <a:lstStyle/>
          <a:p>
            <a:r>
              <a:rPr lang="en-US"/>
              <a:t>© 2021 NetApp, Inc. All rights reserved.  — NETAPP CONFIDENTIAL — </a:t>
            </a:r>
            <a:endParaRPr lang="en-US" dirty="0"/>
          </a:p>
        </p:txBody>
      </p:sp>
      <p:sp>
        <p:nvSpPr>
          <p:cNvPr id="3" name="Slide Number Placeholder 2">
            <a:extLst>
              <a:ext uri="{FF2B5EF4-FFF2-40B4-BE49-F238E27FC236}">
                <a16:creationId xmlns:a16="http://schemas.microsoft.com/office/drawing/2014/main" id="{950B7787-4670-4AA4-B560-8760F120B25B}"/>
              </a:ext>
            </a:extLst>
          </p:cNvPr>
          <p:cNvSpPr>
            <a:spLocks noGrp="1"/>
          </p:cNvSpPr>
          <p:nvPr>
            <p:ph type="sldNum" sz="quarter" idx="4"/>
          </p:nvPr>
        </p:nvSpPr>
        <p:spPr/>
        <p:txBody>
          <a:bodyPr/>
          <a:lstStyle/>
          <a:p>
            <a:fld id="{B071A5F3-A4FF-4CEE-8215-C08835B585C1}" type="slidenum">
              <a:rPr lang="en-US" smtClean="0"/>
              <a:pPr/>
              <a:t>16</a:t>
            </a:fld>
            <a:endParaRPr lang="en-US" dirty="0"/>
          </a:p>
        </p:txBody>
      </p:sp>
      <p:sp>
        <p:nvSpPr>
          <p:cNvPr id="6" name="Title 5">
            <a:extLst>
              <a:ext uri="{FF2B5EF4-FFF2-40B4-BE49-F238E27FC236}">
                <a16:creationId xmlns:a16="http://schemas.microsoft.com/office/drawing/2014/main" id="{427E8222-71D1-40D8-B2C4-274174049ACC}"/>
              </a:ext>
            </a:extLst>
          </p:cNvPr>
          <p:cNvSpPr>
            <a:spLocks noGrp="1"/>
          </p:cNvSpPr>
          <p:nvPr>
            <p:ph type="title"/>
          </p:nvPr>
        </p:nvSpPr>
        <p:spPr>
          <a:xfrm>
            <a:off x="288036" y="325627"/>
            <a:ext cx="11439144" cy="329184"/>
          </a:xfrm>
        </p:spPr>
        <p:txBody>
          <a:bodyPr/>
          <a:lstStyle/>
          <a:p>
            <a:r>
              <a:rPr lang="en-US" dirty="0"/>
              <a:t>Oracle environment with ASM mirroring &amp; SMBC using Extended RAC</a:t>
            </a:r>
          </a:p>
        </p:txBody>
      </p:sp>
      <p:pic>
        <p:nvPicPr>
          <p:cNvPr id="8" name="Content Placeholder 7">
            <a:extLst>
              <a:ext uri="{FF2B5EF4-FFF2-40B4-BE49-F238E27FC236}">
                <a16:creationId xmlns:a16="http://schemas.microsoft.com/office/drawing/2014/main" id="{C164E157-1F57-4536-A897-D443EE85739E}"/>
              </a:ext>
            </a:extLst>
          </p:cNvPr>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3244793" y="4543976"/>
            <a:ext cx="1371666" cy="369934"/>
          </a:xfrm>
          <a:prstGeom prst="rect">
            <a:avLst/>
          </a:prstGeom>
        </p:spPr>
      </p:pic>
      <p:pic>
        <p:nvPicPr>
          <p:cNvPr id="9" name="Content Placeholder 7">
            <a:extLst>
              <a:ext uri="{FF2B5EF4-FFF2-40B4-BE49-F238E27FC236}">
                <a16:creationId xmlns:a16="http://schemas.microsoft.com/office/drawing/2014/main" id="{634C4170-EAB5-4439-A7F5-FD5E236E3C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4668" y="4541182"/>
            <a:ext cx="1371666" cy="369934"/>
          </a:xfrm>
          <a:prstGeom prst="rect">
            <a:avLst/>
          </a:prstGeom>
        </p:spPr>
      </p:pic>
      <p:sp>
        <p:nvSpPr>
          <p:cNvPr id="10" name="Rectangle 9">
            <a:extLst>
              <a:ext uri="{FF2B5EF4-FFF2-40B4-BE49-F238E27FC236}">
                <a16:creationId xmlns:a16="http://schemas.microsoft.com/office/drawing/2014/main" id="{03550783-2C7A-449C-9FB6-77430DE4ADE5}"/>
              </a:ext>
            </a:extLst>
          </p:cNvPr>
          <p:cNvSpPr/>
          <p:nvPr/>
        </p:nvSpPr>
        <p:spPr>
          <a:xfrm>
            <a:off x="3623604" y="1516243"/>
            <a:ext cx="927404" cy="630936"/>
          </a:xfrm>
          <a:prstGeom prst="rect">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RAC1</a:t>
            </a:r>
          </a:p>
        </p:txBody>
      </p:sp>
      <p:sp>
        <p:nvSpPr>
          <p:cNvPr id="11" name="Rectangle 10">
            <a:extLst>
              <a:ext uri="{FF2B5EF4-FFF2-40B4-BE49-F238E27FC236}">
                <a16:creationId xmlns:a16="http://schemas.microsoft.com/office/drawing/2014/main" id="{DEFEA7F8-FE63-40A1-998E-9B5796D94B9B}"/>
              </a:ext>
            </a:extLst>
          </p:cNvPr>
          <p:cNvSpPr/>
          <p:nvPr/>
        </p:nvSpPr>
        <p:spPr>
          <a:xfrm>
            <a:off x="7023177" y="1498122"/>
            <a:ext cx="805772" cy="630936"/>
          </a:xfrm>
          <a:prstGeom prst="rect">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RAC2</a:t>
            </a:r>
          </a:p>
        </p:txBody>
      </p:sp>
      <p:sp>
        <p:nvSpPr>
          <p:cNvPr id="12" name="Line 21">
            <a:extLst>
              <a:ext uri="{FF2B5EF4-FFF2-40B4-BE49-F238E27FC236}">
                <a16:creationId xmlns:a16="http://schemas.microsoft.com/office/drawing/2014/main" id="{6506DB27-E69B-4708-883B-271611BF3C0C}"/>
              </a:ext>
            </a:extLst>
          </p:cNvPr>
          <p:cNvSpPr>
            <a:spLocks noChangeShapeType="1"/>
          </p:cNvSpPr>
          <p:nvPr/>
        </p:nvSpPr>
        <p:spPr bwMode="gray">
          <a:xfrm flipV="1">
            <a:off x="4616459" y="4741007"/>
            <a:ext cx="2708209" cy="0"/>
          </a:xfrm>
          <a:prstGeom prst="line">
            <a:avLst/>
          </a:prstGeom>
          <a:noFill/>
          <a:ln w="28575">
            <a:solidFill>
              <a:sysClr val="windowText" lastClr="000000"/>
            </a:solidFill>
            <a:prstDash val="solid"/>
            <a:round/>
            <a:headEnd type="none" w="med" len="med"/>
            <a:tailEnd type="none" w="med" len="med"/>
          </a:ln>
        </p:spPr>
        <p:txBody>
          <a:bodyPr wrap="none" anchor="ctr"/>
          <a:lstStyle/>
          <a:p>
            <a:pPr defTabSz="1142634">
              <a:defRPr/>
            </a:pPr>
            <a:endParaRPr lang="en-US" sz="1500" kern="0" dirty="0">
              <a:solidFill>
                <a:sysClr val="windowText" lastClr="000000"/>
              </a:solidFill>
              <a:cs typeface="Arial" pitchFamily="34" charset="0"/>
            </a:endParaRPr>
          </a:p>
        </p:txBody>
      </p:sp>
      <p:pic>
        <p:nvPicPr>
          <p:cNvPr id="20" name="Picture 3" descr="C:\Users\PrestoGeorge\Desktop\FlexVol.gif">
            <a:extLst>
              <a:ext uri="{FF2B5EF4-FFF2-40B4-BE49-F238E27FC236}">
                <a16:creationId xmlns:a16="http://schemas.microsoft.com/office/drawing/2014/main" id="{6493DE14-9C29-4421-B5DF-AC261244C351}"/>
              </a:ext>
            </a:extLst>
          </p:cNvPr>
          <p:cNvPicPr>
            <a:picLocks noChangeAspect="1" noChangeArrowheads="1"/>
          </p:cNvPicPr>
          <p:nvPr/>
        </p:nvPicPr>
        <p:blipFill>
          <a:blip r:embed="rId3" cstate="print"/>
          <a:srcRect/>
          <a:stretch>
            <a:fillRect/>
          </a:stretch>
        </p:blipFill>
        <p:spPr bwMode="auto">
          <a:xfrm>
            <a:off x="8908236" y="4490451"/>
            <a:ext cx="279848" cy="436077"/>
          </a:xfrm>
          <a:prstGeom prst="rect">
            <a:avLst/>
          </a:prstGeom>
          <a:noFill/>
        </p:spPr>
      </p:pic>
      <p:pic>
        <p:nvPicPr>
          <p:cNvPr id="21" name="Picture 3" descr="C:\Users\PrestoGeorge\Desktop\FlexVol.gif">
            <a:extLst>
              <a:ext uri="{FF2B5EF4-FFF2-40B4-BE49-F238E27FC236}">
                <a16:creationId xmlns:a16="http://schemas.microsoft.com/office/drawing/2014/main" id="{4B01472F-D0D2-4A77-93A2-E3474C68BEF5}"/>
              </a:ext>
            </a:extLst>
          </p:cNvPr>
          <p:cNvPicPr>
            <a:picLocks noChangeAspect="1" noChangeArrowheads="1"/>
          </p:cNvPicPr>
          <p:nvPr/>
        </p:nvPicPr>
        <p:blipFill>
          <a:blip r:embed="rId3" cstate="print"/>
          <a:srcRect/>
          <a:stretch>
            <a:fillRect/>
          </a:stretch>
        </p:blipFill>
        <p:spPr bwMode="auto">
          <a:xfrm>
            <a:off x="9278622" y="4494379"/>
            <a:ext cx="279848" cy="436077"/>
          </a:xfrm>
          <a:prstGeom prst="rect">
            <a:avLst/>
          </a:prstGeom>
          <a:noFill/>
        </p:spPr>
      </p:pic>
      <p:pic>
        <p:nvPicPr>
          <p:cNvPr id="22" name="Picture 3" descr="C:\Users\PrestoGeorge\Desktop\FlexVol.gif">
            <a:extLst>
              <a:ext uri="{FF2B5EF4-FFF2-40B4-BE49-F238E27FC236}">
                <a16:creationId xmlns:a16="http://schemas.microsoft.com/office/drawing/2014/main" id="{9A87DF09-2A7B-4028-AAA9-BE191BC69355}"/>
              </a:ext>
            </a:extLst>
          </p:cNvPr>
          <p:cNvPicPr>
            <a:picLocks noChangeAspect="1" noChangeArrowheads="1"/>
          </p:cNvPicPr>
          <p:nvPr/>
        </p:nvPicPr>
        <p:blipFill>
          <a:blip r:embed="rId3" cstate="print"/>
          <a:srcRect/>
          <a:stretch>
            <a:fillRect/>
          </a:stretch>
        </p:blipFill>
        <p:spPr bwMode="auto">
          <a:xfrm>
            <a:off x="9645153" y="4492613"/>
            <a:ext cx="279848" cy="436077"/>
          </a:xfrm>
          <a:prstGeom prst="rect">
            <a:avLst/>
          </a:prstGeom>
          <a:noFill/>
        </p:spPr>
      </p:pic>
      <p:pic>
        <p:nvPicPr>
          <p:cNvPr id="26" name="image253.png">
            <a:extLst>
              <a:ext uri="{FF2B5EF4-FFF2-40B4-BE49-F238E27FC236}">
                <a16:creationId xmlns:a16="http://schemas.microsoft.com/office/drawing/2014/main" id="{D9535DD7-D428-4673-AA5B-DB16DD25B1CA}"/>
              </a:ext>
            </a:extLst>
          </p:cNvPr>
          <p:cNvPicPr/>
          <p:nvPr/>
        </p:nvPicPr>
        <p:blipFill>
          <a:blip r:embed="rId4"/>
          <a:stretch>
            <a:fillRect/>
          </a:stretch>
        </p:blipFill>
        <p:spPr>
          <a:xfrm>
            <a:off x="4525606" y="1437326"/>
            <a:ext cx="574256" cy="853553"/>
          </a:xfrm>
          <a:prstGeom prst="rect">
            <a:avLst/>
          </a:prstGeom>
          <a:ln w="12700">
            <a:miter lim="400000"/>
          </a:ln>
        </p:spPr>
      </p:pic>
      <p:pic>
        <p:nvPicPr>
          <p:cNvPr id="27" name="image253.png">
            <a:extLst>
              <a:ext uri="{FF2B5EF4-FFF2-40B4-BE49-F238E27FC236}">
                <a16:creationId xmlns:a16="http://schemas.microsoft.com/office/drawing/2014/main" id="{4B29DE8E-7AC4-4ADD-833E-7774FDC68E9B}"/>
              </a:ext>
            </a:extLst>
          </p:cNvPr>
          <p:cNvPicPr/>
          <p:nvPr/>
        </p:nvPicPr>
        <p:blipFill>
          <a:blip r:embed="rId4"/>
          <a:stretch>
            <a:fillRect/>
          </a:stretch>
        </p:blipFill>
        <p:spPr>
          <a:xfrm>
            <a:off x="6463554" y="1423060"/>
            <a:ext cx="574256" cy="853553"/>
          </a:xfrm>
          <a:prstGeom prst="rect">
            <a:avLst/>
          </a:prstGeom>
          <a:ln w="12700">
            <a:miter lim="400000"/>
          </a:ln>
        </p:spPr>
      </p:pic>
      <p:cxnSp>
        <p:nvCxnSpPr>
          <p:cNvPr id="36" name="Straight Connector 35">
            <a:extLst>
              <a:ext uri="{FF2B5EF4-FFF2-40B4-BE49-F238E27FC236}">
                <a16:creationId xmlns:a16="http://schemas.microsoft.com/office/drawing/2014/main" id="{1E2D2ACC-A847-473D-B625-85BE249AEF66}"/>
              </a:ext>
            </a:extLst>
          </p:cNvPr>
          <p:cNvCxnSpPr>
            <a:stCxn id="10" idx="2"/>
          </p:cNvCxnSpPr>
          <p:nvPr/>
        </p:nvCxnSpPr>
        <p:spPr>
          <a:xfrm flipH="1">
            <a:off x="4086904" y="2147179"/>
            <a:ext cx="402" cy="497221"/>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a:extLst>
              <a:ext uri="{FF2B5EF4-FFF2-40B4-BE49-F238E27FC236}">
                <a16:creationId xmlns:a16="http://schemas.microsoft.com/office/drawing/2014/main" id="{DE6F6DD9-4731-4F08-B1C7-9CAE7B3E39E3}"/>
              </a:ext>
            </a:extLst>
          </p:cNvPr>
          <p:cNvCxnSpPr>
            <a:cxnSpLocks/>
          </p:cNvCxnSpPr>
          <p:nvPr/>
        </p:nvCxnSpPr>
        <p:spPr>
          <a:xfrm flipH="1">
            <a:off x="7392053" y="2129058"/>
            <a:ext cx="4998" cy="497221"/>
          </a:xfrm>
          <a:prstGeom prst="line">
            <a:avLst/>
          </a:prstGeom>
        </p:spPr>
        <p:style>
          <a:lnRef idx="3">
            <a:schemeClr val="accent5"/>
          </a:lnRef>
          <a:fillRef idx="0">
            <a:schemeClr val="accent5"/>
          </a:fillRef>
          <a:effectRef idx="2">
            <a:schemeClr val="accent5"/>
          </a:effectRef>
          <a:fontRef idx="minor">
            <a:schemeClr val="tx1"/>
          </a:fontRef>
        </p:style>
      </p:cxnSp>
      <p:cxnSp>
        <p:nvCxnSpPr>
          <p:cNvPr id="40" name="Straight Connector 39">
            <a:extLst>
              <a:ext uri="{FF2B5EF4-FFF2-40B4-BE49-F238E27FC236}">
                <a16:creationId xmlns:a16="http://schemas.microsoft.com/office/drawing/2014/main" id="{1D7F5490-6835-4C82-86EF-FD1E80AF36A2}"/>
              </a:ext>
            </a:extLst>
          </p:cNvPr>
          <p:cNvCxnSpPr>
            <a:cxnSpLocks/>
          </p:cNvCxnSpPr>
          <p:nvPr/>
        </p:nvCxnSpPr>
        <p:spPr>
          <a:xfrm>
            <a:off x="5794409" y="819150"/>
            <a:ext cx="59076" cy="5713223"/>
          </a:xfrm>
          <a:prstGeom prst="line">
            <a:avLst/>
          </a:prstGeom>
          <a:ln w="2857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ctangle: Rounded Corners 6">
            <a:extLst>
              <a:ext uri="{FF2B5EF4-FFF2-40B4-BE49-F238E27FC236}">
                <a16:creationId xmlns:a16="http://schemas.microsoft.com/office/drawing/2014/main" id="{7C9C8031-68E3-44A3-A7E2-C3D7CE6412DD}"/>
              </a:ext>
            </a:extLst>
          </p:cNvPr>
          <p:cNvSpPr/>
          <p:nvPr/>
        </p:nvSpPr>
        <p:spPr>
          <a:xfrm>
            <a:off x="2929879" y="2626279"/>
            <a:ext cx="6047165" cy="477708"/>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ASM DATABASE (Mirroring)</a:t>
            </a:r>
          </a:p>
        </p:txBody>
      </p:sp>
      <p:pic>
        <p:nvPicPr>
          <p:cNvPr id="13" name="image124.png">
            <a:extLst>
              <a:ext uri="{FF2B5EF4-FFF2-40B4-BE49-F238E27FC236}">
                <a16:creationId xmlns:a16="http://schemas.microsoft.com/office/drawing/2014/main" id="{FAC8D32D-E43C-42A4-9A8A-184C16DB35C6}"/>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538115" y="4414972"/>
            <a:ext cx="557886" cy="524139"/>
          </a:xfrm>
          <a:prstGeom prst="rect">
            <a:avLst/>
          </a:prstGeom>
          <a:ln w="12700">
            <a:miter lim="400000"/>
          </a:ln>
        </p:spPr>
      </p:pic>
      <p:sp>
        <p:nvSpPr>
          <p:cNvPr id="44" name="TextBox 43">
            <a:extLst>
              <a:ext uri="{FF2B5EF4-FFF2-40B4-BE49-F238E27FC236}">
                <a16:creationId xmlns:a16="http://schemas.microsoft.com/office/drawing/2014/main" id="{98FDF1E9-A0BA-4CAF-93D7-E0CBA38F28C7}"/>
              </a:ext>
            </a:extLst>
          </p:cNvPr>
          <p:cNvSpPr txBox="1"/>
          <p:nvPr/>
        </p:nvSpPr>
        <p:spPr>
          <a:xfrm>
            <a:off x="4638675" y="962025"/>
            <a:ext cx="899440" cy="394590"/>
          </a:xfrm>
          <a:prstGeom prst="rect">
            <a:avLst/>
          </a:prstGeom>
          <a:noFill/>
        </p:spPr>
        <p:txBody>
          <a:bodyPr wrap="square" rtlCol="0">
            <a:noAutofit/>
          </a:bodyPr>
          <a:lstStyle/>
          <a:p>
            <a:pPr algn="l"/>
            <a:r>
              <a:rPr lang="en-US" dirty="0"/>
              <a:t>Site A</a:t>
            </a:r>
          </a:p>
        </p:txBody>
      </p:sp>
      <p:sp>
        <p:nvSpPr>
          <p:cNvPr id="45" name="TextBox 44">
            <a:extLst>
              <a:ext uri="{FF2B5EF4-FFF2-40B4-BE49-F238E27FC236}">
                <a16:creationId xmlns:a16="http://schemas.microsoft.com/office/drawing/2014/main" id="{C9527941-9F10-4737-ADF8-04C4121B428D}"/>
              </a:ext>
            </a:extLst>
          </p:cNvPr>
          <p:cNvSpPr txBox="1"/>
          <p:nvPr/>
        </p:nvSpPr>
        <p:spPr>
          <a:xfrm>
            <a:off x="6096000" y="971342"/>
            <a:ext cx="899440" cy="394590"/>
          </a:xfrm>
          <a:prstGeom prst="rect">
            <a:avLst/>
          </a:prstGeom>
          <a:noFill/>
        </p:spPr>
        <p:txBody>
          <a:bodyPr wrap="square" rtlCol="0">
            <a:noAutofit/>
          </a:bodyPr>
          <a:lstStyle/>
          <a:p>
            <a:pPr algn="l"/>
            <a:r>
              <a:rPr lang="en-US" dirty="0"/>
              <a:t>Site B</a:t>
            </a:r>
          </a:p>
        </p:txBody>
      </p:sp>
      <p:cxnSp>
        <p:nvCxnSpPr>
          <p:cNvPr id="50" name="Straight Connector 49">
            <a:extLst>
              <a:ext uri="{FF2B5EF4-FFF2-40B4-BE49-F238E27FC236}">
                <a16:creationId xmlns:a16="http://schemas.microsoft.com/office/drawing/2014/main" id="{F253E007-23F4-4704-AEAF-97D2190E73ED}"/>
              </a:ext>
            </a:extLst>
          </p:cNvPr>
          <p:cNvCxnSpPr>
            <a:cxnSpLocks/>
            <a:endCxn id="8" idx="0"/>
          </p:cNvCxnSpPr>
          <p:nvPr/>
        </p:nvCxnSpPr>
        <p:spPr>
          <a:xfrm>
            <a:off x="3926019" y="3089471"/>
            <a:ext cx="4607" cy="14545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26A0EB4-6F57-40F4-BDE5-102D1D380A5E}"/>
              </a:ext>
            </a:extLst>
          </p:cNvPr>
          <p:cNvCxnSpPr>
            <a:endCxn id="9" idx="0"/>
          </p:cNvCxnSpPr>
          <p:nvPr/>
        </p:nvCxnSpPr>
        <p:spPr>
          <a:xfrm>
            <a:off x="8010501" y="3103987"/>
            <a:ext cx="0" cy="143719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66" name="Straight Connector 65">
            <a:extLst>
              <a:ext uri="{FF2B5EF4-FFF2-40B4-BE49-F238E27FC236}">
                <a16:creationId xmlns:a16="http://schemas.microsoft.com/office/drawing/2014/main" id="{D045EE18-A8FC-4BDB-B2DC-658636F2F608}"/>
              </a:ext>
            </a:extLst>
          </p:cNvPr>
          <p:cNvCxnSpPr/>
          <p:nvPr/>
        </p:nvCxnSpPr>
        <p:spPr>
          <a:xfrm>
            <a:off x="3706334" y="3089471"/>
            <a:ext cx="0" cy="1451711"/>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70" name="Straight Connector 69">
            <a:extLst>
              <a:ext uri="{FF2B5EF4-FFF2-40B4-BE49-F238E27FC236}">
                <a16:creationId xmlns:a16="http://schemas.microsoft.com/office/drawing/2014/main" id="{CC033B71-3992-4FEB-A1BD-9A0795D1B677}"/>
              </a:ext>
            </a:extLst>
          </p:cNvPr>
          <p:cNvCxnSpPr>
            <a:cxnSpLocks/>
            <a:stCxn id="26" idx="3"/>
            <a:endCxn id="27" idx="1"/>
          </p:cNvCxnSpPr>
          <p:nvPr/>
        </p:nvCxnSpPr>
        <p:spPr>
          <a:xfrm flipV="1">
            <a:off x="5099862" y="1849837"/>
            <a:ext cx="1363692" cy="14266"/>
          </a:xfrm>
          <a:prstGeom prst="line">
            <a:avLst/>
          </a:prstGeom>
          <a:ln w="57150"/>
        </p:spPr>
        <p:style>
          <a:lnRef idx="3">
            <a:schemeClr val="accent6"/>
          </a:lnRef>
          <a:fillRef idx="0">
            <a:schemeClr val="accent6"/>
          </a:fillRef>
          <a:effectRef idx="2">
            <a:schemeClr val="accent6"/>
          </a:effectRef>
          <a:fontRef idx="minor">
            <a:schemeClr val="tx1"/>
          </a:fontRef>
        </p:style>
      </p:cxnSp>
      <p:sp>
        <p:nvSpPr>
          <p:cNvPr id="71" name="TextBox 70">
            <a:extLst>
              <a:ext uri="{FF2B5EF4-FFF2-40B4-BE49-F238E27FC236}">
                <a16:creationId xmlns:a16="http://schemas.microsoft.com/office/drawing/2014/main" id="{15DF0EB8-6D11-4D01-84B0-6C0250D623DF}"/>
              </a:ext>
            </a:extLst>
          </p:cNvPr>
          <p:cNvSpPr txBox="1"/>
          <p:nvPr/>
        </p:nvSpPr>
        <p:spPr>
          <a:xfrm>
            <a:off x="5423235" y="1622044"/>
            <a:ext cx="777649" cy="187107"/>
          </a:xfrm>
          <a:prstGeom prst="rect">
            <a:avLst/>
          </a:prstGeom>
          <a:solidFill>
            <a:schemeClr val="bg1">
              <a:lumMod val="95000"/>
            </a:schemeClr>
          </a:solidFill>
        </p:spPr>
        <p:txBody>
          <a:bodyPr wrap="square" rtlCol="0">
            <a:noAutofit/>
          </a:bodyPr>
          <a:lstStyle/>
          <a:p>
            <a:pPr algn="l"/>
            <a:r>
              <a:rPr lang="en-US" sz="1000" dirty="0"/>
              <a:t>PRIVATE</a:t>
            </a:r>
          </a:p>
        </p:txBody>
      </p:sp>
      <p:sp>
        <p:nvSpPr>
          <p:cNvPr id="76" name="TextBox 75">
            <a:extLst>
              <a:ext uri="{FF2B5EF4-FFF2-40B4-BE49-F238E27FC236}">
                <a16:creationId xmlns:a16="http://schemas.microsoft.com/office/drawing/2014/main" id="{18D5A91C-F0DD-46CF-BCFC-B9F06B7FE26A}"/>
              </a:ext>
            </a:extLst>
          </p:cNvPr>
          <p:cNvSpPr txBox="1"/>
          <p:nvPr/>
        </p:nvSpPr>
        <p:spPr>
          <a:xfrm>
            <a:off x="9925001" y="4503084"/>
            <a:ext cx="1834242" cy="314999"/>
          </a:xfrm>
          <a:prstGeom prst="rect">
            <a:avLst/>
          </a:prstGeom>
          <a:noFill/>
        </p:spPr>
        <p:txBody>
          <a:bodyPr wrap="square" rtlCol="0">
            <a:noAutofit/>
          </a:bodyPr>
          <a:lstStyle/>
          <a:p>
            <a:pPr algn="l"/>
            <a:r>
              <a:rPr lang="en-US" sz="1200" dirty="0"/>
              <a:t>ASM Mirrored </a:t>
            </a:r>
          </a:p>
          <a:p>
            <a:pPr algn="l"/>
            <a:r>
              <a:rPr lang="en-US" sz="1200" dirty="0"/>
              <a:t>Devices </a:t>
            </a:r>
          </a:p>
        </p:txBody>
      </p:sp>
      <p:sp>
        <p:nvSpPr>
          <p:cNvPr id="77" name="TextBox 76">
            <a:extLst>
              <a:ext uri="{FF2B5EF4-FFF2-40B4-BE49-F238E27FC236}">
                <a16:creationId xmlns:a16="http://schemas.microsoft.com/office/drawing/2014/main" id="{485E38A0-BDE0-46CD-81B3-D25D3566BCC5}"/>
              </a:ext>
            </a:extLst>
          </p:cNvPr>
          <p:cNvSpPr txBox="1"/>
          <p:nvPr/>
        </p:nvSpPr>
        <p:spPr>
          <a:xfrm>
            <a:off x="4767401" y="4119142"/>
            <a:ext cx="304269" cy="272481"/>
          </a:xfrm>
          <a:prstGeom prst="rect">
            <a:avLst/>
          </a:prstGeom>
          <a:noFill/>
        </p:spPr>
        <p:txBody>
          <a:bodyPr wrap="square" rtlCol="0">
            <a:noAutofit/>
          </a:bodyPr>
          <a:lstStyle/>
          <a:p>
            <a:pPr algn="l"/>
            <a:endParaRPr lang="en-US" dirty="0"/>
          </a:p>
        </p:txBody>
      </p:sp>
      <p:sp>
        <p:nvSpPr>
          <p:cNvPr id="61" name="Rectangle: Rounded Corners 60">
            <a:extLst>
              <a:ext uri="{FF2B5EF4-FFF2-40B4-BE49-F238E27FC236}">
                <a16:creationId xmlns:a16="http://schemas.microsoft.com/office/drawing/2014/main" id="{109965F4-578B-4DB5-BFE1-548C18DD8DB7}"/>
              </a:ext>
            </a:extLst>
          </p:cNvPr>
          <p:cNvSpPr/>
          <p:nvPr/>
        </p:nvSpPr>
        <p:spPr>
          <a:xfrm>
            <a:off x="2989397" y="5091106"/>
            <a:ext cx="6351419" cy="90851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ysClr val="windowText" lastClr="000000"/>
              </a:solidFill>
            </a:endParaRPr>
          </a:p>
        </p:txBody>
      </p:sp>
      <p:sp>
        <p:nvSpPr>
          <p:cNvPr id="62" name="Rectangle: Rounded Corners 61">
            <a:extLst>
              <a:ext uri="{FF2B5EF4-FFF2-40B4-BE49-F238E27FC236}">
                <a16:creationId xmlns:a16="http://schemas.microsoft.com/office/drawing/2014/main" id="{3F13A1C1-E9BE-4553-8326-182491E25FCA}"/>
              </a:ext>
            </a:extLst>
          </p:cNvPr>
          <p:cNvSpPr/>
          <p:nvPr/>
        </p:nvSpPr>
        <p:spPr>
          <a:xfrm>
            <a:off x="3004856" y="5093900"/>
            <a:ext cx="2362101" cy="90851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ysClr val="windowText" lastClr="000000"/>
              </a:solidFill>
            </a:endParaRPr>
          </a:p>
        </p:txBody>
      </p:sp>
      <p:pic>
        <p:nvPicPr>
          <p:cNvPr id="63" name="Picture 3" descr="C:\Users\PrestoGeorge\Desktop\FlexVol.gif">
            <a:extLst>
              <a:ext uri="{FF2B5EF4-FFF2-40B4-BE49-F238E27FC236}">
                <a16:creationId xmlns:a16="http://schemas.microsoft.com/office/drawing/2014/main" id="{2F825497-0E3D-417E-A044-DA7709A14629}"/>
              </a:ext>
            </a:extLst>
          </p:cNvPr>
          <p:cNvPicPr>
            <a:picLocks noChangeAspect="1" noChangeArrowheads="1"/>
          </p:cNvPicPr>
          <p:nvPr/>
        </p:nvPicPr>
        <p:blipFill>
          <a:blip r:embed="rId3" cstate="print"/>
          <a:srcRect/>
          <a:stretch>
            <a:fillRect/>
          </a:stretch>
        </p:blipFill>
        <p:spPr bwMode="auto">
          <a:xfrm>
            <a:off x="3196874" y="5184606"/>
            <a:ext cx="279848" cy="436077"/>
          </a:xfrm>
          <a:prstGeom prst="rect">
            <a:avLst/>
          </a:prstGeom>
          <a:noFill/>
        </p:spPr>
      </p:pic>
      <p:pic>
        <p:nvPicPr>
          <p:cNvPr id="65" name="Picture 3" descr="C:\Users\PrestoGeorge\Desktop\FlexVol.gif">
            <a:extLst>
              <a:ext uri="{FF2B5EF4-FFF2-40B4-BE49-F238E27FC236}">
                <a16:creationId xmlns:a16="http://schemas.microsoft.com/office/drawing/2014/main" id="{C7665B79-8A85-4DA8-A144-279569D0EEB5}"/>
              </a:ext>
            </a:extLst>
          </p:cNvPr>
          <p:cNvPicPr>
            <a:picLocks noChangeAspect="1" noChangeArrowheads="1"/>
          </p:cNvPicPr>
          <p:nvPr/>
        </p:nvPicPr>
        <p:blipFill>
          <a:blip r:embed="rId3" cstate="print"/>
          <a:srcRect/>
          <a:stretch>
            <a:fillRect/>
          </a:stretch>
        </p:blipFill>
        <p:spPr bwMode="auto">
          <a:xfrm>
            <a:off x="4011642" y="5205206"/>
            <a:ext cx="279848" cy="436077"/>
          </a:xfrm>
          <a:prstGeom prst="rect">
            <a:avLst/>
          </a:prstGeom>
          <a:noFill/>
        </p:spPr>
      </p:pic>
      <p:pic>
        <p:nvPicPr>
          <p:cNvPr id="69" name="Picture 3" descr="C:\Users\PrestoGeorge\Desktop\FlexVol.gif">
            <a:extLst>
              <a:ext uri="{FF2B5EF4-FFF2-40B4-BE49-F238E27FC236}">
                <a16:creationId xmlns:a16="http://schemas.microsoft.com/office/drawing/2014/main" id="{9D5B20C8-3FDF-4220-A236-11FDE1FEECCD}"/>
              </a:ext>
            </a:extLst>
          </p:cNvPr>
          <p:cNvPicPr>
            <a:picLocks noChangeAspect="1" noChangeArrowheads="1"/>
          </p:cNvPicPr>
          <p:nvPr/>
        </p:nvPicPr>
        <p:blipFill>
          <a:blip r:embed="rId3" cstate="print"/>
          <a:srcRect/>
          <a:stretch>
            <a:fillRect/>
          </a:stretch>
        </p:blipFill>
        <p:spPr bwMode="auto">
          <a:xfrm>
            <a:off x="4781326" y="5184606"/>
            <a:ext cx="279848" cy="436077"/>
          </a:xfrm>
          <a:prstGeom prst="rect">
            <a:avLst/>
          </a:prstGeom>
          <a:noFill/>
        </p:spPr>
      </p:pic>
      <p:sp>
        <p:nvSpPr>
          <p:cNvPr id="73" name="TextBox 72">
            <a:extLst>
              <a:ext uri="{FF2B5EF4-FFF2-40B4-BE49-F238E27FC236}">
                <a16:creationId xmlns:a16="http://schemas.microsoft.com/office/drawing/2014/main" id="{0D7BD3C0-8482-411B-8E02-E26D0B9857E5}"/>
              </a:ext>
            </a:extLst>
          </p:cNvPr>
          <p:cNvSpPr txBox="1"/>
          <p:nvPr/>
        </p:nvSpPr>
        <p:spPr>
          <a:xfrm>
            <a:off x="5382324" y="5456798"/>
            <a:ext cx="1627501" cy="314999"/>
          </a:xfrm>
          <a:prstGeom prst="rect">
            <a:avLst/>
          </a:prstGeom>
          <a:noFill/>
        </p:spPr>
        <p:txBody>
          <a:bodyPr wrap="square" rtlCol="0">
            <a:noAutofit/>
          </a:bodyPr>
          <a:lstStyle/>
          <a:p>
            <a:pPr algn="l"/>
            <a:r>
              <a:rPr lang="en-US" sz="1200" dirty="0"/>
              <a:t>Oracle CG Container</a:t>
            </a:r>
          </a:p>
        </p:txBody>
      </p:sp>
      <p:sp>
        <p:nvSpPr>
          <p:cNvPr id="78" name="TextBox 77">
            <a:extLst>
              <a:ext uri="{FF2B5EF4-FFF2-40B4-BE49-F238E27FC236}">
                <a16:creationId xmlns:a16="http://schemas.microsoft.com/office/drawing/2014/main" id="{AF399D3A-05CE-450A-B649-47DEE77D6455}"/>
              </a:ext>
            </a:extLst>
          </p:cNvPr>
          <p:cNvSpPr txBox="1"/>
          <p:nvPr/>
        </p:nvSpPr>
        <p:spPr>
          <a:xfrm>
            <a:off x="3888095" y="5643523"/>
            <a:ext cx="579457" cy="314999"/>
          </a:xfrm>
          <a:prstGeom prst="rect">
            <a:avLst/>
          </a:prstGeom>
          <a:noFill/>
        </p:spPr>
        <p:txBody>
          <a:bodyPr wrap="square" rtlCol="0">
            <a:noAutofit/>
          </a:bodyPr>
          <a:lstStyle/>
          <a:p>
            <a:pPr algn="l"/>
            <a:r>
              <a:rPr lang="en-US" sz="900" dirty="0"/>
              <a:t>HOME,</a:t>
            </a:r>
          </a:p>
          <a:p>
            <a:pPr algn="l"/>
            <a:r>
              <a:rPr lang="en-US" sz="900" dirty="0"/>
              <a:t> GRID</a:t>
            </a:r>
          </a:p>
        </p:txBody>
      </p:sp>
      <p:sp>
        <p:nvSpPr>
          <p:cNvPr id="80" name="TextBox 79">
            <a:extLst>
              <a:ext uri="{FF2B5EF4-FFF2-40B4-BE49-F238E27FC236}">
                <a16:creationId xmlns:a16="http://schemas.microsoft.com/office/drawing/2014/main" id="{14E1F0D9-C908-451A-9CEB-9C2089459A5C}"/>
              </a:ext>
            </a:extLst>
          </p:cNvPr>
          <p:cNvSpPr txBox="1"/>
          <p:nvPr/>
        </p:nvSpPr>
        <p:spPr>
          <a:xfrm>
            <a:off x="2974030" y="5636949"/>
            <a:ext cx="959470" cy="314999"/>
          </a:xfrm>
          <a:prstGeom prst="rect">
            <a:avLst/>
          </a:prstGeom>
          <a:noFill/>
        </p:spPr>
        <p:txBody>
          <a:bodyPr wrap="square" rtlCol="0">
            <a:noAutofit/>
          </a:bodyPr>
          <a:lstStyle/>
          <a:p>
            <a:pPr algn="l"/>
            <a:r>
              <a:rPr lang="en-US" sz="900" dirty="0"/>
              <a:t>DATABASE</a:t>
            </a:r>
          </a:p>
        </p:txBody>
      </p:sp>
      <p:sp>
        <p:nvSpPr>
          <p:cNvPr id="81" name="TextBox 80">
            <a:extLst>
              <a:ext uri="{FF2B5EF4-FFF2-40B4-BE49-F238E27FC236}">
                <a16:creationId xmlns:a16="http://schemas.microsoft.com/office/drawing/2014/main" id="{B7182625-F64D-426D-A54C-014B267C4694}"/>
              </a:ext>
            </a:extLst>
          </p:cNvPr>
          <p:cNvSpPr txBox="1"/>
          <p:nvPr/>
        </p:nvSpPr>
        <p:spPr>
          <a:xfrm>
            <a:off x="4545694" y="5622684"/>
            <a:ext cx="1143876" cy="314999"/>
          </a:xfrm>
          <a:prstGeom prst="rect">
            <a:avLst/>
          </a:prstGeom>
          <a:noFill/>
        </p:spPr>
        <p:txBody>
          <a:bodyPr wrap="square" rtlCol="0">
            <a:noAutofit/>
          </a:bodyPr>
          <a:lstStyle/>
          <a:p>
            <a:pPr algn="l"/>
            <a:r>
              <a:rPr lang="en-US" sz="900" dirty="0"/>
              <a:t>    Virtual </a:t>
            </a:r>
          </a:p>
          <a:p>
            <a:pPr algn="l"/>
            <a:r>
              <a:rPr lang="en-US" sz="900" dirty="0"/>
              <a:t>Machine Disk</a:t>
            </a:r>
          </a:p>
        </p:txBody>
      </p:sp>
      <p:sp>
        <p:nvSpPr>
          <p:cNvPr id="82" name="Rectangle: Rounded Corners 81">
            <a:extLst>
              <a:ext uri="{FF2B5EF4-FFF2-40B4-BE49-F238E27FC236}">
                <a16:creationId xmlns:a16="http://schemas.microsoft.com/office/drawing/2014/main" id="{AFDAFFD1-AE5E-45B5-8338-034BD1E5C11B}"/>
              </a:ext>
            </a:extLst>
          </p:cNvPr>
          <p:cNvSpPr/>
          <p:nvPr/>
        </p:nvSpPr>
        <p:spPr>
          <a:xfrm>
            <a:off x="6994174" y="5095901"/>
            <a:ext cx="2362101" cy="90851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ysClr val="windowText" lastClr="000000"/>
              </a:solidFill>
            </a:endParaRPr>
          </a:p>
        </p:txBody>
      </p:sp>
      <p:pic>
        <p:nvPicPr>
          <p:cNvPr id="83" name="Picture 3" descr="C:\Users\PrestoGeorge\Desktop\FlexVol.gif">
            <a:extLst>
              <a:ext uri="{FF2B5EF4-FFF2-40B4-BE49-F238E27FC236}">
                <a16:creationId xmlns:a16="http://schemas.microsoft.com/office/drawing/2014/main" id="{76A1684D-DB83-4D86-96A2-DBB5B62B879B}"/>
              </a:ext>
            </a:extLst>
          </p:cNvPr>
          <p:cNvPicPr>
            <a:picLocks noChangeAspect="1" noChangeArrowheads="1"/>
          </p:cNvPicPr>
          <p:nvPr/>
        </p:nvPicPr>
        <p:blipFill>
          <a:blip r:embed="rId3" cstate="print"/>
          <a:srcRect/>
          <a:stretch>
            <a:fillRect/>
          </a:stretch>
        </p:blipFill>
        <p:spPr bwMode="auto">
          <a:xfrm>
            <a:off x="7186192" y="5186607"/>
            <a:ext cx="279848" cy="436077"/>
          </a:xfrm>
          <a:prstGeom prst="rect">
            <a:avLst/>
          </a:prstGeom>
          <a:noFill/>
        </p:spPr>
      </p:pic>
      <p:pic>
        <p:nvPicPr>
          <p:cNvPr id="84" name="Picture 3" descr="C:\Users\PrestoGeorge\Desktop\FlexVol.gif">
            <a:extLst>
              <a:ext uri="{FF2B5EF4-FFF2-40B4-BE49-F238E27FC236}">
                <a16:creationId xmlns:a16="http://schemas.microsoft.com/office/drawing/2014/main" id="{DD9856AE-C2BF-4EB6-8889-293892DFB16C}"/>
              </a:ext>
            </a:extLst>
          </p:cNvPr>
          <p:cNvPicPr>
            <a:picLocks noChangeAspect="1" noChangeArrowheads="1"/>
          </p:cNvPicPr>
          <p:nvPr/>
        </p:nvPicPr>
        <p:blipFill>
          <a:blip r:embed="rId3" cstate="print"/>
          <a:srcRect/>
          <a:stretch>
            <a:fillRect/>
          </a:stretch>
        </p:blipFill>
        <p:spPr bwMode="auto">
          <a:xfrm>
            <a:off x="8000960" y="5207207"/>
            <a:ext cx="279848" cy="436077"/>
          </a:xfrm>
          <a:prstGeom prst="rect">
            <a:avLst/>
          </a:prstGeom>
          <a:noFill/>
        </p:spPr>
      </p:pic>
      <p:pic>
        <p:nvPicPr>
          <p:cNvPr id="85" name="Picture 3" descr="C:\Users\PrestoGeorge\Desktop\FlexVol.gif">
            <a:extLst>
              <a:ext uri="{FF2B5EF4-FFF2-40B4-BE49-F238E27FC236}">
                <a16:creationId xmlns:a16="http://schemas.microsoft.com/office/drawing/2014/main" id="{16D2D124-74DA-4002-8C5F-1ECC2FBA4444}"/>
              </a:ext>
            </a:extLst>
          </p:cNvPr>
          <p:cNvPicPr>
            <a:picLocks noChangeAspect="1" noChangeArrowheads="1"/>
          </p:cNvPicPr>
          <p:nvPr/>
        </p:nvPicPr>
        <p:blipFill>
          <a:blip r:embed="rId3" cstate="print"/>
          <a:srcRect/>
          <a:stretch>
            <a:fillRect/>
          </a:stretch>
        </p:blipFill>
        <p:spPr bwMode="auto">
          <a:xfrm>
            <a:off x="8770644" y="5186607"/>
            <a:ext cx="279848" cy="436077"/>
          </a:xfrm>
          <a:prstGeom prst="rect">
            <a:avLst/>
          </a:prstGeom>
          <a:noFill/>
        </p:spPr>
      </p:pic>
      <p:sp>
        <p:nvSpPr>
          <p:cNvPr id="86" name="TextBox 85">
            <a:extLst>
              <a:ext uri="{FF2B5EF4-FFF2-40B4-BE49-F238E27FC236}">
                <a16:creationId xmlns:a16="http://schemas.microsoft.com/office/drawing/2014/main" id="{0740B8A8-5022-44DF-B64B-7BA9653F1031}"/>
              </a:ext>
            </a:extLst>
          </p:cNvPr>
          <p:cNvSpPr txBox="1"/>
          <p:nvPr/>
        </p:nvSpPr>
        <p:spPr>
          <a:xfrm>
            <a:off x="7924800" y="5636961"/>
            <a:ext cx="959470" cy="314999"/>
          </a:xfrm>
          <a:prstGeom prst="rect">
            <a:avLst/>
          </a:prstGeom>
          <a:noFill/>
        </p:spPr>
        <p:txBody>
          <a:bodyPr wrap="square" rtlCol="0">
            <a:noAutofit/>
          </a:bodyPr>
          <a:lstStyle/>
          <a:p>
            <a:pPr algn="l"/>
            <a:r>
              <a:rPr lang="en-US" sz="900" dirty="0"/>
              <a:t>HOME,</a:t>
            </a:r>
          </a:p>
          <a:p>
            <a:pPr algn="l"/>
            <a:r>
              <a:rPr lang="en-US" sz="900" dirty="0"/>
              <a:t>  Grid</a:t>
            </a:r>
          </a:p>
        </p:txBody>
      </p:sp>
      <p:sp>
        <p:nvSpPr>
          <p:cNvPr id="87" name="TextBox 86">
            <a:extLst>
              <a:ext uri="{FF2B5EF4-FFF2-40B4-BE49-F238E27FC236}">
                <a16:creationId xmlns:a16="http://schemas.microsoft.com/office/drawing/2014/main" id="{2113E6E3-E3CE-49D1-8D16-2D403C233172}"/>
              </a:ext>
            </a:extLst>
          </p:cNvPr>
          <p:cNvSpPr txBox="1"/>
          <p:nvPr/>
        </p:nvSpPr>
        <p:spPr>
          <a:xfrm>
            <a:off x="6963348" y="5638950"/>
            <a:ext cx="959470" cy="314999"/>
          </a:xfrm>
          <a:prstGeom prst="rect">
            <a:avLst/>
          </a:prstGeom>
          <a:noFill/>
        </p:spPr>
        <p:txBody>
          <a:bodyPr wrap="square" rtlCol="0">
            <a:noAutofit/>
          </a:bodyPr>
          <a:lstStyle/>
          <a:p>
            <a:pPr algn="l"/>
            <a:r>
              <a:rPr lang="en-US" sz="900" dirty="0"/>
              <a:t>DATABASE</a:t>
            </a:r>
          </a:p>
        </p:txBody>
      </p:sp>
      <p:sp>
        <p:nvSpPr>
          <p:cNvPr id="88" name="TextBox 87">
            <a:extLst>
              <a:ext uri="{FF2B5EF4-FFF2-40B4-BE49-F238E27FC236}">
                <a16:creationId xmlns:a16="http://schemas.microsoft.com/office/drawing/2014/main" id="{1C0064A9-0330-4035-964D-CD6E698C768F}"/>
              </a:ext>
            </a:extLst>
          </p:cNvPr>
          <p:cNvSpPr txBox="1"/>
          <p:nvPr/>
        </p:nvSpPr>
        <p:spPr>
          <a:xfrm>
            <a:off x="8535012" y="5625045"/>
            <a:ext cx="1143876" cy="314999"/>
          </a:xfrm>
          <a:prstGeom prst="rect">
            <a:avLst/>
          </a:prstGeom>
          <a:noFill/>
        </p:spPr>
        <p:txBody>
          <a:bodyPr wrap="square" rtlCol="0">
            <a:noAutofit/>
          </a:bodyPr>
          <a:lstStyle/>
          <a:p>
            <a:pPr algn="l"/>
            <a:r>
              <a:rPr lang="en-US" sz="900" dirty="0"/>
              <a:t>    Virtual </a:t>
            </a:r>
          </a:p>
          <a:p>
            <a:pPr algn="l"/>
            <a:r>
              <a:rPr lang="en-US" sz="900" dirty="0"/>
              <a:t>Machine Disk</a:t>
            </a:r>
          </a:p>
        </p:txBody>
      </p:sp>
      <p:sp>
        <p:nvSpPr>
          <p:cNvPr id="5" name="Cylinder 4">
            <a:extLst>
              <a:ext uri="{FF2B5EF4-FFF2-40B4-BE49-F238E27FC236}">
                <a16:creationId xmlns:a16="http://schemas.microsoft.com/office/drawing/2014/main" id="{3DD467BE-7462-45CD-99A3-889300ADC387}"/>
              </a:ext>
            </a:extLst>
          </p:cNvPr>
          <p:cNvSpPr/>
          <p:nvPr/>
        </p:nvSpPr>
        <p:spPr>
          <a:xfrm>
            <a:off x="10469366" y="3429000"/>
            <a:ext cx="503431" cy="690142"/>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ysClr val="windowText" lastClr="000000"/>
              </a:solidFill>
            </a:endParaRPr>
          </a:p>
        </p:txBody>
      </p:sp>
      <p:cxnSp>
        <p:nvCxnSpPr>
          <p:cNvPr id="19" name="Connector: Elbow 18">
            <a:extLst>
              <a:ext uri="{FF2B5EF4-FFF2-40B4-BE49-F238E27FC236}">
                <a16:creationId xmlns:a16="http://schemas.microsoft.com/office/drawing/2014/main" id="{37389B54-4524-4ED1-8523-A54CEC1AF27A}"/>
              </a:ext>
            </a:extLst>
          </p:cNvPr>
          <p:cNvCxnSpPr>
            <a:cxnSpLocks/>
            <a:stCxn id="7" idx="3"/>
            <a:endCxn id="5" idx="1"/>
          </p:cNvCxnSpPr>
          <p:nvPr/>
        </p:nvCxnSpPr>
        <p:spPr>
          <a:xfrm>
            <a:off x="8977044" y="2865133"/>
            <a:ext cx="1744038" cy="563867"/>
          </a:xfrm>
          <a:prstGeom prst="bentConnector2">
            <a:avLst/>
          </a:prstGeom>
          <a:ln w="38100"/>
        </p:spPr>
        <p:style>
          <a:lnRef idx="3">
            <a:schemeClr val="accent4"/>
          </a:lnRef>
          <a:fillRef idx="0">
            <a:schemeClr val="accent4"/>
          </a:fillRef>
          <a:effectRef idx="2">
            <a:schemeClr val="accent4"/>
          </a:effectRef>
          <a:fontRef idx="minor">
            <a:schemeClr val="tx1"/>
          </a:fontRef>
        </p:style>
      </p:cxnSp>
      <p:sp>
        <p:nvSpPr>
          <p:cNvPr id="89" name="TextBox 88">
            <a:extLst>
              <a:ext uri="{FF2B5EF4-FFF2-40B4-BE49-F238E27FC236}">
                <a16:creationId xmlns:a16="http://schemas.microsoft.com/office/drawing/2014/main" id="{0811E708-4F77-483B-AE2A-9B7C82F6D4C7}"/>
              </a:ext>
            </a:extLst>
          </p:cNvPr>
          <p:cNvSpPr txBox="1"/>
          <p:nvPr/>
        </p:nvSpPr>
        <p:spPr>
          <a:xfrm>
            <a:off x="10055676" y="3671563"/>
            <a:ext cx="1834242" cy="314999"/>
          </a:xfrm>
          <a:prstGeom prst="rect">
            <a:avLst/>
          </a:prstGeom>
          <a:noFill/>
        </p:spPr>
        <p:txBody>
          <a:bodyPr wrap="square" rtlCol="0">
            <a:noAutofit/>
          </a:bodyPr>
          <a:lstStyle/>
          <a:p>
            <a:pPr algn="l"/>
            <a:r>
              <a:rPr lang="en-US" sz="1200" dirty="0"/>
              <a:t>Quorum Votedisk</a:t>
            </a:r>
          </a:p>
        </p:txBody>
      </p:sp>
      <p:cxnSp>
        <p:nvCxnSpPr>
          <p:cNvPr id="91" name="Straight Connector 90">
            <a:extLst>
              <a:ext uri="{FF2B5EF4-FFF2-40B4-BE49-F238E27FC236}">
                <a16:creationId xmlns:a16="http://schemas.microsoft.com/office/drawing/2014/main" id="{215FE76E-9856-4A83-A361-4873A8AFC212}"/>
              </a:ext>
            </a:extLst>
          </p:cNvPr>
          <p:cNvCxnSpPr>
            <a:cxnSpLocks/>
          </p:cNvCxnSpPr>
          <p:nvPr/>
        </p:nvCxnSpPr>
        <p:spPr>
          <a:xfrm flipH="1">
            <a:off x="1721709" y="3829062"/>
            <a:ext cx="302300"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92" name="Straight Connector 91">
            <a:extLst>
              <a:ext uri="{FF2B5EF4-FFF2-40B4-BE49-F238E27FC236}">
                <a16:creationId xmlns:a16="http://schemas.microsoft.com/office/drawing/2014/main" id="{5A9CCF73-06F6-4B8F-BBD0-955A8CE64A2B}"/>
              </a:ext>
            </a:extLst>
          </p:cNvPr>
          <p:cNvCxnSpPr>
            <a:cxnSpLocks/>
          </p:cNvCxnSpPr>
          <p:nvPr/>
        </p:nvCxnSpPr>
        <p:spPr>
          <a:xfrm flipH="1">
            <a:off x="1706021" y="4238109"/>
            <a:ext cx="34000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E639C774-185C-4D8F-BB23-F05FA886FF62}"/>
              </a:ext>
            </a:extLst>
          </p:cNvPr>
          <p:cNvSpPr txBox="1"/>
          <p:nvPr/>
        </p:nvSpPr>
        <p:spPr>
          <a:xfrm>
            <a:off x="2041357" y="3681489"/>
            <a:ext cx="779403" cy="314999"/>
          </a:xfrm>
          <a:prstGeom prst="rect">
            <a:avLst/>
          </a:prstGeom>
          <a:noFill/>
        </p:spPr>
        <p:txBody>
          <a:bodyPr wrap="square" rtlCol="0">
            <a:noAutofit/>
          </a:bodyPr>
          <a:lstStyle/>
          <a:p>
            <a:pPr algn="l"/>
            <a:r>
              <a:rPr lang="en-US" sz="1200" dirty="0"/>
              <a:t>OCR I/O</a:t>
            </a:r>
          </a:p>
        </p:txBody>
      </p:sp>
      <p:sp>
        <p:nvSpPr>
          <p:cNvPr id="96" name="TextBox 95">
            <a:extLst>
              <a:ext uri="{FF2B5EF4-FFF2-40B4-BE49-F238E27FC236}">
                <a16:creationId xmlns:a16="http://schemas.microsoft.com/office/drawing/2014/main" id="{AE8B2CC5-1970-4885-B169-17E668241475}"/>
              </a:ext>
            </a:extLst>
          </p:cNvPr>
          <p:cNvSpPr txBox="1"/>
          <p:nvPr/>
        </p:nvSpPr>
        <p:spPr>
          <a:xfrm>
            <a:off x="2018925" y="4119694"/>
            <a:ext cx="883127" cy="314999"/>
          </a:xfrm>
          <a:prstGeom prst="rect">
            <a:avLst/>
          </a:prstGeom>
          <a:noFill/>
        </p:spPr>
        <p:txBody>
          <a:bodyPr wrap="square" rtlCol="0">
            <a:noAutofit/>
          </a:bodyPr>
          <a:lstStyle/>
          <a:p>
            <a:pPr algn="l"/>
            <a:r>
              <a:rPr lang="en-US" sz="1200" dirty="0"/>
              <a:t>Database I/O</a:t>
            </a:r>
          </a:p>
        </p:txBody>
      </p:sp>
      <p:cxnSp>
        <p:nvCxnSpPr>
          <p:cNvPr id="97" name="Straight Connector 96">
            <a:extLst>
              <a:ext uri="{FF2B5EF4-FFF2-40B4-BE49-F238E27FC236}">
                <a16:creationId xmlns:a16="http://schemas.microsoft.com/office/drawing/2014/main" id="{495ACC1C-5E86-46CF-AB41-0BEC93CA45D6}"/>
              </a:ext>
            </a:extLst>
          </p:cNvPr>
          <p:cNvCxnSpPr>
            <a:cxnSpLocks/>
          </p:cNvCxnSpPr>
          <p:nvPr/>
        </p:nvCxnSpPr>
        <p:spPr>
          <a:xfrm>
            <a:off x="7721875" y="3103987"/>
            <a:ext cx="0" cy="143719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E8E41F4-C69C-4CB3-A2D1-DE0186C55A41}"/>
              </a:ext>
            </a:extLst>
          </p:cNvPr>
          <p:cNvCxnSpPr>
            <a:cxnSpLocks/>
          </p:cNvCxnSpPr>
          <p:nvPr/>
        </p:nvCxnSpPr>
        <p:spPr>
          <a:xfrm flipH="1">
            <a:off x="1721709" y="4726149"/>
            <a:ext cx="324316"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3375CF47-0C4A-4BF9-A558-9BAF3C4F9E54}"/>
              </a:ext>
            </a:extLst>
          </p:cNvPr>
          <p:cNvSpPr txBox="1"/>
          <p:nvPr/>
        </p:nvSpPr>
        <p:spPr>
          <a:xfrm>
            <a:off x="2024009" y="4568649"/>
            <a:ext cx="1053882" cy="314999"/>
          </a:xfrm>
          <a:prstGeom prst="rect">
            <a:avLst/>
          </a:prstGeom>
          <a:noFill/>
        </p:spPr>
        <p:txBody>
          <a:bodyPr wrap="square" rtlCol="0">
            <a:noAutofit/>
          </a:bodyPr>
          <a:lstStyle/>
          <a:p>
            <a:pPr algn="l"/>
            <a:r>
              <a:rPr lang="en-US" sz="1000" dirty="0"/>
              <a:t>Non-optimized path</a:t>
            </a:r>
          </a:p>
        </p:txBody>
      </p:sp>
    </p:spTree>
    <p:extLst>
      <p:ext uri="{BB962C8B-B14F-4D97-AF65-F5344CB8AC3E}">
        <p14:creationId xmlns:p14="http://schemas.microsoft.com/office/powerpoint/2010/main" val="393375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par>
                                <p:cTn id="32" presetID="53" presetClass="entr" presetSubtype="16"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par>
                                <p:cTn id="37" presetID="53" presetClass="entr" presetSubtype="16"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fltVal val="0"/>
                                          </p:val>
                                        </p:tav>
                                        <p:tav tm="100000">
                                          <p:val>
                                            <p:strVal val="#ppt_w"/>
                                          </p:val>
                                        </p:tav>
                                      </p:tavLst>
                                    </p:anim>
                                    <p:anim calcmode="lin" valueType="num">
                                      <p:cBhvr>
                                        <p:cTn id="40" dur="500" fill="hold"/>
                                        <p:tgtEl>
                                          <p:spTgt spid="36"/>
                                        </p:tgtEl>
                                        <p:attrNameLst>
                                          <p:attrName>ppt_h</p:attrName>
                                        </p:attrNameLst>
                                      </p:cBhvr>
                                      <p:tavLst>
                                        <p:tav tm="0">
                                          <p:val>
                                            <p:fltVal val="0"/>
                                          </p:val>
                                        </p:tav>
                                        <p:tav tm="100000">
                                          <p:val>
                                            <p:strVal val="#ppt_h"/>
                                          </p:val>
                                        </p:tav>
                                      </p:tavLst>
                                    </p:anim>
                                    <p:animEffect transition="in" filter="fade">
                                      <p:cBhvr>
                                        <p:cTn id="41" dur="500"/>
                                        <p:tgtEl>
                                          <p:spTgt spid="36"/>
                                        </p:tgtEl>
                                      </p:cBhvr>
                                    </p:animEffect>
                                  </p:childTnLst>
                                </p:cTn>
                              </p:par>
                              <p:par>
                                <p:cTn id="42" presetID="53" presetClass="entr" presetSubtype="16" fill="hold" nodeType="with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p:cTn id="44" dur="500" fill="hold"/>
                                        <p:tgtEl>
                                          <p:spTgt spid="37"/>
                                        </p:tgtEl>
                                        <p:attrNameLst>
                                          <p:attrName>ppt_w</p:attrName>
                                        </p:attrNameLst>
                                      </p:cBhvr>
                                      <p:tavLst>
                                        <p:tav tm="0">
                                          <p:val>
                                            <p:fltVal val="0"/>
                                          </p:val>
                                        </p:tav>
                                        <p:tav tm="100000">
                                          <p:val>
                                            <p:strVal val="#ppt_w"/>
                                          </p:val>
                                        </p:tav>
                                      </p:tavLst>
                                    </p:anim>
                                    <p:anim calcmode="lin" valueType="num">
                                      <p:cBhvr>
                                        <p:cTn id="45" dur="500" fill="hold"/>
                                        <p:tgtEl>
                                          <p:spTgt spid="37"/>
                                        </p:tgtEl>
                                        <p:attrNameLst>
                                          <p:attrName>ppt_h</p:attrName>
                                        </p:attrNameLst>
                                      </p:cBhvr>
                                      <p:tavLst>
                                        <p:tav tm="0">
                                          <p:val>
                                            <p:fltVal val="0"/>
                                          </p:val>
                                        </p:tav>
                                        <p:tav tm="100000">
                                          <p:val>
                                            <p:strVal val="#ppt_h"/>
                                          </p:val>
                                        </p:tav>
                                      </p:tavLst>
                                    </p:anim>
                                    <p:animEffect transition="in" filter="fade">
                                      <p:cBhvr>
                                        <p:cTn id="46" dur="500"/>
                                        <p:tgtEl>
                                          <p:spTgt spid="37"/>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p:cTn id="49" dur="500" fill="hold"/>
                                        <p:tgtEl>
                                          <p:spTgt spid="44"/>
                                        </p:tgtEl>
                                        <p:attrNameLst>
                                          <p:attrName>ppt_w</p:attrName>
                                        </p:attrNameLst>
                                      </p:cBhvr>
                                      <p:tavLst>
                                        <p:tav tm="0">
                                          <p:val>
                                            <p:fltVal val="0"/>
                                          </p:val>
                                        </p:tav>
                                        <p:tav tm="100000">
                                          <p:val>
                                            <p:strVal val="#ppt_w"/>
                                          </p:val>
                                        </p:tav>
                                      </p:tavLst>
                                    </p:anim>
                                    <p:anim calcmode="lin" valueType="num">
                                      <p:cBhvr>
                                        <p:cTn id="50" dur="500" fill="hold"/>
                                        <p:tgtEl>
                                          <p:spTgt spid="44"/>
                                        </p:tgtEl>
                                        <p:attrNameLst>
                                          <p:attrName>ppt_h</p:attrName>
                                        </p:attrNameLst>
                                      </p:cBhvr>
                                      <p:tavLst>
                                        <p:tav tm="0">
                                          <p:val>
                                            <p:fltVal val="0"/>
                                          </p:val>
                                        </p:tav>
                                        <p:tav tm="100000">
                                          <p:val>
                                            <p:strVal val="#ppt_h"/>
                                          </p:val>
                                        </p:tav>
                                      </p:tavLst>
                                    </p:anim>
                                    <p:animEffect transition="in" filter="fade">
                                      <p:cBhvr>
                                        <p:cTn id="51" dur="500"/>
                                        <p:tgtEl>
                                          <p:spTgt spid="44"/>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 calcmode="lin" valueType="num">
                                      <p:cBhvr>
                                        <p:cTn id="54" dur="500" fill="hold"/>
                                        <p:tgtEl>
                                          <p:spTgt spid="45"/>
                                        </p:tgtEl>
                                        <p:attrNameLst>
                                          <p:attrName>ppt_w</p:attrName>
                                        </p:attrNameLst>
                                      </p:cBhvr>
                                      <p:tavLst>
                                        <p:tav tm="0">
                                          <p:val>
                                            <p:fltVal val="0"/>
                                          </p:val>
                                        </p:tav>
                                        <p:tav tm="100000">
                                          <p:val>
                                            <p:strVal val="#ppt_w"/>
                                          </p:val>
                                        </p:tav>
                                      </p:tavLst>
                                    </p:anim>
                                    <p:anim calcmode="lin" valueType="num">
                                      <p:cBhvr>
                                        <p:cTn id="55" dur="500" fill="hold"/>
                                        <p:tgtEl>
                                          <p:spTgt spid="45"/>
                                        </p:tgtEl>
                                        <p:attrNameLst>
                                          <p:attrName>ppt_h</p:attrName>
                                        </p:attrNameLst>
                                      </p:cBhvr>
                                      <p:tavLst>
                                        <p:tav tm="0">
                                          <p:val>
                                            <p:fltVal val="0"/>
                                          </p:val>
                                        </p:tav>
                                        <p:tav tm="100000">
                                          <p:val>
                                            <p:strVal val="#ppt_h"/>
                                          </p:val>
                                        </p:tav>
                                      </p:tavLst>
                                    </p:anim>
                                    <p:animEffect transition="in" filter="fade">
                                      <p:cBhvr>
                                        <p:cTn id="56" dur="500"/>
                                        <p:tgtEl>
                                          <p:spTgt spid="45"/>
                                        </p:tgtEl>
                                      </p:cBhvr>
                                    </p:animEffect>
                                  </p:childTnLst>
                                </p:cTn>
                              </p:par>
                              <p:par>
                                <p:cTn id="57" presetID="53" presetClass="entr" presetSubtype="16"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anim calcmode="lin" valueType="num">
                                      <p:cBhvr>
                                        <p:cTn id="59" dur="500" fill="hold"/>
                                        <p:tgtEl>
                                          <p:spTgt spid="70"/>
                                        </p:tgtEl>
                                        <p:attrNameLst>
                                          <p:attrName>ppt_w</p:attrName>
                                        </p:attrNameLst>
                                      </p:cBhvr>
                                      <p:tavLst>
                                        <p:tav tm="0">
                                          <p:val>
                                            <p:fltVal val="0"/>
                                          </p:val>
                                        </p:tav>
                                        <p:tav tm="100000">
                                          <p:val>
                                            <p:strVal val="#ppt_w"/>
                                          </p:val>
                                        </p:tav>
                                      </p:tavLst>
                                    </p:anim>
                                    <p:anim calcmode="lin" valueType="num">
                                      <p:cBhvr>
                                        <p:cTn id="60" dur="500" fill="hold"/>
                                        <p:tgtEl>
                                          <p:spTgt spid="70"/>
                                        </p:tgtEl>
                                        <p:attrNameLst>
                                          <p:attrName>ppt_h</p:attrName>
                                        </p:attrNameLst>
                                      </p:cBhvr>
                                      <p:tavLst>
                                        <p:tav tm="0">
                                          <p:val>
                                            <p:fltVal val="0"/>
                                          </p:val>
                                        </p:tav>
                                        <p:tav tm="100000">
                                          <p:val>
                                            <p:strVal val="#ppt_h"/>
                                          </p:val>
                                        </p:tav>
                                      </p:tavLst>
                                    </p:anim>
                                    <p:animEffect transition="in" filter="fade">
                                      <p:cBhvr>
                                        <p:cTn id="61" dur="500"/>
                                        <p:tgtEl>
                                          <p:spTgt spid="7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 calcmode="lin" valueType="num">
                                      <p:cBhvr>
                                        <p:cTn id="64" dur="500" fill="hold"/>
                                        <p:tgtEl>
                                          <p:spTgt spid="71"/>
                                        </p:tgtEl>
                                        <p:attrNameLst>
                                          <p:attrName>ppt_w</p:attrName>
                                        </p:attrNameLst>
                                      </p:cBhvr>
                                      <p:tavLst>
                                        <p:tav tm="0">
                                          <p:val>
                                            <p:fltVal val="0"/>
                                          </p:val>
                                        </p:tav>
                                        <p:tav tm="100000">
                                          <p:val>
                                            <p:strVal val="#ppt_w"/>
                                          </p:val>
                                        </p:tav>
                                      </p:tavLst>
                                    </p:anim>
                                    <p:anim calcmode="lin" valueType="num">
                                      <p:cBhvr>
                                        <p:cTn id="65" dur="500" fill="hold"/>
                                        <p:tgtEl>
                                          <p:spTgt spid="71"/>
                                        </p:tgtEl>
                                        <p:attrNameLst>
                                          <p:attrName>ppt_h</p:attrName>
                                        </p:attrNameLst>
                                      </p:cBhvr>
                                      <p:tavLst>
                                        <p:tav tm="0">
                                          <p:val>
                                            <p:fltVal val="0"/>
                                          </p:val>
                                        </p:tav>
                                        <p:tav tm="100000">
                                          <p:val>
                                            <p:strVal val="#ppt_h"/>
                                          </p:val>
                                        </p:tav>
                                      </p:tavLst>
                                    </p:anim>
                                    <p:animEffect transition="in" filter="fade">
                                      <p:cBhvr>
                                        <p:cTn id="66" dur="500"/>
                                        <p:tgtEl>
                                          <p:spTgt spid="71"/>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circle(in)">
                                      <p:cBhvr>
                                        <p:cTn id="71" dur="20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50"/>
                                        </p:tgtEl>
                                        <p:attrNameLst>
                                          <p:attrName>style.visibility</p:attrName>
                                        </p:attrNameLst>
                                      </p:cBhvr>
                                      <p:to>
                                        <p:strVal val="visible"/>
                                      </p:to>
                                    </p:set>
                                    <p:anim calcmode="lin" valueType="num">
                                      <p:cBhvr>
                                        <p:cTn id="76" dur="500" fill="hold"/>
                                        <p:tgtEl>
                                          <p:spTgt spid="50"/>
                                        </p:tgtEl>
                                        <p:attrNameLst>
                                          <p:attrName>ppt_w</p:attrName>
                                        </p:attrNameLst>
                                      </p:cBhvr>
                                      <p:tavLst>
                                        <p:tav tm="0">
                                          <p:val>
                                            <p:fltVal val="0"/>
                                          </p:val>
                                        </p:tav>
                                        <p:tav tm="100000">
                                          <p:val>
                                            <p:strVal val="#ppt_w"/>
                                          </p:val>
                                        </p:tav>
                                      </p:tavLst>
                                    </p:anim>
                                    <p:anim calcmode="lin" valueType="num">
                                      <p:cBhvr>
                                        <p:cTn id="77" dur="500" fill="hold"/>
                                        <p:tgtEl>
                                          <p:spTgt spid="50"/>
                                        </p:tgtEl>
                                        <p:attrNameLst>
                                          <p:attrName>ppt_h</p:attrName>
                                        </p:attrNameLst>
                                      </p:cBhvr>
                                      <p:tavLst>
                                        <p:tav tm="0">
                                          <p:val>
                                            <p:fltVal val="0"/>
                                          </p:val>
                                        </p:tav>
                                        <p:tav tm="100000">
                                          <p:val>
                                            <p:strVal val="#ppt_h"/>
                                          </p:val>
                                        </p:tav>
                                      </p:tavLst>
                                    </p:anim>
                                    <p:animEffect transition="in" filter="fade">
                                      <p:cBhvr>
                                        <p:cTn id="78" dur="500"/>
                                        <p:tgtEl>
                                          <p:spTgt spid="50"/>
                                        </p:tgtEl>
                                      </p:cBhvr>
                                    </p:animEffect>
                                  </p:childTnLst>
                                </p:cTn>
                              </p:par>
                              <p:par>
                                <p:cTn id="79" presetID="53" presetClass="entr" presetSubtype="16" fill="hold" nodeType="withEffect">
                                  <p:stCondLst>
                                    <p:cond delay="0"/>
                                  </p:stCondLst>
                                  <p:childTnLst>
                                    <p:set>
                                      <p:cBhvr>
                                        <p:cTn id="80" dur="1" fill="hold">
                                          <p:stCondLst>
                                            <p:cond delay="0"/>
                                          </p:stCondLst>
                                        </p:cTn>
                                        <p:tgtEl>
                                          <p:spTgt spid="64"/>
                                        </p:tgtEl>
                                        <p:attrNameLst>
                                          <p:attrName>style.visibility</p:attrName>
                                        </p:attrNameLst>
                                      </p:cBhvr>
                                      <p:to>
                                        <p:strVal val="visible"/>
                                      </p:to>
                                    </p:set>
                                    <p:anim calcmode="lin" valueType="num">
                                      <p:cBhvr>
                                        <p:cTn id="81" dur="500" fill="hold"/>
                                        <p:tgtEl>
                                          <p:spTgt spid="64"/>
                                        </p:tgtEl>
                                        <p:attrNameLst>
                                          <p:attrName>ppt_w</p:attrName>
                                        </p:attrNameLst>
                                      </p:cBhvr>
                                      <p:tavLst>
                                        <p:tav tm="0">
                                          <p:val>
                                            <p:fltVal val="0"/>
                                          </p:val>
                                        </p:tav>
                                        <p:tav tm="100000">
                                          <p:val>
                                            <p:strVal val="#ppt_w"/>
                                          </p:val>
                                        </p:tav>
                                      </p:tavLst>
                                    </p:anim>
                                    <p:anim calcmode="lin" valueType="num">
                                      <p:cBhvr>
                                        <p:cTn id="82" dur="500" fill="hold"/>
                                        <p:tgtEl>
                                          <p:spTgt spid="64"/>
                                        </p:tgtEl>
                                        <p:attrNameLst>
                                          <p:attrName>ppt_h</p:attrName>
                                        </p:attrNameLst>
                                      </p:cBhvr>
                                      <p:tavLst>
                                        <p:tav tm="0">
                                          <p:val>
                                            <p:fltVal val="0"/>
                                          </p:val>
                                        </p:tav>
                                        <p:tav tm="100000">
                                          <p:val>
                                            <p:strVal val="#ppt_h"/>
                                          </p:val>
                                        </p:tav>
                                      </p:tavLst>
                                    </p:anim>
                                    <p:animEffect transition="in" filter="fade">
                                      <p:cBhvr>
                                        <p:cTn id="83" dur="500"/>
                                        <p:tgtEl>
                                          <p:spTgt spid="64"/>
                                        </p:tgtEl>
                                      </p:cBhvr>
                                    </p:animEffect>
                                  </p:childTnLst>
                                </p:cTn>
                              </p:par>
                              <p:par>
                                <p:cTn id="84" presetID="53" presetClass="entr" presetSubtype="16" fill="hold" nodeType="withEffect">
                                  <p:stCondLst>
                                    <p:cond delay="0"/>
                                  </p:stCondLst>
                                  <p:childTnLst>
                                    <p:set>
                                      <p:cBhvr>
                                        <p:cTn id="85" dur="1" fill="hold">
                                          <p:stCondLst>
                                            <p:cond delay="0"/>
                                          </p:stCondLst>
                                        </p:cTn>
                                        <p:tgtEl>
                                          <p:spTgt spid="66"/>
                                        </p:tgtEl>
                                        <p:attrNameLst>
                                          <p:attrName>style.visibility</p:attrName>
                                        </p:attrNameLst>
                                      </p:cBhvr>
                                      <p:to>
                                        <p:strVal val="visible"/>
                                      </p:to>
                                    </p:set>
                                    <p:anim calcmode="lin" valueType="num">
                                      <p:cBhvr>
                                        <p:cTn id="86" dur="500" fill="hold"/>
                                        <p:tgtEl>
                                          <p:spTgt spid="66"/>
                                        </p:tgtEl>
                                        <p:attrNameLst>
                                          <p:attrName>ppt_w</p:attrName>
                                        </p:attrNameLst>
                                      </p:cBhvr>
                                      <p:tavLst>
                                        <p:tav tm="0">
                                          <p:val>
                                            <p:fltVal val="0"/>
                                          </p:val>
                                        </p:tav>
                                        <p:tav tm="100000">
                                          <p:val>
                                            <p:strVal val="#ppt_w"/>
                                          </p:val>
                                        </p:tav>
                                      </p:tavLst>
                                    </p:anim>
                                    <p:anim calcmode="lin" valueType="num">
                                      <p:cBhvr>
                                        <p:cTn id="87" dur="500" fill="hold"/>
                                        <p:tgtEl>
                                          <p:spTgt spid="66"/>
                                        </p:tgtEl>
                                        <p:attrNameLst>
                                          <p:attrName>ppt_h</p:attrName>
                                        </p:attrNameLst>
                                      </p:cBhvr>
                                      <p:tavLst>
                                        <p:tav tm="0">
                                          <p:val>
                                            <p:fltVal val="0"/>
                                          </p:val>
                                        </p:tav>
                                        <p:tav tm="100000">
                                          <p:val>
                                            <p:strVal val="#ppt_h"/>
                                          </p:val>
                                        </p:tav>
                                      </p:tavLst>
                                    </p:anim>
                                    <p:animEffect transition="in" filter="fade">
                                      <p:cBhvr>
                                        <p:cTn id="88" dur="500"/>
                                        <p:tgtEl>
                                          <p:spTgt spid="66"/>
                                        </p:tgtEl>
                                      </p:cBhvr>
                                    </p:animEffect>
                                  </p:childTnLst>
                                </p:cTn>
                              </p:par>
                              <p:par>
                                <p:cTn id="89" presetID="53" presetClass="entr" presetSubtype="16" fill="hold" grpId="0" nodeType="withEffect" nodePh="1">
                                  <p:stCondLst>
                                    <p:cond delay="0"/>
                                  </p:stCondLst>
                                  <p:endCondLst>
                                    <p:cond evt="begin" delay="0">
                                      <p:tn val="89"/>
                                    </p:cond>
                                  </p:endCondLst>
                                  <p:childTnLst>
                                    <p:set>
                                      <p:cBhvr>
                                        <p:cTn id="90" dur="1" fill="hold">
                                          <p:stCondLst>
                                            <p:cond delay="0"/>
                                          </p:stCondLst>
                                        </p:cTn>
                                        <p:tgtEl>
                                          <p:spTgt spid="77"/>
                                        </p:tgtEl>
                                        <p:attrNameLst>
                                          <p:attrName>style.visibility</p:attrName>
                                        </p:attrNameLst>
                                      </p:cBhvr>
                                      <p:to>
                                        <p:strVal val="visible"/>
                                      </p:to>
                                    </p:set>
                                    <p:anim calcmode="lin" valueType="num">
                                      <p:cBhvr>
                                        <p:cTn id="91" dur="500" fill="hold"/>
                                        <p:tgtEl>
                                          <p:spTgt spid="77"/>
                                        </p:tgtEl>
                                        <p:attrNameLst>
                                          <p:attrName>ppt_w</p:attrName>
                                        </p:attrNameLst>
                                      </p:cBhvr>
                                      <p:tavLst>
                                        <p:tav tm="0">
                                          <p:val>
                                            <p:fltVal val="0"/>
                                          </p:val>
                                        </p:tav>
                                        <p:tav tm="100000">
                                          <p:val>
                                            <p:strVal val="#ppt_w"/>
                                          </p:val>
                                        </p:tav>
                                      </p:tavLst>
                                    </p:anim>
                                    <p:anim calcmode="lin" valueType="num">
                                      <p:cBhvr>
                                        <p:cTn id="92" dur="500" fill="hold"/>
                                        <p:tgtEl>
                                          <p:spTgt spid="77"/>
                                        </p:tgtEl>
                                        <p:attrNameLst>
                                          <p:attrName>ppt_h</p:attrName>
                                        </p:attrNameLst>
                                      </p:cBhvr>
                                      <p:tavLst>
                                        <p:tav tm="0">
                                          <p:val>
                                            <p:fltVal val="0"/>
                                          </p:val>
                                        </p:tav>
                                        <p:tav tm="100000">
                                          <p:val>
                                            <p:strVal val="#ppt_h"/>
                                          </p:val>
                                        </p:tav>
                                      </p:tavLst>
                                    </p:anim>
                                    <p:animEffect transition="in" filter="fade">
                                      <p:cBhvr>
                                        <p:cTn id="93" dur="500"/>
                                        <p:tgtEl>
                                          <p:spTgt spid="77"/>
                                        </p:tgtEl>
                                      </p:cBhvr>
                                    </p:animEffect>
                                  </p:childTnLst>
                                </p:cTn>
                              </p:par>
                              <p:par>
                                <p:cTn id="94" presetID="1" presetClass="entr" presetSubtype="0" fill="hold" nodeType="withEffect">
                                  <p:stCondLst>
                                    <p:cond delay="0"/>
                                  </p:stCondLst>
                                  <p:childTnLst>
                                    <p:set>
                                      <p:cBhvr>
                                        <p:cTn id="95" dur="1" fill="hold">
                                          <p:stCondLst>
                                            <p:cond delay="0"/>
                                          </p:stCondLst>
                                        </p:cTn>
                                        <p:tgtEl>
                                          <p:spTgt spid="20"/>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21"/>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2"/>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6"/>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69"/>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63"/>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65"/>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3"/>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8"/>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80"/>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81"/>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85"/>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83"/>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84"/>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86"/>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87"/>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88"/>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89"/>
                                        </p:tgtEl>
                                        <p:attrNameLst>
                                          <p:attrName>style.visibility</p:attrName>
                                        </p:attrNameLst>
                                      </p:cBhvr>
                                      <p:to>
                                        <p:strVal val="visible"/>
                                      </p:to>
                                    </p:set>
                                  </p:childTnLst>
                                </p:cTn>
                              </p:par>
                              <p:par>
                                <p:cTn id="130" presetID="53" presetClass="entr" presetSubtype="16" fill="hold" nodeType="withEffect">
                                  <p:stCondLst>
                                    <p:cond delay="0"/>
                                  </p:stCondLst>
                                  <p:childTnLst>
                                    <p:set>
                                      <p:cBhvr>
                                        <p:cTn id="131" dur="1" fill="hold">
                                          <p:stCondLst>
                                            <p:cond delay="0"/>
                                          </p:stCondLst>
                                        </p:cTn>
                                        <p:tgtEl>
                                          <p:spTgt spid="91"/>
                                        </p:tgtEl>
                                        <p:attrNameLst>
                                          <p:attrName>style.visibility</p:attrName>
                                        </p:attrNameLst>
                                      </p:cBhvr>
                                      <p:to>
                                        <p:strVal val="visible"/>
                                      </p:to>
                                    </p:set>
                                    <p:anim calcmode="lin" valueType="num">
                                      <p:cBhvr>
                                        <p:cTn id="132" dur="500" fill="hold"/>
                                        <p:tgtEl>
                                          <p:spTgt spid="91"/>
                                        </p:tgtEl>
                                        <p:attrNameLst>
                                          <p:attrName>ppt_w</p:attrName>
                                        </p:attrNameLst>
                                      </p:cBhvr>
                                      <p:tavLst>
                                        <p:tav tm="0">
                                          <p:val>
                                            <p:fltVal val="0"/>
                                          </p:val>
                                        </p:tav>
                                        <p:tav tm="100000">
                                          <p:val>
                                            <p:strVal val="#ppt_w"/>
                                          </p:val>
                                        </p:tav>
                                      </p:tavLst>
                                    </p:anim>
                                    <p:anim calcmode="lin" valueType="num">
                                      <p:cBhvr>
                                        <p:cTn id="133" dur="500" fill="hold"/>
                                        <p:tgtEl>
                                          <p:spTgt spid="91"/>
                                        </p:tgtEl>
                                        <p:attrNameLst>
                                          <p:attrName>ppt_h</p:attrName>
                                        </p:attrNameLst>
                                      </p:cBhvr>
                                      <p:tavLst>
                                        <p:tav tm="0">
                                          <p:val>
                                            <p:fltVal val="0"/>
                                          </p:val>
                                        </p:tav>
                                        <p:tav tm="100000">
                                          <p:val>
                                            <p:strVal val="#ppt_h"/>
                                          </p:val>
                                        </p:tav>
                                      </p:tavLst>
                                    </p:anim>
                                    <p:animEffect transition="in" filter="fade">
                                      <p:cBhvr>
                                        <p:cTn id="134" dur="500"/>
                                        <p:tgtEl>
                                          <p:spTgt spid="91"/>
                                        </p:tgtEl>
                                      </p:cBhvr>
                                    </p:animEffect>
                                  </p:childTnLst>
                                </p:cTn>
                              </p:par>
                            </p:childTnLst>
                          </p:cTn>
                        </p:par>
                      </p:childTnLst>
                    </p:cTn>
                  </p:par>
                  <p:par>
                    <p:cTn id="135" fill="hold">
                      <p:stCondLst>
                        <p:cond delay="indefinite"/>
                      </p:stCondLst>
                      <p:childTnLst>
                        <p:par>
                          <p:cTn id="136" fill="hold">
                            <p:stCondLst>
                              <p:cond delay="0"/>
                            </p:stCondLst>
                            <p:childTnLst>
                              <p:par>
                                <p:cTn id="137" presetID="53" presetClass="entr" presetSubtype="16" fill="hold" nodeType="clickEffect">
                                  <p:stCondLst>
                                    <p:cond delay="0"/>
                                  </p:stCondLst>
                                  <p:childTnLst>
                                    <p:set>
                                      <p:cBhvr>
                                        <p:cTn id="138" dur="1" fill="hold">
                                          <p:stCondLst>
                                            <p:cond delay="0"/>
                                          </p:stCondLst>
                                        </p:cTn>
                                        <p:tgtEl>
                                          <p:spTgt spid="92"/>
                                        </p:tgtEl>
                                        <p:attrNameLst>
                                          <p:attrName>style.visibility</p:attrName>
                                        </p:attrNameLst>
                                      </p:cBhvr>
                                      <p:to>
                                        <p:strVal val="visible"/>
                                      </p:to>
                                    </p:set>
                                    <p:anim calcmode="lin" valueType="num">
                                      <p:cBhvr>
                                        <p:cTn id="139" dur="500" fill="hold"/>
                                        <p:tgtEl>
                                          <p:spTgt spid="92"/>
                                        </p:tgtEl>
                                        <p:attrNameLst>
                                          <p:attrName>ppt_w</p:attrName>
                                        </p:attrNameLst>
                                      </p:cBhvr>
                                      <p:tavLst>
                                        <p:tav tm="0">
                                          <p:val>
                                            <p:fltVal val="0"/>
                                          </p:val>
                                        </p:tav>
                                        <p:tav tm="100000">
                                          <p:val>
                                            <p:strVal val="#ppt_w"/>
                                          </p:val>
                                        </p:tav>
                                      </p:tavLst>
                                    </p:anim>
                                    <p:anim calcmode="lin" valueType="num">
                                      <p:cBhvr>
                                        <p:cTn id="140" dur="500" fill="hold"/>
                                        <p:tgtEl>
                                          <p:spTgt spid="92"/>
                                        </p:tgtEl>
                                        <p:attrNameLst>
                                          <p:attrName>ppt_h</p:attrName>
                                        </p:attrNameLst>
                                      </p:cBhvr>
                                      <p:tavLst>
                                        <p:tav tm="0">
                                          <p:val>
                                            <p:fltVal val="0"/>
                                          </p:val>
                                        </p:tav>
                                        <p:tav tm="100000">
                                          <p:val>
                                            <p:strVal val="#ppt_h"/>
                                          </p:val>
                                        </p:tav>
                                      </p:tavLst>
                                    </p:anim>
                                    <p:animEffect transition="in" filter="fade">
                                      <p:cBhvr>
                                        <p:cTn id="141" dur="500"/>
                                        <p:tgtEl>
                                          <p:spTgt spid="92"/>
                                        </p:tgtEl>
                                      </p:cBhvr>
                                    </p:animEffect>
                                  </p:childTnLst>
                                </p:cTn>
                              </p:par>
                              <p:par>
                                <p:cTn id="142" presetID="1" presetClass="entr" presetSubtype="0" fill="hold" grpId="0" nodeType="withEffect">
                                  <p:stCondLst>
                                    <p:cond delay="0"/>
                                  </p:stCondLst>
                                  <p:childTnLst>
                                    <p:set>
                                      <p:cBhvr>
                                        <p:cTn id="143" dur="1" fill="hold">
                                          <p:stCondLst>
                                            <p:cond delay="0"/>
                                          </p:stCondLst>
                                        </p:cTn>
                                        <p:tgtEl>
                                          <p:spTgt spid="95"/>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9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53" presetClass="entr" presetSubtype="16" fill="hold" nodeType="clickEffect">
                                  <p:stCondLst>
                                    <p:cond delay="0"/>
                                  </p:stCondLst>
                                  <p:childTnLst>
                                    <p:set>
                                      <p:cBhvr>
                                        <p:cTn id="149" dur="1" fill="hold">
                                          <p:stCondLst>
                                            <p:cond delay="0"/>
                                          </p:stCondLst>
                                        </p:cTn>
                                        <p:tgtEl>
                                          <p:spTgt spid="97"/>
                                        </p:tgtEl>
                                        <p:attrNameLst>
                                          <p:attrName>style.visibility</p:attrName>
                                        </p:attrNameLst>
                                      </p:cBhvr>
                                      <p:to>
                                        <p:strVal val="visible"/>
                                      </p:to>
                                    </p:set>
                                    <p:anim calcmode="lin" valueType="num">
                                      <p:cBhvr>
                                        <p:cTn id="150" dur="500" fill="hold"/>
                                        <p:tgtEl>
                                          <p:spTgt spid="97"/>
                                        </p:tgtEl>
                                        <p:attrNameLst>
                                          <p:attrName>ppt_w</p:attrName>
                                        </p:attrNameLst>
                                      </p:cBhvr>
                                      <p:tavLst>
                                        <p:tav tm="0">
                                          <p:val>
                                            <p:fltVal val="0"/>
                                          </p:val>
                                        </p:tav>
                                        <p:tav tm="100000">
                                          <p:val>
                                            <p:strVal val="#ppt_w"/>
                                          </p:val>
                                        </p:tav>
                                      </p:tavLst>
                                    </p:anim>
                                    <p:anim calcmode="lin" valueType="num">
                                      <p:cBhvr>
                                        <p:cTn id="151" dur="500" fill="hold"/>
                                        <p:tgtEl>
                                          <p:spTgt spid="97"/>
                                        </p:tgtEl>
                                        <p:attrNameLst>
                                          <p:attrName>ppt_h</p:attrName>
                                        </p:attrNameLst>
                                      </p:cBhvr>
                                      <p:tavLst>
                                        <p:tav tm="0">
                                          <p:val>
                                            <p:fltVal val="0"/>
                                          </p:val>
                                        </p:tav>
                                        <p:tav tm="100000">
                                          <p:val>
                                            <p:strVal val="#ppt_h"/>
                                          </p:val>
                                        </p:tav>
                                      </p:tavLst>
                                    </p:anim>
                                    <p:animEffect transition="in" filter="fade">
                                      <p:cBhvr>
                                        <p:cTn id="152" dur="500"/>
                                        <p:tgtEl>
                                          <p:spTgt spid="97"/>
                                        </p:tgtEl>
                                      </p:cBhvr>
                                    </p:animEffect>
                                  </p:childTnLst>
                                </p:cTn>
                              </p:par>
                            </p:childTnLst>
                          </p:cTn>
                        </p:par>
                      </p:childTnLst>
                    </p:cTn>
                  </p:par>
                  <p:par>
                    <p:cTn id="153" fill="hold">
                      <p:stCondLst>
                        <p:cond delay="indefinite"/>
                      </p:stCondLst>
                      <p:childTnLst>
                        <p:par>
                          <p:cTn id="154" fill="hold">
                            <p:stCondLst>
                              <p:cond delay="0"/>
                            </p:stCondLst>
                            <p:childTnLst>
                              <p:par>
                                <p:cTn id="155" presetID="53" presetClass="entr" presetSubtype="16" fill="hold" nodeType="clickEffect">
                                  <p:stCondLst>
                                    <p:cond delay="0"/>
                                  </p:stCondLst>
                                  <p:childTnLst>
                                    <p:set>
                                      <p:cBhvr>
                                        <p:cTn id="156" dur="1" fill="hold">
                                          <p:stCondLst>
                                            <p:cond delay="0"/>
                                          </p:stCondLst>
                                        </p:cTn>
                                        <p:tgtEl>
                                          <p:spTgt spid="98"/>
                                        </p:tgtEl>
                                        <p:attrNameLst>
                                          <p:attrName>style.visibility</p:attrName>
                                        </p:attrNameLst>
                                      </p:cBhvr>
                                      <p:to>
                                        <p:strVal val="visible"/>
                                      </p:to>
                                    </p:set>
                                    <p:anim calcmode="lin" valueType="num">
                                      <p:cBhvr>
                                        <p:cTn id="157" dur="500" fill="hold"/>
                                        <p:tgtEl>
                                          <p:spTgt spid="98"/>
                                        </p:tgtEl>
                                        <p:attrNameLst>
                                          <p:attrName>ppt_w</p:attrName>
                                        </p:attrNameLst>
                                      </p:cBhvr>
                                      <p:tavLst>
                                        <p:tav tm="0">
                                          <p:val>
                                            <p:fltVal val="0"/>
                                          </p:val>
                                        </p:tav>
                                        <p:tav tm="100000">
                                          <p:val>
                                            <p:strVal val="#ppt_w"/>
                                          </p:val>
                                        </p:tav>
                                      </p:tavLst>
                                    </p:anim>
                                    <p:anim calcmode="lin" valueType="num">
                                      <p:cBhvr>
                                        <p:cTn id="158" dur="500" fill="hold"/>
                                        <p:tgtEl>
                                          <p:spTgt spid="98"/>
                                        </p:tgtEl>
                                        <p:attrNameLst>
                                          <p:attrName>ppt_h</p:attrName>
                                        </p:attrNameLst>
                                      </p:cBhvr>
                                      <p:tavLst>
                                        <p:tav tm="0">
                                          <p:val>
                                            <p:fltVal val="0"/>
                                          </p:val>
                                        </p:tav>
                                        <p:tav tm="100000">
                                          <p:val>
                                            <p:strVal val="#ppt_h"/>
                                          </p:val>
                                        </p:tav>
                                      </p:tavLst>
                                    </p:anim>
                                    <p:animEffect transition="in" filter="fade">
                                      <p:cBhvr>
                                        <p:cTn id="159" dur="500"/>
                                        <p:tgtEl>
                                          <p:spTgt spid="98"/>
                                        </p:tgtEl>
                                      </p:cBhvr>
                                    </p:animEffect>
                                  </p:childTnLst>
                                </p:cTn>
                              </p:par>
                              <p:par>
                                <p:cTn id="160" presetID="1" presetClass="entr" presetSubtype="0" fill="hold" grpId="0" nodeType="withEffect">
                                  <p:stCondLst>
                                    <p:cond delay="0"/>
                                  </p:stCondLst>
                                  <p:childTnLst>
                                    <p:set>
                                      <p:cBhvr>
                                        <p:cTn id="161"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7" grpId="0" animBg="1"/>
      <p:bldP spid="44" grpId="0"/>
      <p:bldP spid="45" grpId="0"/>
      <p:bldP spid="71" grpId="0" animBg="1"/>
      <p:bldP spid="76" grpId="0"/>
      <p:bldP spid="77" grpId="0"/>
      <p:bldP spid="73" grpId="0"/>
      <p:bldP spid="78" grpId="0"/>
      <p:bldP spid="80" grpId="0"/>
      <p:bldP spid="81" grpId="0"/>
      <p:bldP spid="86" grpId="0"/>
      <p:bldP spid="87" grpId="0"/>
      <p:bldP spid="88" grpId="0"/>
      <p:bldP spid="89" grpId="0"/>
      <p:bldP spid="95" grpId="0"/>
      <p:bldP spid="96" grpId="0"/>
      <p:bldP spid="9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CC539D11-A3E2-4E09-AFB5-8222A8C0BFB2}"/>
              </a:ext>
            </a:extLst>
          </p:cNvPr>
          <p:cNvSpPr/>
          <p:nvPr/>
        </p:nvSpPr>
        <p:spPr>
          <a:xfrm>
            <a:off x="2830226" y="4669320"/>
            <a:ext cx="6351419" cy="90851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ysClr val="windowText" lastClr="000000"/>
              </a:solidFill>
            </a:endParaRPr>
          </a:p>
        </p:txBody>
      </p:sp>
      <p:sp>
        <p:nvSpPr>
          <p:cNvPr id="38" name="Rectangle: Rounded Corners 37">
            <a:extLst>
              <a:ext uri="{FF2B5EF4-FFF2-40B4-BE49-F238E27FC236}">
                <a16:creationId xmlns:a16="http://schemas.microsoft.com/office/drawing/2014/main" id="{6ED45344-18AD-4557-95D3-4AB5D77E79D9}"/>
              </a:ext>
            </a:extLst>
          </p:cNvPr>
          <p:cNvSpPr/>
          <p:nvPr/>
        </p:nvSpPr>
        <p:spPr>
          <a:xfrm>
            <a:off x="2845685" y="4672114"/>
            <a:ext cx="2362101" cy="90851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ysClr val="windowText" lastClr="000000"/>
              </a:solidFill>
            </a:endParaRPr>
          </a:p>
        </p:txBody>
      </p:sp>
      <p:sp>
        <p:nvSpPr>
          <p:cNvPr id="2" name="Footer Placeholder 1">
            <a:extLst>
              <a:ext uri="{FF2B5EF4-FFF2-40B4-BE49-F238E27FC236}">
                <a16:creationId xmlns:a16="http://schemas.microsoft.com/office/drawing/2014/main" id="{0848512C-5F48-4365-ABA4-D3A5DC950478}"/>
              </a:ext>
            </a:extLst>
          </p:cNvPr>
          <p:cNvSpPr>
            <a:spLocks noGrp="1"/>
          </p:cNvSpPr>
          <p:nvPr>
            <p:ph type="ftr" sz="quarter" idx="3"/>
          </p:nvPr>
        </p:nvSpPr>
        <p:spPr/>
        <p:txBody>
          <a:bodyPr/>
          <a:lstStyle/>
          <a:p>
            <a:r>
              <a:rPr lang="en-US"/>
              <a:t>© 2021 NetApp, Inc. All rights reserved.  — NETAPP CONFIDENTIAL — </a:t>
            </a:r>
            <a:endParaRPr lang="en-US" dirty="0"/>
          </a:p>
        </p:txBody>
      </p:sp>
      <p:sp>
        <p:nvSpPr>
          <p:cNvPr id="3" name="Slide Number Placeholder 2">
            <a:extLst>
              <a:ext uri="{FF2B5EF4-FFF2-40B4-BE49-F238E27FC236}">
                <a16:creationId xmlns:a16="http://schemas.microsoft.com/office/drawing/2014/main" id="{950B7787-4670-4AA4-B560-8760F120B25B}"/>
              </a:ext>
            </a:extLst>
          </p:cNvPr>
          <p:cNvSpPr>
            <a:spLocks noGrp="1"/>
          </p:cNvSpPr>
          <p:nvPr>
            <p:ph type="sldNum" sz="quarter" idx="4"/>
          </p:nvPr>
        </p:nvSpPr>
        <p:spPr/>
        <p:txBody>
          <a:bodyPr/>
          <a:lstStyle/>
          <a:p>
            <a:fld id="{B071A5F3-A4FF-4CEE-8215-C08835B585C1}" type="slidenum">
              <a:rPr lang="en-US" smtClean="0"/>
              <a:pPr/>
              <a:t>17</a:t>
            </a:fld>
            <a:endParaRPr lang="en-US" dirty="0"/>
          </a:p>
        </p:txBody>
      </p:sp>
      <p:sp>
        <p:nvSpPr>
          <p:cNvPr id="6" name="Title 5">
            <a:extLst>
              <a:ext uri="{FF2B5EF4-FFF2-40B4-BE49-F238E27FC236}">
                <a16:creationId xmlns:a16="http://schemas.microsoft.com/office/drawing/2014/main" id="{427E8222-71D1-40D8-B2C4-274174049ACC}"/>
              </a:ext>
            </a:extLst>
          </p:cNvPr>
          <p:cNvSpPr>
            <a:spLocks noGrp="1"/>
          </p:cNvSpPr>
          <p:nvPr>
            <p:ph type="title"/>
          </p:nvPr>
        </p:nvSpPr>
        <p:spPr>
          <a:xfrm>
            <a:off x="288036" y="325627"/>
            <a:ext cx="11439144" cy="329184"/>
          </a:xfrm>
        </p:spPr>
        <p:txBody>
          <a:bodyPr/>
          <a:lstStyle/>
          <a:p>
            <a:r>
              <a:rPr lang="en-US" dirty="0"/>
              <a:t>Oracle TR PURPOSE – </a:t>
            </a:r>
          </a:p>
        </p:txBody>
      </p:sp>
      <p:pic>
        <p:nvPicPr>
          <p:cNvPr id="8" name="Content Placeholder 7">
            <a:extLst>
              <a:ext uri="{FF2B5EF4-FFF2-40B4-BE49-F238E27FC236}">
                <a16:creationId xmlns:a16="http://schemas.microsoft.com/office/drawing/2014/main" id="{C164E157-1F57-4536-A897-D443EE85739E}"/>
              </a:ext>
            </a:extLst>
          </p:cNvPr>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3280166" y="4140635"/>
            <a:ext cx="1371666" cy="369934"/>
          </a:xfrm>
          <a:prstGeom prst="rect">
            <a:avLst/>
          </a:prstGeom>
        </p:spPr>
      </p:pic>
      <p:pic>
        <p:nvPicPr>
          <p:cNvPr id="9" name="Content Placeholder 7">
            <a:extLst>
              <a:ext uri="{FF2B5EF4-FFF2-40B4-BE49-F238E27FC236}">
                <a16:creationId xmlns:a16="http://schemas.microsoft.com/office/drawing/2014/main" id="{634C4170-EAB5-4439-A7F5-FD5E236E3C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60041" y="4137841"/>
            <a:ext cx="1371666" cy="369934"/>
          </a:xfrm>
          <a:prstGeom prst="rect">
            <a:avLst/>
          </a:prstGeom>
        </p:spPr>
      </p:pic>
      <p:sp>
        <p:nvSpPr>
          <p:cNvPr id="10" name="Rectangle 9">
            <a:extLst>
              <a:ext uri="{FF2B5EF4-FFF2-40B4-BE49-F238E27FC236}">
                <a16:creationId xmlns:a16="http://schemas.microsoft.com/office/drawing/2014/main" id="{03550783-2C7A-449C-9FB6-77430DE4ADE5}"/>
              </a:ext>
            </a:extLst>
          </p:cNvPr>
          <p:cNvSpPr/>
          <p:nvPr/>
        </p:nvSpPr>
        <p:spPr>
          <a:xfrm>
            <a:off x="3658977" y="1112902"/>
            <a:ext cx="927404" cy="630936"/>
          </a:xfrm>
          <a:prstGeom prst="rect">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RAC1</a:t>
            </a:r>
          </a:p>
        </p:txBody>
      </p:sp>
      <p:sp>
        <p:nvSpPr>
          <p:cNvPr id="11" name="Rectangle 10">
            <a:extLst>
              <a:ext uri="{FF2B5EF4-FFF2-40B4-BE49-F238E27FC236}">
                <a16:creationId xmlns:a16="http://schemas.microsoft.com/office/drawing/2014/main" id="{DEFEA7F8-FE63-40A1-998E-9B5796D94B9B}"/>
              </a:ext>
            </a:extLst>
          </p:cNvPr>
          <p:cNvSpPr/>
          <p:nvPr/>
        </p:nvSpPr>
        <p:spPr>
          <a:xfrm>
            <a:off x="7058550" y="1094781"/>
            <a:ext cx="805772" cy="630936"/>
          </a:xfrm>
          <a:prstGeom prst="rect">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RAC2</a:t>
            </a:r>
          </a:p>
        </p:txBody>
      </p:sp>
      <p:sp>
        <p:nvSpPr>
          <p:cNvPr id="12" name="Line 21">
            <a:extLst>
              <a:ext uri="{FF2B5EF4-FFF2-40B4-BE49-F238E27FC236}">
                <a16:creationId xmlns:a16="http://schemas.microsoft.com/office/drawing/2014/main" id="{6506DB27-E69B-4708-883B-271611BF3C0C}"/>
              </a:ext>
            </a:extLst>
          </p:cNvPr>
          <p:cNvSpPr>
            <a:spLocks noChangeShapeType="1"/>
          </p:cNvSpPr>
          <p:nvPr/>
        </p:nvSpPr>
        <p:spPr bwMode="gray">
          <a:xfrm flipV="1">
            <a:off x="4651832" y="4337666"/>
            <a:ext cx="2708209" cy="0"/>
          </a:xfrm>
          <a:prstGeom prst="line">
            <a:avLst/>
          </a:prstGeom>
          <a:noFill/>
          <a:ln w="28575">
            <a:solidFill>
              <a:sysClr val="windowText" lastClr="000000"/>
            </a:solidFill>
            <a:prstDash val="solid"/>
            <a:round/>
            <a:headEnd type="none" w="med" len="med"/>
            <a:tailEnd type="none" w="med" len="med"/>
          </a:ln>
        </p:spPr>
        <p:txBody>
          <a:bodyPr wrap="none" anchor="ctr"/>
          <a:lstStyle/>
          <a:p>
            <a:pPr defTabSz="1142634">
              <a:defRPr/>
            </a:pPr>
            <a:endParaRPr lang="en-US" sz="1500" kern="0" dirty="0">
              <a:solidFill>
                <a:sysClr val="windowText" lastClr="000000"/>
              </a:solidFill>
              <a:cs typeface="Arial" pitchFamily="34" charset="0"/>
            </a:endParaRPr>
          </a:p>
        </p:txBody>
      </p:sp>
      <p:sp>
        <p:nvSpPr>
          <p:cNvPr id="14" name="TextBox 13">
            <a:extLst>
              <a:ext uri="{FF2B5EF4-FFF2-40B4-BE49-F238E27FC236}">
                <a16:creationId xmlns:a16="http://schemas.microsoft.com/office/drawing/2014/main" id="{D36326F4-4E98-4186-85B7-226161A829CD}"/>
              </a:ext>
            </a:extLst>
          </p:cNvPr>
          <p:cNvSpPr txBox="1"/>
          <p:nvPr/>
        </p:nvSpPr>
        <p:spPr>
          <a:xfrm>
            <a:off x="5460347" y="3671248"/>
            <a:ext cx="865761" cy="321013"/>
          </a:xfrm>
          <a:prstGeom prst="rect">
            <a:avLst/>
          </a:prstGeom>
          <a:noFill/>
        </p:spPr>
        <p:txBody>
          <a:bodyPr wrap="square" rtlCol="0">
            <a:noAutofit/>
          </a:bodyPr>
          <a:lstStyle/>
          <a:p>
            <a:pPr algn="l"/>
            <a:r>
              <a:rPr lang="en-US" dirty="0"/>
              <a:t>SMBC</a:t>
            </a:r>
          </a:p>
        </p:txBody>
      </p:sp>
      <p:pic>
        <p:nvPicPr>
          <p:cNvPr id="15" name="Picture 3" descr="C:\Users\PrestoGeorge\Desktop\FlexVol.gif">
            <a:extLst>
              <a:ext uri="{FF2B5EF4-FFF2-40B4-BE49-F238E27FC236}">
                <a16:creationId xmlns:a16="http://schemas.microsoft.com/office/drawing/2014/main" id="{CE3001AE-7BBC-4B60-A53D-151A7495C6A4}"/>
              </a:ext>
            </a:extLst>
          </p:cNvPr>
          <p:cNvPicPr>
            <a:picLocks noChangeAspect="1" noChangeArrowheads="1"/>
          </p:cNvPicPr>
          <p:nvPr/>
        </p:nvPicPr>
        <p:blipFill>
          <a:blip r:embed="rId3" cstate="print"/>
          <a:srcRect/>
          <a:stretch>
            <a:fillRect/>
          </a:stretch>
        </p:blipFill>
        <p:spPr bwMode="auto">
          <a:xfrm>
            <a:off x="3037703" y="4762820"/>
            <a:ext cx="279848" cy="436077"/>
          </a:xfrm>
          <a:prstGeom prst="rect">
            <a:avLst/>
          </a:prstGeom>
          <a:noFill/>
        </p:spPr>
      </p:pic>
      <p:pic>
        <p:nvPicPr>
          <p:cNvPr id="16" name="Picture 3" descr="C:\Users\PrestoGeorge\Desktop\FlexVol.gif">
            <a:extLst>
              <a:ext uri="{FF2B5EF4-FFF2-40B4-BE49-F238E27FC236}">
                <a16:creationId xmlns:a16="http://schemas.microsoft.com/office/drawing/2014/main" id="{08273602-2537-4C9D-A658-7EC46C3F2A3B}"/>
              </a:ext>
            </a:extLst>
          </p:cNvPr>
          <p:cNvPicPr>
            <a:picLocks noChangeAspect="1" noChangeArrowheads="1"/>
          </p:cNvPicPr>
          <p:nvPr/>
        </p:nvPicPr>
        <p:blipFill>
          <a:blip r:embed="rId3" cstate="print"/>
          <a:srcRect/>
          <a:stretch>
            <a:fillRect/>
          </a:stretch>
        </p:blipFill>
        <p:spPr bwMode="auto">
          <a:xfrm>
            <a:off x="3852471" y="4783420"/>
            <a:ext cx="279848" cy="436077"/>
          </a:xfrm>
          <a:prstGeom prst="rect">
            <a:avLst/>
          </a:prstGeom>
          <a:noFill/>
        </p:spPr>
      </p:pic>
      <p:pic>
        <p:nvPicPr>
          <p:cNvPr id="17" name="Picture 3" descr="C:\Users\PrestoGeorge\Desktop\FlexVol.gif">
            <a:extLst>
              <a:ext uri="{FF2B5EF4-FFF2-40B4-BE49-F238E27FC236}">
                <a16:creationId xmlns:a16="http://schemas.microsoft.com/office/drawing/2014/main" id="{466C3C90-1F9C-4509-B3C6-F98F0AE1B330}"/>
              </a:ext>
            </a:extLst>
          </p:cNvPr>
          <p:cNvPicPr>
            <a:picLocks noChangeAspect="1" noChangeArrowheads="1"/>
          </p:cNvPicPr>
          <p:nvPr/>
        </p:nvPicPr>
        <p:blipFill>
          <a:blip r:embed="rId3" cstate="print"/>
          <a:srcRect/>
          <a:stretch>
            <a:fillRect/>
          </a:stretch>
        </p:blipFill>
        <p:spPr bwMode="auto">
          <a:xfrm>
            <a:off x="4622155" y="4762820"/>
            <a:ext cx="279848" cy="436077"/>
          </a:xfrm>
          <a:prstGeom prst="rect">
            <a:avLst/>
          </a:prstGeom>
          <a:noFill/>
        </p:spPr>
      </p:pic>
      <p:pic>
        <p:nvPicPr>
          <p:cNvPr id="26" name="image253.png">
            <a:extLst>
              <a:ext uri="{FF2B5EF4-FFF2-40B4-BE49-F238E27FC236}">
                <a16:creationId xmlns:a16="http://schemas.microsoft.com/office/drawing/2014/main" id="{D9535DD7-D428-4673-AA5B-DB16DD25B1CA}"/>
              </a:ext>
            </a:extLst>
          </p:cNvPr>
          <p:cNvPicPr/>
          <p:nvPr/>
        </p:nvPicPr>
        <p:blipFill>
          <a:blip r:embed="rId4"/>
          <a:stretch>
            <a:fillRect/>
          </a:stretch>
        </p:blipFill>
        <p:spPr>
          <a:xfrm>
            <a:off x="4560979" y="1033985"/>
            <a:ext cx="574256" cy="853553"/>
          </a:xfrm>
          <a:prstGeom prst="rect">
            <a:avLst/>
          </a:prstGeom>
          <a:ln w="12700">
            <a:miter lim="400000"/>
          </a:ln>
        </p:spPr>
      </p:pic>
      <p:pic>
        <p:nvPicPr>
          <p:cNvPr id="27" name="image253.png">
            <a:extLst>
              <a:ext uri="{FF2B5EF4-FFF2-40B4-BE49-F238E27FC236}">
                <a16:creationId xmlns:a16="http://schemas.microsoft.com/office/drawing/2014/main" id="{4B29DE8E-7AC4-4ADD-833E-7774FDC68E9B}"/>
              </a:ext>
            </a:extLst>
          </p:cNvPr>
          <p:cNvPicPr/>
          <p:nvPr/>
        </p:nvPicPr>
        <p:blipFill>
          <a:blip r:embed="rId4"/>
          <a:stretch>
            <a:fillRect/>
          </a:stretch>
        </p:blipFill>
        <p:spPr>
          <a:xfrm>
            <a:off x="6498927" y="1019719"/>
            <a:ext cx="574256" cy="853553"/>
          </a:xfrm>
          <a:prstGeom prst="rect">
            <a:avLst/>
          </a:prstGeom>
          <a:ln w="12700">
            <a:miter lim="400000"/>
          </a:ln>
        </p:spPr>
      </p:pic>
      <p:cxnSp>
        <p:nvCxnSpPr>
          <p:cNvPr id="36" name="Straight Connector 35">
            <a:extLst>
              <a:ext uri="{FF2B5EF4-FFF2-40B4-BE49-F238E27FC236}">
                <a16:creationId xmlns:a16="http://schemas.microsoft.com/office/drawing/2014/main" id="{1E2D2ACC-A847-473D-B625-85BE249AEF66}"/>
              </a:ext>
            </a:extLst>
          </p:cNvPr>
          <p:cNvCxnSpPr>
            <a:stCxn id="10" idx="2"/>
          </p:cNvCxnSpPr>
          <p:nvPr/>
        </p:nvCxnSpPr>
        <p:spPr>
          <a:xfrm flipH="1">
            <a:off x="4122277" y="1743838"/>
            <a:ext cx="402" cy="497221"/>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a:extLst>
              <a:ext uri="{FF2B5EF4-FFF2-40B4-BE49-F238E27FC236}">
                <a16:creationId xmlns:a16="http://schemas.microsoft.com/office/drawing/2014/main" id="{DE6F6DD9-4731-4F08-B1C7-9CAE7B3E39E3}"/>
              </a:ext>
            </a:extLst>
          </p:cNvPr>
          <p:cNvCxnSpPr>
            <a:cxnSpLocks/>
          </p:cNvCxnSpPr>
          <p:nvPr/>
        </p:nvCxnSpPr>
        <p:spPr>
          <a:xfrm flipH="1">
            <a:off x="7427426" y="1725717"/>
            <a:ext cx="4998" cy="497221"/>
          </a:xfrm>
          <a:prstGeom prst="line">
            <a:avLst/>
          </a:prstGeom>
        </p:spPr>
        <p:style>
          <a:lnRef idx="3">
            <a:schemeClr val="accent5"/>
          </a:lnRef>
          <a:fillRef idx="0">
            <a:schemeClr val="accent5"/>
          </a:fillRef>
          <a:effectRef idx="2">
            <a:schemeClr val="accent5"/>
          </a:effectRef>
          <a:fontRef idx="minor">
            <a:schemeClr val="tx1"/>
          </a:fontRef>
        </p:style>
      </p:cxnSp>
      <p:sp>
        <p:nvSpPr>
          <p:cNvPr id="7" name="Rectangle: Rounded Corners 6">
            <a:extLst>
              <a:ext uri="{FF2B5EF4-FFF2-40B4-BE49-F238E27FC236}">
                <a16:creationId xmlns:a16="http://schemas.microsoft.com/office/drawing/2014/main" id="{7C9C8031-68E3-44A3-A7E2-C3D7CE6412DD}"/>
              </a:ext>
            </a:extLst>
          </p:cNvPr>
          <p:cNvSpPr/>
          <p:nvPr/>
        </p:nvSpPr>
        <p:spPr>
          <a:xfrm>
            <a:off x="3280166" y="2222938"/>
            <a:ext cx="5181145" cy="477708"/>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Oracle Database</a:t>
            </a:r>
          </a:p>
        </p:txBody>
      </p:sp>
      <p:pic>
        <p:nvPicPr>
          <p:cNvPr id="13" name="image124.png">
            <a:extLst>
              <a:ext uri="{FF2B5EF4-FFF2-40B4-BE49-F238E27FC236}">
                <a16:creationId xmlns:a16="http://schemas.microsoft.com/office/drawing/2014/main" id="{FAC8D32D-E43C-42A4-9A8A-184C16DB35C6}"/>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573488" y="4011631"/>
            <a:ext cx="557886" cy="524139"/>
          </a:xfrm>
          <a:prstGeom prst="rect">
            <a:avLst/>
          </a:prstGeom>
          <a:ln w="12700">
            <a:miter lim="400000"/>
          </a:ln>
        </p:spPr>
      </p:pic>
      <p:cxnSp>
        <p:nvCxnSpPr>
          <p:cNvPr id="50" name="Straight Connector 49">
            <a:extLst>
              <a:ext uri="{FF2B5EF4-FFF2-40B4-BE49-F238E27FC236}">
                <a16:creationId xmlns:a16="http://schemas.microsoft.com/office/drawing/2014/main" id="{F253E007-23F4-4704-AEAF-97D2190E73ED}"/>
              </a:ext>
            </a:extLst>
          </p:cNvPr>
          <p:cNvCxnSpPr>
            <a:cxnSpLocks/>
            <a:stCxn id="7" idx="2"/>
            <a:endCxn id="8" idx="0"/>
          </p:cNvCxnSpPr>
          <p:nvPr/>
        </p:nvCxnSpPr>
        <p:spPr>
          <a:xfrm flipH="1">
            <a:off x="3965999" y="2700646"/>
            <a:ext cx="1904740" cy="143998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045EE18-A8FC-4BDB-B2DC-658636F2F608}"/>
              </a:ext>
            </a:extLst>
          </p:cNvPr>
          <p:cNvCxnSpPr>
            <a:cxnSpLocks/>
            <a:endCxn id="8" idx="0"/>
          </p:cNvCxnSpPr>
          <p:nvPr/>
        </p:nvCxnSpPr>
        <p:spPr>
          <a:xfrm flipH="1">
            <a:off x="3965999" y="2676820"/>
            <a:ext cx="1407444" cy="1463815"/>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70" name="Straight Connector 69">
            <a:extLst>
              <a:ext uri="{FF2B5EF4-FFF2-40B4-BE49-F238E27FC236}">
                <a16:creationId xmlns:a16="http://schemas.microsoft.com/office/drawing/2014/main" id="{CC033B71-3992-4FEB-A1BD-9A0795D1B677}"/>
              </a:ext>
            </a:extLst>
          </p:cNvPr>
          <p:cNvCxnSpPr>
            <a:cxnSpLocks/>
            <a:stCxn id="26" idx="3"/>
            <a:endCxn id="27" idx="1"/>
          </p:cNvCxnSpPr>
          <p:nvPr/>
        </p:nvCxnSpPr>
        <p:spPr>
          <a:xfrm flipV="1">
            <a:off x="5135235" y="1446496"/>
            <a:ext cx="1363692" cy="14266"/>
          </a:xfrm>
          <a:prstGeom prst="line">
            <a:avLst/>
          </a:prstGeom>
          <a:ln w="57150"/>
        </p:spPr>
        <p:style>
          <a:lnRef idx="3">
            <a:schemeClr val="accent6"/>
          </a:lnRef>
          <a:fillRef idx="0">
            <a:schemeClr val="accent6"/>
          </a:fillRef>
          <a:effectRef idx="2">
            <a:schemeClr val="accent6"/>
          </a:effectRef>
          <a:fontRef idx="minor">
            <a:schemeClr val="tx1"/>
          </a:fontRef>
        </p:style>
      </p:cxnSp>
      <p:sp>
        <p:nvSpPr>
          <p:cNvPr id="71" name="TextBox 70">
            <a:extLst>
              <a:ext uri="{FF2B5EF4-FFF2-40B4-BE49-F238E27FC236}">
                <a16:creationId xmlns:a16="http://schemas.microsoft.com/office/drawing/2014/main" id="{15DF0EB8-6D11-4D01-84B0-6C0250D623DF}"/>
              </a:ext>
            </a:extLst>
          </p:cNvPr>
          <p:cNvSpPr txBox="1"/>
          <p:nvPr/>
        </p:nvSpPr>
        <p:spPr>
          <a:xfrm>
            <a:off x="5458608" y="1218703"/>
            <a:ext cx="777649" cy="187107"/>
          </a:xfrm>
          <a:prstGeom prst="rect">
            <a:avLst/>
          </a:prstGeom>
          <a:solidFill>
            <a:schemeClr val="bg1">
              <a:lumMod val="95000"/>
            </a:schemeClr>
          </a:solidFill>
        </p:spPr>
        <p:txBody>
          <a:bodyPr wrap="square" rtlCol="0">
            <a:noAutofit/>
          </a:bodyPr>
          <a:lstStyle/>
          <a:p>
            <a:pPr algn="l"/>
            <a:r>
              <a:rPr lang="en-US" sz="1000" dirty="0"/>
              <a:t>PRIVATE</a:t>
            </a:r>
          </a:p>
        </p:txBody>
      </p:sp>
      <p:sp>
        <p:nvSpPr>
          <p:cNvPr id="75" name="TextBox 74">
            <a:extLst>
              <a:ext uri="{FF2B5EF4-FFF2-40B4-BE49-F238E27FC236}">
                <a16:creationId xmlns:a16="http://schemas.microsoft.com/office/drawing/2014/main" id="{20E50269-005A-4E96-A0A6-030356963138}"/>
              </a:ext>
            </a:extLst>
          </p:cNvPr>
          <p:cNvSpPr txBox="1"/>
          <p:nvPr/>
        </p:nvSpPr>
        <p:spPr>
          <a:xfrm>
            <a:off x="5282249" y="5701923"/>
            <a:ext cx="1627501" cy="314999"/>
          </a:xfrm>
          <a:prstGeom prst="rect">
            <a:avLst/>
          </a:prstGeom>
          <a:noFill/>
        </p:spPr>
        <p:txBody>
          <a:bodyPr wrap="square" rtlCol="0">
            <a:noAutofit/>
          </a:bodyPr>
          <a:lstStyle/>
          <a:p>
            <a:pPr algn="l"/>
            <a:r>
              <a:rPr lang="en-US" sz="1200" dirty="0"/>
              <a:t>Oracle CG Container</a:t>
            </a:r>
          </a:p>
        </p:txBody>
      </p:sp>
      <p:cxnSp>
        <p:nvCxnSpPr>
          <p:cNvPr id="46" name="Straight Connector 45">
            <a:extLst>
              <a:ext uri="{FF2B5EF4-FFF2-40B4-BE49-F238E27FC236}">
                <a16:creationId xmlns:a16="http://schemas.microsoft.com/office/drawing/2014/main" id="{C256827C-C2EE-450F-9CCC-8BD24AD853AF}"/>
              </a:ext>
            </a:extLst>
          </p:cNvPr>
          <p:cNvCxnSpPr>
            <a:cxnSpLocks/>
            <a:endCxn id="9" idx="0"/>
          </p:cNvCxnSpPr>
          <p:nvPr/>
        </p:nvCxnSpPr>
        <p:spPr>
          <a:xfrm>
            <a:off x="6131373" y="2720159"/>
            <a:ext cx="1914501" cy="1417682"/>
          </a:xfrm>
          <a:prstGeom prst="line">
            <a:avLst/>
          </a:prstGeom>
          <a:ln w="38100">
            <a:prstDash val="dash"/>
          </a:ln>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C41FC3B7-E9BA-4C69-92F2-D7A795F423BA}"/>
              </a:ext>
            </a:extLst>
          </p:cNvPr>
          <p:cNvCxnSpPr>
            <a:cxnSpLocks/>
            <a:endCxn id="9" idx="0"/>
          </p:cNvCxnSpPr>
          <p:nvPr/>
        </p:nvCxnSpPr>
        <p:spPr>
          <a:xfrm>
            <a:off x="6889305" y="2676820"/>
            <a:ext cx="1156569" cy="1461021"/>
          </a:xfrm>
          <a:prstGeom prst="line">
            <a:avLst/>
          </a:prstGeom>
          <a:ln w="38100">
            <a:prstDash val="dash"/>
          </a:ln>
        </p:spPr>
        <p:style>
          <a:lnRef idx="1">
            <a:schemeClr val="accent4"/>
          </a:lnRef>
          <a:fillRef idx="0">
            <a:schemeClr val="accent4"/>
          </a:fillRef>
          <a:effectRef idx="0">
            <a:schemeClr val="accent4"/>
          </a:effectRef>
          <a:fontRef idx="minor">
            <a:schemeClr val="tx1"/>
          </a:fontRef>
        </p:style>
      </p:cxnSp>
      <p:sp>
        <p:nvSpPr>
          <p:cNvPr id="63" name="TextBox 62">
            <a:extLst>
              <a:ext uri="{FF2B5EF4-FFF2-40B4-BE49-F238E27FC236}">
                <a16:creationId xmlns:a16="http://schemas.microsoft.com/office/drawing/2014/main" id="{0FF2745C-B300-4F97-9BAB-EAF90E98EE45}"/>
              </a:ext>
            </a:extLst>
          </p:cNvPr>
          <p:cNvSpPr txBox="1"/>
          <p:nvPr/>
        </p:nvSpPr>
        <p:spPr>
          <a:xfrm>
            <a:off x="3728924" y="5221737"/>
            <a:ext cx="579457" cy="314999"/>
          </a:xfrm>
          <a:prstGeom prst="rect">
            <a:avLst/>
          </a:prstGeom>
          <a:noFill/>
        </p:spPr>
        <p:txBody>
          <a:bodyPr wrap="square" rtlCol="0">
            <a:noAutofit/>
          </a:bodyPr>
          <a:lstStyle/>
          <a:p>
            <a:pPr algn="l"/>
            <a:r>
              <a:rPr lang="en-US" sz="900" dirty="0"/>
              <a:t>HOME,</a:t>
            </a:r>
          </a:p>
          <a:p>
            <a:pPr algn="l"/>
            <a:r>
              <a:rPr lang="en-US" sz="900" dirty="0"/>
              <a:t> GRID</a:t>
            </a:r>
          </a:p>
        </p:txBody>
      </p:sp>
      <p:sp>
        <p:nvSpPr>
          <p:cNvPr id="65" name="TextBox 64">
            <a:extLst>
              <a:ext uri="{FF2B5EF4-FFF2-40B4-BE49-F238E27FC236}">
                <a16:creationId xmlns:a16="http://schemas.microsoft.com/office/drawing/2014/main" id="{7553C5EE-C0FA-4D0F-B1D2-77DC1A7AA24B}"/>
              </a:ext>
            </a:extLst>
          </p:cNvPr>
          <p:cNvSpPr txBox="1"/>
          <p:nvPr/>
        </p:nvSpPr>
        <p:spPr>
          <a:xfrm>
            <a:off x="2814859" y="5215163"/>
            <a:ext cx="959470" cy="314999"/>
          </a:xfrm>
          <a:prstGeom prst="rect">
            <a:avLst/>
          </a:prstGeom>
          <a:noFill/>
        </p:spPr>
        <p:txBody>
          <a:bodyPr wrap="square" rtlCol="0">
            <a:noAutofit/>
          </a:bodyPr>
          <a:lstStyle/>
          <a:p>
            <a:pPr algn="l"/>
            <a:r>
              <a:rPr lang="en-US" sz="900" dirty="0"/>
              <a:t>DATABASE</a:t>
            </a:r>
          </a:p>
        </p:txBody>
      </p:sp>
      <p:sp>
        <p:nvSpPr>
          <p:cNvPr id="69" name="TextBox 68">
            <a:extLst>
              <a:ext uri="{FF2B5EF4-FFF2-40B4-BE49-F238E27FC236}">
                <a16:creationId xmlns:a16="http://schemas.microsoft.com/office/drawing/2014/main" id="{991B70D6-0476-44BF-A6DF-C80966007DEF}"/>
              </a:ext>
            </a:extLst>
          </p:cNvPr>
          <p:cNvSpPr txBox="1"/>
          <p:nvPr/>
        </p:nvSpPr>
        <p:spPr>
          <a:xfrm>
            <a:off x="4386523" y="5200898"/>
            <a:ext cx="1143876" cy="314999"/>
          </a:xfrm>
          <a:prstGeom prst="rect">
            <a:avLst/>
          </a:prstGeom>
          <a:noFill/>
        </p:spPr>
        <p:txBody>
          <a:bodyPr wrap="square" rtlCol="0">
            <a:noAutofit/>
          </a:bodyPr>
          <a:lstStyle/>
          <a:p>
            <a:pPr algn="l"/>
            <a:r>
              <a:rPr lang="en-US" sz="900" dirty="0"/>
              <a:t>    Virtual </a:t>
            </a:r>
          </a:p>
          <a:p>
            <a:pPr algn="l"/>
            <a:r>
              <a:rPr lang="en-US" sz="900" dirty="0"/>
              <a:t>Machine Disk</a:t>
            </a:r>
          </a:p>
        </p:txBody>
      </p:sp>
      <p:sp>
        <p:nvSpPr>
          <p:cNvPr id="73" name="Rectangle: Rounded Corners 72">
            <a:extLst>
              <a:ext uri="{FF2B5EF4-FFF2-40B4-BE49-F238E27FC236}">
                <a16:creationId xmlns:a16="http://schemas.microsoft.com/office/drawing/2014/main" id="{02EFDC54-8441-4112-B5E6-EC8C98606C63}"/>
              </a:ext>
            </a:extLst>
          </p:cNvPr>
          <p:cNvSpPr/>
          <p:nvPr/>
        </p:nvSpPr>
        <p:spPr>
          <a:xfrm>
            <a:off x="6835003" y="4674115"/>
            <a:ext cx="2362101" cy="90851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ysClr val="windowText" lastClr="000000"/>
              </a:solidFill>
            </a:endParaRPr>
          </a:p>
        </p:txBody>
      </p:sp>
      <p:pic>
        <p:nvPicPr>
          <p:cNvPr id="78" name="Picture 3" descr="C:\Users\PrestoGeorge\Desktop\FlexVol.gif">
            <a:extLst>
              <a:ext uri="{FF2B5EF4-FFF2-40B4-BE49-F238E27FC236}">
                <a16:creationId xmlns:a16="http://schemas.microsoft.com/office/drawing/2014/main" id="{7A2041EC-8FC2-4B40-B537-0D4C4F1051EE}"/>
              </a:ext>
            </a:extLst>
          </p:cNvPr>
          <p:cNvPicPr>
            <a:picLocks noChangeAspect="1" noChangeArrowheads="1"/>
          </p:cNvPicPr>
          <p:nvPr/>
        </p:nvPicPr>
        <p:blipFill>
          <a:blip r:embed="rId3" cstate="print"/>
          <a:srcRect/>
          <a:stretch>
            <a:fillRect/>
          </a:stretch>
        </p:blipFill>
        <p:spPr bwMode="auto">
          <a:xfrm>
            <a:off x="7027021" y="4764821"/>
            <a:ext cx="279848" cy="436077"/>
          </a:xfrm>
          <a:prstGeom prst="rect">
            <a:avLst/>
          </a:prstGeom>
          <a:noFill/>
        </p:spPr>
      </p:pic>
      <p:pic>
        <p:nvPicPr>
          <p:cNvPr id="80" name="Picture 3" descr="C:\Users\PrestoGeorge\Desktop\FlexVol.gif">
            <a:extLst>
              <a:ext uri="{FF2B5EF4-FFF2-40B4-BE49-F238E27FC236}">
                <a16:creationId xmlns:a16="http://schemas.microsoft.com/office/drawing/2014/main" id="{CDDC4C85-B42F-405F-9BA2-55B9C3A36961}"/>
              </a:ext>
            </a:extLst>
          </p:cNvPr>
          <p:cNvPicPr>
            <a:picLocks noChangeAspect="1" noChangeArrowheads="1"/>
          </p:cNvPicPr>
          <p:nvPr/>
        </p:nvPicPr>
        <p:blipFill>
          <a:blip r:embed="rId3" cstate="print"/>
          <a:srcRect/>
          <a:stretch>
            <a:fillRect/>
          </a:stretch>
        </p:blipFill>
        <p:spPr bwMode="auto">
          <a:xfrm>
            <a:off x="7841789" y="4785421"/>
            <a:ext cx="279848" cy="436077"/>
          </a:xfrm>
          <a:prstGeom prst="rect">
            <a:avLst/>
          </a:prstGeom>
          <a:noFill/>
        </p:spPr>
      </p:pic>
      <p:pic>
        <p:nvPicPr>
          <p:cNvPr id="81" name="Picture 3" descr="C:\Users\PrestoGeorge\Desktop\FlexVol.gif">
            <a:extLst>
              <a:ext uri="{FF2B5EF4-FFF2-40B4-BE49-F238E27FC236}">
                <a16:creationId xmlns:a16="http://schemas.microsoft.com/office/drawing/2014/main" id="{877DA058-29D5-4DBE-8908-394F806B5150}"/>
              </a:ext>
            </a:extLst>
          </p:cNvPr>
          <p:cNvPicPr>
            <a:picLocks noChangeAspect="1" noChangeArrowheads="1"/>
          </p:cNvPicPr>
          <p:nvPr/>
        </p:nvPicPr>
        <p:blipFill>
          <a:blip r:embed="rId3" cstate="print"/>
          <a:srcRect/>
          <a:stretch>
            <a:fillRect/>
          </a:stretch>
        </p:blipFill>
        <p:spPr bwMode="auto">
          <a:xfrm>
            <a:off x="8611473" y="4764821"/>
            <a:ext cx="279848" cy="436077"/>
          </a:xfrm>
          <a:prstGeom prst="rect">
            <a:avLst/>
          </a:prstGeom>
          <a:noFill/>
        </p:spPr>
      </p:pic>
      <p:sp>
        <p:nvSpPr>
          <p:cNvPr id="82" name="TextBox 81">
            <a:extLst>
              <a:ext uri="{FF2B5EF4-FFF2-40B4-BE49-F238E27FC236}">
                <a16:creationId xmlns:a16="http://schemas.microsoft.com/office/drawing/2014/main" id="{435443F9-641C-4335-9CC9-EECD659A01D7}"/>
              </a:ext>
            </a:extLst>
          </p:cNvPr>
          <p:cNvSpPr txBox="1"/>
          <p:nvPr/>
        </p:nvSpPr>
        <p:spPr>
          <a:xfrm>
            <a:off x="7765629" y="5215175"/>
            <a:ext cx="959470" cy="314999"/>
          </a:xfrm>
          <a:prstGeom prst="rect">
            <a:avLst/>
          </a:prstGeom>
          <a:noFill/>
        </p:spPr>
        <p:txBody>
          <a:bodyPr wrap="square" rtlCol="0">
            <a:noAutofit/>
          </a:bodyPr>
          <a:lstStyle/>
          <a:p>
            <a:pPr algn="l"/>
            <a:r>
              <a:rPr lang="en-US" sz="900" dirty="0"/>
              <a:t>HOME,</a:t>
            </a:r>
          </a:p>
          <a:p>
            <a:pPr algn="l"/>
            <a:r>
              <a:rPr lang="en-US" sz="900" dirty="0"/>
              <a:t>  Grid</a:t>
            </a:r>
          </a:p>
        </p:txBody>
      </p:sp>
      <p:sp>
        <p:nvSpPr>
          <p:cNvPr id="83" name="TextBox 82">
            <a:extLst>
              <a:ext uri="{FF2B5EF4-FFF2-40B4-BE49-F238E27FC236}">
                <a16:creationId xmlns:a16="http://schemas.microsoft.com/office/drawing/2014/main" id="{000343A3-549C-4952-ADC3-88D03F0A4E14}"/>
              </a:ext>
            </a:extLst>
          </p:cNvPr>
          <p:cNvSpPr txBox="1"/>
          <p:nvPr/>
        </p:nvSpPr>
        <p:spPr>
          <a:xfrm>
            <a:off x="6804177" y="5217164"/>
            <a:ext cx="959470" cy="314999"/>
          </a:xfrm>
          <a:prstGeom prst="rect">
            <a:avLst/>
          </a:prstGeom>
          <a:noFill/>
        </p:spPr>
        <p:txBody>
          <a:bodyPr wrap="square" rtlCol="0">
            <a:noAutofit/>
          </a:bodyPr>
          <a:lstStyle/>
          <a:p>
            <a:pPr algn="l"/>
            <a:r>
              <a:rPr lang="en-US" sz="900" dirty="0"/>
              <a:t>DATABASE</a:t>
            </a:r>
          </a:p>
        </p:txBody>
      </p:sp>
      <p:sp>
        <p:nvSpPr>
          <p:cNvPr id="84" name="TextBox 83">
            <a:extLst>
              <a:ext uri="{FF2B5EF4-FFF2-40B4-BE49-F238E27FC236}">
                <a16:creationId xmlns:a16="http://schemas.microsoft.com/office/drawing/2014/main" id="{84300B73-251F-4C5D-8B0B-876CF33F7903}"/>
              </a:ext>
            </a:extLst>
          </p:cNvPr>
          <p:cNvSpPr txBox="1"/>
          <p:nvPr/>
        </p:nvSpPr>
        <p:spPr>
          <a:xfrm>
            <a:off x="8375841" y="5203259"/>
            <a:ext cx="1143876" cy="314999"/>
          </a:xfrm>
          <a:prstGeom prst="rect">
            <a:avLst/>
          </a:prstGeom>
          <a:noFill/>
        </p:spPr>
        <p:txBody>
          <a:bodyPr wrap="square" rtlCol="0">
            <a:noAutofit/>
          </a:bodyPr>
          <a:lstStyle/>
          <a:p>
            <a:pPr algn="l"/>
            <a:r>
              <a:rPr lang="en-US" sz="900" dirty="0"/>
              <a:t>    Virtual </a:t>
            </a:r>
          </a:p>
          <a:p>
            <a:pPr algn="l"/>
            <a:r>
              <a:rPr lang="en-US" sz="900" dirty="0"/>
              <a:t>Machine Disk</a:t>
            </a:r>
          </a:p>
        </p:txBody>
      </p:sp>
      <p:cxnSp>
        <p:nvCxnSpPr>
          <p:cNvPr id="85" name="Straight Connector 84">
            <a:extLst>
              <a:ext uri="{FF2B5EF4-FFF2-40B4-BE49-F238E27FC236}">
                <a16:creationId xmlns:a16="http://schemas.microsoft.com/office/drawing/2014/main" id="{1E9AEC7E-8F91-4209-BDBC-34846145D647}"/>
              </a:ext>
            </a:extLst>
          </p:cNvPr>
          <p:cNvCxnSpPr>
            <a:cxnSpLocks/>
          </p:cNvCxnSpPr>
          <p:nvPr/>
        </p:nvCxnSpPr>
        <p:spPr>
          <a:xfrm flipH="1">
            <a:off x="9007941" y="3061548"/>
            <a:ext cx="414019"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86" name="Straight Connector 85">
            <a:extLst>
              <a:ext uri="{FF2B5EF4-FFF2-40B4-BE49-F238E27FC236}">
                <a16:creationId xmlns:a16="http://schemas.microsoft.com/office/drawing/2014/main" id="{8F646EC5-0FDB-429B-90B4-A6F965CE185B}"/>
              </a:ext>
            </a:extLst>
          </p:cNvPr>
          <p:cNvCxnSpPr>
            <a:cxnSpLocks/>
          </p:cNvCxnSpPr>
          <p:nvPr/>
        </p:nvCxnSpPr>
        <p:spPr>
          <a:xfrm flipH="1">
            <a:off x="9007941" y="3417531"/>
            <a:ext cx="414020" cy="0"/>
          </a:xfrm>
          <a:prstGeom prst="line">
            <a:avLst/>
          </a:prstGeom>
          <a:ln w="38100">
            <a:prstDash val="dash"/>
          </a:ln>
        </p:spPr>
        <p:style>
          <a:lnRef idx="3">
            <a:schemeClr val="dk1"/>
          </a:lnRef>
          <a:fillRef idx="0">
            <a:schemeClr val="dk1"/>
          </a:fillRef>
          <a:effectRef idx="2">
            <a:schemeClr val="dk1"/>
          </a:effectRef>
          <a:fontRef idx="minor">
            <a:schemeClr val="tx1"/>
          </a:fontRef>
        </p:style>
      </p:cxnSp>
      <p:sp>
        <p:nvSpPr>
          <p:cNvPr id="87" name="TextBox 86">
            <a:extLst>
              <a:ext uri="{FF2B5EF4-FFF2-40B4-BE49-F238E27FC236}">
                <a16:creationId xmlns:a16="http://schemas.microsoft.com/office/drawing/2014/main" id="{E9480D88-1883-4FDA-94EF-6D8AD2377EE2}"/>
              </a:ext>
            </a:extLst>
          </p:cNvPr>
          <p:cNvSpPr txBox="1"/>
          <p:nvPr/>
        </p:nvSpPr>
        <p:spPr>
          <a:xfrm>
            <a:off x="9575750" y="2901041"/>
            <a:ext cx="1644242" cy="321013"/>
          </a:xfrm>
          <a:prstGeom prst="rect">
            <a:avLst/>
          </a:prstGeom>
          <a:noFill/>
        </p:spPr>
        <p:txBody>
          <a:bodyPr wrap="square" rtlCol="0">
            <a:noAutofit/>
          </a:bodyPr>
          <a:lstStyle/>
          <a:p>
            <a:pPr algn="l"/>
            <a:r>
              <a:rPr lang="en-US" sz="1200" dirty="0"/>
              <a:t>Optimized</a:t>
            </a:r>
          </a:p>
        </p:txBody>
      </p:sp>
      <p:sp>
        <p:nvSpPr>
          <p:cNvPr id="88" name="TextBox 87">
            <a:extLst>
              <a:ext uri="{FF2B5EF4-FFF2-40B4-BE49-F238E27FC236}">
                <a16:creationId xmlns:a16="http://schemas.microsoft.com/office/drawing/2014/main" id="{B9638332-3ED9-46AE-A138-60823522441D}"/>
              </a:ext>
            </a:extLst>
          </p:cNvPr>
          <p:cNvSpPr txBox="1"/>
          <p:nvPr/>
        </p:nvSpPr>
        <p:spPr>
          <a:xfrm>
            <a:off x="9575750" y="3279944"/>
            <a:ext cx="1644242" cy="321013"/>
          </a:xfrm>
          <a:prstGeom prst="rect">
            <a:avLst/>
          </a:prstGeom>
          <a:noFill/>
        </p:spPr>
        <p:txBody>
          <a:bodyPr wrap="square" rtlCol="0">
            <a:noAutofit/>
          </a:bodyPr>
          <a:lstStyle/>
          <a:p>
            <a:pPr algn="l"/>
            <a:r>
              <a:rPr lang="en-US" sz="1200" dirty="0"/>
              <a:t>Non-Optimized</a:t>
            </a:r>
          </a:p>
        </p:txBody>
      </p:sp>
      <p:sp>
        <p:nvSpPr>
          <p:cNvPr id="89" name="TextBox 88">
            <a:extLst>
              <a:ext uri="{FF2B5EF4-FFF2-40B4-BE49-F238E27FC236}">
                <a16:creationId xmlns:a16="http://schemas.microsoft.com/office/drawing/2014/main" id="{D6638EC6-DAD9-403F-93F2-D94DAD98A9F4}"/>
              </a:ext>
            </a:extLst>
          </p:cNvPr>
          <p:cNvSpPr txBox="1"/>
          <p:nvPr/>
        </p:nvSpPr>
        <p:spPr>
          <a:xfrm>
            <a:off x="9575750" y="3658847"/>
            <a:ext cx="1644242" cy="321013"/>
          </a:xfrm>
          <a:prstGeom prst="rect">
            <a:avLst/>
          </a:prstGeom>
          <a:noFill/>
        </p:spPr>
        <p:txBody>
          <a:bodyPr wrap="square" rtlCol="0">
            <a:noAutofit/>
          </a:bodyPr>
          <a:lstStyle/>
          <a:p>
            <a:pPr algn="l"/>
            <a:r>
              <a:rPr lang="en-US" sz="1200" dirty="0"/>
              <a:t>Consistency Group</a:t>
            </a:r>
          </a:p>
        </p:txBody>
      </p:sp>
      <p:sp>
        <p:nvSpPr>
          <p:cNvPr id="90" name="TextBox 89">
            <a:extLst>
              <a:ext uri="{FF2B5EF4-FFF2-40B4-BE49-F238E27FC236}">
                <a16:creationId xmlns:a16="http://schemas.microsoft.com/office/drawing/2014/main" id="{D6A6AD7F-2A20-4F5D-872A-E00D1CAA0E23}"/>
              </a:ext>
            </a:extLst>
          </p:cNvPr>
          <p:cNvSpPr txBox="1"/>
          <p:nvPr/>
        </p:nvSpPr>
        <p:spPr>
          <a:xfrm>
            <a:off x="9007942" y="3671247"/>
            <a:ext cx="414019" cy="321013"/>
          </a:xfrm>
          <a:prstGeom prst="rect">
            <a:avLst/>
          </a:prstGeom>
          <a:noFill/>
        </p:spPr>
        <p:txBody>
          <a:bodyPr wrap="square" rtlCol="0">
            <a:noAutofit/>
          </a:bodyPr>
          <a:lstStyle/>
          <a:p>
            <a:pPr algn="l"/>
            <a:r>
              <a:rPr lang="en-US" sz="1200" dirty="0"/>
              <a:t>CG</a:t>
            </a:r>
          </a:p>
        </p:txBody>
      </p:sp>
    </p:spTree>
    <p:extLst>
      <p:ext uri="{BB962C8B-B14F-4D97-AF65-F5344CB8AC3E}">
        <p14:creationId xmlns:p14="http://schemas.microsoft.com/office/powerpoint/2010/main" val="386474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par>
                                <p:cTn id="33" presetID="53" presetClass="entr" presetSubtype="16"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par>
                                <p:cTn id="38" presetID="53" presetClass="entr" presetSubtype="16"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p:cTn id="40" dur="500" fill="hold"/>
                                        <p:tgtEl>
                                          <p:spTgt spid="27"/>
                                        </p:tgtEl>
                                        <p:attrNameLst>
                                          <p:attrName>ppt_w</p:attrName>
                                        </p:attrNameLst>
                                      </p:cBhvr>
                                      <p:tavLst>
                                        <p:tav tm="0">
                                          <p:val>
                                            <p:fltVal val="0"/>
                                          </p:val>
                                        </p:tav>
                                        <p:tav tm="100000">
                                          <p:val>
                                            <p:strVal val="#ppt_w"/>
                                          </p:val>
                                        </p:tav>
                                      </p:tavLst>
                                    </p:anim>
                                    <p:anim calcmode="lin" valueType="num">
                                      <p:cBhvr>
                                        <p:cTn id="41" dur="500" fill="hold"/>
                                        <p:tgtEl>
                                          <p:spTgt spid="27"/>
                                        </p:tgtEl>
                                        <p:attrNameLst>
                                          <p:attrName>ppt_h</p:attrName>
                                        </p:attrNameLst>
                                      </p:cBhvr>
                                      <p:tavLst>
                                        <p:tav tm="0">
                                          <p:val>
                                            <p:fltVal val="0"/>
                                          </p:val>
                                        </p:tav>
                                        <p:tav tm="100000">
                                          <p:val>
                                            <p:strVal val="#ppt_h"/>
                                          </p:val>
                                        </p:tav>
                                      </p:tavLst>
                                    </p:anim>
                                    <p:animEffect transition="in" filter="fade">
                                      <p:cBhvr>
                                        <p:cTn id="42" dur="500"/>
                                        <p:tgtEl>
                                          <p:spTgt spid="27"/>
                                        </p:tgtEl>
                                      </p:cBhvr>
                                    </p:animEffect>
                                  </p:childTnLst>
                                </p:cTn>
                              </p:par>
                              <p:par>
                                <p:cTn id="43" presetID="53" presetClass="entr" presetSubtype="16"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500" fill="hold"/>
                                        <p:tgtEl>
                                          <p:spTgt spid="37"/>
                                        </p:tgtEl>
                                        <p:attrNameLst>
                                          <p:attrName>ppt_w</p:attrName>
                                        </p:attrNameLst>
                                      </p:cBhvr>
                                      <p:tavLst>
                                        <p:tav tm="0">
                                          <p:val>
                                            <p:fltVal val="0"/>
                                          </p:val>
                                        </p:tav>
                                        <p:tav tm="100000">
                                          <p:val>
                                            <p:strVal val="#ppt_w"/>
                                          </p:val>
                                        </p:tav>
                                      </p:tavLst>
                                    </p:anim>
                                    <p:anim calcmode="lin" valueType="num">
                                      <p:cBhvr>
                                        <p:cTn id="51" dur="500" fill="hold"/>
                                        <p:tgtEl>
                                          <p:spTgt spid="37"/>
                                        </p:tgtEl>
                                        <p:attrNameLst>
                                          <p:attrName>ppt_h</p:attrName>
                                        </p:attrNameLst>
                                      </p:cBhvr>
                                      <p:tavLst>
                                        <p:tav tm="0">
                                          <p:val>
                                            <p:fltVal val="0"/>
                                          </p:val>
                                        </p:tav>
                                        <p:tav tm="100000">
                                          <p:val>
                                            <p:strVal val="#ppt_h"/>
                                          </p:val>
                                        </p:tav>
                                      </p:tavLst>
                                    </p:anim>
                                    <p:animEffect transition="in" filter="fade">
                                      <p:cBhvr>
                                        <p:cTn id="52" dur="500"/>
                                        <p:tgtEl>
                                          <p:spTgt spid="37"/>
                                        </p:tgtEl>
                                      </p:cBhvr>
                                    </p:animEffect>
                                  </p:childTnLst>
                                </p:cTn>
                              </p:par>
                              <p:par>
                                <p:cTn id="53" presetID="53" presetClass="entr" presetSubtype="16"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 calcmode="lin" valueType="num">
                                      <p:cBhvr>
                                        <p:cTn id="55" dur="500" fill="hold"/>
                                        <p:tgtEl>
                                          <p:spTgt spid="70"/>
                                        </p:tgtEl>
                                        <p:attrNameLst>
                                          <p:attrName>ppt_w</p:attrName>
                                        </p:attrNameLst>
                                      </p:cBhvr>
                                      <p:tavLst>
                                        <p:tav tm="0">
                                          <p:val>
                                            <p:fltVal val="0"/>
                                          </p:val>
                                        </p:tav>
                                        <p:tav tm="100000">
                                          <p:val>
                                            <p:strVal val="#ppt_w"/>
                                          </p:val>
                                        </p:tav>
                                      </p:tavLst>
                                    </p:anim>
                                    <p:anim calcmode="lin" valueType="num">
                                      <p:cBhvr>
                                        <p:cTn id="56" dur="500" fill="hold"/>
                                        <p:tgtEl>
                                          <p:spTgt spid="70"/>
                                        </p:tgtEl>
                                        <p:attrNameLst>
                                          <p:attrName>ppt_h</p:attrName>
                                        </p:attrNameLst>
                                      </p:cBhvr>
                                      <p:tavLst>
                                        <p:tav tm="0">
                                          <p:val>
                                            <p:fltVal val="0"/>
                                          </p:val>
                                        </p:tav>
                                        <p:tav tm="100000">
                                          <p:val>
                                            <p:strVal val="#ppt_h"/>
                                          </p:val>
                                        </p:tav>
                                      </p:tavLst>
                                    </p:anim>
                                    <p:animEffect transition="in" filter="fade">
                                      <p:cBhvr>
                                        <p:cTn id="57" dur="500"/>
                                        <p:tgtEl>
                                          <p:spTgt spid="7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71"/>
                                        </p:tgtEl>
                                        <p:attrNameLst>
                                          <p:attrName>style.visibility</p:attrName>
                                        </p:attrNameLst>
                                      </p:cBhvr>
                                      <p:to>
                                        <p:strVal val="visible"/>
                                      </p:to>
                                    </p:set>
                                    <p:anim calcmode="lin" valueType="num">
                                      <p:cBhvr>
                                        <p:cTn id="60" dur="500" fill="hold"/>
                                        <p:tgtEl>
                                          <p:spTgt spid="71"/>
                                        </p:tgtEl>
                                        <p:attrNameLst>
                                          <p:attrName>ppt_w</p:attrName>
                                        </p:attrNameLst>
                                      </p:cBhvr>
                                      <p:tavLst>
                                        <p:tav tm="0">
                                          <p:val>
                                            <p:fltVal val="0"/>
                                          </p:val>
                                        </p:tav>
                                        <p:tav tm="100000">
                                          <p:val>
                                            <p:strVal val="#ppt_w"/>
                                          </p:val>
                                        </p:tav>
                                      </p:tavLst>
                                    </p:anim>
                                    <p:anim calcmode="lin" valueType="num">
                                      <p:cBhvr>
                                        <p:cTn id="61" dur="500" fill="hold"/>
                                        <p:tgtEl>
                                          <p:spTgt spid="71"/>
                                        </p:tgtEl>
                                        <p:attrNameLst>
                                          <p:attrName>ppt_h</p:attrName>
                                        </p:attrNameLst>
                                      </p:cBhvr>
                                      <p:tavLst>
                                        <p:tav tm="0">
                                          <p:val>
                                            <p:fltVal val="0"/>
                                          </p:val>
                                        </p:tav>
                                        <p:tav tm="100000">
                                          <p:val>
                                            <p:strVal val="#ppt_h"/>
                                          </p:val>
                                        </p:tav>
                                      </p:tavLst>
                                    </p:anim>
                                    <p:animEffect transition="in" filter="fade">
                                      <p:cBhvr>
                                        <p:cTn id="62" dur="500"/>
                                        <p:tgtEl>
                                          <p:spTgt spid="71"/>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circle(in)">
                                      <p:cBhvr>
                                        <p:cTn id="67" dur="20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50"/>
                                        </p:tgtEl>
                                        <p:attrNameLst>
                                          <p:attrName>style.visibility</p:attrName>
                                        </p:attrNameLst>
                                      </p:cBhvr>
                                      <p:to>
                                        <p:strVal val="visible"/>
                                      </p:to>
                                    </p:set>
                                    <p:anim calcmode="lin" valueType="num">
                                      <p:cBhvr>
                                        <p:cTn id="72" dur="500" fill="hold"/>
                                        <p:tgtEl>
                                          <p:spTgt spid="50"/>
                                        </p:tgtEl>
                                        <p:attrNameLst>
                                          <p:attrName>ppt_w</p:attrName>
                                        </p:attrNameLst>
                                      </p:cBhvr>
                                      <p:tavLst>
                                        <p:tav tm="0">
                                          <p:val>
                                            <p:fltVal val="0"/>
                                          </p:val>
                                        </p:tav>
                                        <p:tav tm="100000">
                                          <p:val>
                                            <p:strVal val="#ppt_w"/>
                                          </p:val>
                                        </p:tav>
                                      </p:tavLst>
                                    </p:anim>
                                    <p:anim calcmode="lin" valueType="num">
                                      <p:cBhvr>
                                        <p:cTn id="73" dur="500" fill="hold"/>
                                        <p:tgtEl>
                                          <p:spTgt spid="50"/>
                                        </p:tgtEl>
                                        <p:attrNameLst>
                                          <p:attrName>ppt_h</p:attrName>
                                        </p:attrNameLst>
                                      </p:cBhvr>
                                      <p:tavLst>
                                        <p:tav tm="0">
                                          <p:val>
                                            <p:fltVal val="0"/>
                                          </p:val>
                                        </p:tav>
                                        <p:tav tm="100000">
                                          <p:val>
                                            <p:strVal val="#ppt_h"/>
                                          </p:val>
                                        </p:tav>
                                      </p:tavLst>
                                    </p:anim>
                                    <p:animEffect transition="in" filter="fade">
                                      <p:cBhvr>
                                        <p:cTn id="74" dur="500"/>
                                        <p:tgtEl>
                                          <p:spTgt spid="50"/>
                                        </p:tgtEl>
                                      </p:cBhvr>
                                    </p:animEffect>
                                  </p:childTnLst>
                                </p:cTn>
                              </p:par>
                              <p:par>
                                <p:cTn id="75" presetID="53" presetClass="entr" presetSubtype="16" fill="hold" nodeType="withEffect">
                                  <p:stCondLst>
                                    <p:cond delay="0"/>
                                  </p:stCondLst>
                                  <p:childTnLst>
                                    <p:set>
                                      <p:cBhvr>
                                        <p:cTn id="76" dur="1" fill="hold">
                                          <p:stCondLst>
                                            <p:cond delay="0"/>
                                          </p:stCondLst>
                                        </p:cTn>
                                        <p:tgtEl>
                                          <p:spTgt spid="66"/>
                                        </p:tgtEl>
                                        <p:attrNameLst>
                                          <p:attrName>style.visibility</p:attrName>
                                        </p:attrNameLst>
                                      </p:cBhvr>
                                      <p:to>
                                        <p:strVal val="visible"/>
                                      </p:to>
                                    </p:set>
                                    <p:anim calcmode="lin" valueType="num">
                                      <p:cBhvr>
                                        <p:cTn id="77" dur="500" fill="hold"/>
                                        <p:tgtEl>
                                          <p:spTgt spid="66"/>
                                        </p:tgtEl>
                                        <p:attrNameLst>
                                          <p:attrName>ppt_w</p:attrName>
                                        </p:attrNameLst>
                                      </p:cBhvr>
                                      <p:tavLst>
                                        <p:tav tm="0">
                                          <p:val>
                                            <p:fltVal val="0"/>
                                          </p:val>
                                        </p:tav>
                                        <p:tav tm="100000">
                                          <p:val>
                                            <p:strVal val="#ppt_w"/>
                                          </p:val>
                                        </p:tav>
                                      </p:tavLst>
                                    </p:anim>
                                    <p:anim calcmode="lin" valueType="num">
                                      <p:cBhvr>
                                        <p:cTn id="78" dur="500" fill="hold"/>
                                        <p:tgtEl>
                                          <p:spTgt spid="66"/>
                                        </p:tgtEl>
                                        <p:attrNameLst>
                                          <p:attrName>ppt_h</p:attrName>
                                        </p:attrNameLst>
                                      </p:cBhvr>
                                      <p:tavLst>
                                        <p:tav tm="0">
                                          <p:val>
                                            <p:fltVal val="0"/>
                                          </p:val>
                                        </p:tav>
                                        <p:tav tm="100000">
                                          <p:val>
                                            <p:strVal val="#ppt_h"/>
                                          </p:val>
                                        </p:tav>
                                      </p:tavLst>
                                    </p:anim>
                                    <p:animEffect transition="in" filter="fade">
                                      <p:cBhvr>
                                        <p:cTn id="79" dur="500"/>
                                        <p:tgtEl>
                                          <p:spTgt spid="66"/>
                                        </p:tgtEl>
                                      </p:cBhvr>
                                    </p:animEffect>
                                  </p:childTnLst>
                                </p:cTn>
                              </p:par>
                              <p:par>
                                <p:cTn id="80" presetID="53" presetClass="entr" presetSubtype="16"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 calcmode="lin" valueType="num">
                                      <p:cBhvr>
                                        <p:cTn id="82" dur="500" fill="hold"/>
                                        <p:tgtEl>
                                          <p:spTgt spid="46"/>
                                        </p:tgtEl>
                                        <p:attrNameLst>
                                          <p:attrName>ppt_w</p:attrName>
                                        </p:attrNameLst>
                                      </p:cBhvr>
                                      <p:tavLst>
                                        <p:tav tm="0">
                                          <p:val>
                                            <p:fltVal val="0"/>
                                          </p:val>
                                        </p:tav>
                                        <p:tav tm="100000">
                                          <p:val>
                                            <p:strVal val="#ppt_w"/>
                                          </p:val>
                                        </p:tav>
                                      </p:tavLst>
                                    </p:anim>
                                    <p:anim calcmode="lin" valueType="num">
                                      <p:cBhvr>
                                        <p:cTn id="83" dur="500" fill="hold"/>
                                        <p:tgtEl>
                                          <p:spTgt spid="46"/>
                                        </p:tgtEl>
                                        <p:attrNameLst>
                                          <p:attrName>ppt_h</p:attrName>
                                        </p:attrNameLst>
                                      </p:cBhvr>
                                      <p:tavLst>
                                        <p:tav tm="0">
                                          <p:val>
                                            <p:fltVal val="0"/>
                                          </p:val>
                                        </p:tav>
                                        <p:tav tm="100000">
                                          <p:val>
                                            <p:strVal val="#ppt_h"/>
                                          </p:val>
                                        </p:tav>
                                      </p:tavLst>
                                    </p:anim>
                                    <p:animEffect transition="in" filter="fade">
                                      <p:cBhvr>
                                        <p:cTn id="84" dur="500"/>
                                        <p:tgtEl>
                                          <p:spTgt spid="46"/>
                                        </p:tgtEl>
                                      </p:cBhvr>
                                    </p:animEffect>
                                  </p:childTnLst>
                                </p:cTn>
                              </p:par>
                              <p:par>
                                <p:cTn id="85" presetID="53" presetClass="entr" presetSubtype="16"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 calcmode="lin" valueType="num">
                                      <p:cBhvr>
                                        <p:cTn id="87" dur="500" fill="hold"/>
                                        <p:tgtEl>
                                          <p:spTgt spid="51"/>
                                        </p:tgtEl>
                                        <p:attrNameLst>
                                          <p:attrName>ppt_w</p:attrName>
                                        </p:attrNameLst>
                                      </p:cBhvr>
                                      <p:tavLst>
                                        <p:tav tm="0">
                                          <p:val>
                                            <p:fltVal val="0"/>
                                          </p:val>
                                        </p:tav>
                                        <p:tav tm="100000">
                                          <p:val>
                                            <p:strVal val="#ppt_w"/>
                                          </p:val>
                                        </p:tav>
                                      </p:tavLst>
                                    </p:anim>
                                    <p:anim calcmode="lin" valueType="num">
                                      <p:cBhvr>
                                        <p:cTn id="88" dur="500" fill="hold"/>
                                        <p:tgtEl>
                                          <p:spTgt spid="51"/>
                                        </p:tgtEl>
                                        <p:attrNameLst>
                                          <p:attrName>ppt_h</p:attrName>
                                        </p:attrNameLst>
                                      </p:cBhvr>
                                      <p:tavLst>
                                        <p:tav tm="0">
                                          <p:val>
                                            <p:fltVal val="0"/>
                                          </p:val>
                                        </p:tav>
                                        <p:tav tm="100000">
                                          <p:val>
                                            <p:strVal val="#ppt_h"/>
                                          </p:val>
                                        </p:tav>
                                      </p:tavLst>
                                    </p:anim>
                                    <p:animEffect transition="in" filter="fade">
                                      <p:cBhvr>
                                        <p:cTn id="89" dur="500"/>
                                        <p:tgtEl>
                                          <p:spTgt spid="51"/>
                                        </p:tgtEl>
                                      </p:cBhvr>
                                    </p:animEffect>
                                  </p:childTnLst>
                                </p:cTn>
                              </p:par>
                              <p:par>
                                <p:cTn id="90" presetID="1" presetClass="entr" presetSubtype="0" fill="hold" grpId="0" nodeType="withEffect">
                                  <p:stCondLst>
                                    <p:cond delay="0"/>
                                  </p:stCondLst>
                                  <p:childTnLst>
                                    <p:set>
                                      <p:cBhvr>
                                        <p:cTn id="91" dur="1" fill="hold">
                                          <p:stCondLst>
                                            <p:cond delay="0"/>
                                          </p:stCondLst>
                                        </p:cTn>
                                        <p:tgtEl>
                                          <p:spTgt spid="6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6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81"/>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78"/>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8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82"/>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3"/>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84"/>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85"/>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7" grpId="0" animBg="1"/>
      <p:bldP spid="71" grpId="0" animBg="1"/>
      <p:bldP spid="75" grpId="0"/>
      <p:bldP spid="63" grpId="0"/>
      <p:bldP spid="65" grpId="0"/>
      <p:bldP spid="69" grpId="0"/>
      <p:bldP spid="82" grpId="0"/>
      <p:bldP spid="83" grpId="0"/>
      <p:bldP spid="8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Rounded Corners 77">
            <a:extLst>
              <a:ext uri="{FF2B5EF4-FFF2-40B4-BE49-F238E27FC236}">
                <a16:creationId xmlns:a16="http://schemas.microsoft.com/office/drawing/2014/main" id="{A00EE46C-65E6-4005-A2DB-7EFF9D7FC099}"/>
              </a:ext>
            </a:extLst>
          </p:cNvPr>
          <p:cNvSpPr/>
          <p:nvPr/>
        </p:nvSpPr>
        <p:spPr>
          <a:xfrm>
            <a:off x="6631197" y="1310399"/>
            <a:ext cx="2551404" cy="952259"/>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ysClr val="windowText" lastClr="000000"/>
              </a:solidFill>
            </a:endParaRPr>
          </a:p>
        </p:txBody>
      </p:sp>
      <p:sp>
        <p:nvSpPr>
          <p:cNvPr id="32" name="Rectangle: Rounded Corners 31">
            <a:extLst>
              <a:ext uri="{FF2B5EF4-FFF2-40B4-BE49-F238E27FC236}">
                <a16:creationId xmlns:a16="http://schemas.microsoft.com/office/drawing/2014/main" id="{F682C066-87F8-4FB9-B0FF-69B6455E8F1B}"/>
              </a:ext>
            </a:extLst>
          </p:cNvPr>
          <p:cNvSpPr/>
          <p:nvPr/>
        </p:nvSpPr>
        <p:spPr>
          <a:xfrm>
            <a:off x="2275226" y="1356615"/>
            <a:ext cx="3028942" cy="91842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ysClr val="windowText" lastClr="000000"/>
              </a:solidFill>
            </a:endParaRPr>
          </a:p>
        </p:txBody>
      </p:sp>
      <p:sp>
        <p:nvSpPr>
          <p:cNvPr id="2" name="Footer Placeholder 1">
            <a:extLst>
              <a:ext uri="{FF2B5EF4-FFF2-40B4-BE49-F238E27FC236}">
                <a16:creationId xmlns:a16="http://schemas.microsoft.com/office/drawing/2014/main" id="{0848512C-5F48-4365-ABA4-D3A5DC950478}"/>
              </a:ext>
            </a:extLst>
          </p:cNvPr>
          <p:cNvSpPr>
            <a:spLocks noGrp="1"/>
          </p:cNvSpPr>
          <p:nvPr>
            <p:ph type="ftr" sz="quarter" idx="3"/>
          </p:nvPr>
        </p:nvSpPr>
        <p:spPr/>
        <p:txBody>
          <a:bodyPr/>
          <a:lstStyle/>
          <a:p>
            <a:r>
              <a:rPr lang="en-US"/>
              <a:t>© 2021 NetApp, Inc. All rights reserved.  — NETAPP CONFIDENTIAL — </a:t>
            </a:r>
            <a:endParaRPr lang="en-US" dirty="0"/>
          </a:p>
        </p:txBody>
      </p:sp>
      <p:sp>
        <p:nvSpPr>
          <p:cNvPr id="3" name="Slide Number Placeholder 2">
            <a:extLst>
              <a:ext uri="{FF2B5EF4-FFF2-40B4-BE49-F238E27FC236}">
                <a16:creationId xmlns:a16="http://schemas.microsoft.com/office/drawing/2014/main" id="{950B7787-4670-4AA4-B560-8760F120B25B}"/>
              </a:ext>
            </a:extLst>
          </p:cNvPr>
          <p:cNvSpPr>
            <a:spLocks noGrp="1"/>
          </p:cNvSpPr>
          <p:nvPr>
            <p:ph type="sldNum" sz="quarter" idx="4"/>
          </p:nvPr>
        </p:nvSpPr>
        <p:spPr/>
        <p:txBody>
          <a:bodyPr/>
          <a:lstStyle/>
          <a:p>
            <a:fld id="{B071A5F3-A4FF-4CEE-8215-C08835B585C1}" type="slidenum">
              <a:rPr lang="en-US" smtClean="0"/>
              <a:pPr/>
              <a:t>18</a:t>
            </a:fld>
            <a:endParaRPr lang="en-US" dirty="0"/>
          </a:p>
        </p:txBody>
      </p:sp>
      <p:sp>
        <p:nvSpPr>
          <p:cNvPr id="6" name="Title 5">
            <a:extLst>
              <a:ext uri="{FF2B5EF4-FFF2-40B4-BE49-F238E27FC236}">
                <a16:creationId xmlns:a16="http://schemas.microsoft.com/office/drawing/2014/main" id="{427E8222-71D1-40D8-B2C4-274174049ACC}"/>
              </a:ext>
            </a:extLst>
          </p:cNvPr>
          <p:cNvSpPr>
            <a:spLocks noGrp="1"/>
          </p:cNvSpPr>
          <p:nvPr>
            <p:ph type="title"/>
          </p:nvPr>
        </p:nvSpPr>
        <p:spPr>
          <a:xfrm>
            <a:off x="288036" y="325627"/>
            <a:ext cx="11439144" cy="329184"/>
          </a:xfrm>
        </p:spPr>
        <p:txBody>
          <a:bodyPr/>
          <a:lstStyle/>
          <a:p>
            <a:r>
              <a:rPr lang="en-US" dirty="0"/>
              <a:t>Oracle Extended RAC </a:t>
            </a:r>
            <a:r>
              <a:rPr lang="en-US" u="sng" dirty="0"/>
              <a:t>without ASM mirroring </a:t>
            </a:r>
            <a:r>
              <a:rPr lang="en-US" dirty="0"/>
              <a:t>&amp; SMBC (using </a:t>
            </a:r>
            <a:r>
              <a:rPr lang="en-US" dirty="0" err="1"/>
              <a:t>votedisk</a:t>
            </a:r>
            <a:r>
              <a:rPr lang="en-US" dirty="0"/>
              <a:t> majority)</a:t>
            </a:r>
          </a:p>
        </p:txBody>
      </p:sp>
      <p:pic>
        <p:nvPicPr>
          <p:cNvPr id="8" name="Content Placeholder 7">
            <a:extLst>
              <a:ext uri="{FF2B5EF4-FFF2-40B4-BE49-F238E27FC236}">
                <a16:creationId xmlns:a16="http://schemas.microsoft.com/office/drawing/2014/main" id="{C164E157-1F57-4536-A897-D443EE85739E}"/>
              </a:ext>
            </a:extLst>
          </p:cNvPr>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3244793" y="4543976"/>
            <a:ext cx="1371666" cy="369934"/>
          </a:xfrm>
          <a:prstGeom prst="rect">
            <a:avLst/>
          </a:prstGeom>
        </p:spPr>
      </p:pic>
      <p:pic>
        <p:nvPicPr>
          <p:cNvPr id="9" name="Content Placeholder 7">
            <a:extLst>
              <a:ext uri="{FF2B5EF4-FFF2-40B4-BE49-F238E27FC236}">
                <a16:creationId xmlns:a16="http://schemas.microsoft.com/office/drawing/2014/main" id="{634C4170-EAB5-4439-A7F5-FD5E236E3C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4668" y="4541182"/>
            <a:ext cx="1371666" cy="369934"/>
          </a:xfrm>
          <a:prstGeom prst="rect">
            <a:avLst/>
          </a:prstGeom>
        </p:spPr>
      </p:pic>
      <p:sp>
        <p:nvSpPr>
          <p:cNvPr id="10" name="Rectangle 9">
            <a:extLst>
              <a:ext uri="{FF2B5EF4-FFF2-40B4-BE49-F238E27FC236}">
                <a16:creationId xmlns:a16="http://schemas.microsoft.com/office/drawing/2014/main" id="{03550783-2C7A-449C-9FB6-77430DE4ADE5}"/>
              </a:ext>
            </a:extLst>
          </p:cNvPr>
          <p:cNvSpPr/>
          <p:nvPr/>
        </p:nvSpPr>
        <p:spPr>
          <a:xfrm>
            <a:off x="2734360" y="1516243"/>
            <a:ext cx="927404" cy="6309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RAC1</a:t>
            </a:r>
          </a:p>
        </p:txBody>
      </p:sp>
      <p:sp>
        <p:nvSpPr>
          <p:cNvPr id="12" name="Line 21">
            <a:extLst>
              <a:ext uri="{FF2B5EF4-FFF2-40B4-BE49-F238E27FC236}">
                <a16:creationId xmlns:a16="http://schemas.microsoft.com/office/drawing/2014/main" id="{6506DB27-E69B-4708-883B-271611BF3C0C}"/>
              </a:ext>
            </a:extLst>
          </p:cNvPr>
          <p:cNvSpPr>
            <a:spLocks noChangeShapeType="1"/>
          </p:cNvSpPr>
          <p:nvPr/>
        </p:nvSpPr>
        <p:spPr bwMode="gray">
          <a:xfrm flipV="1">
            <a:off x="4616459" y="4741007"/>
            <a:ext cx="2708209" cy="0"/>
          </a:xfrm>
          <a:prstGeom prst="line">
            <a:avLst/>
          </a:prstGeom>
          <a:noFill/>
          <a:ln w="28575">
            <a:solidFill>
              <a:sysClr val="windowText" lastClr="000000"/>
            </a:solidFill>
            <a:prstDash val="solid"/>
            <a:round/>
            <a:headEnd type="none" w="med" len="med"/>
            <a:tailEnd type="none" w="med" len="med"/>
          </a:ln>
        </p:spPr>
        <p:txBody>
          <a:bodyPr wrap="none" anchor="ctr"/>
          <a:lstStyle/>
          <a:p>
            <a:pPr defTabSz="1142634">
              <a:defRPr/>
            </a:pPr>
            <a:endParaRPr lang="en-US" sz="1500" kern="0" dirty="0">
              <a:solidFill>
                <a:sysClr val="windowText" lastClr="000000"/>
              </a:solidFill>
              <a:cs typeface="Arial" pitchFamily="34" charset="0"/>
            </a:endParaRPr>
          </a:p>
        </p:txBody>
      </p:sp>
      <p:sp>
        <p:nvSpPr>
          <p:cNvPr id="14" name="TextBox 13">
            <a:extLst>
              <a:ext uri="{FF2B5EF4-FFF2-40B4-BE49-F238E27FC236}">
                <a16:creationId xmlns:a16="http://schemas.microsoft.com/office/drawing/2014/main" id="{D36326F4-4E98-4186-85B7-226161A829CD}"/>
              </a:ext>
            </a:extLst>
          </p:cNvPr>
          <p:cNvSpPr txBox="1"/>
          <p:nvPr/>
        </p:nvSpPr>
        <p:spPr>
          <a:xfrm>
            <a:off x="5350213" y="4956427"/>
            <a:ext cx="865761" cy="321013"/>
          </a:xfrm>
          <a:prstGeom prst="rect">
            <a:avLst/>
          </a:prstGeom>
          <a:noFill/>
        </p:spPr>
        <p:txBody>
          <a:bodyPr wrap="square" rtlCol="0">
            <a:noAutofit/>
          </a:bodyPr>
          <a:lstStyle/>
          <a:p>
            <a:pPr algn="l"/>
            <a:r>
              <a:rPr lang="en-US" dirty="0"/>
              <a:t>SMBC</a:t>
            </a:r>
          </a:p>
        </p:txBody>
      </p:sp>
      <p:pic>
        <p:nvPicPr>
          <p:cNvPr id="20" name="Picture 3" descr="C:\Users\PrestoGeorge\Desktop\FlexVol.gif">
            <a:extLst>
              <a:ext uri="{FF2B5EF4-FFF2-40B4-BE49-F238E27FC236}">
                <a16:creationId xmlns:a16="http://schemas.microsoft.com/office/drawing/2014/main" id="{6493DE14-9C29-4421-B5DF-AC261244C351}"/>
              </a:ext>
            </a:extLst>
          </p:cNvPr>
          <p:cNvPicPr>
            <a:picLocks noChangeAspect="1" noChangeArrowheads="1"/>
          </p:cNvPicPr>
          <p:nvPr/>
        </p:nvPicPr>
        <p:blipFill>
          <a:blip r:embed="rId3" cstate="print"/>
          <a:srcRect/>
          <a:stretch>
            <a:fillRect/>
          </a:stretch>
        </p:blipFill>
        <p:spPr bwMode="auto">
          <a:xfrm>
            <a:off x="7821770" y="5111523"/>
            <a:ext cx="279848" cy="436077"/>
          </a:xfrm>
          <a:prstGeom prst="rect">
            <a:avLst/>
          </a:prstGeom>
          <a:noFill/>
        </p:spPr>
      </p:pic>
      <p:pic>
        <p:nvPicPr>
          <p:cNvPr id="21" name="Picture 3" descr="C:\Users\PrestoGeorge\Desktop\FlexVol.gif">
            <a:extLst>
              <a:ext uri="{FF2B5EF4-FFF2-40B4-BE49-F238E27FC236}">
                <a16:creationId xmlns:a16="http://schemas.microsoft.com/office/drawing/2014/main" id="{4B01472F-D0D2-4A77-93A2-E3474C68BEF5}"/>
              </a:ext>
            </a:extLst>
          </p:cNvPr>
          <p:cNvPicPr>
            <a:picLocks noChangeAspect="1" noChangeArrowheads="1"/>
          </p:cNvPicPr>
          <p:nvPr/>
        </p:nvPicPr>
        <p:blipFill>
          <a:blip r:embed="rId3" cstate="print"/>
          <a:srcRect/>
          <a:stretch>
            <a:fillRect/>
          </a:stretch>
        </p:blipFill>
        <p:spPr bwMode="auto">
          <a:xfrm>
            <a:off x="10229263" y="4981715"/>
            <a:ext cx="279848" cy="436077"/>
          </a:xfrm>
          <a:prstGeom prst="rect">
            <a:avLst/>
          </a:prstGeom>
          <a:noFill/>
        </p:spPr>
      </p:pic>
      <p:cxnSp>
        <p:nvCxnSpPr>
          <p:cNvPr id="36" name="Straight Connector 35">
            <a:extLst>
              <a:ext uri="{FF2B5EF4-FFF2-40B4-BE49-F238E27FC236}">
                <a16:creationId xmlns:a16="http://schemas.microsoft.com/office/drawing/2014/main" id="{1E2D2ACC-A847-473D-B625-85BE249AEF66}"/>
              </a:ext>
            </a:extLst>
          </p:cNvPr>
          <p:cNvCxnSpPr>
            <a:cxnSpLocks/>
            <a:stCxn id="10" idx="2"/>
          </p:cNvCxnSpPr>
          <p:nvPr/>
        </p:nvCxnSpPr>
        <p:spPr>
          <a:xfrm flipH="1">
            <a:off x="3197660" y="2147179"/>
            <a:ext cx="402" cy="497221"/>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Straight Connector 36">
            <a:extLst>
              <a:ext uri="{FF2B5EF4-FFF2-40B4-BE49-F238E27FC236}">
                <a16:creationId xmlns:a16="http://schemas.microsoft.com/office/drawing/2014/main" id="{DE6F6DD9-4731-4F08-B1C7-9CAE7B3E39E3}"/>
              </a:ext>
            </a:extLst>
          </p:cNvPr>
          <p:cNvCxnSpPr>
            <a:cxnSpLocks/>
          </p:cNvCxnSpPr>
          <p:nvPr/>
        </p:nvCxnSpPr>
        <p:spPr>
          <a:xfrm flipH="1">
            <a:off x="7392053" y="2129058"/>
            <a:ext cx="4998" cy="497221"/>
          </a:xfrm>
          <a:prstGeom prst="line">
            <a:avLst/>
          </a:prstGeom>
        </p:spPr>
        <p:style>
          <a:lnRef idx="3">
            <a:schemeClr val="accent5"/>
          </a:lnRef>
          <a:fillRef idx="0">
            <a:schemeClr val="accent5"/>
          </a:fillRef>
          <a:effectRef idx="2">
            <a:schemeClr val="accent5"/>
          </a:effectRef>
          <a:fontRef idx="minor">
            <a:schemeClr val="tx1"/>
          </a:fontRef>
        </p:style>
      </p:cxnSp>
      <p:cxnSp>
        <p:nvCxnSpPr>
          <p:cNvPr id="40" name="Straight Connector 39">
            <a:extLst>
              <a:ext uri="{FF2B5EF4-FFF2-40B4-BE49-F238E27FC236}">
                <a16:creationId xmlns:a16="http://schemas.microsoft.com/office/drawing/2014/main" id="{1D7F5490-6835-4C82-86EF-FD1E80AF36A2}"/>
              </a:ext>
            </a:extLst>
          </p:cNvPr>
          <p:cNvCxnSpPr>
            <a:cxnSpLocks/>
          </p:cNvCxnSpPr>
          <p:nvPr/>
        </p:nvCxnSpPr>
        <p:spPr>
          <a:xfrm>
            <a:off x="5794409" y="812645"/>
            <a:ext cx="22649" cy="542925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ctangle: Rounded Corners 6">
            <a:extLst>
              <a:ext uri="{FF2B5EF4-FFF2-40B4-BE49-F238E27FC236}">
                <a16:creationId xmlns:a16="http://schemas.microsoft.com/office/drawing/2014/main" id="{7C9C8031-68E3-44A3-A7E2-C3D7CE6412DD}"/>
              </a:ext>
            </a:extLst>
          </p:cNvPr>
          <p:cNvSpPr/>
          <p:nvPr/>
        </p:nvSpPr>
        <p:spPr>
          <a:xfrm>
            <a:off x="1941819" y="2626279"/>
            <a:ext cx="9011932" cy="4777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ORACLE DATABASE</a:t>
            </a:r>
          </a:p>
        </p:txBody>
      </p:sp>
      <p:pic>
        <p:nvPicPr>
          <p:cNvPr id="13" name="image124.png">
            <a:extLst>
              <a:ext uri="{FF2B5EF4-FFF2-40B4-BE49-F238E27FC236}">
                <a16:creationId xmlns:a16="http://schemas.microsoft.com/office/drawing/2014/main" id="{FAC8D32D-E43C-42A4-9A8A-184C16DB35C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538115" y="4414972"/>
            <a:ext cx="557886" cy="524139"/>
          </a:xfrm>
          <a:prstGeom prst="rect">
            <a:avLst/>
          </a:prstGeom>
          <a:ln w="12700">
            <a:miter lim="400000"/>
          </a:ln>
        </p:spPr>
      </p:pic>
      <p:sp>
        <p:nvSpPr>
          <p:cNvPr id="44" name="TextBox 43">
            <a:extLst>
              <a:ext uri="{FF2B5EF4-FFF2-40B4-BE49-F238E27FC236}">
                <a16:creationId xmlns:a16="http://schemas.microsoft.com/office/drawing/2014/main" id="{98FDF1E9-A0BA-4CAF-93D7-E0CBA38F28C7}"/>
              </a:ext>
            </a:extLst>
          </p:cNvPr>
          <p:cNvSpPr txBox="1"/>
          <p:nvPr/>
        </p:nvSpPr>
        <p:spPr>
          <a:xfrm>
            <a:off x="4842025" y="797434"/>
            <a:ext cx="899440" cy="394590"/>
          </a:xfrm>
          <a:prstGeom prst="rect">
            <a:avLst/>
          </a:prstGeom>
          <a:noFill/>
        </p:spPr>
        <p:txBody>
          <a:bodyPr wrap="square" rtlCol="0">
            <a:noAutofit/>
          </a:bodyPr>
          <a:lstStyle/>
          <a:p>
            <a:pPr algn="l"/>
            <a:r>
              <a:rPr lang="en-US" dirty="0"/>
              <a:t>Site A</a:t>
            </a:r>
          </a:p>
        </p:txBody>
      </p:sp>
      <p:sp>
        <p:nvSpPr>
          <p:cNvPr id="45" name="TextBox 44">
            <a:extLst>
              <a:ext uri="{FF2B5EF4-FFF2-40B4-BE49-F238E27FC236}">
                <a16:creationId xmlns:a16="http://schemas.microsoft.com/office/drawing/2014/main" id="{C9527941-9F10-4737-ADF8-04C4121B428D}"/>
              </a:ext>
            </a:extLst>
          </p:cNvPr>
          <p:cNvSpPr txBox="1"/>
          <p:nvPr/>
        </p:nvSpPr>
        <p:spPr>
          <a:xfrm>
            <a:off x="5886635" y="817605"/>
            <a:ext cx="899440" cy="394590"/>
          </a:xfrm>
          <a:prstGeom prst="rect">
            <a:avLst/>
          </a:prstGeom>
          <a:noFill/>
        </p:spPr>
        <p:txBody>
          <a:bodyPr wrap="square" rtlCol="0">
            <a:noAutofit/>
          </a:bodyPr>
          <a:lstStyle/>
          <a:p>
            <a:pPr algn="l"/>
            <a:r>
              <a:rPr lang="en-US" dirty="0"/>
              <a:t>Site B</a:t>
            </a:r>
          </a:p>
        </p:txBody>
      </p:sp>
      <p:cxnSp>
        <p:nvCxnSpPr>
          <p:cNvPr id="50" name="Straight Connector 49">
            <a:extLst>
              <a:ext uri="{FF2B5EF4-FFF2-40B4-BE49-F238E27FC236}">
                <a16:creationId xmlns:a16="http://schemas.microsoft.com/office/drawing/2014/main" id="{F253E007-23F4-4704-AEAF-97D2190E73ED}"/>
              </a:ext>
            </a:extLst>
          </p:cNvPr>
          <p:cNvCxnSpPr>
            <a:cxnSpLocks/>
            <a:endCxn id="8" idx="0"/>
          </p:cNvCxnSpPr>
          <p:nvPr/>
        </p:nvCxnSpPr>
        <p:spPr>
          <a:xfrm flipH="1">
            <a:off x="3930626" y="3089471"/>
            <a:ext cx="32494" cy="14545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045EE18-A8FC-4BDB-B2DC-658636F2F608}"/>
              </a:ext>
            </a:extLst>
          </p:cNvPr>
          <p:cNvCxnSpPr/>
          <p:nvPr/>
        </p:nvCxnSpPr>
        <p:spPr>
          <a:xfrm>
            <a:off x="3706334" y="3089471"/>
            <a:ext cx="0" cy="1451711"/>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70" name="Straight Connector 69">
            <a:extLst>
              <a:ext uri="{FF2B5EF4-FFF2-40B4-BE49-F238E27FC236}">
                <a16:creationId xmlns:a16="http://schemas.microsoft.com/office/drawing/2014/main" id="{CC033B71-3992-4FEB-A1BD-9A0795D1B677}"/>
              </a:ext>
            </a:extLst>
          </p:cNvPr>
          <p:cNvCxnSpPr>
            <a:cxnSpLocks/>
            <a:stCxn id="10" idx="3"/>
            <a:endCxn id="46" idx="1"/>
          </p:cNvCxnSpPr>
          <p:nvPr/>
        </p:nvCxnSpPr>
        <p:spPr>
          <a:xfrm flipV="1">
            <a:off x="3661764" y="1822651"/>
            <a:ext cx="4554295" cy="9060"/>
          </a:xfrm>
          <a:prstGeom prst="line">
            <a:avLst/>
          </a:prstGeom>
          <a:ln w="57150"/>
        </p:spPr>
        <p:style>
          <a:lnRef idx="3">
            <a:schemeClr val="accent6"/>
          </a:lnRef>
          <a:fillRef idx="0">
            <a:schemeClr val="accent6"/>
          </a:fillRef>
          <a:effectRef idx="2">
            <a:schemeClr val="accent6"/>
          </a:effectRef>
          <a:fontRef idx="minor">
            <a:schemeClr val="tx1"/>
          </a:fontRef>
        </p:style>
      </p:cxnSp>
      <p:sp>
        <p:nvSpPr>
          <p:cNvPr id="71" name="TextBox 70">
            <a:extLst>
              <a:ext uri="{FF2B5EF4-FFF2-40B4-BE49-F238E27FC236}">
                <a16:creationId xmlns:a16="http://schemas.microsoft.com/office/drawing/2014/main" id="{15DF0EB8-6D11-4D01-84B0-6C0250D623DF}"/>
              </a:ext>
            </a:extLst>
          </p:cNvPr>
          <p:cNvSpPr txBox="1"/>
          <p:nvPr/>
        </p:nvSpPr>
        <p:spPr>
          <a:xfrm>
            <a:off x="5876859" y="1576108"/>
            <a:ext cx="777649" cy="187107"/>
          </a:xfrm>
          <a:prstGeom prst="rect">
            <a:avLst/>
          </a:prstGeom>
          <a:solidFill>
            <a:schemeClr val="bg1">
              <a:lumMod val="95000"/>
            </a:schemeClr>
          </a:solidFill>
        </p:spPr>
        <p:txBody>
          <a:bodyPr wrap="square" rtlCol="0">
            <a:noAutofit/>
          </a:bodyPr>
          <a:lstStyle/>
          <a:p>
            <a:pPr algn="l"/>
            <a:r>
              <a:rPr lang="en-US" sz="1000" dirty="0"/>
              <a:t>PRIVATE</a:t>
            </a:r>
          </a:p>
        </p:txBody>
      </p:sp>
      <p:sp>
        <p:nvSpPr>
          <p:cNvPr id="76" name="TextBox 75">
            <a:extLst>
              <a:ext uri="{FF2B5EF4-FFF2-40B4-BE49-F238E27FC236}">
                <a16:creationId xmlns:a16="http://schemas.microsoft.com/office/drawing/2014/main" id="{18D5A91C-F0DD-46CF-BCFC-B9F06B7FE26A}"/>
              </a:ext>
            </a:extLst>
          </p:cNvPr>
          <p:cNvSpPr txBox="1"/>
          <p:nvPr/>
        </p:nvSpPr>
        <p:spPr>
          <a:xfrm>
            <a:off x="3369419" y="5580976"/>
            <a:ext cx="1695220" cy="314999"/>
          </a:xfrm>
          <a:prstGeom prst="rect">
            <a:avLst/>
          </a:prstGeom>
          <a:noFill/>
        </p:spPr>
        <p:txBody>
          <a:bodyPr wrap="square" rtlCol="0">
            <a:noAutofit/>
          </a:bodyPr>
          <a:lstStyle/>
          <a:p>
            <a:pPr algn="l"/>
            <a:r>
              <a:rPr lang="en-US" sz="1000" dirty="0"/>
              <a:t>VOTE Disk FG1 </a:t>
            </a:r>
          </a:p>
        </p:txBody>
      </p:sp>
      <p:sp>
        <p:nvSpPr>
          <p:cNvPr id="41" name="Rectangle 40">
            <a:extLst>
              <a:ext uri="{FF2B5EF4-FFF2-40B4-BE49-F238E27FC236}">
                <a16:creationId xmlns:a16="http://schemas.microsoft.com/office/drawing/2014/main" id="{643EF158-107D-4A9C-A191-8883C19EEB2A}"/>
              </a:ext>
            </a:extLst>
          </p:cNvPr>
          <p:cNvSpPr/>
          <p:nvPr/>
        </p:nvSpPr>
        <p:spPr>
          <a:xfrm>
            <a:off x="4043889" y="1498122"/>
            <a:ext cx="927404" cy="6309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RAC2</a:t>
            </a:r>
          </a:p>
        </p:txBody>
      </p:sp>
      <p:cxnSp>
        <p:nvCxnSpPr>
          <p:cNvPr id="42" name="Straight Connector 41">
            <a:extLst>
              <a:ext uri="{FF2B5EF4-FFF2-40B4-BE49-F238E27FC236}">
                <a16:creationId xmlns:a16="http://schemas.microsoft.com/office/drawing/2014/main" id="{85270C2E-AB17-4687-A491-A3787BF182B2}"/>
              </a:ext>
            </a:extLst>
          </p:cNvPr>
          <p:cNvCxnSpPr/>
          <p:nvPr/>
        </p:nvCxnSpPr>
        <p:spPr>
          <a:xfrm flipH="1">
            <a:off x="4499616" y="2127759"/>
            <a:ext cx="402" cy="497221"/>
          </a:xfrm>
          <a:prstGeom prst="line">
            <a:avLst/>
          </a:prstGeom>
        </p:spPr>
        <p:style>
          <a:lnRef idx="3">
            <a:schemeClr val="accent5"/>
          </a:lnRef>
          <a:fillRef idx="0">
            <a:schemeClr val="accent5"/>
          </a:fillRef>
          <a:effectRef idx="2">
            <a:schemeClr val="accent5"/>
          </a:effectRef>
          <a:fontRef idx="minor">
            <a:schemeClr val="tx1"/>
          </a:fontRef>
        </p:style>
      </p:cxnSp>
      <p:sp>
        <p:nvSpPr>
          <p:cNvPr id="46" name="Rectangle 45">
            <a:extLst>
              <a:ext uri="{FF2B5EF4-FFF2-40B4-BE49-F238E27FC236}">
                <a16:creationId xmlns:a16="http://schemas.microsoft.com/office/drawing/2014/main" id="{76A3E2AC-4061-4720-94F2-A62612087017}"/>
              </a:ext>
            </a:extLst>
          </p:cNvPr>
          <p:cNvSpPr/>
          <p:nvPr/>
        </p:nvSpPr>
        <p:spPr>
          <a:xfrm>
            <a:off x="8216059" y="1507183"/>
            <a:ext cx="805772" cy="6309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RAC4</a:t>
            </a:r>
          </a:p>
        </p:txBody>
      </p:sp>
      <p:cxnSp>
        <p:nvCxnSpPr>
          <p:cNvPr id="47" name="Straight Connector 46">
            <a:extLst>
              <a:ext uri="{FF2B5EF4-FFF2-40B4-BE49-F238E27FC236}">
                <a16:creationId xmlns:a16="http://schemas.microsoft.com/office/drawing/2014/main" id="{1F36D9D6-19B4-45DE-9927-0FC6735BE947}"/>
              </a:ext>
            </a:extLst>
          </p:cNvPr>
          <p:cNvCxnSpPr>
            <a:cxnSpLocks/>
          </p:cNvCxnSpPr>
          <p:nvPr/>
        </p:nvCxnSpPr>
        <p:spPr>
          <a:xfrm flipH="1">
            <a:off x="8584935" y="2138119"/>
            <a:ext cx="4998" cy="497221"/>
          </a:xfrm>
          <a:prstGeom prst="line">
            <a:avLst/>
          </a:prstGeom>
        </p:spPr>
        <p:style>
          <a:lnRef idx="3">
            <a:schemeClr val="accent5"/>
          </a:lnRef>
          <a:fillRef idx="0">
            <a:schemeClr val="accent5"/>
          </a:fillRef>
          <a:effectRef idx="2">
            <a:schemeClr val="accent5"/>
          </a:effectRef>
          <a:fontRef idx="minor">
            <a:schemeClr val="tx1"/>
          </a:fontRef>
        </p:style>
      </p:cxnSp>
      <p:sp>
        <p:nvSpPr>
          <p:cNvPr id="11" name="Rectangle 10">
            <a:extLst>
              <a:ext uri="{FF2B5EF4-FFF2-40B4-BE49-F238E27FC236}">
                <a16:creationId xmlns:a16="http://schemas.microsoft.com/office/drawing/2014/main" id="{DEFEA7F8-FE63-40A1-998E-9B5796D94B9B}"/>
              </a:ext>
            </a:extLst>
          </p:cNvPr>
          <p:cNvSpPr/>
          <p:nvPr/>
        </p:nvSpPr>
        <p:spPr>
          <a:xfrm>
            <a:off x="7023177" y="1498122"/>
            <a:ext cx="805772" cy="6309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RAC3</a:t>
            </a:r>
          </a:p>
        </p:txBody>
      </p:sp>
      <p:pic>
        <p:nvPicPr>
          <p:cNvPr id="51" name="Content Placeholder 7">
            <a:extLst>
              <a:ext uri="{FF2B5EF4-FFF2-40B4-BE49-F238E27FC236}">
                <a16:creationId xmlns:a16="http://schemas.microsoft.com/office/drawing/2014/main" id="{5D6A9ADF-0C83-4388-8593-E3C0E90609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3354" y="4541182"/>
            <a:ext cx="1371666" cy="369934"/>
          </a:xfrm>
          <a:prstGeom prst="rect">
            <a:avLst/>
          </a:prstGeom>
        </p:spPr>
      </p:pic>
      <p:cxnSp>
        <p:nvCxnSpPr>
          <p:cNvPr id="52" name="Straight Connector 51">
            <a:extLst>
              <a:ext uri="{FF2B5EF4-FFF2-40B4-BE49-F238E27FC236}">
                <a16:creationId xmlns:a16="http://schemas.microsoft.com/office/drawing/2014/main" id="{32CB6CAF-E483-495A-98E7-687CE1C0EA5A}"/>
              </a:ext>
            </a:extLst>
          </p:cNvPr>
          <p:cNvCxnSpPr>
            <a:cxnSpLocks/>
          </p:cNvCxnSpPr>
          <p:nvPr/>
        </p:nvCxnSpPr>
        <p:spPr>
          <a:xfrm>
            <a:off x="9288489" y="664082"/>
            <a:ext cx="22649" cy="5577813"/>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D9963401-4A2B-46CB-88C9-1860270383AD}"/>
              </a:ext>
            </a:extLst>
          </p:cNvPr>
          <p:cNvSpPr txBox="1"/>
          <p:nvPr/>
        </p:nvSpPr>
        <p:spPr>
          <a:xfrm>
            <a:off x="9247740" y="817605"/>
            <a:ext cx="899440" cy="394590"/>
          </a:xfrm>
          <a:prstGeom prst="rect">
            <a:avLst/>
          </a:prstGeom>
          <a:noFill/>
        </p:spPr>
        <p:txBody>
          <a:bodyPr wrap="square" rtlCol="0">
            <a:noAutofit/>
          </a:bodyPr>
          <a:lstStyle/>
          <a:p>
            <a:pPr algn="l"/>
            <a:r>
              <a:rPr lang="en-US" dirty="0"/>
              <a:t>Site C</a:t>
            </a:r>
          </a:p>
        </p:txBody>
      </p:sp>
      <p:sp>
        <p:nvSpPr>
          <p:cNvPr id="56" name="TextBox 55">
            <a:extLst>
              <a:ext uri="{FF2B5EF4-FFF2-40B4-BE49-F238E27FC236}">
                <a16:creationId xmlns:a16="http://schemas.microsoft.com/office/drawing/2014/main" id="{D8B6AAC8-230F-4D34-A63B-796EC2B7398D}"/>
              </a:ext>
            </a:extLst>
          </p:cNvPr>
          <p:cNvSpPr txBox="1"/>
          <p:nvPr/>
        </p:nvSpPr>
        <p:spPr>
          <a:xfrm>
            <a:off x="9788784" y="5476629"/>
            <a:ext cx="1487420" cy="314999"/>
          </a:xfrm>
          <a:prstGeom prst="rect">
            <a:avLst/>
          </a:prstGeom>
          <a:noFill/>
        </p:spPr>
        <p:txBody>
          <a:bodyPr wrap="square" rtlCol="0">
            <a:noAutofit/>
          </a:bodyPr>
          <a:lstStyle/>
          <a:p>
            <a:pPr algn="l"/>
            <a:r>
              <a:rPr lang="en-US" sz="1000" dirty="0"/>
              <a:t>       Quorum </a:t>
            </a:r>
          </a:p>
          <a:p>
            <a:pPr algn="l"/>
            <a:r>
              <a:rPr lang="en-US" sz="1000" dirty="0"/>
              <a:t>OCR+VOTE Disk </a:t>
            </a:r>
          </a:p>
        </p:txBody>
      </p:sp>
      <p:sp>
        <p:nvSpPr>
          <p:cNvPr id="57" name="TextBox 56">
            <a:extLst>
              <a:ext uri="{FF2B5EF4-FFF2-40B4-BE49-F238E27FC236}">
                <a16:creationId xmlns:a16="http://schemas.microsoft.com/office/drawing/2014/main" id="{5CDCA90F-6F00-45D5-8C81-5EFF57B04ADE}"/>
              </a:ext>
            </a:extLst>
          </p:cNvPr>
          <p:cNvSpPr txBox="1"/>
          <p:nvPr/>
        </p:nvSpPr>
        <p:spPr>
          <a:xfrm>
            <a:off x="7487381" y="5556871"/>
            <a:ext cx="1695220" cy="314999"/>
          </a:xfrm>
          <a:prstGeom prst="rect">
            <a:avLst/>
          </a:prstGeom>
          <a:noFill/>
        </p:spPr>
        <p:txBody>
          <a:bodyPr wrap="square" rtlCol="0">
            <a:noAutofit/>
          </a:bodyPr>
          <a:lstStyle/>
          <a:p>
            <a:pPr algn="l"/>
            <a:r>
              <a:rPr lang="en-US" sz="1000" dirty="0"/>
              <a:t>VOTE Disk FG2 </a:t>
            </a:r>
          </a:p>
        </p:txBody>
      </p:sp>
      <p:pic>
        <p:nvPicPr>
          <p:cNvPr id="58" name="Picture 3" descr="C:\Users\PrestoGeorge\Desktop\FlexVol.gif">
            <a:extLst>
              <a:ext uri="{FF2B5EF4-FFF2-40B4-BE49-F238E27FC236}">
                <a16:creationId xmlns:a16="http://schemas.microsoft.com/office/drawing/2014/main" id="{B3C0B5D0-C122-4BC9-AF05-544BFDA781C3}"/>
              </a:ext>
            </a:extLst>
          </p:cNvPr>
          <p:cNvPicPr>
            <a:picLocks noChangeAspect="1" noChangeArrowheads="1"/>
          </p:cNvPicPr>
          <p:nvPr/>
        </p:nvPicPr>
        <p:blipFill>
          <a:blip r:embed="rId3" cstate="print"/>
          <a:srcRect/>
          <a:stretch>
            <a:fillRect/>
          </a:stretch>
        </p:blipFill>
        <p:spPr bwMode="auto">
          <a:xfrm>
            <a:off x="3614045" y="5112420"/>
            <a:ext cx="279848" cy="436077"/>
          </a:xfrm>
          <a:prstGeom prst="rect">
            <a:avLst/>
          </a:prstGeom>
          <a:noFill/>
        </p:spPr>
      </p:pic>
      <p:cxnSp>
        <p:nvCxnSpPr>
          <p:cNvPr id="59" name="Straight Connector 58">
            <a:extLst>
              <a:ext uri="{FF2B5EF4-FFF2-40B4-BE49-F238E27FC236}">
                <a16:creationId xmlns:a16="http://schemas.microsoft.com/office/drawing/2014/main" id="{660C62CE-9E35-4958-9CCB-637CFED1C02F}"/>
              </a:ext>
            </a:extLst>
          </p:cNvPr>
          <p:cNvCxnSpPr>
            <a:cxnSpLocks/>
          </p:cNvCxnSpPr>
          <p:nvPr/>
        </p:nvCxnSpPr>
        <p:spPr>
          <a:xfrm>
            <a:off x="7592664" y="3067282"/>
            <a:ext cx="18157" cy="146749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41D3426-9D94-4CCC-9994-0675C7EFAA86}"/>
              </a:ext>
            </a:extLst>
          </p:cNvPr>
          <p:cNvSpPr txBox="1"/>
          <p:nvPr/>
        </p:nvSpPr>
        <p:spPr>
          <a:xfrm>
            <a:off x="3554896" y="1212195"/>
            <a:ext cx="596511" cy="270208"/>
          </a:xfrm>
          <a:prstGeom prst="rect">
            <a:avLst/>
          </a:prstGeom>
          <a:solidFill>
            <a:schemeClr val="accent4">
              <a:lumMod val="50000"/>
            </a:schemeClr>
          </a:solidFill>
        </p:spPr>
        <p:txBody>
          <a:bodyPr wrap="square" rtlCol="0">
            <a:noAutofit/>
          </a:bodyPr>
          <a:lstStyle/>
          <a:p>
            <a:pPr algn="l"/>
            <a:r>
              <a:rPr lang="en-US" sz="1400" dirty="0"/>
              <a:t>ERP</a:t>
            </a:r>
          </a:p>
        </p:txBody>
      </p:sp>
      <p:sp>
        <p:nvSpPr>
          <p:cNvPr id="48" name="Rectangle: Rounded Corners 47">
            <a:extLst>
              <a:ext uri="{FF2B5EF4-FFF2-40B4-BE49-F238E27FC236}">
                <a16:creationId xmlns:a16="http://schemas.microsoft.com/office/drawing/2014/main" id="{1FF83270-07D6-4AAC-8B65-E5A56DD7EF69}"/>
              </a:ext>
            </a:extLst>
          </p:cNvPr>
          <p:cNvSpPr/>
          <p:nvPr/>
        </p:nvSpPr>
        <p:spPr>
          <a:xfrm>
            <a:off x="2880862" y="5029337"/>
            <a:ext cx="6351419" cy="90851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ysClr val="windowText" lastClr="000000"/>
              </a:solidFill>
            </a:endParaRPr>
          </a:p>
        </p:txBody>
      </p:sp>
      <p:sp>
        <p:nvSpPr>
          <p:cNvPr id="49" name="Rectangle: Rounded Corners 48">
            <a:extLst>
              <a:ext uri="{FF2B5EF4-FFF2-40B4-BE49-F238E27FC236}">
                <a16:creationId xmlns:a16="http://schemas.microsoft.com/office/drawing/2014/main" id="{318A7261-7EA6-441A-B659-F1F471E8056D}"/>
              </a:ext>
            </a:extLst>
          </p:cNvPr>
          <p:cNvSpPr/>
          <p:nvPr/>
        </p:nvSpPr>
        <p:spPr>
          <a:xfrm>
            <a:off x="2896321" y="5032131"/>
            <a:ext cx="2362101" cy="90851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ysClr val="windowText" lastClr="000000"/>
              </a:solidFill>
            </a:endParaRPr>
          </a:p>
        </p:txBody>
      </p:sp>
      <p:pic>
        <p:nvPicPr>
          <p:cNvPr id="53" name="Picture 3" descr="C:\Users\PrestoGeorge\Desktop\FlexVol.gif">
            <a:extLst>
              <a:ext uri="{FF2B5EF4-FFF2-40B4-BE49-F238E27FC236}">
                <a16:creationId xmlns:a16="http://schemas.microsoft.com/office/drawing/2014/main" id="{9C0633D8-D8AA-4B62-8B48-B5832AA6D40D}"/>
              </a:ext>
            </a:extLst>
          </p:cNvPr>
          <p:cNvPicPr>
            <a:picLocks noChangeAspect="1" noChangeArrowheads="1"/>
          </p:cNvPicPr>
          <p:nvPr/>
        </p:nvPicPr>
        <p:blipFill>
          <a:blip r:embed="rId3" cstate="print"/>
          <a:srcRect/>
          <a:stretch>
            <a:fillRect/>
          </a:stretch>
        </p:blipFill>
        <p:spPr bwMode="auto">
          <a:xfrm>
            <a:off x="3088339" y="5122837"/>
            <a:ext cx="279848" cy="436077"/>
          </a:xfrm>
          <a:prstGeom prst="rect">
            <a:avLst/>
          </a:prstGeom>
          <a:noFill/>
        </p:spPr>
      </p:pic>
      <p:pic>
        <p:nvPicPr>
          <p:cNvPr id="54" name="Picture 3" descr="C:\Users\PrestoGeorge\Desktop\FlexVol.gif">
            <a:extLst>
              <a:ext uri="{FF2B5EF4-FFF2-40B4-BE49-F238E27FC236}">
                <a16:creationId xmlns:a16="http://schemas.microsoft.com/office/drawing/2014/main" id="{3A22F687-10AB-4C5E-B107-536C49045191}"/>
              </a:ext>
            </a:extLst>
          </p:cNvPr>
          <p:cNvPicPr>
            <a:picLocks noChangeAspect="1" noChangeArrowheads="1"/>
          </p:cNvPicPr>
          <p:nvPr/>
        </p:nvPicPr>
        <p:blipFill>
          <a:blip r:embed="rId3" cstate="print"/>
          <a:srcRect/>
          <a:stretch>
            <a:fillRect/>
          </a:stretch>
        </p:blipFill>
        <p:spPr bwMode="auto">
          <a:xfrm>
            <a:off x="3903107" y="5143437"/>
            <a:ext cx="279848" cy="436077"/>
          </a:xfrm>
          <a:prstGeom prst="rect">
            <a:avLst/>
          </a:prstGeom>
          <a:noFill/>
        </p:spPr>
      </p:pic>
      <p:pic>
        <p:nvPicPr>
          <p:cNvPr id="61" name="Picture 3" descr="C:\Users\PrestoGeorge\Desktop\FlexVol.gif">
            <a:extLst>
              <a:ext uri="{FF2B5EF4-FFF2-40B4-BE49-F238E27FC236}">
                <a16:creationId xmlns:a16="http://schemas.microsoft.com/office/drawing/2014/main" id="{56E20838-9449-441F-ADEC-994B2C619BE9}"/>
              </a:ext>
            </a:extLst>
          </p:cNvPr>
          <p:cNvPicPr>
            <a:picLocks noChangeAspect="1" noChangeArrowheads="1"/>
          </p:cNvPicPr>
          <p:nvPr/>
        </p:nvPicPr>
        <p:blipFill>
          <a:blip r:embed="rId3" cstate="print"/>
          <a:srcRect/>
          <a:stretch>
            <a:fillRect/>
          </a:stretch>
        </p:blipFill>
        <p:spPr bwMode="auto">
          <a:xfrm>
            <a:off x="4672791" y="5122837"/>
            <a:ext cx="279848" cy="436077"/>
          </a:xfrm>
          <a:prstGeom prst="rect">
            <a:avLst/>
          </a:prstGeom>
          <a:noFill/>
        </p:spPr>
      </p:pic>
      <p:sp>
        <p:nvSpPr>
          <p:cNvPr id="62" name="TextBox 61">
            <a:extLst>
              <a:ext uri="{FF2B5EF4-FFF2-40B4-BE49-F238E27FC236}">
                <a16:creationId xmlns:a16="http://schemas.microsoft.com/office/drawing/2014/main" id="{0DBB9B4D-1A9B-4A29-9E47-992A79003083}"/>
              </a:ext>
            </a:extLst>
          </p:cNvPr>
          <p:cNvSpPr txBox="1"/>
          <p:nvPr/>
        </p:nvSpPr>
        <p:spPr>
          <a:xfrm>
            <a:off x="3779560" y="5581754"/>
            <a:ext cx="579457" cy="314999"/>
          </a:xfrm>
          <a:prstGeom prst="rect">
            <a:avLst/>
          </a:prstGeom>
          <a:noFill/>
        </p:spPr>
        <p:txBody>
          <a:bodyPr wrap="square" rtlCol="0">
            <a:noAutofit/>
          </a:bodyPr>
          <a:lstStyle/>
          <a:p>
            <a:pPr algn="l"/>
            <a:r>
              <a:rPr lang="en-US" sz="900" dirty="0"/>
              <a:t>HOME,</a:t>
            </a:r>
          </a:p>
          <a:p>
            <a:pPr algn="l"/>
            <a:r>
              <a:rPr lang="en-US" sz="900" dirty="0"/>
              <a:t> GRID</a:t>
            </a:r>
          </a:p>
        </p:txBody>
      </p:sp>
      <p:sp>
        <p:nvSpPr>
          <p:cNvPr id="63" name="TextBox 62">
            <a:extLst>
              <a:ext uri="{FF2B5EF4-FFF2-40B4-BE49-F238E27FC236}">
                <a16:creationId xmlns:a16="http://schemas.microsoft.com/office/drawing/2014/main" id="{AD2E98BA-09A1-451A-B44F-8CCD86C5AB17}"/>
              </a:ext>
            </a:extLst>
          </p:cNvPr>
          <p:cNvSpPr txBox="1"/>
          <p:nvPr/>
        </p:nvSpPr>
        <p:spPr>
          <a:xfrm>
            <a:off x="2865495" y="5575180"/>
            <a:ext cx="959470" cy="314999"/>
          </a:xfrm>
          <a:prstGeom prst="rect">
            <a:avLst/>
          </a:prstGeom>
          <a:noFill/>
        </p:spPr>
        <p:txBody>
          <a:bodyPr wrap="square" rtlCol="0">
            <a:noAutofit/>
          </a:bodyPr>
          <a:lstStyle/>
          <a:p>
            <a:pPr algn="l"/>
            <a:r>
              <a:rPr lang="en-US" sz="900" dirty="0"/>
              <a:t>DATABASE</a:t>
            </a:r>
          </a:p>
        </p:txBody>
      </p:sp>
      <p:sp>
        <p:nvSpPr>
          <p:cNvPr id="64" name="TextBox 63">
            <a:extLst>
              <a:ext uri="{FF2B5EF4-FFF2-40B4-BE49-F238E27FC236}">
                <a16:creationId xmlns:a16="http://schemas.microsoft.com/office/drawing/2014/main" id="{32974495-F473-4CC6-A200-50E2F6C2F76C}"/>
              </a:ext>
            </a:extLst>
          </p:cNvPr>
          <p:cNvSpPr txBox="1"/>
          <p:nvPr/>
        </p:nvSpPr>
        <p:spPr>
          <a:xfrm>
            <a:off x="4437159" y="5560915"/>
            <a:ext cx="1143876" cy="314999"/>
          </a:xfrm>
          <a:prstGeom prst="rect">
            <a:avLst/>
          </a:prstGeom>
          <a:noFill/>
        </p:spPr>
        <p:txBody>
          <a:bodyPr wrap="square" rtlCol="0">
            <a:noAutofit/>
          </a:bodyPr>
          <a:lstStyle/>
          <a:p>
            <a:pPr algn="l"/>
            <a:r>
              <a:rPr lang="en-US" sz="900" dirty="0"/>
              <a:t>    Virtual </a:t>
            </a:r>
          </a:p>
          <a:p>
            <a:pPr algn="l"/>
            <a:r>
              <a:rPr lang="en-US" sz="900" dirty="0"/>
              <a:t>Machine Disk</a:t>
            </a:r>
          </a:p>
        </p:txBody>
      </p:sp>
      <p:sp>
        <p:nvSpPr>
          <p:cNvPr id="65" name="Rectangle: Rounded Corners 64">
            <a:extLst>
              <a:ext uri="{FF2B5EF4-FFF2-40B4-BE49-F238E27FC236}">
                <a16:creationId xmlns:a16="http://schemas.microsoft.com/office/drawing/2014/main" id="{31CD21B9-CD57-4A38-87A9-024FE53C9897}"/>
              </a:ext>
            </a:extLst>
          </p:cNvPr>
          <p:cNvSpPr/>
          <p:nvPr/>
        </p:nvSpPr>
        <p:spPr>
          <a:xfrm>
            <a:off x="6885639" y="5034132"/>
            <a:ext cx="2362101" cy="90851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ysClr val="windowText" lastClr="000000"/>
              </a:solidFill>
            </a:endParaRPr>
          </a:p>
        </p:txBody>
      </p:sp>
      <p:pic>
        <p:nvPicPr>
          <p:cNvPr id="69" name="Picture 3" descr="C:\Users\PrestoGeorge\Desktop\FlexVol.gif">
            <a:extLst>
              <a:ext uri="{FF2B5EF4-FFF2-40B4-BE49-F238E27FC236}">
                <a16:creationId xmlns:a16="http://schemas.microsoft.com/office/drawing/2014/main" id="{C7F6F671-B765-416C-91AE-5DD98F0E1769}"/>
              </a:ext>
            </a:extLst>
          </p:cNvPr>
          <p:cNvPicPr>
            <a:picLocks noChangeAspect="1" noChangeArrowheads="1"/>
          </p:cNvPicPr>
          <p:nvPr/>
        </p:nvPicPr>
        <p:blipFill>
          <a:blip r:embed="rId3" cstate="print"/>
          <a:srcRect/>
          <a:stretch>
            <a:fillRect/>
          </a:stretch>
        </p:blipFill>
        <p:spPr bwMode="auto">
          <a:xfrm>
            <a:off x="7077657" y="5124838"/>
            <a:ext cx="279848" cy="436077"/>
          </a:xfrm>
          <a:prstGeom prst="rect">
            <a:avLst/>
          </a:prstGeom>
          <a:noFill/>
        </p:spPr>
      </p:pic>
      <p:pic>
        <p:nvPicPr>
          <p:cNvPr id="72" name="Picture 3" descr="C:\Users\PrestoGeorge\Desktop\FlexVol.gif">
            <a:extLst>
              <a:ext uri="{FF2B5EF4-FFF2-40B4-BE49-F238E27FC236}">
                <a16:creationId xmlns:a16="http://schemas.microsoft.com/office/drawing/2014/main" id="{00238F2F-2C9C-4039-8E68-BB27AAB4F9BC}"/>
              </a:ext>
            </a:extLst>
          </p:cNvPr>
          <p:cNvPicPr>
            <a:picLocks noChangeAspect="1" noChangeArrowheads="1"/>
          </p:cNvPicPr>
          <p:nvPr/>
        </p:nvPicPr>
        <p:blipFill>
          <a:blip r:embed="rId3" cstate="print"/>
          <a:srcRect/>
          <a:stretch>
            <a:fillRect/>
          </a:stretch>
        </p:blipFill>
        <p:spPr bwMode="auto">
          <a:xfrm>
            <a:off x="7892425" y="5145438"/>
            <a:ext cx="279848" cy="436077"/>
          </a:xfrm>
          <a:prstGeom prst="rect">
            <a:avLst/>
          </a:prstGeom>
          <a:noFill/>
        </p:spPr>
      </p:pic>
      <p:pic>
        <p:nvPicPr>
          <p:cNvPr id="73" name="Picture 3" descr="C:\Users\PrestoGeorge\Desktop\FlexVol.gif">
            <a:extLst>
              <a:ext uri="{FF2B5EF4-FFF2-40B4-BE49-F238E27FC236}">
                <a16:creationId xmlns:a16="http://schemas.microsoft.com/office/drawing/2014/main" id="{8E8337D9-65BB-4BF2-94F9-0468B2763C1A}"/>
              </a:ext>
            </a:extLst>
          </p:cNvPr>
          <p:cNvPicPr>
            <a:picLocks noChangeAspect="1" noChangeArrowheads="1"/>
          </p:cNvPicPr>
          <p:nvPr/>
        </p:nvPicPr>
        <p:blipFill>
          <a:blip r:embed="rId3" cstate="print"/>
          <a:srcRect/>
          <a:stretch>
            <a:fillRect/>
          </a:stretch>
        </p:blipFill>
        <p:spPr bwMode="auto">
          <a:xfrm>
            <a:off x="8662109" y="5124838"/>
            <a:ext cx="279848" cy="436077"/>
          </a:xfrm>
          <a:prstGeom prst="rect">
            <a:avLst/>
          </a:prstGeom>
          <a:noFill/>
        </p:spPr>
      </p:pic>
      <p:sp>
        <p:nvSpPr>
          <p:cNvPr id="74" name="TextBox 73">
            <a:extLst>
              <a:ext uri="{FF2B5EF4-FFF2-40B4-BE49-F238E27FC236}">
                <a16:creationId xmlns:a16="http://schemas.microsoft.com/office/drawing/2014/main" id="{0A6E7E0F-F9F1-4B3C-A591-2EC0DCA84B66}"/>
              </a:ext>
            </a:extLst>
          </p:cNvPr>
          <p:cNvSpPr txBox="1"/>
          <p:nvPr/>
        </p:nvSpPr>
        <p:spPr>
          <a:xfrm>
            <a:off x="7816265" y="5575192"/>
            <a:ext cx="959470" cy="314999"/>
          </a:xfrm>
          <a:prstGeom prst="rect">
            <a:avLst/>
          </a:prstGeom>
          <a:noFill/>
        </p:spPr>
        <p:txBody>
          <a:bodyPr wrap="square" rtlCol="0">
            <a:noAutofit/>
          </a:bodyPr>
          <a:lstStyle/>
          <a:p>
            <a:pPr algn="l"/>
            <a:r>
              <a:rPr lang="en-US" sz="900" dirty="0"/>
              <a:t>HOME,</a:t>
            </a:r>
          </a:p>
          <a:p>
            <a:pPr algn="l"/>
            <a:r>
              <a:rPr lang="en-US" sz="900" dirty="0"/>
              <a:t>  Grid</a:t>
            </a:r>
          </a:p>
        </p:txBody>
      </p:sp>
      <p:sp>
        <p:nvSpPr>
          <p:cNvPr id="75" name="TextBox 74">
            <a:extLst>
              <a:ext uri="{FF2B5EF4-FFF2-40B4-BE49-F238E27FC236}">
                <a16:creationId xmlns:a16="http://schemas.microsoft.com/office/drawing/2014/main" id="{4E8716C1-E3AE-41E0-B0A6-6404CB82BFE4}"/>
              </a:ext>
            </a:extLst>
          </p:cNvPr>
          <p:cNvSpPr txBox="1"/>
          <p:nvPr/>
        </p:nvSpPr>
        <p:spPr>
          <a:xfrm>
            <a:off x="6854813" y="5577181"/>
            <a:ext cx="959470" cy="314999"/>
          </a:xfrm>
          <a:prstGeom prst="rect">
            <a:avLst/>
          </a:prstGeom>
          <a:noFill/>
        </p:spPr>
        <p:txBody>
          <a:bodyPr wrap="square" rtlCol="0">
            <a:noAutofit/>
          </a:bodyPr>
          <a:lstStyle/>
          <a:p>
            <a:pPr algn="l"/>
            <a:r>
              <a:rPr lang="en-US" sz="900" dirty="0"/>
              <a:t>DATABASE</a:t>
            </a:r>
          </a:p>
        </p:txBody>
      </p:sp>
      <p:sp>
        <p:nvSpPr>
          <p:cNvPr id="77" name="TextBox 76">
            <a:extLst>
              <a:ext uri="{FF2B5EF4-FFF2-40B4-BE49-F238E27FC236}">
                <a16:creationId xmlns:a16="http://schemas.microsoft.com/office/drawing/2014/main" id="{E5748C6D-71CD-41DC-965A-6BF1C5D021FE}"/>
              </a:ext>
            </a:extLst>
          </p:cNvPr>
          <p:cNvSpPr txBox="1"/>
          <p:nvPr/>
        </p:nvSpPr>
        <p:spPr>
          <a:xfrm>
            <a:off x="8426477" y="5563276"/>
            <a:ext cx="1143876" cy="314999"/>
          </a:xfrm>
          <a:prstGeom prst="rect">
            <a:avLst/>
          </a:prstGeom>
          <a:noFill/>
        </p:spPr>
        <p:txBody>
          <a:bodyPr wrap="square" rtlCol="0">
            <a:noAutofit/>
          </a:bodyPr>
          <a:lstStyle/>
          <a:p>
            <a:pPr algn="l"/>
            <a:r>
              <a:rPr lang="en-US" sz="900" dirty="0"/>
              <a:t>    Virtual </a:t>
            </a:r>
          </a:p>
          <a:p>
            <a:pPr algn="l"/>
            <a:r>
              <a:rPr lang="en-US" sz="900" dirty="0"/>
              <a:t>Machine Disk</a:t>
            </a:r>
          </a:p>
        </p:txBody>
      </p:sp>
      <p:cxnSp>
        <p:nvCxnSpPr>
          <p:cNvPr id="79" name="Straight Connector 78">
            <a:extLst>
              <a:ext uri="{FF2B5EF4-FFF2-40B4-BE49-F238E27FC236}">
                <a16:creationId xmlns:a16="http://schemas.microsoft.com/office/drawing/2014/main" id="{4A05AC36-2431-40EC-ADA2-149F5CF92AE5}"/>
              </a:ext>
            </a:extLst>
          </p:cNvPr>
          <p:cNvCxnSpPr/>
          <p:nvPr/>
        </p:nvCxnSpPr>
        <p:spPr>
          <a:xfrm>
            <a:off x="8216059" y="3089470"/>
            <a:ext cx="0" cy="1451711"/>
          </a:xfrm>
          <a:prstGeom prst="line">
            <a:avLst/>
          </a:prstGeom>
          <a:ln w="38100"/>
        </p:spPr>
        <p:style>
          <a:lnRef idx="2">
            <a:schemeClr val="accent6"/>
          </a:lnRef>
          <a:fillRef idx="0">
            <a:schemeClr val="accent6"/>
          </a:fillRef>
          <a:effectRef idx="1">
            <a:schemeClr val="accent6"/>
          </a:effectRef>
          <a:fontRef idx="minor">
            <a:schemeClr val="tx1"/>
          </a:fontRef>
        </p:style>
      </p:cxnSp>
      <p:sp>
        <p:nvSpPr>
          <p:cNvPr id="80" name="TextBox 79">
            <a:extLst>
              <a:ext uri="{FF2B5EF4-FFF2-40B4-BE49-F238E27FC236}">
                <a16:creationId xmlns:a16="http://schemas.microsoft.com/office/drawing/2014/main" id="{D1C13625-E0DF-4DBB-8348-948E6D22CC00}"/>
              </a:ext>
            </a:extLst>
          </p:cNvPr>
          <p:cNvSpPr txBox="1"/>
          <p:nvPr/>
        </p:nvSpPr>
        <p:spPr>
          <a:xfrm>
            <a:off x="7699489" y="1180027"/>
            <a:ext cx="596511" cy="270208"/>
          </a:xfrm>
          <a:prstGeom prst="rect">
            <a:avLst/>
          </a:prstGeom>
          <a:solidFill>
            <a:schemeClr val="accent4">
              <a:lumMod val="50000"/>
            </a:schemeClr>
          </a:solidFill>
        </p:spPr>
        <p:txBody>
          <a:bodyPr wrap="square" rtlCol="0">
            <a:noAutofit/>
          </a:bodyPr>
          <a:lstStyle/>
          <a:p>
            <a:pPr algn="l"/>
            <a:r>
              <a:rPr lang="en-US" sz="1400" dirty="0"/>
              <a:t>CRM</a:t>
            </a:r>
          </a:p>
        </p:txBody>
      </p:sp>
      <p:sp>
        <p:nvSpPr>
          <p:cNvPr id="81" name="TextBox 80">
            <a:extLst>
              <a:ext uri="{FF2B5EF4-FFF2-40B4-BE49-F238E27FC236}">
                <a16:creationId xmlns:a16="http://schemas.microsoft.com/office/drawing/2014/main" id="{0BD2365D-F442-46BE-BECE-9B185E0606DF}"/>
              </a:ext>
            </a:extLst>
          </p:cNvPr>
          <p:cNvSpPr txBox="1"/>
          <p:nvPr/>
        </p:nvSpPr>
        <p:spPr>
          <a:xfrm>
            <a:off x="1241558" y="3465852"/>
            <a:ext cx="361867" cy="228541"/>
          </a:xfrm>
          <a:prstGeom prst="rect">
            <a:avLst/>
          </a:prstGeom>
          <a:solidFill>
            <a:schemeClr val="accent4">
              <a:lumMod val="50000"/>
            </a:schemeClr>
          </a:solidFill>
        </p:spPr>
        <p:txBody>
          <a:bodyPr wrap="square" rtlCol="0">
            <a:noAutofit/>
          </a:bodyPr>
          <a:lstStyle/>
          <a:p>
            <a:pPr algn="l"/>
            <a:endParaRPr lang="en-US" sz="1400" dirty="0"/>
          </a:p>
        </p:txBody>
      </p:sp>
      <p:sp>
        <p:nvSpPr>
          <p:cNvPr id="15" name="TextBox 14">
            <a:extLst>
              <a:ext uri="{FF2B5EF4-FFF2-40B4-BE49-F238E27FC236}">
                <a16:creationId xmlns:a16="http://schemas.microsoft.com/office/drawing/2014/main" id="{523B7D47-719C-4D41-8A2A-B15330B73278}"/>
              </a:ext>
            </a:extLst>
          </p:cNvPr>
          <p:cNvSpPr txBox="1"/>
          <p:nvPr/>
        </p:nvSpPr>
        <p:spPr>
          <a:xfrm>
            <a:off x="1619302" y="3486141"/>
            <a:ext cx="913966" cy="329184"/>
          </a:xfrm>
          <a:prstGeom prst="rect">
            <a:avLst/>
          </a:prstGeom>
          <a:noFill/>
        </p:spPr>
        <p:txBody>
          <a:bodyPr wrap="square" rtlCol="0">
            <a:noAutofit/>
          </a:bodyPr>
          <a:lstStyle/>
          <a:p>
            <a:pPr algn="l"/>
            <a:r>
              <a:rPr lang="en-US" sz="1000" dirty="0"/>
              <a:t>DB services</a:t>
            </a:r>
          </a:p>
        </p:txBody>
      </p:sp>
      <p:cxnSp>
        <p:nvCxnSpPr>
          <p:cNvPr id="82" name="Straight Connector 81">
            <a:extLst>
              <a:ext uri="{FF2B5EF4-FFF2-40B4-BE49-F238E27FC236}">
                <a16:creationId xmlns:a16="http://schemas.microsoft.com/office/drawing/2014/main" id="{2793A01E-849E-489C-9782-2EE4FDC481F4}"/>
              </a:ext>
            </a:extLst>
          </p:cNvPr>
          <p:cNvCxnSpPr>
            <a:cxnSpLocks/>
          </p:cNvCxnSpPr>
          <p:nvPr/>
        </p:nvCxnSpPr>
        <p:spPr>
          <a:xfrm flipH="1">
            <a:off x="1257247" y="3976635"/>
            <a:ext cx="302300"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F0C788AD-FDEE-4193-9B2C-15993F5A23D7}"/>
              </a:ext>
            </a:extLst>
          </p:cNvPr>
          <p:cNvCxnSpPr>
            <a:cxnSpLocks/>
          </p:cNvCxnSpPr>
          <p:nvPr/>
        </p:nvCxnSpPr>
        <p:spPr>
          <a:xfrm flipH="1">
            <a:off x="1257903" y="4232441"/>
            <a:ext cx="30164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CCD23A1C-7691-4286-BB40-05FCA3BDA01B}"/>
              </a:ext>
            </a:extLst>
          </p:cNvPr>
          <p:cNvSpPr txBox="1"/>
          <p:nvPr/>
        </p:nvSpPr>
        <p:spPr>
          <a:xfrm>
            <a:off x="1586508" y="3847005"/>
            <a:ext cx="779403" cy="314999"/>
          </a:xfrm>
          <a:prstGeom prst="rect">
            <a:avLst/>
          </a:prstGeom>
          <a:noFill/>
        </p:spPr>
        <p:txBody>
          <a:bodyPr wrap="square" rtlCol="0">
            <a:noAutofit/>
          </a:bodyPr>
          <a:lstStyle/>
          <a:p>
            <a:pPr algn="l"/>
            <a:r>
              <a:rPr lang="en-US" sz="1000" dirty="0"/>
              <a:t>OCR I/O</a:t>
            </a:r>
          </a:p>
        </p:txBody>
      </p:sp>
      <p:sp>
        <p:nvSpPr>
          <p:cNvPr id="85" name="TextBox 84">
            <a:extLst>
              <a:ext uri="{FF2B5EF4-FFF2-40B4-BE49-F238E27FC236}">
                <a16:creationId xmlns:a16="http://schemas.microsoft.com/office/drawing/2014/main" id="{5E386E99-4ED6-44AD-80CA-04C0B75F4975}"/>
              </a:ext>
            </a:extLst>
          </p:cNvPr>
          <p:cNvSpPr txBox="1"/>
          <p:nvPr/>
        </p:nvSpPr>
        <p:spPr>
          <a:xfrm>
            <a:off x="1587179" y="4118977"/>
            <a:ext cx="1123833" cy="314999"/>
          </a:xfrm>
          <a:prstGeom prst="rect">
            <a:avLst/>
          </a:prstGeom>
          <a:noFill/>
        </p:spPr>
        <p:txBody>
          <a:bodyPr wrap="square" rtlCol="0">
            <a:noAutofit/>
          </a:bodyPr>
          <a:lstStyle/>
          <a:p>
            <a:pPr algn="l"/>
            <a:r>
              <a:rPr lang="en-US" sz="1000" dirty="0"/>
              <a:t>ERP DB I/O</a:t>
            </a:r>
          </a:p>
        </p:txBody>
      </p:sp>
      <p:cxnSp>
        <p:nvCxnSpPr>
          <p:cNvPr id="86" name="Straight Connector 85">
            <a:extLst>
              <a:ext uri="{FF2B5EF4-FFF2-40B4-BE49-F238E27FC236}">
                <a16:creationId xmlns:a16="http://schemas.microsoft.com/office/drawing/2014/main" id="{0798F217-45E7-4BFC-9322-D19974C4DC1C}"/>
              </a:ext>
            </a:extLst>
          </p:cNvPr>
          <p:cNvCxnSpPr>
            <a:cxnSpLocks/>
          </p:cNvCxnSpPr>
          <p:nvPr/>
        </p:nvCxnSpPr>
        <p:spPr>
          <a:xfrm flipH="1">
            <a:off x="1251833" y="4840116"/>
            <a:ext cx="318826" cy="0"/>
          </a:xfrm>
          <a:prstGeom prst="line">
            <a:avLst/>
          </a:prstGeom>
          <a:ln w="38100"/>
        </p:spPr>
        <p:style>
          <a:lnRef idx="2">
            <a:schemeClr val="accent6"/>
          </a:lnRef>
          <a:fillRef idx="0">
            <a:schemeClr val="accent6"/>
          </a:fillRef>
          <a:effectRef idx="1">
            <a:schemeClr val="accent6"/>
          </a:effectRef>
          <a:fontRef idx="minor">
            <a:schemeClr val="tx1"/>
          </a:fontRef>
        </p:style>
      </p:cxnSp>
      <p:sp>
        <p:nvSpPr>
          <p:cNvPr id="87" name="TextBox 86">
            <a:extLst>
              <a:ext uri="{FF2B5EF4-FFF2-40B4-BE49-F238E27FC236}">
                <a16:creationId xmlns:a16="http://schemas.microsoft.com/office/drawing/2014/main" id="{4C8ABBEB-5A5A-4A6E-B0A8-69C196CB9C8D}"/>
              </a:ext>
            </a:extLst>
          </p:cNvPr>
          <p:cNvSpPr txBox="1"/>
          <p:nvPr/>
        </p:nvSpPr>
        <p:spPr>
          <a:xfrm>
            <a:off x="1567034" y="4723782"/>
            <a:ext cx="1123833" cy="314999"/>
          </a:xfrm>
          <a:prstGeom prst="rect">
            <a:avLst/>
          </a:prstGeom>
          <a:noFill/>
        </p:spPr>
        <p:txBody>
          <a:bodyPr wrap="square" rtlCol="0">
            <a:noAutofit/>
          </a:bodyPr>
          <a:lstStyle/>
          <a:p>
            <a:pPr algn="l"/>
            <a:r>
              <a:rPr lang="en-US" sz="1000" dirty="0"/>
              <a:t>CRM DB I/O</a:t>
            </a:r>
          </a:p>
        </p:txBody>
      </p:sp>
      <p:cxnSp>
        <p:nvCxnSpPr>
          <p:cNvPr id="88" name="Straight Connector 87">
            <a:extLst>
              <a:ext uri="{FF2B5EF4-FFF2-40B4-BE49-F238E27FC236}">
                <a16:creationId xmlns:a16="http://schemas.microsoft.com/office/drawing/2014/main" id="{E137C08F-09AE-4D28-BDF5-DF1FE2C19BFD}"/>
              </a:ext>
            </a:extLst>
          </p:cNvPr>
          <p:cNvCxnSpPr/>
          <p:nvPr/>
        </p:nvCxnSpPr>
        <p:spPr>
          <a:xfrm>
            <a:off x="7906899" y="3099523"/>
            <a:ext cx="0" cy="1451711"/>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89" name="Straight Connector 88">
            <a:extLst>
              <a:ext uri="{FF2B5EF4-FFF2-40B4-BE49-F238E27FC236}">
                <a16:creationId xmlns:a16="http://schemas.microsoft.com/office/drawing/2014/main" id="{83DE6CCF-75BB-45A7-AD8F-0919B412CF52}"/>
              </a:ext>
            </a:extLst>
          </p:cNvPr>
          <p:cNvCxnSpPr/>
          <p:nvPr/>
        </p:nvCxnSpPr>
        <p:spPr>
          <a:xfrm>
            <a:off x="10229263" y="3099522"/>
            <a:ext cx="0" cy="1451711"/>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90" name="Straight Connector 89">
            <a:extLst>
              <a:ext uri="{FF2B5EF4-FFF2-40B4-BE49-F238E27FC236}">
                <a16:creationId xmlns:a16="http://schemas.microsoft.com/office/drawing/2014/main" id="{85392F0A-9122-4842-984B-D4447235A4BE}"/>
              </a:ext>
            </a:extLst>
          </p:cNvPr>
          <p:cNvCxnSpPr/>
          <p:nvPr/>
        </p:nvCxnSpPr>
        <p:spPr>
          <a:xfrm>
            <a:off x="4217029" y="3089469"/>
            <a:ext cx="0" cy="1451711"/>
          </a:xfrm>
          <a:prstGeom prst="line">
            <a:avLst/>
          </a:prstGeom>
          <a:ln w="38100">
            <a:prstDash val="dash"/>
          </a:ln>
        </p:spPr>
        <p:style>
          <a:lnRef idx="2">
            <a:schemeClr val="accent6"/>
          </a:lnRef>
          <a:fillRef idx="0">
            <a:schemeClr val="accent6"/>
          </a:fillRef>
          <a:effectRef idx="1">
            <a:schemeClr val="accent6"/>
          </a:effectRef>
          <a:fontRef idx="minor">
            <a:schemeClr val="tx1"/>
          </a:fontRef>
        </p:style>
      </p:cxnSp>
      <p:cxnSp>
        <p:nvCxnSpPr>
          <p:cNvPr id="91" name="Straight Connector 90">
            <a:extLst>
              <a:ext uri="{FF2B5EF4-FFF2-40B4-BE49-F238E27FC236}">
                <a16:creationId xmlns:a16="http://schemas.microsoft.com/office/drawing/2014/main" id="{F1F51618-9D54-4F0A-AC1A-3D31A29FF642}"/>
              </a:ext>
            </a:extLst>
          </p:cNvPr>
          <p:cNvCxnSpPr>
            <a:cxnSpLocks/>
          </p:cNvCxnSpPr>
          <p:nvPr/>
        </p:nvCxnSpPr>
        <p:spPr>
          <a:xfrm flipH="1">
            <a:off x="1265390" y="5136354"/>
            <a:ext cx="314668" cy="0"/>
          </a:xfrm>
          <a:prstGeom prst="line">
            <a:avLst/>
          </a:prstGeom>
          <a:ln w="38100">
            <a:prstDash val="sysDot"/>
          </a:ln>
        </p:spPr>
        <p:style>
          <a:lnRef idx="2">
            <a:schemeClr val="accent6"/>
          </a:lnRef>
          <a:fillRef idx="0">
            <a:schemeClr val="accent6"/>
          </a:fillRef>
          <a:effectRef idx="1">
            <a:schemeClr val="accent6"/>
          </a:effectRef>
          <a:fontRef idx="minor">
            <a:schemeClr val="tx1"/>
          </a:fontRef>
        </p:style>
      </p:cxnSp>
      <p:sp>
        <p:nvSpPr>
          <p:cNvPr id="93" name="TextBox 92">
            <a:extLst>
              <a:ext uri="{FF2B5EF4-FFF2-40B4-BE49-F238E27FC236}">
                <a16:creationId xmlns:a16="http://schemas.microsoft.com/office/drawing/2014/main" id="{3787AA8F-56FF-45E5-86BB-DE10DEFA2E64}"/>
              </a:ext>
            </a:extLst>
          </p:cNvPr>
          <p:cNvSpPr txBox="1"/>
          <p:nvPr/>
        </p:nvSpPr>
        <p:spPr>
          <a:xfrm>
            <a:off x="1572768" y="5024218"/>
            <a:ext cx="1123833" cy="314999"/>
          </a:xfrm>
          <a:prstGeom prst="rect">
            <a:avLst/>
          </a:prstGeom>
          <a:noFill/>
        </p:spPr>
        <p:txBody>
          <a:bodyPr wrap="square" rtlCol="0">
            <a:noAutofit/>
          </a:bodyPr>
          <a:lstStyle/>
          <a:p>
            <a:pPr algn="l"/>
            <a:r>
              <a:rPr lang="en-US" sz="1000" dirty="0"/>
              <a:t>Non-optimized path</a:t>
            </a:r>
          </a:p>
        </p:txBody>
      </p:sp>
      <p:cxnSp>
        <p:nvCxnSpPr>
          <p:cNvPr id="95" name="Straight Connector 94">
            <a:extLst>
              <a:ext uri="{FF2B5EF4-FFF2-40B4-BE49-F238E27FC236}">
                <a16:creationId xmlns:a16="http://schemas.microsoft.com/office/drawing/2014/main" id="{B4BC5F26-D9B0-4FC8-92D3-F876CAFE8D4C}"/>
              </a:ext>
            </a:extLst>
          </p:cNvPr>
          <p:cNvCxnSpPr>
            <a:cxnSpLocks/>
          </p:cNvCxnSpPr>
          <p:nvPr/>
        </p:nvCxnSpPr>
        <p:spPr>
          <a:xfrm flipH="1">
            <a:off x="1266396" y="4510547"/>
            <a:ext cx="301644"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2421C761-F636-495C-8709-50CA4D418E02}"/>
              </a:ext>
            </a:extLst>
          </p:cNvPr>
          <p:cNvSpPr txBox="1"/>
          <p:nvPr/>
        </p:nvSpPr>
        <p:spPr>
          <a:xfrm>
            <a:off x="1568040" y="4353047"/>
            <a:ext cx="1123833" cy="314999"/>
          </a:xfrm>
          <a:prstGeom prst="rect">
            <a:avLst/>
          </a:prstGeom>
          <a:noFill/>
        </p:spPr>
        <p:txBody>
          <a:bodyPr wrap="square" rtlCol="0">
            <a:noAutofit/>
          </a:bodyPr>
          <a:lstStyle/>
          <a:p>
            <a:pPr algn="l"/>
            <a:r>
              <a:rPr lang="en-US" sz="1000" dirty="0"/>
              <a:t>Non-optimized path</a:t>
            </a:r>
          </a:p>
        </p:txBody>
      </p:sp>
      <p:sp>
        <p:nvSpPr>
          <p:cNvPr id="97" name="TextBox 96">
            <a:extLst>
              <a:ext uri="{FF2B5EF4-FFF2-40B4-BE49-F238E27FC236}">
                <a16:creationId xmlns:a16="http://schemas.microsoft.com/office/drawing/2014/main" id="{98A67843-2EB5-47EE-8193-102138991731}"/>
              </a:ext>
            </a:extLst>
          </p:cNvPr>
          <p:cNvSpPr txBox="1"/>
          <p:nvPr/>
        </p:nvSpPr>
        <p:spPr>
          <a:xfrm>
            <a:off x="5253118" y="5424569"/>
            <a:ext cx="1627501" cy="314999"/>
          </a:xfrm>
          <a:prstGeom prst="rect">
            <a:avLst/>
          </a:prstGeom>
          <a:noFill/>
        </p:spPr>
        <p:txBody>
          <a:bodyPr wrap="square" rtlCol="0">
            <a:noAutofit/>
          </a:bodyPr>
          <a:lstStyle/>
          <a:p>
            <a:pPr algn="l"/>
            <a:r>
              <a:rPr lang="en-US" sz="1200" dirty="0"/>
              <a:t>Oracle CG Container</a:t>
            </a:r>
          </a:p>
        </p:txBody>
      </p:sp>
      <p:sp>
        <p:nvSpPr>
          <p:cNvPr id="98" name="TextBox 97">
            <a:extLst>
              <a:ext uri="{FF2B5EF4-FFF2-40B4-BE49-F238E27FC236}">
                <a16:creationId xmlns:a16="http://schemas.microsoft.com/office/drawing/2014/main" id="{A35E6265-89B5-44D7-A25B-34B8214FBBE8}"/>
              </a:ext>
            </a:extLst>
          </p:cNvPr>
          <p:cNvSpPr txBox="1"/>
          <p:nvPr/>
        </p:nvSpPr>
        <p:spPr>
          <a:xfrm>
            <a:off x="6012033" y="4457934"/>
            <a:ext cx="1627501" cy="314999"/>
          </a:xfrm>
          <a:prstGeom prst="rect">
            <a:avLst/>
          </a:prstGeom>
          <a:noFill/>
        </p:spPr>
        <p:txBody>
          <a:bodyPr wrap="square" rtlCol="0">
            <a:noAutofit/>
          </a:bodyPr>
          <a:lstStyle/>
          <a:p>
            <a:pPr algn="l"/>
            <a:r>
              <a:rPr lang="en-US" sz="1200" dirty="0"/>
              <a:t>SMBC +Mediator</a:t>
            </a:r>
          </a:p>
        </p:txBody>
      </p:sp>
    </p:spTree>
    <p:extLst>
      <p:ext uri="{BB962C8B-B14F-4D97-AF65-F5344CB8AC3E}">
        <p14:creationId xmlns:p14="http://schemas.microsoft.com/office/powerpoint/2010/main" val="410823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500" fill="hold"/>
                                        <p:tgtEl>
                                          <p:spTgt spid="10"/>
                                        </p:tgtEl>
                                        <p:attrNameLst>
                                          <p:attrName>ppt_w</p:attrName>
                                        </p:attrNameLst>
                                      </p:cBhvr>
                                      <p:tavLst>
                                        <p:tav tm="0">
                                          <p:val>
                                            <p:fltVal val="0"/>
                                          </p:val>
                                        </p:tav>
                                        <p:tav tm="100000">
                                          <p:val>
                                            <p:strVal val="#ppt_w"/>
                                          </p:val>
                                        </p:tav>
                                      </p:tavLst>
                                    </p:anim>
                                    <p:anim calcmode="lin" valueType="num">
                                      <p:cBhvr>
                                        <p:cTn id="49" dur="500" fill="hold"/>
                                        <p:tgtEl>
                                          <p:spTgt spid="10"/>
                                        </p:tgtEl>
                                        <p:attrNameLst>
                                          <p:attrName>ppt_h</p:attrName>
                                        </p:attrNameLst>
                                      </p:cBhvr>
                                      <p:tavLst>
                                        <p:tav tm="0">
                                          <p:val>
                                            <p:fltVal val="0"/>
                                          </p:val>
                                        </p:tav>
                                        <p:tav tm="100000">
                                          <p:val>
                                            <p:strVal val="#ppt_h"/>
                                          </p:val>
                                        </p:tav>
                                      </p:tavLst>
                                    </p:anim>
                                    <p:animEffect transition="in" filter="fade">
                                      <p:cBhvr>
                                        <p:cTn id="50" dur="500"/>
                                        <p:tgtEl>
                                          <p:spTgt spid="10"/>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Effect transition="in" filter="fade">
                                      <p:cBhvr>
                                        <p:cTn id="55" dur="500"/>
                                        <p:tgtEl>
                                          <p:spTgt spid="4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 calcmode="lin" valueType="num">
                                      <p:cBhvr>
                                        <p:cTn id="58" dur="500" fill="hold"/>
                                        <p:tgtEl>
                                          <p:spTgt spid="11"/>
                                        </p:tgtEl>
                                        <p:attrNameLst>
                                          <p:attrName>ppt_w</p:attrName>
                                        </p:attrNameLst>
                                      </p:cBhvr>
                                      <p:tavLst>
                                        <p:tav tm="0">
                                          <p:val>
                                            <p:fltVal val="0"/>
                                          </p:val>
                                        </p:tav>
                                        <p:tav tm="100000">
                                          <p:val>
                                            <p:strVal val="#ppt_w"/>
                                          </p:val>
                                        </p:tav>
                                      </p:tavLst>
                                    </p:anim>
                                    <p:anim calcmode="lin" valueType="num">
                                      <p:cBhvr>
                                        <p:cTn id="59" dur="500" fill="hold"/>
                                        <p:tgtEl>
                                          <p:spTgt spid="11"/>
                                        </p:tgtEl>
                                        <p:attrNameLst>
                                          <p:attrName>ppt_h</p:attrName>
                                        </p:attrNameLst>
                                      </p:cBhvr>
                                      <p:tavLst>
                                        <p:tav tm="0">
                                          <p:val>
                                            <p:fltVal val="0"/>
                                          </p:val>
                                        </p:tav>
                                        <p:tav tm="100000">
                                          <p:val>
                                            <p:strVal val="#ppt_h"/>
                                          </p:val>
                                        </p:tav>
                                      </p:tavLst>
                                    </p:anim>
                                    <p:animEffect transition="in" filter="fade">
                                      <p:cBhvr>
                                        <p:cTn id="60" dur="500"/>
                                        <p:tgtEl>
                                          <p:spTgt spid="1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p:cTn id="63" dur="500" fill="hold"/>
                                        <p:tgtEl>
                                          <p:spTgt spid="46"/>
                                        </p:tgtEl>
                                        <p:attrNameLst>
                                          <p:attrName>ppt_w</p:attrName>
                                        </p:attrNameLst>
                                      </p:cBhvr>
                                      <p:tavLst>
                                        <p:tav tm="0">
                                          <p:val>
                                            <p:fltVal val="0"/>
                                          </p:val>
                                        </p:tav>
                                        <p:tav tm="100000">
                                          <p:val>
                                            <p:strVal val="#ppt_w"/>
                                          </p:val>
                                        </p:tav>
                                      </p:tavLst>
                                    </p:anim>
                                    <p:anim calcmode="lin" valueType="num">
                                      <p:cBhvr>
                                        <p:cTn id="64" dur="500" fill="hold"/>
                                        <p:tgtEl>
                                          <p:spTgt spid="46"/>
                                        </p:tgtEl>
                                        <p:attrNameLst>
                                          <p:attrName>ppt_h</p:attrName>
                                        </p:attrNameLst>
                                      </p:cBhvr>
                                      <p:tavLst>
                                        <p:tav tm="0">
                                          <p:val>
                                            <p:fltVal val="0"/>
                                          </p:val>
                                        </p:tav>
                                        <p:tav tm="100000">
                                          <p:val>
                                            <p:strVal val="#ppt_h"/>
                                          </p:val>
                                        </p:tav>
                                      </p:tavLst>
                                    </p:anim>
                                    <p:animEffect transition="in" filter="fade">
                                      <p:cBhvr>
                                        <p:cTn id="65" dur="500"/>
                                        <p:tgtEl>
                                          <p:spTgt spid="46"/>
                                        </p:tgtEl>
                                      </p:cBhvr>
                                    </p:animEffect>
                                  </p:childTnLst>
                                </p:cTn>
                              </p:par>
                              <p:par>
                                <p:cTn id="66" presetID="53" presetClass="entr" presetSubtype="16" fill="hold" nodeType="withEffect">
                                  <p:stCondLst>
                                    <p:cond delay="0"/>
                                  </p:stCondLst>
                                  <p:childTnLst>
                                    <p:set>
                                      <p:cBhvr>
                                        <p:cTn id="67" dur="1" fill="hold">
                                          <p:stCondLst>
                                            <p:cond delay="0"/>
                                          </p:stCondLst>
                                        </p:cTn>
                                        <p:tgtEl>
                                          <p:spTgt spid="47"/>
                                        </p:tgtEl>
                                        <p:attrNameLst>
                                          <p:attrName>style.visibility</p:attrName>
                                        </p:attrNameLst>
                                      </p:cBhvr>
                                      <p:to>
                                        <p:strVal val="visible"/>
                                      </p:to>
                                    </p:set>
                                    <p:anim calcmode="lin" valueType="num">
                                      <p:cBhvr>
                                        <p:cTn id="68" dur="500" fill="hold"/>
                                        <p:tgtEl>
                                          <p:spTgt spid="47"/>
                                        </p:tgtEl>
                                        <p:attrNameLst>
                                          <p:attrName>ppt_w</p:attrName>
                                        </p:attrNameLst>
                                      </p:cBhvr>
                                      <p:tavLst>
                                        <p:tav tm="0">
                                          <p:val>
                                            <p:fltVal val="0"/>
                                          </p:val>
                                        </p:tav>
                                        <p:tav tm="100000">
                                          <p:val>
                                            <p:strVal val="#ppt_w"/>
                                          </p:val>
                                        </p:tav>
                                      </p:tavLst>
                                    </p:anim>
                                    <p:anim calcmode="lin" valueType="num">
                                      <p:cBhvr>
                                        <p:cTn id="69" dur="500" fill="hold"/>
                                        <p:tgtEl>
                                          <p:spTgt spid="47"/>
                                        </p:tgtEl>
                                        <p:attrNameLst>
                                          <p:attrName>ppt_h</p:attrName>
                                        </p:attrNameLst>
                                      </p:cBhvr>
                                      <p:tavLst>
                                        <p:tav tm="0">
                                          <p:val>
                                            <p:fltVal val="0"/>
                                          </p:val>
                                        </p:tav>
                                        <p:tav tm="100000">
                                          <p:val>
                                            <p:strVal val="#ppt_h"/>
                                          </p:val>
                                        </p:tav>
                                      </p:tavLst>
                                    </p:anim>
                                    <p:animEffect transition="in" filter="fade">
                                      <p:cBhvr>
                                        <p:cTn id="70" dur="500"/>
                                        <p:tgtEl>
                                          <p:spTgt spid="47"/>
                                        </p:tgtEl>
                                      </p:cBhvr>
                                    </p:animEffect>
                                  </p:childTnLst>
                                </p:cTn>
                              </p:par>
                              <p:par>
                                <p:cTn id="71" presetID="53" presetClass="entr" presetSubtype="16"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p:cTn id="73" dur="500" fill="hold"/>
                                        <p:tgtEl>
                                          <p:spTgt spid="37"/>
                                        </p:tgtEl>
                                        <p:attrNameLst>
                                          <p:attrName>ppt_w</p:attrName>
                                        </p:attrNameLst>
                                      </p:cBhvr>
                                      <p:tavLst>
                                        <p:tav tm="0">
                                          <p:val>
                                            <p:fltVal val="0"/>
                                          </p:val>
                                        </p:tav>
                                        <p:tav tm="100000">
                                          <p:val>
                                            <p:strVal val="#ppt_w"/>
                                          </p:val>
                                        </p:tav>
                                      </p:tavLst>
                                    </p:anim>
                                    <p:anim calcmode="lin" valueType="num">
                                      <p:cBhvr>
                                        <p:cTn id="74" dur="500" fill="hold"/>
                                        <p:tgtEl>
                                          <p:spTgt spid="37"/>
                                        </p:tgtEl>
                                        <p:attrNameLst>
                                          <p:attrName>ppt_h</p:attrName>
                                        </p:attrNameLst>
                                      </p:cBhvr>
                                      <p:tavLst>
                                        <p:tav tm="0">
                                          <p:val>
                                            <p:fltVal val="0"/>
                                          </p:val>
                                        </p:tav>
                                        <p:tav tm="100000">
                                          <p:val>
                                            <p:strVal val="#ppt_h"/>
                                          </p:val>
                                        </p:tav>
                                      </p:tavLst>
                                    </p:anim>
                                    <p:animEffect transition="in" filter="fade">
                                      <p:cBhvr>
                                        <p:cTn id="75" dur="500"/>
                                        <p:tgtEl>
                                          <p:spTgt spid="37"/>
                                        </p:tgtEl>
                                      </p:cBhvr>
                                    </p:animEffect>
                                  </p:childTnLst>
                                </p:cTn>
                              </p:par>
                              <p:par>
                                <p:cTn id="76" presetID="53" presetClass="entr" presetSubtype="16"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 calcmode="lin" valueType="num">
                                      <p:cBhvr>
                                        <p:cTn id="78" dur="500" fill="hold"/>
                                        <p:tgtEl>
                                          <p:spTgt spid="42"/>
                                        </p:tgtEl>
                                        <p:attrNameLst>
                                          <p:attrName>ppt_w</p:attrName>
                                        </p:attrNameLst>
                                      </p:cBhvr>
                                      <p:tavLst>
                                        <p:tav tm="0">
                                          <p:val>
                                            <p:fltVal val="0"/>
                                          </p:val>
                                        </p:tav>
                                        <p:tav tm="100000">
                                          <p:val>
                                            <p:strVal val="#ppt_w"/>
                                          </p:val>
                                        </p:tav>
                                      </p:tavLst>
                                    </p:anim>
                                    <p:anim calcmode="lin" valueType="num">
                                      <p:cBhvr>
                                        <p:cTn id="79" dur="500" fill="hold"/>
                                        <p:tgtEl>
                                          <p:spTgt spid="42"/>
                                        </p:tgtEl>
                                        <p:attrNameLst>
                                          <p:attrName>ppt_h</p:attrName>
                                        </p:attrNameLst>
                                      </p:cBhvr>
                                      <p:tavLst>
                                        <p:tav tm="0">
                                          <p:val>
                                            <p:fltVal val="0"/>
                                          </p:val>
                                        </p:tav>
                                        <p:tav tm="100000">
                                          <p:val>
                                            <p:strVal val="#ppt_h"/>
                                          </p:val>
                                        </p:tav>
                                      </p:tavLst>
                                    </p:anim>
                                    <p:animEffect transition="in" filter="fade">
                                      <p:cBhvr>
                                        <p:cTn id="80" dur="500"/>
                                        <p:tgtEl>
                                          <p:spTgt spid="42"/>
                                        </p:tgtEl>
                                      </p:cBhvr>
                                    </p:animEffect>
                                  </p:childTnLst>
                                </p:cTn>
                              </p:par>
                              <p:par>
                                <p:cTn id="81" presetID="53" presetClass="entr" presetSubtype="16"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p:cTn id="83" dur="500" fill="hold"/>
                                        <p:tgtEl>
                                          <p:spTgt spid="36"/>
                                        </p:tgtEl>
                                        <p:attrNameLst>
                                          <p:attrName>ppt_w</p:attrName>
                                        </p:attrNameLst>
                                      </p:cBhvr>
                                      <p:tavLst>
                                        <p:tav tm="0">
                                          <p:val>
                                            <p:fltVal val="0"/>
                                          </p:val>
                                        </p:tav>
                                        <p:tav tm="100000">
                                          <p:val>
                                            <p:strVal val="#ppt_w"/>
                                          </p:val>
                                        </p:tav>
                                      </p:tavLst>
                                    </p:anim>
                                    <p:anim calcmode="lin" valueType="num">
                                      <p:cBhvr>
                                        <p:cTn id="84" dur="500" fill="hold"/>
                                        <p:tgtEl>
                                          <p:spTgt spid="36"/>
                                        </p:tgtEl>
                                        <p:attrNameLst>
                                          <p:attrName>ppt_h</p:attrName>
                                        </p:attrNameLst>
                                      </p:cBhvr>
                                      <p:tavLst>
                                        <p:tav tm="0">
                                          <p:val>
                                            <p:fltVal val="0"/>
                                          </p:val>
                                        </p:tav>
                                        <p:tav tm="100000">
                                          <p:val>
                                            <p:strVal val="#ppt_h"/>
                                          </p:val>
                                        </p:tav>
                                      </p:tavLst>
                                    </p:anim>
                                    <p:animEffect transition="in" filter="fade">
                                      <p:cBhvr>
                                        <p:cTn id="85" dur="500"/>
                                        <p:tgtEl>
                                          <p:spTgt spid="36"/>
                                        </p:tgtEl>
                                      </p:cBhvr>
                                    </p:animEffect>
                                  </p:childTnLst>
                                </p:cTn>
                              </p:par>
                              <p:par>
                                <p:cTn id="86" presetID="53" presetClass="entr" presetSubtype="16" fill="hold" nodeType="withEffect">
                                  <p:stCondLst>
                                    <p:cond delay="0"/>
                                  </p:stCondLst>
                                  <p:childTnLst>
                                    <p:set>
                                      <p:cBhvr>
                                        <p:cTn id="87" dur="1" fill="hold">
                                          <p:stCondLst>
                                            <p:cond delay="0"/>
                                          </p:stCondLst>
                                        </p:cTn>
                                        <p:tgtEl>
                                          <p:spTgt spid="70"/>
                                        </p:tgtEl>
                                        <p:attrNameLst>
                                          <p:attrName>style.visibility</p:attrName>
                                        </p:attrNameLst>
                                      </p:cBhvr>
                                      <p:to>
                                        <p:strVal val="visible"/>
                                      </p:to>
                                    </p:set>
                                    <p:anim calcmode="lin" valueType="num">
                                      <p:cBhvr>
                                        <p:cTn id="88" dur="500" fill="hold"/>
                                        <p:tgtEl>
                                          <p:spTgt spid="70"/>
                                        </p:tgtEl>
                                        <p:attrNameLst>
                                          <p:attrName>ppt_w</p:attrName>
                                        </p:attrNameLst>
                                      </p:cBhvr>
                                      <p:tavLst>
                                        <p:tav tm="0">
                                          <p:val>
                                            <p:fltVal val="0"/>
                                          </p:val>
                                        </p:tav>
                                        <p:tav tm="100000">
                                          <p:val>
                                            <p:strVal val="#ppt_w"/>
                                          </p:val>
                                        </p:tav>
                                      </p:tavLst>
                                    </p:anim>
                                    <p:anim calcmode="lin" valueType="num">
                                      <p:cBhvr>
                                        <p:cTn id="89" dur="500" fill="hold"/>
                                        <p:tgtEl>
                                          <p:spTgt spid="70"/>
                                        </p:tgtEl>
                                        <p:attrNameLst>
                                          <p:attrName>ppt_h</p:attrName>
                                        </p:attrNameLst>
                                      </p:cBhvr>
                                      <p:tavLst>
                                        <p:tav tm="0">
                                          <p:val>
                                            <p:fltVal val="0"/>
                                          </p:val>
                                        </p:tav>
                                        <p:tav tm="100000">
                                          <p:val>
                                            <p:strVal val="#ppt_h"/>
                                          </p:val>
                                        </p:tav>
                                      </p:tavLst>
                                    </p:anim>
                                    <p:animEffect transition="in" filter="fade">
                                      <p:cBhvr>
                                        <p:cTn id="90" dur="500"/>
                                        <p:tgtEl>
                                          <p:spTgt spid="70"/>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71"/>
                                        </p:tgtEl>
                                        <p:attrNameLst>
                                          <p:attrName>style.visibility</p:attrName>
                                        </p:attrNameLst>
                                      </p:cBhvr>
                                      <p:to>
                                        <p:strVal val="visible"/>
                                      </p:to>
                                    </p:set>
                                    <p:anim calcmode="lin" valueType="num">
                                      <p:cBhvr>
                                        <p:cTn id="93" dur="500" fill="hold"/>
                                        <p:tgtEl>
                                          <p:spTgt spid="71"/>
                                        </p:tgtEl>
                                        <p:attrNameLst>
                                          <p:attrName>ppt_w</p:attrName>
                                        </p:attrNameLst>
                                      </p:cBhvr>
                                      <p:tavLst>
                                        <p:tav tm="0">
                                          <p:val>
                                            <p:fltVal val="0"/>
                                          </p:val>
                                        </p:tav>
                                        <p:tav tm="100000">
                                          <p:val>
                                            <p:strVal val="#ppt_w"/>
                                          </p:val>
                                        </p:tav>
                                      </p:tavLst>
                                    </p:anim>
                                    <p:anim calcmode="lin" valueType="num">
                                      <p:cBhvr>
                                        <p:cTn id="94" dur="500" fill="hold"/>
                                        <p:tgtEl>
                                          <p:spTgt spid="71"/>
                                        </p:tgtEl>
                                        <p:attrNameLst>
                                          <p:attrName>ppt_h</p:attrName>
                                        </p:attrNameLst>
                                      </p:cBhvr>
                                      <p:tavLst>
                                        <p:tav tm="0">
                                          <p:val>
                                            <p:fltVal val="0"/>
                                          </p:val>
                                        </p:tav>
                                        <p:tav tm="100000">
                                          <p:val>
                                            <p:strVal val="#ppt_h"/>
                                          </p:val>
                                        </p:tav>
                                      </p:tavLst>
                                    </p:anim>
                                    <p:animEffect transition="in" filter="fade">
                                      <p:cBhvr>
                                        <p:cTn id="95" dur="500"/>
                                        <p:tgtEl>
                                          <p:spTgt spid="71"/>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 calcmode="lin" valueType="num">
                                      <p:cBhvr>
                                        <p:cTn id="100" dur="500" fill="hold"/>
                                        <p:tgtEl>
                                          <p:spTgt spid="32"/>
                                        </p:tgtEl>
                                        <p:attrNameLst>
                                          <p:attrName>ppt_w</p:attrName>
                                        </p:attrNameLst>
                                      </p:cBhvr>
                                      <p:tavLst>
                                        <p:tav tm="0">
                                          <p:val>
                                            <p:fltVal val="0"/>
                                          </p:val>
                                        </p:tav>
                                        <p:tav tm="100000">
                                          <p:val>
                                            <p:strVal val="#ppt_w"/>
                                          </p:val>
                                        </p:tav>
                                      </p:tavLst>
                                    </p:anim>
                                    <p:anim calcmode="lin" valueType="num">
                                      <p:cBhvr>
                                        <p:cTn id="101" dur="500" fill="hold"/>
                                        <p:tgtEl>
                                          <p:spTgt spid="32"/>
                                        </p:tgtEl>
                                        <p:attrNameLst>
                                          <p:attrName>ppt_h</p:attrName>
                                        </p:attrNameLst>
                                      </p:cBhvr>
                                      <p:tavLst>
                                        <p:tav tm="0">
                                          <p:val>
                                            <p:fltVal val="0"/>
                                          </p:val>
                                        </p:tav>
                                        <p:tav tm="100000">
                                          <p:val>
                                            <p:strVal val="#ppt_h"/>
                                          </p:val>
                                        </p:tav>
                                      </p:tavLst>
                                    </p:anim>
                                    <p:animEffect transition="in" filter="fade">
                                      <p:cBhvr>
                                        <p:cTn id="102" dur="500"/>
                                        <p:tgtEl>
                                          <p:spTgt spid="32"/>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33"/>
                                        </p:tgtEl>
                                        <p:attrNameLst>
                                          <p:attrName>style.visibility</p:attrName>
                                        </p:attrNameLst>
                                      </p:cBhvr>
                                      <p:to>
                                        <p:strVal val="visible"/>
                                      </p:to>
                                    </p:set>
                                    <p:anim calcmode="lin" valueType="num">
                                      <p:cBhvr>
                                        <p:cTn id="105" dur="500" fill="hold"/>
                                        <p:tgtEl>
                                          <p:spTgt spid="33"/>
                                        </p:tgtEl>
                                        <p:attrNameLst>
                                          <p:attrName>ppt_w</p:attrName>
                                        </p:attrNameLst>
                                      </p:cBhvr>
                                      <p:tavLst>
                                        <p:tav tm="0">
                                          <p:val>
                                            <p:fltVal val="0"/>
                                          </p:val>
                                        </p:tav>
                                        <p:tav tm="100000">
                                          <p:val>
                                            <p:strVal val="#ppt_w"/>
                                          </p:val>
                                        </p:tav>
                                      </p:tavLst>
                                    </p:anim>
                                    <p:anim calcmode="lin" valueType="num">
                                      <p:cBhvr>
                                        <p:cTn id="106" dur="500" fill="hold"/>
                                        <p:tgtEl>
                                          <p:spTgt spid="33"/>
                                        </p:tgtEl>
                                        <p:attrNameLst>
                                          <p:attrName>ppt_h</p:attrName>
                                        </p:attrNameLst>
                                      </p:cBhvr>
                                      <p:tavLst>
                                        <p:tav tm="0">
                                          <p:val>
                                            <p:fltVal val="0"/>
                                          </p:val>
                                        </p:tav>
                                        <p:tav tm="100000">
                                          <p:val>
                                            <p:strVal val="#ppt_h"/>
                                          </p:val>
                                        </p:tav>
                                      </p:tavLst>
                                    </p:anim>
                                    <p:animEffect transition="in" filter="fade">
                                      <p:cBhvr>
                                        <p:cTn id="107" dur="500"/>
                                        <p:tgtEl>
                                          <p:spTgt spid="33"/>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66"/>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50"/>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59"/>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61"/>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53"/>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54"/>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62"/>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63"/>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64"/>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73"/>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69"/>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72"/>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4"/>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75"/>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77"/>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53" presetClass="entr" presetSubtype="16" fill="hold" grpId="0" nodeType="clickEffect">
                                  <p:stCondLst>
                                    <p:cond delay="0"/>
                                  </p:stCondLst>
                                  <p:childTnLst>
                                    <p:set>
                                      <p:cBhvr>
                                        <p:cTn id="143" dur="1" fill="hold">
                                          <p:stCondLst>
                                            <p:cond delay="0"/>
                                          </p:stCondLst>
                                        </p:cTn>
                                        <p:tgtEl>
                                          <p:spTgt spid="78"/>
                                        </p:tgtEl>
                                        <p:attrNameLst>
                                          <p:attrName>style.visibility</p:attrName>
                                        </p:attrNameLst>
                                      </p:cBhvr>
                                      <p:to>
                                        <p:strVal val="visible"/>
                                      </p:to>
                                    </p:set>
                                    <p:anim calcmode="lin" valueType="num">
                                      <p:cBhvr>
                                        <p:cTn id="144" dur="500" fill="hold"/>
                                        <p:tgtEl>
                                          <p:spTgt spid="78"/>
                                        </p:tgtEl>
                                        <p:attrNameLst>
                                          <p:attrName>ppt_w</p:attrName>
                                        </p:attrNameLst>
                                      </p:cBhvr>
                                      <p:tavLst>
                                        <p:tav tm="0">
                                          <p:val>
                                            <p:fltVal val="0"/>
                                          </p:val>
                                        </p:tav>
                                        <p:tav tm="100000">
                                          <p:val>
                                            <p:strVal val="#ppt_w"/>
                                          </p:val>
                                        </p:tav>
                                      </p:tavLst>
                                    </p:anim>
                                    <p:anim calcmode="lin" valueType="num">
                                      <p:cBhvr>
                                        <p:cTn id="145" dur="500" fill="hold"/>
                                        <p:tgtEl>
                                          <p:spTgt spid="78"/>
                                        </p:tgtEl>
                                        <p:attrNameLst>
                                          <p:attrName>ppt_h</p:attrName>
                                        </p:attrNameLst>
                                      </p:cBhvr>
                                      <p:tavLst>
                                        <p:tav tm="0">
                                          <p:val>
                                            <p:fltVal val="0"/>
                                          </p:val>
                                        </p:tav>
                                        <p:tav tm="100000">
                                          <p:val>
                                            <p:strVal val="#ppt_h"/>
                                          </p:val>
                                        </p:tav>
                                      </p:tavLst>
                                    </p:anim>
                                    <p:animEffect transition="in" filter="fade">
                                      <p:cBhvr>
                                        <p:cTn id="146" dur="500"/>
                                        <p:tgtEl>
                                          <p:spTgt spid="78"/>
                                        </p:tgtEl>
                                      </p:cBhvr>
                                    </p:animEffec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79"/>
                                        </p:tgtEl>
                                        <p:attrNameLst>
                                          <p:attrName>style.visibility</p:attrName>
                                        </p:attrNameLst>
                                      </p:cBhvr>
                                      <p:to>
                                        <p:strVal val="visible"/>
                                      </p:to>
                                    </p:set>
                                  </p:childTnLst>
                                </p:cTn>
                              </p:par>
                              <p:par>
                                <p:cTn id="151" presetID="53" presetClass="entr" presetSubtype="16" fill="hold" grpId="0" nodeType="withEffect">
                                  <p:stCondLst>
                                    <p:cond delay="0"/>
                                  </p:stCondLst>
                                  <p:childTnLst>
                                    <p:set>
                                      <p:cBhvr>
                                        <p:cTn id="152" dur="1" fill="hold">
                                          <p:stCondLst>
                                            <p:cond delay="0"/>
                                          </p:stCondLst>
                                        </p:cTn>
                                        <p:tgtEl>
                                          <p:spTgt spid="80"/>
                                        </p:tgtEl>
                                        <p:attrNameLst>
                                          <p:attrName>style.visibility</p:attrName>
                                        </p:attrNameLst>
                                      </p:cBhvr>
                                      <p:to>
                                        <p:strVal val="visible"/>
                                      </p:to>
                                    </p:set>
                                    <p:anim calcmode="lin" valueType="num">
                                      <p:cBhvr>
                                        <p:cTn id="153" dur="500" fill="hold"/>
                                        <p:tgtEl>
                                          <p:spTgt spid="80"/>
                                        </p:tgtEl>
                                        <p:attrNameLst>
                                          <p:attrName>ppt_w</p:attrName>
                                        </p:attrNameLst>
                                      </p:cBhvr>
                                      <p:tavLst>
                                        <p:tav tm="0">
                                          <p:val>
                                            <p:fltVal val="0"/>
                                          </p:val>
                                        </p:tav>
                                        <p:tav tm="100000">
                                          <p:val>
                                            <p:strVal val="#ppt_w"/>
                                          </p:val>
                                        </p:tav>
                                      </p:tavLst>
                                    </p:anim>
                                    <p:anim calcmode="lin" valueType="num">
                                      <p:cBhvr>
                                        <p:cTn id="154" dur="500" fill="hold"/>
                                        <p:tgtEl>
                                          <p:spTgt spid="80"/>
                                        </p:tgtEl>
                                        <p:attrNameLst>
                                          <p:attrName>ppt_h</p:attrName>
                                        </p:attrNameLst>
                                      </p:cBhvr>
                                      <p:tavLst>
                                        <p:tav tm="0">
                                          <p:val>
                                            <p:fltVal val="0"/>
                                          </p:val>
                                        </p:tav>
                                        <p:tav tm="100000">
                                          <p:val>
                                            <p:strVal val="#ppt_h"/>
                                          </p:val>
                                        </p:tav>
                                      </p:tavLst>
                                    </p:anim>
                                    <p:animEffect transition="in" filter="fade">
                                      <p:cBhvr>
                                        <p:cTn id="155" dur="500"/>
                                        <p:tgtEl>
                                          <p:spTgt spid="80"/>
                                        </p:tgtEl>
                                      </p:cBhvr>
                                    </p:animEffect>
                                  </p:childTnLst>
                                </p:cTn>
                              </p:par>
                              <p:par>
                                <p:cTn id="156" presetID="53" presetClass="entr" presetSubtype="16" fill="hold" grpId="0" nodeType="withEffect">
                                  <p:stCondLst>
                                    <p:cond delay="0"/>
                                  </p:stCondLst>
                                  <p:childTnLst>
                                    <p:set>
                                      <p:cBhvr>
                                        <p:cTn id="157" dur="1" fill="hold">
                                          <p:stCondLst>
                                            <p:cond delay="0"/>
                                          </p:stCondLst>
                                        </p:cTn>
                                        <p:tgtEl>
                                          <p:spTgt spid="81"/>
                                        </p:tgtEl>
                                        <p:attrNameLst>
                                          <p:attrName>style.visibility</p:attrName>
                                        </p:attrNameLst>
                                      </p:cBhvr>
                                      <p:to>
                                        <p:strVal val="visible"/>
                                      </p:to>
                                    </p:set>
                                    <p:anim calcmode="lin" valueType="num">
                                      <p:cBhvr>
                                        <p:cTn id="158" dur="500" fill="hold"/>
                                        <p:tgtEl>
                                          <p:spTgt spid="81"/>
                                        </p:tgtEl>
                                        <p:attrNameLst>
                                          <p:attrName>ppt_w</p:attrName>
                                        </p:attrNameLst>
                                      </p:cBhvr>
                                      <p:tavLst>
                                        <p:tav tm="0">
                                          <p:val>
                                            <p:fltVal val="0"/>
                                          </p:val>
                                        </p:tav>
                                        <p:tav tm="100000">
                                          <p:val>
                                            <p:strVal val="#ppt_w"/>
                                          </p:val>
                                        </p:tav>
                                      </p:tavLst>
                                    </p:anim>
                                    <p:anim calcmode="lin" valueType="num">
                                      <p:cBhvr>
                                        <p:cTn id="159" dur="500" fill="hold"/>
                                        <p:tgtEl>
                                          <p:spTgt spid="81"/>
                                        </p:tgtEl>
                                        <p:attrNameLst>
                                          <p:attrName>ppt_h</p:attrName>
                                        </p:attrNameLst>
                                      </p:cBhvr>
                                      <p:tavLst>
                                        <p:tav tm="0">
                                          <p:val>
                                            <p:fltVal val="0"/>
                                          </p:val>
                                        </p:tav>
                                        <p:tav tm="100000">
                                          <p:val>
                                            <p:strVal val="#ppt_h"/>
                                          </p:val>
                                        </p:tav>
                                      </p:tavLst>
                                    </p:anim>
                                    <p:animEffect transition="in" filter="fade">
                                      <p:cBhvr>
                                        <p:cTn id="160" dur="500"/>
                                        <p:tgtEl>
                                          <p:spTgt spid="81"/>
                                        </p:tgtEl>
                                      </p:cBhvr>
                                    </p:animEffect>
                                  </p:childTnLst>
                                </p:cTn>
                              </p:par>
                              <p:par>
                                <p:cTn id="161" presetID="53" presetClass="entr" presetSubtype="16" fill="hold" nodeType="withEffect">
                                  <p:stCondLst>
                                    <p:cond delay="0"/>
                                  </p:stCondLst>
                                  <p:childTnLst>
                                    <p:set>
                                      <p:cBhvr>
                                        <p:cTn id="162" dur="1" fill="hold">
                                          <p:stCondLst>
                                            <p:cond delay="0"/>
                                          </p:stCondLst>
                                        </p:cTn>
                                        <p:tgtEl>
                                          <p:spTgt spid="82"/>
                                        </p:tgtEl>
                                        <p:attrNameLst>
                                          <p:attrName>style.visibility</p:attrName>
                                        </p:attrNameLst>
                                      </p:cBhvr>
                                      <p:to>
                                        <p:strVal val="visible"/>
                                      </p:to>
                                    </p:set>
                                    <p:anim calcmode="lin" valueType="num">
                                      <p:cBhvr>
                                        <p:cTn id="163" dur="500" fill="hold"/>
                                        <p:tgtEl>
                                          <p:spTgt spid="82"/>
                                        </p:tgtEl>
                                        <p:attrNameLst>
                                          <p:attrName>ppt_w</p:attrName>
                                        </p:attrNameLst>
                                      </p:cBhvr>
                                      <p:tavLst>
                                        <p:tav tm="0">
                                          <p:val>
                                            <p:fltVal val="0"/>
                                          </p:val>
                                        </p:tav>
                                        <p:tav tm="100000">
                                          <p:val>
                                            <p:strVal val="#ppt_w"/>
                                          </p:val>
                                        </p:tav>
                                      </p:tavLst>
                                    </p:anim>
                                    <p:anim calcmode="lin" valueType="num">
                                      <p:cBhvr>
                                        <p:cTn id="164" dur="500" fill="hold"/>
                                        <p:tgtEl>
                                          <p:spTgt spid="82"/>
                                        </p:tgtEl>
                                        <p:attrNameLst>
                                          <p:attrName>ppt_h</p:attrName>
                                        </p:attrNameLst>
                                      </p:cBhvr>
                                      <p:tavLst>
                                        <p:tav tm="0">
                                          <p:val>
                                            <p:fltVal val="0"/>
                                          </p:val>
                                        </p:tav>
                                        <p:tav tm="100000">
                                          <p:val>
                                            <p:strVal val="#ppt_h"/>
                                          </p:val>
                                        </p:tav>
                                      </p:tavLst>
                                    </p:anim>
                                    <p:animEffect transition="in" filter="fade">
                                      <p:cBhvr>
                                        <p:cTn id="165" dur="500"/>
                                        <p:tgtEl>
                                          <p:spTgt spid="82"/>
                                        </p:tgtEl>
                                      </p:cBhvr>
                                    </p:animEffect>
                                  </p:childTnLst>
                                </p:cTn>
                              </p:par>
                            </p:childTnLst>
                          </p:cTn>
                        </p:par>
                      </p:childTnLst>
                    </p:cTn>
                  </p:par>
                  <p:par>
                    <p:cTn id="166" fill="hold">
                      <p:stCondLst>
                        <p:cond delay="indefinite"/>
                      </p:stCondLst>
                      <p:childTnLst>
                        <p:par>
                          <p:cTn id="167" fill="hold">
                            <p:stCondLst>
                              <p:cond delay="0"/>
                            </p:stCondLst>
                            <p:childTnLst>
                              <p:par>
                                <p:cTn id="168" presetID="53" presetClass="entr" presetSubtype="16" fill="hold" nodeType="clickEffect">
                                  <p:stCondLst>
                                    <p:cond delay="0"/>
                                  </p:stCondLst>
                                  <p:childTnLst>
                                    <p:set>
                                      <p:cBhvr>
                                        <p:cTn id="169" dur="1" fill="hold">
                                          <p:stCondLst>
                                            <p:cond delay="0"/>
                                          </p:stCondLst>
                                        </p:cTn>
                                        <p:tgtEl>
                                          <p:spTgt spid="83"/>
                                        </p:tgtEl>
                                        <p:attrNameLst>
                                          <p:attrName>style.visibility</p:attrName>
                                        </p:attrNameLst>
                                      </p:cBhvr>
                                      <p:to>
                                        <p:strVal val="visible"/>
                                      </p:to>
                                    </p:set>
                                    <p:anim calcmode="lin" valueType="num">
                                      <p:cBhvr>
                                        <p:cTn id="170" dur="500" fill="hold"/>
                                        <p:tgtEl>
                                          <p:spTgt spid="83"/>
                                        </p:tgtEl>
                                        <p:attrNameLst>
                                          <p:attrName>ppt_w</p:attrName>
                                        </p:attrNameLst>
                                      </p:cBhvr>
                                      <p:tavLst>
                                        <p:tav tm="0">
                                          <p:val>
                                            <p:fltVal val="0"/>
                                          </p:val>
                                        </p:tav>
                                        <p:tav tm="100000">
                                          <p:val>
                                            <p:strVal val="#ppt_w"/>
                                          </p:val>
                                        </p:tav>
                                      </p:tavLst>
                                    </p:anim>
                                    <p:anim calcmode="lin" valueType="num">
                                      <p:cBhvr>
                                        <p:cTn id="171" dur="500" fill="hold"/>
                                        <p:tgtEl>
                                          <p:spTgt spid="83"/>
                                        </p:tgtEl>
                                        <p:attrNameLst>
                                          <p:attrName>ppt_h</p:attrName>
                                        </p:attrNameLst>
                                      </p:cBhvr>
                                      <p:tavLst>
                                        <p:tav tm="0">
                                          <p:val>
                                            <p:fltVal val="0"/>
                                          </p:val>
                                        </p:tav>
                                        <p:tav tm="100000">
                                          <p:val>
                                            <p:strVal val="#ppt_h"/>
                                          </p:val>
                                        </p:tav>
                                      </p:tavLst>
                                    </p:anim>
                                    <p:animEffect transition="in" filter="fade">
                                      <p:cBhvr>
                                        <p:cTn id="172" dur="500"/>
                                        <p:tgtEl>
                                          <p:spTgt spid="83"/>
                                        </p:tgtEl>
                                      </p:cBhvr>
                                    </p:animEffect>
                                  </p:childTnLst>
                                </p:cTn>
                              </p:par>
                              <p:par>
                                <p:cTn id="173" presetID="1" presetClass="entr" presetSubtype="0" fill="hold" grpId="0" nodeType="withEffect">
                                  <p:stCondLst>
                                    <p:cond delay="0"/>
                                  </p:stCondLst>
                                  <p:childTnLst>
                                    <p:set>
                                      <p:cBhvr>
                                        <p:cTn id="174" dur="1" fill="hold">
                                          <p:stCondLst>
                                            <p:cond delay="0"/>
                                          </p:stCondLst>
                                        </p:cTn>
                                        <p:tgtEl>
                                          <p:spTgt spid="8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86"/>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7"/>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88"/>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89"/>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9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93"/>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53" presetClass="entr" presetSubtype="16" fill="hold" nodeType="clickEffect">
                                  <p:stCondLst>
                                    <p:cond delay="0"/>
                                  </p:stCondLst>
                                  <p:childTnLst>
                                    <p:set>
                                      <p:cBhvr>
                                        <p:cTn id="204" dur="1" fill="hold">
                                          <p:stCondLst>
                                            <p:cond delay="0"/>
                                          </p:stCondLst>
                                        </p:cTn>
                                        <p:tgtEl>
                                          <p:spTgt spid="95"/>
                                        </p:tgtEl>
                                        <p:attrNameLst>
                                          <p:attrName>style.visibility</p:attrName>
                                        </p:attrNameLst>
                                      </p:cBhvr>
                                      <p:to>
                                        <p:strVal val="visible"/>
                                      </p:to>
                                    </p:set>
                                    <p:anim calcmode="lin" valueType="num">
                                      <p:cBhvr>
                                        <p:cTn id="205" dur="500" fill="hold"/>
                                        <p:tgtEl>
                                          <p:spTgt spid="95"/>
                                        </p:tgtEl>
                                        <p:attrNameLst>
                                          <p:attrName>ppt_w</p:attrName>
                                        </p:attrNameLst>
                                      </p:cBhvr>
                                      <p:tavLst>
                                        <p:tav tm="0">
                                          <p:val>
                                            <p:fltVal val="0"/>
                                          </p:val>
                                        </p:tav>
                                        <p:tav tm="100000">
                                          <p:val>
                                            <p:strVal val="#ppt_w"/>
                                          </p:val>
                                        </p:tav>
                                      </p:tavLst>
                                    </p:anim>
                                    <p:anim calcmode="lin" valueType="num">
                                      <p:cBhvr>
                                        <p:cTn id="206" dur="500" fill="hold"/>
                                        <p:tgtEl>
                                          <p:spTgt spid="95"/>
                                        </p:tgtEl>
                                        <p:attrNameLst>
                                          <p:attrName>ppt_h</p:attrName>
                                        </p:attrNameLst>
                                      </p:cBhvr>
                                      <p:tavLst>
                                        <p:tav tm="0">
                                          <p:val>
                                            <p:fltVal val="0"/>
                                          </p:val>
                                        </p:tav>
                                        <p:tav tm="100000">
                                          <p:val>
                                            <p:strVal val="#ppt_h"/>
                                          </p:val>
                                        </p:tav>
                                      </p:tavLst>
                                    </p:anim>
                                    <p:animEffect transition="in" filter="fade">
                                      <p:cBhvr>
                                        <p:cTn id="207" dur="500"/>
                                        <p:tgtEl>
                                          <p:spTgt spid="95"/>
                                        </p:tgtEl>
                                      </p:cBhvr>
                                    </p:animEffect>
                                  </p:childTnLst>
                                </p:cTn>
                              </p:par>
                              <p:par>
                                <p:cTn id="208" presetID="1" presetClass="entr" presetSubtype="0" fill="hold" grpId="0" nodeType="withEffect">
                                  <p:stCondLst>
                                    <p:cond delay="0"/>
                                  </p:stCondLst>
                                  <p:childTnLst>
                                    <p:set>
                                      <p:cBhvr>
                                        <p:cTn id="209" dur="1" fill="hold">
                                          <p:stCondLst>
                                            <p:cond delay="0"/>
                                          </p:stCondLst>
                                        </p:cTn>
                                        <p:tgtEl>
                                          <p:spTgt spid="96"/>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97"/>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32" grpId="0" animBg="1"/>
      <p:bldP spid="10" grpId="0" animBg="1"/>
      <p:bldP spid="12" grpId="0" animBg="1"/>
      <p:bldP spid="14" grpId="0"/>
      <p:bldP spid="7" grpId="0" animBg="1"/>
      <p:bldP spid="44" grpId="0"/>
      <p:bldP spid="45" grpId="0"/>
      <p:bldP spid="71" grpId="0" animBg="1"/>
      <p:bldP spid="76" grpId="0"/>
      <p:bldP spid="41" grpId="0" animBg="1"/>
      <p:bldP spid="46" grpId="0" animBg="1"/>
      <p:bldP spid="11" grpId="0" animBg="1"/>
      <p:bldP spid="55" grpId="0"/>
      <p:bldP spid="56" grpId="0"/>
      <p:bldP spid="57" grpId="0"/>
      <p:bldP spid="33" grpId="0" animBg="1"/>
      <p:bldP spid="62" grpId="0"/>
      <p:bldP spid="63" grpId="0"/>
      <p:bldP spid="64" grpId="0"/>
      <p:bldP spid="74" grpId="0"/>
      <p:bldP spid="75" grpId="0"/>
      <p:bldP spid="77" grpId="0"/>
      <p:bldP spid="80" grpId="0" animBg="1"/>
      <p:bldP spid="81" grpId="0" animBg="1"/>
      <p:bldP spid="84" grpId="0"/>
      <p:bldP spid="85" grpId="0"/>
      <p:bldP spid="87" grpId="0"/>
      <p:bldP spid="93" grpId="0"/>
      <p:bldP spid="96" grpId="0"/>
      <p:bldP spid="97" grpId="0"/>
      <p:bldP spid="9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48512C-5F48-4365-ABA4-D3A5DC950478}"/>
              </a:ext>
            </a:extLst>
          </p:cNvPr>
          <p:cNvSpPr>
            <a:spLocks noGrp="1"/>
          </p:cNvSpPr>
          <p:nvPr>
            <p:ph type="ftr" sz="quarter" idx="3"/>
          </p:nvPr>
        </p:nvSpPr>
        <p:spPr/>
        <p:txBody>
          <a:bodyPr/>
          <a:lstStyle/>
          <a:p>
            <a:r>
              <a:rPr lang="en-US"/>
              <a:t>© 2021 NetApp, Inc. All rights reserved.  — NETAPP CONFIDENTIAL — </a:t>
            </a:r>
            <a:endParaRPr lang="en-US" dirty="0"/>
          </a:p>
        </p:txBody>
      </p:sp>
      <p:sp>
        <p:nvSpPr>
          <p:cNvPr id="3" name="Slide Number Placeholder 2">
            <a:extLst>
              <a:ext uri="{FF2B5EF4-FFF2-40B4-BE49-F238E27FC236}">
                <a16:creationId xmlns:a16="http://schemas.microsoft.com/office/drawing/2014/main" id="{950B7787-4670-4AA4-B560-8760F120B25B}"/>
              </a:ext>
            </a:extLst>
          </p:cNvPr>
          <p:cNvSpPr>
            <a:spLocks noGrp="1"/>
          </p:cNvSpPr>
          <p:nvPr>
            <p:ph type="sldNum" sz="quarter" idx="4"/>
          </p:nvPr>
        </p:nvSpPr>
        <p:spPr/>
        <p:txBody>
          <a:bodyPr/>
          <a:lstStyle/>
          <a:p>
            <a:fld id="{B071A5F3-A4FF-4CEE-8215-C08835B585C1}" type="slidenum">
              <a:rPr lang="en-US" smtClean="0"/>
              <a:pPr/>
              <a:t>19</a:t>
            </a:fld>
            <a:endParaRPr lang="en-US" dirty="0"/>
          </a:p>
        </p:txBody>
      </p:sp>
      <p:sp>
        <p:nvSpPr>
          <p:cNvPr id="6" name="Title 5">
            <a:extLst>
              <a:ext uri="{FF2B5EF4-FFF2-40B4-BE49-F238E27FC236}">
                <a16:creationId xmlns:a16="http://schemas.microsoft.com/office/drawing/2014/main" id="{427E8222-71D1-40D8-B2C4-274174049ACC}"/>
              </a:ext>
            </a:extLst>
          </p:cNvPr>
          <p:cNvSpPr>
            <a:spLocks noGrp="1"/>
          </p:cNvSpPr>
          <p:nvPr>
            <p:ph type="title"/>
          </p:nvPr>
        </p:nvSpPr>
        <p:spPr>
          <a:xfrm>
            <a:off x="288036" y="325627"/>
            <a:ext cx="11439144" cy="329184"/>
          </a:xfrm>
        </p:spPr>
        <p:txBody>
          <a:bodyPr/>
          <a:lstStyle/>
          <a:p>
            <a:r>
              <a:rPr lang="en-US" dirty="0"/>
              <a:t>TR Purpose - Oracle Database over SMBC uniform access</a:t>
            </a:r>
          </a:p>
        </p:txBody>
      </p:sp>
      <p:pic>
        <p:nvPicPr>
          <p:cNvPr id="8" name="Content Placeholder 7">
            <a:extLst>
              <a:ext uri="{FF2B5EF4-FFF2-40B4-BE49-F238E27FC236}">
                <a16:creationId xmlns:a16="http://schemas.microsoft.com/office/drawing/2014/main" id="{C164E157-1F57-4536-A897-D443EE85739E}"/>
              </a:ext>
            </a:extLst>
          </p:cNvPr>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3244793" y="4543976"/>
            <a:ext cx="1371666" cy="369934"/>
          </a:xfrm>
          <a:prstGeom prst="rect">
            <a:avLst/>
          </a:prstGeom>
        </p:spPr>
      </p:pic>
      <p:pic>
        <p:nvPicPr>
          <p:cNvPr id="9" name="Content Placeholder 7">
            <a:extLst>
              <a:ext uri="{FF2B5EF4-FFF2-40B4-BE49-F238E27FC236}">
                <a16:creationId xmlns:a16="http://schemas.microsoft.com/office/drawing/2014/main" id="{634C4170-EAB5-4439-A7F5-FD5E236E3C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4668" y="4541182"/>
            <a:ext cx="1371666" cy="369934"/>
          </a:xfrm>
          <a:prstGeom prst="rect">
            <a:avLst/>
          </a:prstGeom>
        </p:spPr>
      </p:pic>
      <p:sp>
        <p:nvSpPr>
          <p:cNvPr id="12" name="Line 21">
            <a:extLst>
              <a:ext uri="{FF2B5EF4-FFF2-40B4-BE49-F238E27FC236}">
                <a16:creationId xmlns:a16="http://schemas.microsoft.com/office/drawing/2014/main" id="{6506DB27-E69B-4708-883B-271611BF3C0C}"/>
              </a:ext>
            </a:extLst>
          </p:cNvPr>
          <p:cNvSpPr>
            <a:spLocks noChangeShapeType="1"/>
          </p:cNvSpPr>
          <p:nvPr/>
        </p:nvSpPr>
        <p:spPr bwMode="gray">
          <a:xfrm flipV="1">
            <a:off x="4616459" y="4741007"/>
            <a:ext cx="2708209" cy="0"/>
          </a:xfrm>
          <a:prstGeom prst="line">
            <a:avLst/>
          </a:prstGeom>
          <a:noFill/>
          <a:ln w="28575">
            <a:solidFill>
              <a:sysClr val="windowText" lastClr="000000"/>
            </a:solidFill>
            <a:prstDash val="solid"/>
            <a:round/>
            <a:headEnd type="none" w="med" len="med"/>
            <a:tailEnd type="none" w="med" len="med"/>
          </a:ln>
        </p:spPr>
        <p:txBody>
          <a:bodyPr wrap="none" anchor="ctr"/>
          <a:lstStyle/>
          <a:p>
            <a:pPr defTabSz="1142634">
              <a:defRPr/>
            </a:pPr>
            <a:endParaRPr lang="en-US" sz="1500" kern="0" dirty="0">
              <a:solidFill>
                <a:sysClr val="windowText" lastClr="000000"/>
              </a:solidFill>
              <a:cs typeface="Arial" pitchFamily="34" charset="0"/>
            </a:endParaRPr>
          </a:p>
        </p:txBody>
      </p:sp>
      <p:sp>
        <p:nvSpPr>
          <p:cNvPr id="14" name="TextBox 13">
            <a:extLst>
              <a:ext uri="{FF2B5EF4-FFF2-40B4-BE49-F238E27FC236}">
                <a16:creationId xmlns:a16="http://schemas.microsoft.com/office/drawing/2014/main" id="{D36326F4-4E98-4186-85B7-226161A829CD}"/>
              </a:ext>
            </a:extLst>
          </p:cNvPr>
          <p:cNvSpPr txBox="1"/>
          <p:nvPr/>
        </p:nvSpPr>
        <p:spPr>
          <a:xfrm>
            <a:off x="5538115" y="4929069"/>
            <a:ext cx="865761" cy="321013"/>
          </a:xfrm>
          <a:prstGeom prst="rect">
            <a:avLst/>
          </a:prstGeom>
          <a:noFill/>
        </p:spPr>
        <p:txBody>
          <a:bodyPr wrap="square" rtlCol="0">
            <a:noAutofit/>
          </a:bodyPr>
          <a:lstStyle/>
          <a:p>
            <a:pPr algn="l"/>
            <a:r>
              <a:rPr lang="en-US" dirty="0"/>
              <a:t>SMBC</a:t>
            </a:r>
          </a:p>
        </p:txBody>
      </p:sp>
      <p:sp>
        <p:nvSpPr>
          <p:cNvPr id="7" name="Rectangle: Rounded Corners 6">
            <a:extLst>
              <a:ext uri="{FF2B5EF4-FFF2-40B4-BE49-F238E27FC236}">
                <a16:creationId xmlns:a16="http://schemas.microsoft.com/office/drawing/2014/main" id="{7C9C8031-68E3-44A3-A7E2-C3D7CE6412DD}"/>
              </a:ext>
            </a:extLst>
          </p:cNvPr>
          <p:cNvSpPr/>
          <p:nvPr/>
        </p:nvSpPr>
        <p:spPr>
          <a:xfrm>
            <a:off x="3400299" y="2626279"/>
            <a:ext cx="4892276" cy="477708"/>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ORACLE DATABASE</a:t>
            </a:r>
          </a:p>
        </p:txBody>
      </p:sp>
      <p:pic>
        <p:nvPicPr>
          <p:cNvPr id="13" name="image124.png">
            <a:extLst>
              <a:ext uri="{FF2B5EF4-FFF2-40B4-BE49-F238E27FC236}">
                <a16:creationId xmlns:a16="http://schemas.microsoft.com/office/drawing/2014/main" id="{FAC8D32D-E43C-42A4-9A8A-184C16DB35C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691620" y="4407603"/>
            <a:ext cx="557886" cy="524139"/>
          </a:xfrm>
          <a:prstGeom prst="rect">
            <a:avLst/>
          </a:prstGeom>
          <a:ln w="12700">
            <a:miter lim="400000"/>
          </a:ln>
        </p:spPr>
      </p:pic>
      <p:cxnSp>
        <p:nvCxnSpPr>
          <p:cNvPr id="50" name="Straight Connector 49">
            <a:extLst>
              <a:ext uri="{FF2B5EF4-FFF2-40B4-BE49-F238E27FC236}">
                <a16:creationId xmlns:a16="http://schemas.microsoft.com/office/drawing/2014/main" id="{F253E007-23F4-4704-AEAF-97D2190E73ED}"/>
              </a:ext>
            </a:extLst>
          </p:cNvPr>
          <p:cNvCxnSpPr>
            <a:cxnSpLocks/>
            <a:endCxn id="8" idx="0"/>
          </p:cNvCxnSpPr>
          <p:nvPr/>
        </p:nvCxnSpPr>
        <p:spPr>
          <a:xfrm flipH="1">
            <a:off x="3930626" y="3089471"/>
            <a:ext cx="32494" cy="1454505"/>
          </a:xfrm>
          <a:prstGeom prst="line">
            <a:avLst/>
          </a:prstGeom>
          <a:ln w="57150"/>
        </p:spPr>
        <p:style>
          <a:lnRef idx="3">
            <a:schemeClr val="accent6"/>
          </a:lnRef>
          <a:fillRef idx="0">
            <a:schemeClr val="accent6"/>
          </a:fillRef>
          <a:effectRef idx="2">
            <a:schemeClr val="accent6"/>
          </a:effectRef>
          <a:fontRef idx="minor">
            <a:schemeClr val="tx1"/>
          </a:fontRef>
        </p:style>
      </p:cxnSp>
      <p:cxnSp>
        <p:nvCxnSpPr>
          <p:cNvPr id="59" name="Straight Connector 58">
            <a:extLst>
              <a:ext uri="{FF2B5EF4-FFF2-40B4-BE49-F238E27FC236}">
                <a16:creationId xmlns:a16="http://schemas.microsoft.com/office/drawing/2014/main" id="{660C62CE-9E35-4958-9CCB-637CFED1C02F}"/>
              </a:ext>
            </a:extLst>
          </p:cNvPr>
          <p:cNvCxnSpPr>
            <a:cxnSpLocks/>
            <a:endCxn id="9" idx="0"/>
          </p:cNvCxnSpPr>
          <p:nvPr/>
        </p:nvCxnSpPr>
        <p:spPr>
          <a:xfrm>
            <a:off x="7927290" y="3113258"/>
            <a:ext cx="83211" cy="1427924"/>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7D24CD42-CD46-4152-B9EA-1FA90AE10E8E}"/>
              </a:ext>
            </a:extLst>
          </p:cNvPr>
          <p:cNvCxnSpPr>
            <a:cxnSpLocks/>
            <a:endCxn id="8" idx="0"/>
          </p:cNvCxnSpPr>
          <p:nvPr/>
        </p:nvCxnSpPr>
        <p:spPr>
          <a:xfrm flipH="1">
            <a:off x="3930626" y="3122085"/>
            <a:ext cx="3974506" cy="1421891"/>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6F078B50-4DCA-4829-A918-C80CA160F81D}"/>
              </a:ext>
            </a:extLst>
          </p:cNvPr>
          <p:cNvCxnSpPr>
            <a:cxnSpLocks/>
            <a:endCxn id="9" idx="0"/>
          </p:cNvCxnSpPr>
          <p:nvPr/>
        </p:nvCxnSpPr>
        <p:spPr>
          <a:xfrm>
            <a:off x="3976382" y="3103927"/>
            <a:ext cx="4034119" cy="1437255"/>
          </a:xfrm>
          <a:prstGeom prst="line">
            <a:avLst/>
          </a:prstGeom>
          <a:ln w="3810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A681D040-D543-4CFA-A9BA-550B3A2A4E2C}"/>
              </a:ext>
            </a:extLst>
          </p:cNvPr>
          <p:cNvSpPr txBox="1"/>
          <p:nvPr/>
        </p:nvSpPr>
        <p:spPr>
          <a:xfrm>
            <a:off x="3519873" y="5012167"/>
            <a:ext cx="1644242" cy="321013"/>
          </a:xfrm>
          <a:prstGeom prst="rect">
            <a:avLst/>
          </a:prstGeom>
          <a:noFill/>
        </p:spPr>
        <p:txBody>
          <a:bodyPr wrap="square" rtlCol="0">
            <a:noAutofit/>
          </a:bodyPr>
          <a:lstStyle/>
          <a:p>
            <a:pPr algn="l"/>
            <a:r>
              <a:rPr lang="en-US" dirty="0"/>
              <a:t>Primary</a:t>
            </a:r>
          </a:p>
        </p:txBody>
      </p:sp>
      <p:sp>
        <p:nvSpPr>
          <p:cNvPr id="53" name="TextBox 52">
            <a:extLst>
              <a:ext uri="{FF2B5EF4-FFF2-40B4-BE49-F238E27FC236}">
                <a16:creationId xmlns:a16="http://schemas.microsoft.com/office/drawing/2014/main" id="{AEF310CD-D62F-4C4D-889D-A196F72362D9}"/>
              </a:ext>
            </a:extLst>
          </p:cNvPr>
          <p:cNvSpPr txBox="1"/>
          <p:nvPr/>
        </p:nvSpPr>
        <p:spPr>
          <a:xfrm>
            <a:off x="7564764" y="5001732"/>
            <a:ext cx="1644242" cy="321013"/>
          </a:xfrm>
          <a:prstGeom prst="rect">
            <a:avLst/>
          </a:prstGeom>
          <a:noFill/>
        </p:spPr>
        <p:txBody>
          <a:bodyPr wrap="square" rtlCol="0">
            <a:noAutofit/>
          </a:bodyPr>
          <a:lstStyle/>
          <a:p>
            <a:pPr algn="l"/>
            <a:r>
              <a:rPr lang="en-US" dirty="0"/>
              <a:t>Secondary</a:t>
            </a:r>
          </a:p>
        </p:txBody>
      </p:sp>
      <p:cxnSp>
        <p:nvCxnSpPr>
          <p:cNvPr id="61" name="Straight Connector 60">
            <a:extLst>
              <a:ext uri="{FF2B5EF4-FFF2-40B4-BE49-F238E27FC236}">
                <a16:creationId xmlns:a16="http://schemas.microsoft.com/office/drawing/2014/main" id="{A658FA64-53A6-4F52-AF10-4568FC541E50}"/>
              </a:ext>
            </a:extLst>
          </p:cNvPr>
          <p:cNvCxnSpPr>
            <a:cxnSpLocks/>
          </p:cNvCxnSpPr>
          <p:nvPr/>
        </p:nvCxnSpPr>
        <p:spPr>
          <a:xfrm flipH="1">
            <a:off x="8716698" y="3082628"/>
            <a:ext cx="414019" cy="0"/>
          </a:xfrm>
          <a:prstGeom prst="line">
            <a:avLst/>
          </a:prstGeom>
          <a:ln w="57150"/>
        </p:spPr>
        <p:style>
          <a:lnRef idx="3">
            <a:schemeClr val="accent6"/>
          </a:lnRef>
          <a:fillRef idx="0">
            <a:schemeClr val="accent6"/>
          </a:fillRef>
          <a:effectRef idx="2">
            <a:schemeClr val="accent6"/>
          </a:effectRef>
          <a:fontRef idx="minor">
            <a:schemeClr val="tx1"/>
          </a:fontRef>
        </p:style>
      </p:cxnSp>
      <p:cxnSp>
        <p:nvCxnSpPr>
          <p:cNvPr id="62" name="Straight Connector 61">
            <a:extLst>
              <a:ext uri="{FF2B5EF4-FFF2-40B4-BE49-F238E27FC236}">
                <a16:creationId xmlns:a16="http://schemas.microsoft.com/office/drawing/2014/main" id="{A7975C43-5E43-4EAC-AD74-5B2213779ABF}"/>
              </a:ext>
            </a:extLst>
          </p:cNvPr>
          <p:cNvCxnSpPr>
            <a:cxnSpLocks/>
          </p:cNvCxnSpPr>
          <p:nvPr/>
        </p:nvCxnSpPr>
        <p:spPr>
          <a:xfrm flipH="1">
            <a:off x="8600078" y="3438611"/>
            <a:ext cx="530639" cy="7973"/>
          </a:xfrm>
          <a:prstGeom prst="line">
            <a:avLst/>
          </a:prstGeom>
          <a:ln w="38100">
            <a:prstDash val="dash"/>
          </a:ln>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057316BC-57A1-4563-9985-F1233AE1FD87}"/>
              </a:ext>
            </a:extLst>
          </p:cNvPr>
          <p:cNvSpPr txBox="1"/>
          <p:nvPr/>
        </p:nvSpPr>
        <p:spPr>
          <a:xfrm>
            <a:off x="9284507" y="2922121"/>
            <a:ext cx="1644242" cy="321013"/>
          </a:xfrm>
          <a:prstGeom prst="rect">
            <a:avLst/>
          </a:prstGeom>
          <a:noFill/>
        </p:spPr>
        <p:txBody>
          <a:bodyPr wrap="square" rtlCol="0">
            <a:noAutofit/>
          </a:bodyPr>
          <a:lstStyle/>
          <a:p>
            <a:pPr algn="l"/>
            <a:r>
              <a:rPr lang="en-US" sz="1200" dirty="0"/>
              <a:t>Optimized</a:t>
            </a:r>
          </a:p>
        </p:txBody>
      </p:sp>
      <p:sp>
        <p:nvSpPr>
          <p:cNvPr id="64" name="TextBox 63">
            <a:extLst>
              <a:ext uri="{FF2B5EF4-FFF2-40B4-BE49-F238E27FC236}">
                <a16:creationId xmlns:a16="http://schemas.microsoft.com/office/drawing/2014/main" id="{9DD4CCFD-B7DA-44C2-B246-88D57EB1AE5E}"/>
              </a:ext>
            </a:extLst>
          </p:cNvPr>
          <p:cNvSpPr txBox="1"/>
          <p:nvPr/>
        </p:nvSpPr>
        <p:spPr>
          <a:xfrm>
            <a:off x="9284506" y="3268493"/>
            <a:ext cx="1906407" cy="321013"/>
          </a:xfrm>
          <a:prstGeom prst="rect">
            <a:avLst/>
          </a:prstGeom>
          <a:noFill/>
        </p:spPr>
        <p:txBody>
          <a:bodyPr wrap="square" rtlCol="0">
            <a:noAutofit/>
          </a:bodyPr>
          <a:lstStyle/>
          <a:p>
            <a:pPr algn="l"/>
            <a:r>
              <a:rPr lang="en-US" sz="1200" dirty="0"/>
              <a:t>Non- Optimized</a:t>
            </a:r>
          </a:p>
        </p:txBody>
      </p:sp>
    </p:spTree>
    <p:extLst>
      <p:ext uri="{BB962C8B-B14F-4D97-AF65-F5344CB8AC3E}">
        <p14:creationId xmlns:p14="http://schemas.microsoft.com/office/powerpoint/2010/main" val="68164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1" presetClass="entr" presetSubtype="0" fill="hold" nodeType="withEffect">
                                  <p:stCondLst>
                                    <p:cond delay="0"/>
                                  </p:stCondLst>
                                  <p:childTnLst>
                                    <p:set>
                                      <p:cBhvr>
                                        <p:cTn id="23" dur="1" fill="hold">
                                          <p:stCondLst>
                                            <p:cond delay="0"/>
                                          </p:stCondLst>
                                        </p:cTn>
                                        <p:tgtEl>
                                          <p:spTgt spid="5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ABE9D5-772D-4B46-86F1-1F6D1C251F0D}"/>
              </a:ext>
            </a:extLst>
          </p:cNvPr>
          <p:cNvSpPr>
            <a:spLocks noGrp="1"/>
          </p:cNvSpPr>
          <p:nvPr>
            <p:ph type="ftr" sz="quarter" idx="3"/>
          </p:nvPr>
        </p:nvSpPr>
        <p:spPr/>
        <p:txBody>
          <a:bodyPr/>
          <a:lstStyle/>
          <a:p>
            <a:r>
              <a:rPr lang="en-US" dirty="0"/>
              <a:t>© 2021 NetApp, Inc. All rights reserved.  — NETAPP CONFIDENTIAL — </a:t>
            </a:r>
          </a:p>
        </p:txBody>
      </p:sp>
      <p:sp>
        <p:nvSpPr>
          <p:cNvPr id="3" name="Slide Number Placeholder 2">
            <a:extLst>
              <a:ext uri="{FF2B5EF4-FFF2-40B4-BE49-F238E27FC236}">
                <a16:creationId xmlns:a16="http://schemas.microsoft.com/office/drawing/2014/main" id="{27927269-120E-F441-888E-ED41BCC008CF}"/>
              </a:ext>
            </a:extLst>
          </p:cNvPr>
          <p:cNvSpPr>
            <a:spLocks noGrp="1"/>
          </p:cNvSpPr>
          <p:nvPr>
            <p:ph type="sldNum" sz="quarter" idx="4"/>
          </p:nvPr>
        </p:nvSpPr>
        <p:spPr/>
        <p:txBody>
          <a:bodyPr/>
          <a:lstStyle/>
          <a:p>
            <a:fld id="{B071A5F3-A4FF-4CEE-8215-C08835B585C1}" type="slidenum">
              <a:rPr lang="en-US" smtClean="0"/>
              <a:pPr/>
              <a:t>2</a:t>
            </a:fld>
            <a:endParaRPr lang="en-US" dirty="0"/>
          </a:p>
        </p:txBody>
      </p:sp>
      <p:sp>
        <p:nvSpPr>
          <p:cNvPr id="4" name="Title 3">
            <a:extLst>
              <a:ext uri="{FF2B5EF4-FFF2-40B4-BE49-F238E27FC236}">
                <a16:creationId xmlns:a16="http://schemas.microsoft.com/office/drawing/2014/main" id="{14E62761-5D6C-2746-AE88-79144A6A5D23}"/>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32117983-BB01-6E4C-8FF4-AEB5D45F3C51}"/>
              </a:ext>
            </a:extLst>
          </p:cNvPr>
          <p:cNvSpPr>
            <a:spLocks noGrp="1"/>
          </p:cNvSpPr>
          <p:nvPr>
            <p:ph sz="quarter" idx="15"/>
          </p:nvPr>
        </p:nvSpPr>
        <p:spPr/>
        <p:txBody>
          <a:bodyPr/>
          <a:lstStyle/>
          <a:p>
            <a:pPr lvl="1"/>
            <a:r>
              <a:rPr lang="en-US" sz="2400" dirty="0"/>
              <a:t>SMBC maximums</a:t>
            </a:r>
          </a:p>
          <a:p>
            <a:pPr lvl="1"/>
            <a:r>
              <a:rPr lang="en-US" sz="2400" dirty="0"/>
              <a:t>Oracle Deployment Architectures</a:t>
            </a:r>
          </a:p>
          <a:p>
            <a:pPr lvl="1"/>
            <a:r>
              <a:rPr lang="en-US" sz="2400" dirty="0"/>
              <a:t>Supported testcases</a:t>
            </a:r>
          </a:p>
          <a:p>
            <a:pPr lvl="1"/>
            <a:r>
              <a:rPr lang="en-US" sz="2400" dirty="0"/>
              <a:t>Unsupported configs</a:t>
            </a:r>
          </a:p>
          <a:p>
            <a:pPr lvl="1"/>
            <a:r>
              <a:rPr lang="en-US" sz="2400" dirty="0"/>
              <a:t>Data protection</a:t>
            </a:r>
          </a:p>
          <a:p>
            <a:endParaRPr lang="en-US" dirty="0"/>
          </a:p>
        </p:txBody>
      </p:sp>
    </p:spTree>
    <p:extLst>
      <p:ext uri="{BB962C8B-B14F-4D97-AF65-F5344CB8AC3E}">
        <p14:creationId xmlns:p14="http://schemas.microsoft.com/office/powerpoint/2010/main" val="2583057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8E16F2C5-306A-074B-B7CA-D0461F400F22}"/>
              </a:ext>
            </a:extLst>
          </p:cNvPr>
          <p:cNvGrpSpPr/>
          <p:nvPr/>
        </p:nvGrpSpPr>
        <p:grpSpPr>
          <a:xfrm>
            <a:off x="3459761" y="3819097"/>
            <a:ext cx="1303451" cy="399753"/>
            <a:chOff x="9667537" y="2727239"/>
            <a:chExt cx="1303451" cy="399753"/>
          </a:xfrm>
        </p:grpSpPr>
        <p:sp>
          <p:nvSpPr>
            <p:cNvPr id="39" name="AutoShape 88">
              <a:extLst>
                <a:ext uri="{FF2B5EF4-FFF2-40B4-BE49-F238E27FC236}">
                  <a16:creationId xmlns:a16="http://schemas.microsoft.com/office/drawing/2014/main" id="{F7930B3C-DE86-4249-B8AF-B48062C3D0DA}"/>
                </a:ext>
              </a:extLst>
            </p:cNvPr>
            <p:cNvSpPr>
              <a:spLocks noChangeArrowheads="1"/>
            </p:cNvSpPr>
            <p:nvPr/>
          </p:nvSpPr>
          <p:spPr bwMode="auto">
            <a:xfrm>
              <a:off x="9667537" y="2752697"/>
              <a:ext cx="1303451" cy="37429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934 w 21600"/>
                <a:gd name="T13" fmla="*/ 5935 h 21600"/>
                <a:gd name="T14" fmla="*/ 15666 w 21600"/>
                <a:gd name="T15" fmla="*/ 15665 h 21600"/>
              </a:gdLst>
              <a:ahLst/>
              <a:cxnLst>
                <a:cxn ang="T8">
                  <a:pos x="T0" y="T1"/>
                </a:cxn>
                <a:cxn ang="T9">
                  <a:pos x="T2" y="T3"/>
                </a:cxn>
                <a:cxn ang="T10">
                  <a:pos x="T4" y="T5"/>
                </a:cxn>
                <a:cxn ang="T11">
                  <a:pos x="T6" y="T7"/>
                </a:cxn>
              </a:cxnLst>
              <a:rect l="T12" t="T13" r="T14" b="T15"/>
              <a:pathLst>
                <a:path w="21600" h="21600">
                  <a:moveTo>
                    <a:pt x="0" y="0"/>
                  </a:moveTo>
                  <a:lnTo>
                    <a:pt x="8274" y="21600"/>
                  </a:lnTo>
                  <a:lnTo>
                    <a:pt x="13326" y="21600"/>
                  </a:lnTo>
                  <a:lnTo>
                    <a:pt x="21600" y="0"/>
                  </a:lnTo>
                  <a:close/>
                </a:path>
              </a:pathLst>
            </a:custGeom>
            <a:gradFill rotWithShape="1">
              <a:gsLst>
                <a:gs pos="0">
                  <a:schemeClr val="bg1"/>
                </a:gs>
                <a:gs pos="100000">
                  <a:schemeClr val="accent1"/>
                </a:gs>
              </a:gsLst>
              <a:lin ang="5400000" scaled="1"/>
            </a:gradFill>
            <a:ln w="9525">
              <a:noFill/>
              <a:miter lim="800000"/>
              <a:headEnd/>
              <a:tailEnd/>
            </a:ln>
          </p:spPr>
          <p:txBody>
            <a:bodyPr wrap="none" lIns="91448" tIns="45724" rIns="91448" bIns="45724" anchor="ctr"/>
            <a:lstStyle/>
            <a:p>
              <a:endParaRPr lang="en-US" sz="1575" dirty="0">
                <a:solidFill>
                  <a:srgbClr val="0070C0"/>
                </a:solidFill>
                <a:latin typeface="Arial"/>
                <a:ea typeface="Arial"/>
              </a:endParaRPr>
            </a:p>
          </p:txBody>
        </p:sp>
        <p:grpSp>
          <p:nvGrpSpPr>
            <p:cNvPr id="40" name="Group 39">
              <a:extLst>
                <a:ext uri="{FF2B5EF4-FFF2-40B4-BE49-F238E27FC236}">
                  <a16:creationId xmlns:a16="http://schemas.microsoft.com/office/drawing/2014/main" id="{86E705FB-A5AA-0649-A215-8434CE3B8936}"/>
                </a:ext>
              </a:extLst>
            </p:cNvPr>
            <p:cNvGrpSpPr/>
            <p:nvPr/>
          </p:nvGrpSpPr>
          <p:grpSpPr>
            <a:xfrm>
              <a:off x="10075592" y="2727239"/>
              <a:ext cx="462021" cy="296114"/>
              <a:chOff x="7374215" y="3386612"/>
              <a:chExt cx="1032725" cy="661884"/>
            </a:xfrm>
          </p:grpSpPr>
          <p:sp>
            <p:nvSpPr>
              <p:cNvPr id="41" name="Freeform 1">
                <a:extLst>
                  <a:ext uri="{FF2B5EF4-FFF2-40B4-BE49-F238E27FC236}">
                    <a16:creationId xmlns:a16="http://schemas.microsoft.com/office/drawing/2014/main" id="{0BBEA082-249D-0B4A-B0FC-AD8542859830}"/>
                  </a:ext>
                </a:extLst>
              </p:cNvPr>
              <p:cNvSpPr>
                <a:spLocks noChangeArrowheads="1"/>
              </p:cNvSpPr>
              <p:nvPr/>
            </p:nvSpPr>
            <p:spPr bwMode="auto">
              <a:xfrm>
                <a:off x="7374215" y="3386612"/>
                <a:ext cx="667682" cy="66188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42" name="Freeform 1">
                <a:extLst>
                  <a:ext uri="{FF2B5EF4-FFF2-40B4-BE49-F238E27FC236}">
                    <a16:creationId xmlns:a16="http://schemas.microsoft.com/office/drawing/2014/main" id="{FFDC193C-C94A-2F44-8297-F96AD68D7EF8}"/>
                  </a:ext>
                </a:extLst>
              </p:cNvPr>
              <p:cNvSpPr>
                <a:spLocks noChangeArrowheads="1"/>
              </p:cNvSpPr>
              <p:nvPr/>
            </p:nvSpPr>
            <p:spPr bwMode="auto">
              <a:xfrm>
                <a:off x="8062979" y="3659217"/>
                <a:ext cx="343961" cy="34097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sp>
        <p:nvSpPr>
          <p:cNvPr id="4" name="Title 3">
            <a:extLst>
              <a:ext uri="{FF2B5EF4-FFF2-40B4-BE49-F238E27FC236}">
                <a16:creationId xmlns:a16="http://schemas.microsoft.com/office/drawing/2014/main" id="{94FFD6BC-7760-431F-846E-180E10B6EE91}"/>
              </a:ext>
            </a:extLst>
          </p:cNvPr>
          <p:cNvSpPr>
            <a:spLocks noGrp="1"/>
          </p:cNvSpPr>
          <p:nvPr>
            <p:ph type="title"/>
          </p:nvPr>
        </p:nvSpPr>
        <p:spPr>
          <a:xfrm>
            <a:off x="300156" y="578328"/>
            <a:ext cx="11439144" cy="329184"/>
          </a:xfrm>
        </p:spPr>
        <p:txBody>
          <a:bodyPr/>
          <a:lstStyle/>
          <a:p>
            <a:r>
              <a:rPr lang="en-IN" dirty="0"/>
              <a:t>3-way DR /Three Site DR</a:t>
            </a:r>
          </a:p>
        </p:txBody>
      </p:sp>
      <p:sp>
        <p:nvSpPr>
          <p:cNvPr id="10" name="Rectangle: Rounded Corners 9">
            <a:extLst>
              <a:ext uri="{FF2B5EF4-FFF2-40B4-BE49-F238E27FC236}">
                <a16:creationId xmlns:a16="http://schemas.microsoft.com/office/drawing/2014/main" id="{6FAF496D-4303-493D-A05D-D0F822EC2471}"/>
              </a:ext>
            </a:extLst>
          </p:cNvPr>
          <p:cNvSpPr/>
          <p:nvPr/>
        </p:nvSpPr>
        <p:spPr>
          <a:xfrm>
            <a:off x="3962066" y="2233362"/>
            <a:ext cx="1469199" cy="1068512"/>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pic>
        <p:nvPicPr>
          <p:cNvPr id="16" name="image141.png" descr="FlexVol.png">
            <a:extLst>
              <a:ext uri="{FF2B5EF4-FFF2-40B4-BE49-F238E27FC236}">
                <a16:creationId xmlns:a16="http://schemas.microsoft.com/office/drawing/2014/main" id="{03A6A2D0-BD2A-45D1-AB6D-909F02563AC3}"/>
              </a:ext>
            </a:extLst>
          </p:cNvPr>
          <p:cNvPicPr/>
          <p:nvPr/>
        </p:nvPicPr>
        <p:blipFill>
          <a:blip r:embed="rId3"/>
          <a:stretch>
            <a:fillRect/>
          </a:stretch>
        </p:blipFill>
        <p:spPr>
          <a:xfrm>
            <a:off x="4067944" y="2732563"/>
            <a:ext cx="251764" cy="503433"/>
          </a:xfrm>
          <a:prstGeom prst="rect">
            <a:avLst/>
          </a:prstGeom>
          <a:ln w="12700">
            <a:miter lim="400000"/>
          </a:ln>
        </p:spPr>
      </p:pic>
      <p:pic>
        <p:nvPicPr>
          <p:cNvPr id="18" name="image141.png" descr="FlexVol.png">
            <a:extLst>
              <a:ext uri="{FF2B5EF4-FFF2-40B4-BE49-F238E27FC236}">
                <a16:creationId xmlns:a16="http://schemas.microsoft.com/office/drawing/2014/main" id="{BFCD89BB-A20F-4EA7-9DF3-31073FA1142D}"/>
              </a:ext>
            </a:extLst>
          </p:cNvPr>
          <p:cNvPicPr/>
          <p:nvPr/>
        </p:nvPicPr>
        <p:blipFill>
          <a:blip r:embed="rId3"/>
          <a:stretch>
            <a:fillRect/>
          </a:stretch>
        </p:blipFill>
        <p:spPr>
          <a:xfrm>
            <a:off x="4421737" y="2628957"/>
            <a:ext cx="251764" cy="503433"/>
          </a:xfrm>
          <a:prstGeom prst="rect">
            <a:avLst/>
          </a:prstGeom>
          <a:ln w="12700">
            <a:miter lim="400000"/>
          </a:ln>
        </p:spPr>
      </p:pic>
      <p:pic>
        <p:nvPicPr>
          <p:cNvPr id="20" name="image141.png" descr="FlexVol.png">
            <a:extLst>
              <a:ext uri="{FF2B5EF4-FFF2-40B4-BE49-F238E27FC236}">
                <a16:creationId xmlns:a16="http://schemas.microsoft.com/office/drawing/2014/main" id="{FFF27B17-25FF-4904-B3C4-C93F9620A290}"/>
              </a:ext>
            </a:extLst>
          </p:cNvPr>
          <p:cNvPicPr/>
          <p:nvPr/>
        </p:nvPicPr>
        <p:blipFill>
          <a:blip r:embed="rId3"/>
          <a:stretch>
            <a:fillRect/>
          </a:stretch>
        </p:blipFill>
        <p:spPr>
          <a:xfrm>
            <a:off x="4739405" y="2514832"/>
            <a:ext cx="251764" cy="503433"/>
          </a:xfrm>
          <a:prstGeom prst="rect">
            <a:avLst/>
          </a:prstGeom>
          <a:ln w="12700">
            <a:miter lim="400000"/>
          </a:ln>
        </p:spPr>
      </p:pic>
      <p:pic>
        <p:nvPicPr>
          <p:cNvPr id="24" name="image141.png" descr="FlexVol.png">
            <a:extLst>
              <a:ext uri="{FF2B5EF4-FFF2-40B4-BE49-F238E27FC236}">
                <a16:creationId xmlns:a16="http://schemas.microsoft.com/office/drawing/2014/main" id="{8D21EB38-2139-4BDD-BB09-93ED5E5E05CD}"/>
              </a:ext>
            </a:extLst>
          </p:cNvPr>
          <p:cNvPicPr/>
          <p:nvPr/>
        </p:nvPicPr>
        <p:blipFill>
          <a:blip r:embed="rId3"/>
          <a:stretch>
            <a:fillRect/>
          </a:stretch>
        </p:blipFill>
        <p:spPr>
          <a:xfrm>
            <a:off x="5101593" y="2402454"/>
            <a:ext cx="251764" cy="503433"/>
          </a:xfrm>
          <a:prstGeom prst="rect">
            <a:avLst/>
          </a:prstGeom>
          <a:ln w="12700">
            <a:miter lim="400000"/>
          </a:ln>
        </p:spPr>
      </p:pic>
      <p:sp>
        <p:nvSpPr>
          <p:cNvPr id="32" name="TextBox 31">
            <a:extLst>
              <a:ext uri="{FF2B5EF4-FFF2-40B4-BE49-F238E27FC236}">
                <a16:creationId xmlns:a16="http://schemas.microsoft.com/office/drawing/2014/main" id="{47BF8327-08CF-4313-8264-8B083E248D09}"/>
              </a:ext>
            </a:extLst>
          </p:cNvPr>
          <p:cNvSpPr txBox="1"/>
          <p:nvPr/>
        </p:nvSpPr>
        <p:spPr>
          <a:xfrm>
            <a:off x="2817531" y="3501334"/>
            <a:ext cx="2799263" cy="307777"/>
          </a:xfrm>
          <a:prstGeom prst="rect">
            <a:avLst/>
          </a:prstGeom>
          <a:solidFill>
            <a:srgbClr val="5CC4FF"/>
          </a:solidFill>
          <a:ln>
            <a:solidFill>
              <a:srgbClr val="5CC4FF"/>
            </a:solidFill>
          </a:ln>
        </p:spPr>
        <p:txBody>
          <a:bodyPr wrap="square" rtlCol="0">
            <a:spAutoFit/>
          </a:bodyPr>
          <a:lstStyle/>
          <a:p>
            <a:pPr algn="ctr"/>
            <a:r>
              <a:rPr lang="en-IN" sz="1400" dirty="0"/>
              <a:t>Prod.  - SVM</a:t>
            </a:r>
          </a:p>
        </p:txBody>
      </p:sp>
      <p:cxnSp>
        <p:nvCxnSpPr>
          <p:cNvPr id="92" name="Straight Connector 91">
            <a:extLst>
              <a:ext uri="{FF2B5EF4-FFF2-40B4-BE49-F238E27FC236}">
                <a16:creationId xmlns:a16="http://schemas.microsoft.com/office/drawing/2014/main" id="{60E5692F-23E9-44FB-946C-CD1E9FB9344B}"/>
              </a:ext>
            </a:extLst>
          </p:cNvPr>
          <p:cNvCxnSpPr>
            <a:cxnSpLocks/>
          </p:cNvCxnSpPr>
          <p:nvPr/>
        </p:nvCxnSpPr>
        <p:spPr>
          <a:xfrm>
            <a:off x="8862940" y="527736"/>
            <a:ext cx="0" cy="5425710"/>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554F18B3-40A0-4EB0-B449-788B99DC1913}"/>
              </a:ext>
            </a:extLst>
          </p:cNvPr>
          <p:cNvSpPr txBox="1"/>
          <p:nvPr/>
        </p:nvSpPr>
        <p:spPr>
          <a:xfrm>
            <a:off x="3437488" y="5230182"/>
            <a:ext cx="1371595" cy="369332"/>
          </a:xfrm>
          <a:prstGeom prst="rect">
            <a:avLst/>
          </a:prstGeom>
          <a:noFill/>
        </p:spPr>
        <p:txBody>
          <a:bodyPr wrap="square" rtlCol="0">
            <a:spAutoFit/>
          </a:bodyPr>
          <a:lstStyle/>
          <a:p>
            <a:r>
              <a:rPr lang="en-IN" dirty="0"/>
              <a:t>Cluster A</a:t>
            </a:r>
          </a:p>
        </p:txBody>
      </p:sp>
      <p:sp>
        <p:nvSpPr>
          <p:cNvPr id="96" name="TextBox 95">
            <a:extLst>
              <a:ext uri="{FF2B5EF4-FFF2-40B4-BE49-F238E27FC236}">
                <a16:creationId xmlns:a16="http://schemas.microsoft.com/office/drawing/2014/main" id="{AF9D90AF-EB7E-4045-B42D-3D4CA7C85886}"/>
              </a:ext>
            </a:extLst>
          </p:cNvPr>
          <p:cNvSpPr txBox="1"/>
          <p:nvPr/>
        </p:nvSpPr>
        <p:spPr>
          <a:xfrm>
            <a:off x="6907179" y="5200231"/>
            <a:ext cx="1215594" cy="371475"/>
          </a:xfrm>
          <a:prstGeom prst="rect">
            <a:avLst/>
          </a:prstGeom>
          <a:noFill/>
        </p:spPr>
        <p:txBody>
          <a:bodyPr wrap="square" rtlCol="0">
            <a:spAutoFit/>
          </a:bodyPr>
          <a:lstStyle/>
          <a:p>
            <a:r>
              <a:rPr lang="en-IN" dirty="0"/>
              <a:t>Cluster B</a:t>
            </a:r>
          </a:p>
        </p:txBody>
      </p:sp>
      <p:pic>
        <p:nvPicPr>
          <p:cNvPr id="100" name="Picture 99">
            <a:extLst>
              <a:ext uri="{FF2B5EF4-FFF2-40B4-BE49-F238E27FC236}">
                <a16:creationId xmlns:a16="http://schemas.microsoft.com/office/drawing/2014/main" id="{7A6CC3F5-DBA6-4F02-83D3-786555418B2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427648" y="4215358"/>
            <a:ext cx="1371600" cy="981075"/>
          </a:xfrm>
          <a:prstGeom prst="rect">
            <a:avLst/>
          </a:prstGeom>
        </p:spPr>
      </p:pic>
      <p:pic>
        <p:nvPicPr>
          <p:cNvPr id="108" name="Picture 107">
            <a:extLst>
              <a:ext uri="{FF2B5EF4-FFF2-40B4-BE49-F238E27FC236}">
                <a16:creationId xmlns:a16="http://schemas.microsoft.com/office/drawing/2014/main" id="{1C329C4C-9296-45D0-A0C6-BE3E149E7F9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9717" y="4215358"/>
            <a:ext cx="1371600" cy="371475"/>
          </a:xfrm>
          <a:prstGeom prst="rect">
            <a:avLst/>
          </a:prstGeom>
        </p:spPr>
      </p:pic>
      <p:sp>
        <p:nvSpPr>
          <p:cNvPr id="113" name="TextBox 112">
            <a:extLst>
              <a:ext uri="{FF2B5EF4-FFF2-40B4-BE49-F238E27FC236}">
                <a16:creationId xmlns:a16="http://schemas.microsoft.com/office/drawing/2014/main" id="{2873F637-FDAB-43F9-8CCA-E2A1B47DF054}"/>
              </a:ext>
            </a:extLst>
          </p:cNvPr>
          <p:cNvSpPr txBox="1"/>
          <p:nvPr/>
        </p:nvSpPr>
        <p:spPr>
          <a:xfrm>
            <a:off x="4231614" y="3299313"/>
            <a:ext cx="897010" cy="246221"/>
          </a:xfrm>
          <a:prstGeom prst="rect">
            <a:avLst/>
          </a:prstGeom>
          <a:noFill/>
        </p:spPr>
        <p:txBody>
          <a:bodyPr wrap="square" rtlCol="0">
            <a:spAutoFit/>
          </a:bodyPr>
          <a:lstStyle/>
          <a:p>
            <a:r>
              <a:rPr lang="en-IN" sz="1000" dirty="0"/>
              <a:t>Primary CG</a:t>
            </a:r>
          </a:p>
        </p:txBody>
      </p:sp>
      <p:sp>
        <p:nvSpPr>
          <p:cNvPr id="118" name="TextBox 117">
            <a:extLst>
              <a:ext uri="{FF2B5EF4-FFF2-40B4-BE49-F238E27FC236}">
                <a16:creationId xmlns:a16="http://schemas.microsoft.com/office/drawing/2014/main" id="{F9739C23-86C3-4A2A-B8F2-1ED62EA0F441}"/>
              </a:ext>
            </a:extLst>
          </p:cNvPr>
          <p:cNvSpPr txBox="1"/>
          <p:nvPr/>
        </p:nvSpPr>
        <p:spPr>
          <a:xfrm>
            <a:off x="6268725" y="3501334"/>
            <a:ext cx="2348352" cy="307777"/>
          </a:xfrm>
          <a:prstGeom prst="rect">
            <a:avLst/>
          </a:prstGeom>
          <a:solidFill>
            <a:srgbClr val="5CC4FF"/>
          </a:solidFill>
          <a:ln>
            <a:solidFill>
              <a:srgbClr val="5CC4FF"/>
            </a:solidFill>
          </a:ln>
        </p:spPr>
        <p:txBody>
          <a:bodyPr wrap="square" rtlCol="0">
            <a:spAutoFit/>
          </a:bodyPr>
          <a:lstStyle/>
          <a:p>
            <a:pPr algn="ctr"/>
            <a:r>
              <a:rPr lang="en-IN" sz="1400" dirty="0"/>
              <a:t>NDR - SVM</a:t>
            </a:r>
          </a:p>
        </p:txBody>
      </p:sp>
      <p:sp>
        <p:nvSpPr>
          <p:cNvPr id="122" name="Rectangle: Rounded Corners 121">
            <a:extLst>
              <a:ext uri="{FF2B5EF4-FFF2-40B4-BE49-F238E27FC236}">
                <a16:creationId xmlns:a16="http://schemas.microsoft.com/office/drawing/2014/main" id="{D9AC7483-10EB-49E7-9965-86AB2FCC9DF6}"/>
              </a:ext>
            </a:extLst>
          </p:cNvPr>
          <p:cNvSpPr/>
          <p:nvPr/>
        </p:nvSpPr>
        <p:spPr>
          <a:xfrm>
            <a:off x="6476178" y="2233362"/>
            <a:ext cx="1469199" cy="1068512"/>
          </a:xfrm>
          <a:prstGeom prst="roundRect">
            <a:avLst/>
          </a:prstGeom>
          <a:solidFill>
            <a:schemeClr val="bg2"/>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pic>
        <p:nvPicPr>
          <p:cNvPr id="124" name="image141.png" descr="FlexVol.png">
            <a:extLst>
              <a:ext uri="{FF2B5EF4-FFF2-40B4-BE49-F238E27FC236}">
                <a16:creationId xmlns:a16="http://schemas.microsoft.com/office/drawing/2014/main" id="{2242F8C5-8A92-43BD-A04D-36F8771C92E2}"/>
              </a:ext>
            </a:extLst>
          </p:cNvPr>
          <p:cNvPicPr/>
          <p:nvPr/>
        </p:nvPicPr>
        <p:blipFill>
          <a:blip r:embed="rId3"/>
          <a:stretch>
            <a:fillRect/>
          </a:stretch>
        </p:blipFill>
        <p:spPr>
          <a:xfrm>
            <a:off x="6582056" y="2762790"/>
            <a:ext cx="251764" cy="503433"/>
          </a:xfrm>
          <a:prstGeom prst="rect">
            <a:avLst/>
          </a:prstGeom>
          <a:ln w="12700">
            <a:miter lim="400000"/>
          </a:ln>
        </p:spPr>
      </p:pic>
      <p:pic>
        <p:nvPicPr>
          <p:cNvPr id="126" name="image141.png" descr="FlexVol.png">
            <a:extLst>
              <a:ext uri="{FF2B5EF4-FFF2-40B4-BE49-F238E27FC236}">
                <a16:creationId xmlns:a16="http://schemas.microsoft.com/office/drawing/2014/main" id="{D4EC43F4-B14E-483B-95EF-E30868F08429}"/>
              </a:ext>
            </a:extLst>
          </p:cNvPr>
          <p:cNvPicPr/>
          <p:nvPr/>
        </p:nvPicPr>
        <p:blipFill>
          <a:blip r:embed="rId3"/>
          <a:stretch>
            <a:fillRect/>
          </a:stretch>
        </p:blipFill>
        <p:spPr>
          <a:xfrm>
            <a:off x="6935849" y="2659184"/>
            <a:ext cx="251764" cy="503433"/>
          </a:xfrm>
          <a:prstGeom prst="rect">
            <a:avLst/>
          </a:prstGeom>
          <a:ln w="12700">
            <a:miter lim="400000"/>
          </a:ln>
        </p:spPr>
      </p:pic>
      <p:pic>
        <p:nvPicPr>
          <p:cNvPr id="128" name="image141.png" descr="FlexVol.png">
            <a:extLst>
              <a:ext uri="{FF2B5EF4-FFF2-40B4-BE49-F238E27FC236}">
                <a16:creationId xmlns:a16="http://schemas.microsoft.com/office/drawing/2014/main" id="{B0442FB9-0CEB-400E-83A7-ABE0D437F72C}"/>
              </a:ext>
            </a:extLst>
          </p:cNvPr>
          <p:cNvPicPr/>
          <p:nvPr/>
        </p:nvPicPr>
        <p:blipFill>
          <a:blip r:embed="rId3"/>
          <a:stretch>
            <a:fillRect/>
          </a:stretch>
        </p:blipFill>
        <p:spPr>
          <a:xfrm>
            <a:off x="7253517" y="2545059"/>
            <a:ext cx="251764" cy="503433"/>
          </a:xfrm>
          <a:prstGeom prst="rect">
            <a:avLst/>
          </a:prstGeom>
          <a:ln w="12700">
            <a:miter lim="400000"/>
          </a:ln>
        </p:spPr>
      </p:pic>
      <p:pic>
        <p:nvPicPr>
          <p:cNvPr id="130" name="image141.png" descr="FlexVol.png">
            <a:extLst>
              <a:ext uri="{FF2B5EF4-FFF2-40B4-BE49-F238E27FC236}">
                <a16:creationId xmlns:a16="http://schemas.microsoft.com/office/drawing/2014/main" id="{1E9596E2-E1B1-4149-B5FA-6E98BCED7BCC}"/>
              </a:ext>
            </a:extLst>
          </p:cNvPr>
          <p:cNvPicPr/>
          <p:nvPr/>
        </p:nvPicPr>
        <p:blipFill>
          <a:blip r:embed="rId3"/>
          <a:stretch>
            <a:fillRect/>
          </a:stretch>
        </p:blipFill>
        <p:spPr>
          <a:xfrm>
            <a:off x="7615705" y="2432681"/>
            <a:ext cx="251764" cy="503433"/>
          </a:xfrm>
          <a:prstGeom prst="rect">
            <a:avLst/>
          </a:prstGeom>
          <a:ln w="12700">
            <a:miter lim="400000"/>
          </a:ln>
        </p:spPr>
      </p:pic>
      <p:sp>
        <p:nvSpPr>
          <p:cNvPr id="132" name="TextBox 131">
            <a:extLst>
              <a:ext uri="{FF2B5EF4-FFF2-40B4-BE49-F238E27FC236}">
                <a16:creationId xmlns:a16="http://schemas.microsoft.com/office/drawing/2014/main" id="{E575BA42-CE7B-46BD-895B-3515776667E7}"/>
              </a:ext>
            </a:extLst>
          </p:cNvPr>
          <p:cNvSpPr txBox="1"/>
          <p:nvPr/>
        </p:nvSpPr>
        <p:spPr>
          <a:xfrm>
            <a:off x="6745726" y="3299313"/>
            <a:ext cx="897010" cy="246221"/>
          </a:xfrm>
          <a:prstGeom prst="rect">
            <a:avLst/>
          </a:prstGeom>
          <a:noFill/>
        </p:spPr>
        <p:txBody>
          <a:bodyPr wrap="square" rtlCol="0">
            <a:spAutoFit/>
          </a:bodyPr>
          <a:lstStyle/>
          <a:p>
            <a:r>
              <a:rPr lang="en-IN" sz="1000" dirty="0"/>
              <a:t>Mirror CG</a:t>
            </a:r>
          </a:p>
        </p:txBody>
      </p:sp>
      <p:pic>
        <p:nvPicPr>
          <p:cNvPr id="138" name="image124.png" descr="SnapMirror-Left.png">
            <a:extLst>
              <a:ext uri="{FF2B5EF4-FFF2-40B4-BE49-F238E27FC236}">
                <a16:creationId xmlns:a16="http://schemas.microsoft.com/office/drawing/2014/main" id="{32EB7177-4826-434E-984A-F48740AF2C88}"/>
              </a:ext>
            </a:extLst>
          </p:cNvPr>
          <p:cNvPicPr/>
          <p:nvPr/>
        </p:nvPicPr>
        <p:blipFill>
          <a:blip r:embed="rId6"/>
          <a:stretch>
            <a:fillRect/>
          </a:stretch>
        </p:blipFill>
        <p:spPr>
          <a:xfrm>
            <a:off x="5624741" y="2545140"/>
            <a:ext cx="707562" cy="360746"/>
          </a:xfrm>
          <a:prstGeom prst="rect">
            <a:avLst/>
          </a:prstGeom>
          <a:ln w="12700">
            <a:miter lim="400000"/>
          </a:ln>
        </p:spPr>
      </p:pic>
      <p:sp>
        <p:nvSpPr>
          <p:cNvPr id="8" name="Footer Placeholder 7">
            <a:extLst>
              <a:ext uri="{FF2B5EF4-FFF2-40B4-BE49-F238E27FC236}">
                <a16:creationId xmlns:a16="http://schemas.microsoft.com/office/drawing/2014/main" id="{508FD2E9-A3FF-E64A-BA82-4794133D9530}"/>
              </a:ext>
            </a:extLst>
          </p:cNvPr>
          <p:cNvSpPr>
            <a:spLocks noGrp="1"/>
          </p:cNvSpPr>
          <p:nvPr>
            <p:ph type="ftr" sz="quarter" idx="3"/>
          </p:nvPr>
        </p:nvSpPr>
        <p:spPr/>
        <p:txBody>
          <a:bodyPr/>
          <a:lstStyle/>
          <a:p>
            <a:r>
              <a:rPr lang="en-US" dirty="0"/>
              <a:t>© 2021 NetApp, Inc. All rights reserved.  — NETAPP CONFIDENTIAL — </a:t>
            </a:r>
          </a:p>
        </p:txBody>
      </p:sp>
      <p:sp>
        <p:nvSpPr>
          <p:cNvPr id="11" name="Slide Number Placeholder 10">
            <a:extLst>
              <a:ext uri="{FF2B5EF4-FFF2-40B4-BE49-F238E27FC236}">
                <a16:creationId xmlns:a16="http://schemas.microsoft.com/office/drawing/2014/main" id="{E3565543-A518-B340-9CDE-29F27A59DC78}"/>
              </a:ext>
            </a:extLst>
          </p:cNvPr>
          <p:cNvSpPr>
            <a:spLocks noGrp="1"/>
          </p:cNvSpPr>
          <p:nvPr>
            <p:ph type="sldNum" sz="quarter" idx="4"/>
          </p:nvPr>
        </p:nvSpPr>
        <p:spPr/>
        <p:txBody>
          <a:bodyPr/>
          <a:lstStyle/>
          <a:p>
            <a:fld id="{B071A5F3-A4FF-4CEE-8215-C08835B585C1}" type="slidenum">
              <a:rPr lang="en-US" smtClean="0"/>
              <a:pPr/>
              <a:t>20</a:t>
            </a:fld>
            <a:endParaRPr lang="en-US" dirty="0"/>
          </a:p>
        </p:txBody>
      </p:sp>
      <p:grpSp>
        <p:nvGrpSpPr>
          <p:cNvPr id="43" name="Group 42">
            <a:extLst>
              <a:ext uri="{FF2B5EF4-FFF2-40B4-BE49-F238E27FC236}">
                <a16:creationId xmlns:a16="http://schemas.microsoft.com/office/drawing/2014/main" id="{03CAFB35-822B-964D-8474-02979027D8F7}"/>
              </a:ext>
            </a:extLst>
          </p:cNvPr>
          <p:cNvGrpSpPr/>
          <p:nvPr/>
        </p:nvGrpSpPr>
        <p:grpSpPr>
          <a:xfrm>
            <a:off x="6991011" y="3819097"/>
            <a:ext cx="1303451" cy="399753"/>
            <a:chOff x="9667537" y="2727239"/>
            <a:chExt cx="1303451" cy="399753"/>
          </a:xfrm>
        </p:grpSpPr>
        <p:sp>
          <p:nvSpPr>
            <p:cNvPr id="44" name="AutoShape 88">
              <a:extLst>
                <a:ext uri="{FF2B5EF4-FFF2-40B4-BE49-F238E27FC236}">
                  <a16:creationId xmlns:a16="http://schemas.microsoft.com/office/drawing/2014/main" id="{29F1BBD0-B1D4-8E42-B7CC-D363148082C0}"/>
                </a:ext>
              </a:extLst>
            </p:cNvPr>
            <p:cNvSpPr>
              <a:spLocks noChangeArrowheads="1"/>
            </p:cNvSpPr>
            <p:nvPr/>
          </p:nvSpPr>
          <p:spPr bwMode="auto">
            <a:xfrm>
              <a:off x="9667537" y="2752697"/>
              <a:ext cx="1303451" cy="37429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934 w 21600"/>
                <a:gd name="T13" fmla="*/ 5935 h 21600"/>
                <a:gd name="T14" fmla="*/ 15666 w 21600"/>
                <a:gd name="T15" fmla="*/ 15665 h 21600"/>
              </a:gdLst>
              <a:ahLst/>
              <a:cxnLst>
                <a:cxn ang="T8">
                  <a:pos x="T0" y="T1"/>
                </a:cxn>
                <a:cxn ang="T9">
                  <a:pos x="T2" y="T3"/>
                </a:cxn>
                <a:cxn ang="T10">
                  <a:pos x="T4" y="T5"/>
                </a:cxn>
                <a:cxn ang="T11">
                  <a:pos x="T6" y="T7"/>
                </a:cxn>
              </a:cxnLst>
              <a:rect l="T12" t="T13" r="T14" b="T15"/>
              <a:pathLst>
                <a:path w="21600" h="21600">
                  <a:moveTo>
                    <a:pt x="0" y="0"/>
                  </a:moveTo>
                  <a:lnTo>
                    <a:pt x="8274" y="21600"/>
                  </a:lnTo>
                  <a:lnTo>
                    <a:pt x="13326" y="21600"/>
                  </a:lnTo>
                  <a:lnTo>
                    <a:pt x="21600" y="0"/>
                  </a:lnTo>
                  <a:close/>
                </a:path>
              </a:pathLst>
            </a:custGeom>
            <a:gradFill rotWithShape="1">
              <a:gsLst>
                <a:gs pos="0">
                  <a:schemeClr val="bg1"/>
                </a:gs>
                <a:gs pos="100000">
                  <a:schemeClr val="accent1"/>
                </a:gs>
              </a:gsLst>
              <a:lin ang="5400000" scaled="1"/>
            </a:gradFill>
            <a:ln w="9525">
              <a:noFill/>
              <a:miter lim="800000"/>
              <a:headEnd/>
              <a:tailEnd/>
            </a:ln>
          </p:spPr>
          <p:txBody>
            <a:bodyPr wrap="none" lIns="91448" tIns="45724" rIns="91448" bIns="45724" anchor="ctr"/>
            <a:lstStyle/>
            <a:p>
              <a:endParaRPr lang="en-US" sz="1575" dirty="0">
                <a:solidFill>
                  <a:srgbClr val="0070C0"/>
                </a:solidFill>
                <a:latin typeface="Arial"/>
                <a:ea typeface="Arial"/>
              </a:endParaRPr>
            </a:p>
          </p:txBody>
        </p:sp>
        <p:grpSp>
          <p:nvGrpSpPr>
            <p:cNvPr id="45" name="Group 44">
              <a:extLst>
                <a:ext uri="{FF2B5EF4-FFF2-40B4-BE49-F238E27FC236}">
                  <a16:creationId xmlns:a16="http://schemas.microsoft.com/office/drawing/2014/main" id="{A56B1FD3-B3F9-924F-8D46-072AD771A1DB}"/>
                </a:ext>
              </a:extLst>
            </p:cNvPr>
            <p:cNvGrpSpPr/>
            <p:nvPr/>
          </p:nvGrpSpPr>
          <p:grpSpPr>
            <a:xfrm>
              <a:off x="10075592" y="2727239"/>
              <a:ext cx="462021" cy="296114"/>
              <a:chOff x="7374215" y="3386612"/>
              <a:chExt cx="1032725" cy="661884"/>
            </a:xfrm>
          </p:grpSpPr>
          <p:sp>
            <p:nvSpPr>
              <p:cNvPr id="46" name="Freeform 1">
                <a:extLst>
                  <a:ext uri="{FF2B5EF4-FFF2-40B4-BE49-F238E27FC236}">
                    <a16:creationId xmlns:a16="http://schemas.microsoft.com/office/drawing/2014/main" id="{5245ADFD-AB17-CB4C-9517-6DB34BDF5FB8}"/>
                  </a:ext>
                </a:extLst>
              </p:cNvPr>
              <p:cNvSpPr>
                <a:spLocks noChangeArrowheads="1"/>
              </p:cNvSpPr>
              <p:nvPr/>
            </p:nvSpPr>
            <p:spPr bwMode="auto">
              <a:xfrm>
                <a:off x="7374215" y="3386612"/>
                <a:ext cx="667682" cy="66188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47" name="Freeform 1">
                <a:extLst>
                  <a:ext uri="{FF2B5EF4-FFF2-40B4-BE49-F238E27FC236}">
                    <a16:creationId xmlns:a16="http://schemas.microsoft.com/office/drawing/2014/main" id="{1111BCCE-FA03-DB49-9D53-27118EB03BA9}"/>
                  </a:ext>
                </a:extLst>
              </p:cNvPr>
              <p:cNvSpPr>
                <a:spLocks noChangeArrowheads="1"/>
              </p:cNvSpPr>
              <p:nvPr/>
            </p:nvSpPr>
            <p:spPr bwMode="auto">
              <a:xfrm>
                <a:off x="8062979" y="3659217"/>
                <a:ext cx="343961" cy="34097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sp>
        <p:nvSpPr>
          <p:cNvPr id="13" name="Line 21">
            <a:extLst>
              <a:ext uri="{FF2B5EF4-FFF2-40B4-BE49-F238E27FC236}">
                <a16:creationId xmlns:a16="http://schemas.microsoft.com/office/drawing/2014/main" id="{4FB339FD-4A4B-4A7C-9B96-A40F99FDF6B0}"/>
              </a:ext>
            </a:extLst>
          </p:cNvPr>
          <p:cNvSpPr>
            <a:spLocks noChangeShapeType="1"/>
          </p:cNvSpPr>
          <p:nvPr/>
        </p:nvSpPr>
        <p:spPr bwMode="gray">
          <a:xfrm>
            <a:off x="5426742" y="2956609"/>
            <a:ext cx="1069012" cy="0"/>
          </a:xfrm>
          <a:prstGeom prst="line">
            <a:avLst/>
          </a:prstGeom>
          <a:noFill/>
          <a:ln w="28575">
            <a:solidFill>
              <a:srgbClr val="0070C0"/>
            </a:solidFill>
            <a:prstDash val="solid"/>
            <a:round/>
            <a:headEnd type="none" w="med" len="med"/>
            <a:tailEnd type="triangle" w="med" len="med"/>
          </a:ln>
        </p:spPr>
        <p:txBody>
          <a:bodyPr wrap="none" anchor="ctr"/>
          <a:lstStyle/>
          <a:p>
            <a:pPr defTabSz="1142634">
              <a:defRPr/>
            </a:pPr>
            <a:r>
              <a:rPr lang="en-US" sz="1500" kern="0" dirty="0">
                <a:solidFill>
                  <a:sysClr val="windowText" lastClr="000000"/>
                </a:solidFill>
                <a:latin typeface="Arial"/>
                <a:cs typeface="Arial" pitchFamily="34" charset="0"/>
              </a:rPr>
              <a:t>        </a:t>
            </a:r>
          </a:p>
        </p:txBody>
      </p:sp>
      <p:sp>
        <p:nvSpPr>
          <p:cNvPr id="15" name="TextBox 14">
            <a:extLst>
              <a:ext uri="{FF2B5EF4-FFF2-40B4-BE49-F238E27FC236}">
                <a16:creationId xmlns:a16="http://schemas.microsoft.com/office/drawing/2014/main" id="{79850AB2-F3C0-4DF2-AB4C-8A50830C7EF5}"/>
              </a:ext>
            </a:extLst>
          </p:cNvPr>
          <p:cNvSpPr txBox="1"/>
          <p:nvPr/>
        </p:nvSpPr>
        <p:spPr>
          <a:xfrm>
            <a:off x="5070174" y="2830626"/>
            <a:ext cx="1643974" cy="524139"/>
          </a:xfrm>
          <a:prstGeom prst="rect">
            <a:avLst/>
          </a:prstGeom>
        </p:spPr>
        <p:txBody>
          <a:bodyPr vert="horz" wrap="square" lIns="82297" tIns="41148" rIns="82297" bIns="41148" rtlCol="0" anchor="ctr">
            <a:noAutofit/>
          </a:bodyPr>
          <a:lstStyle/>
          <a:p>
            <a:pPr algn="ctr" defTabSz="822952">
              <a:lnSpc>
                <a:spcPct val="95000"/>
              </a:lnSpc>
              <a:spcBef>
                <a:spcPts val="360"/>
              </a:spcBef>
              <a:spcAft>
                <a:spcPts val="180"/>
              </a:spcAft>
            </a:pPr>
            <a:r>
              <a:rPr lang="en-US" sz="1400" dirty="0">
                <a:solidFill>
                  <a:srgbClr val="000000"/>
                </a:solidFill>
                <a:ea typeface="Arial"/>
              </a:rPr>
              <a:t>SM-BC</a:t>
            </a:r>
            <a:endParaRPr lang="en-US" sz="1400" dirty="0">
              <a:solidFill>
                <a:srgbClr val="000000"/>
              </a:solidFill>
              <a:latin typeface="Arial" panose="020B0604020202020204" pitchFamily="34" charset="0"/>
              <a:ea typeface="Arial"/>
            </a:endParaRPr>
          </a:p>
        </p:txBody>
      </p:sp>
      <p:pic>
        <p:nvPicPr>
          <p:cNvPr id="21" name="image141.png" descr="FlexVol.png">
            <a:extLst>
              <a:ext uri="{FF2B5EF4-FFF2-40B4-BE49-F238E27FC236}">
                <a16:creationId xmlns:a16="http://schemas.microsoft.com/office/drawing/2014/main" id="{A7D64659-C63E-4939-84E9-FDC3A89D69D0}"/>
              </a:ext>
            </a:extLst>
          </p:cNvPr>
          <p:cNvPicPr/>
          <p:nvPr/>
        </p:nvPicPr>
        <p:blipFill>
          <a:blip r:embed="rId3"/>
          <a:stretch>
            <a:fillRect/>
          </a:stretch>
        </p:blipFill>
        <p:spPr>
          <a:xfrm>
            <a:off x="9628904" y="2838154"/>
            <a:ext cx="251764" cy="503433"/>
          </a:xfrm>
          <a:prstGeom prst="rect">
            <a:avLst/>
          </a:prstGeom>
          <a:ln w="12700">
            <a:miter lim="400000"/>
          </a:ln>
        </p:spPr>
      </p:pic>
      <p:sp>
        <p:nvSpPr>
          <p:cNvPr id="23" name="TextBox 22">
            <a:extLst>
              <a:ext uri="{FF2B5EF4-FFF2-40B4-BE49-F238E27FC236}">
                <a16:creationId xmlns:a16="http://schemas.microsoft.com/office/drawing/2014/main" id="{82636004-69A2-4188-9C49-893F4E63F42D}"/>
              </a:ext>
            </a:extLst>
          </p:cNvPr>
          <p:cNvSpPr txBox="1"/>
          <p:nvPr/>
        </p:nvSpPr>
        <p:spPr>
          <a:xfrm>
            <a:off x="8963823" y="1523248"/>
            <a:ext cx="1150346" cy="396865"/>
          </a:xfrm>
          <a:prstGeom prst="rect">
            <a:avLst/>
          </a:prstGeom>
          <a:solidFill>
            <a:schemeClr val="accent4">
              <a:lumMod val="90000"/>
            </a:schemeClr>
          </a:solidFill>
        </p:spPr>
        <p:txBody>
          <a:bodyPr vert="horz" wrap="square" lIns="82297" tIns="41148" rIns="82297" bIns="41148" rtlCol="0" anchor="ctr">
            <a:noAutofit/>
          </a:bodyPr>
          <a:lstStyle/>
          <a:p>
            <a:pPr algn="ctr" defTabSz="822952">
              <a:lnSpc>
                <a:spcPct val="95000"/>
              </a:lnSpc>
              <a:spcBef>
                <a:spcPts val="360"/>
              </a:spcBef>
              <a:spcAft>
                <a:spcPts val="180"/>
              </a:spcAft>
            </a:pPr>
            <a:r>
              <a:rPr lang="en-US" sz="1400" dirty="0">
                <a:solidFill>
                  <a:srgbClr val="000000"/>
                </a:solidFill>
                <a:ea typeface="Arial"/>
              </a:rPr>
              <a:t>SM-async</a:t>
            </a:r>
            <a:endParaRPr lang="en-US" sz="1400" dirty="0">
              <a:solidFill>
                <a:srgbClr val="000000"/>
              </a:solidFill>
              <a:latin typeface="Arial" panose="020B0604020202020204" pitchFamily="34" charset="0"/>
              <a:ea typeface="Arial"/>
            </a:endParaRPr>
          </a:p>
        </p:txBody>
      </p:sp>
      <p:sp>
        <p:nvSpPr>
          <p:cNvPr id="51" name="TextBox 50">
            <a:extLst>
              <a:ext uri="{FF2B5EF4-FFF2-40B4-BE49-F238E27FC236}">
                <a16:creationId xmlns:a16="http://schemas.microsoft.com/office/drawing/2014/main" id="{FBEA49EF-0FFE-4939-B2BE-0C9E68305355}"/>
              </a:ext>
            </a:extLst>
          </p:cNvPr>
          <p:cNvSpPr txBox="1"/>
          <p:nvPr/>
        </p:nvSpPr>
        <p:spPr>
          <a:xfrm>
            <a:off x="9907756" y="5186807"/>
            <a:ext cx="1215594" cy="371475"/>
          </a:xfrm>
          <a:prstGeom prst="rect">
            <a:avLst/>
          </a:prstGeom>
          <a:noFill/>
        </p:spPr>
        <p:txBody>
          <a:bodyPr wrap="square" rtlCol="0">
            <a:spAutoFit/>
          </a:bodyPr>
          <a:lstStyle/>
          <a:p>
            <a:r>
              <a:rPr lang="en-IN" dirty="0"/>
              <a:t>Cluster C</a:t>
            </a:r>
          </a:p>
        </p:txBody>
      </p:sp>
      <p:pic>
        <p:nvPicPr>
          <p:cNvPr id="52" name="Picture 51">
            <a:extLst>
              <a:ext uri="{FF2B5EF4-FFF2-40B4-BE49-F238E27FC236}">
                <a16:creationId xmlns:a16="http://schemas.microsoft.com/office/drawing/2014/main" id="{E8E6E095-99DD-4A01-A9E0-C5A88C6677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60294" y="4201934"/>
            <a:ext cx="1371600" cy="371475"/>
          </a:xfrm>
          <a:prstGeom prst="rect">
            <a:avLst/>
          </a:prstGeom>
        </p:spPr>
      </p:pic>
      <p:sp>
        <p:nvSpPr>
          <p:cNvPr id="53" name="TextBox 52">
            <a:extLst>
              <a:ext uri="{FF2B5EF4-FFF2-40B4-BE49-F238E27FC236}">
                <a16:creationId xmlns:a16="http://schemas.microsoft.com/office/drawing/2014/main" id="{26E7A03A-C0E6-447D-98DC-F8C7B91C2D6D}"/>
              </a:ext>
            </a:extLst>
          </p:cNvPr>
          <p:cNvSpPr txBox="1"/>
          <p:nvPr/>
        </p:nvSpPr>
        <p:spPr>
          <a:xfrm>
            <a:off x="9269302" y="3487910"/>
            <a:ext cx="2348352" cy="307777"/>
          </a:xfrm>
          <a:prstGeom prst="rect">
            <a:avLst/>
          </a:prstGeom>
          <a:solidFill>
            <a:srgbClr val="5CC4FF"/>
          </a:solidFill>
          <a:ln>
            <a:solidFill>
              <a:srgbClr val="5CC4FF"/>
            </a:solidFill>
          </a:ln>
        </p:spPr>
        <p:txBody>
          <a:bodyPr wrap="square" rtlCol="0">
            <a:spAutoFit/>
          </a:bodyPr>
          <a:lstStyle/>
          <a:p>
            <a:pPr algn="ctr"/>
            <a:r>
              <a:rPr lang="en-IN" sz="1400" dirty="0"/>
              <a:t>DR</a:t>
            </a:r>
          </a:p>
        </p:txBody>
      </p:sp>
      <p:grpSp>
        <p:nvGrpSpPr>
          <p:cNvPr id="55" name="Group 54">
            <a:extLst>
              <a:ext uri="{FF2B5EF4-FFF2-40B4-BE49-F238E27FC236}">
                <a16:creationId xmlns:a16="http://schemas.microsoft.com/office/drawing/2014/main" id="{D71B4827-9F74-47C8-801E-07C7EEE6F7A9}"/>
              </a:ext>
            </a:extLst>
          </p:cNvPr>
          <p:cNvGrpSpPr/>
          <p:nvPr/>
        </p:nvGrpSpPr>
        <p:grpSpPr>
          <a:xfrm>
            <a:off x="9991588" y="3805673"/>
            <a:ext cx="1303451" cy="399753"/>
            <a:chOff x="9667537" y="2727239"/>
            <a:chExt cx="1303451" cy="399753"/>
          </a:xfrm>
        </p:grpSpPr>
        <p:sp>
          <p:nvSpPr>
            <p:cNvPr id="56" name="AutoShape 88">
              <a:extLst>
                <a:ext uri="{FF2B5EF4-FFF2-40B4-BE49-F238E27FC236}">
                  <a16:creationId xmlns:a16="http://schemas.microsoft.com/office/drawing/2014/main" id="{8B38FB45-7EEC-4573-98C6-3A64FD524119}"/>
                </a:ext>
              </a:extLst>
            </p:cNvPr>
            <p:cNvSpPr>
              <a:spLocks noChangeArrowheads="1"/>
            </p:cNvSpPr>
            <p:nvPr/>
          </p:nvSpPr>
          <p:spPr bwMode="auto">
            <a:xfrm>
              <a:off x="9667537" y="2752697"/>
              <a:ext cx="1303451" cy="37429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934 w 21600"/>
                <a:gd name="T13" fmla="*/ 5935 h 21600"/>
                <a:gd name="T14" fmla="*/ 15666 w 21600"/>
                <a:gd name="T15" fmla="*/ 15665 h 21600"/>
              </a:gdLst>
              <a:ahLst/>
              <a:cxnLst>
                <a:cxn ang="T8">
                  <a:pos x="T0" y="T1"/>
                </a:cxn>
                <a:cxn ang="T9">
                  <a:pos x="T2" y="T3"/>
                </a:cxn>
                <a:cxn ang="T10">
                  <a:pos x="T4" y="T5"/>
                </a:cxn>
                <a:cxn ang="T11">
                  <a:pos x="T6" y="T7"/>
                </a:cxn>
              </a:cxnLst>
              <a:rect l="T12" t="T13" r="T14" b="T15"/>
              <a:pathLst>
                <a:path w="21600" h="21600">
                  <a:moveTo>
                    <a:pt x="0" y="0"/>
                  </a:moveTo>
                  <a:lnTo>
                    <a:pt x="8274" y="21600"/>
                  </a:lnTo>
                  <a:lnTo>
                    <a:pt x="13326" y="21600"/>
                  </a:lnTo>
                  <a:lnTo>
                    <a:pt x="21600" y="0"/>
                  </a:lnTo>
                  <a:close/>
                </a:path>
              </a:pathLst>
            </a:custGeom>
            <a:gradFill rotWithShape="1">
              <a:gsLst>
                <a:gs pos="0">
                  <a:schemeClr val="bg1"/>
                </a:gs>
                <a:gs pos="100000">
                  <a:schemeClr val="accent1"/>
                </a:gs>
              </a:gsLst>
              <a:lin ang="5400000" scaled="1"/>
            </a:gradFill>
            <a:ln w="9525">
              <a:noFill/>
              <a:miter lim="800000"/>
              <a:headEnd/>
              <a:tailEnd/>
            </a:ln>
          </p:spPr>
          <p:txBody>
            <a:bodyPr wrap="none" lIns="91448" tIns="45724" rIns="91448" bIns="45724" anchor="ctr"/>
            <a:lstStyle/>
            <a:p>
              <a:endParaRPr lang="en-US" sz="1575" dirty="0">
                <a:solidFill>
                  <a:srgbClr val="0070C0"/>
                </a:solidFill>
                <a:latin typeface="Arial"/>
                <a:ea typeface="Arial"/>
              </a:endParaRPr>
            </a:p>
          </p:txBody>
        </p:sp>
        <p:grpSp>
          <p:nvGrpSpPr>
            <p:cNvPr id="57" name="Group 56">
              <a:extLst>
                <a:ext uri="{FF2B5EF4-FFF2-40B4-BE49-F238E27FC236}">
                  <a16:creationId xmlns:a16="http://schemas.microsoft.com/office/drawing/2014/main" id="{DFBE06D6-B7BA-4AA8-BDEC-32CB3D4897B3}"/>
                </a:ext>
              </a:extLst>
            </p:cNvPr>
            <p:cNvGrpSpPr/>
            <p:nvPr/>
          </p:nvGrpSpPr>
          <p:grpSpPr>
            <a:xfrm>
              <a:off x="10075592" y="2727239"/>
              <a:ext cx="462021" cy="296114"/>
              <a:chOff x="7374215" y="3386612"/>
              <a:chExt cx="1032725" cy="661884"/>
            </a:xfrm>
          </p:grpSpPr>
          <p:sp>
            <p:nvSpPr>
              <p:cNvPr id="58" name="Freeform 1">
                <a:extLst>
                  <a:ext uri="{FF2B5EF4-FFF2-40B4-BE49-F238E27FC236}">
                    <a16:creationId xmlns:a16="http://schemas.microsoft.com/office/drawing/2014/main" id="{773F1949-D785-4C41-8F53-C64BC9A576DC}"/>
                  </a:ext>
                </a:extLst>
              </p:cNvPr>
              <p:cNvSpPr>
                <a:spLocks noChangeArrowheads="1"/>
              </p:cNvSpPr>
              <p:nvPr/>
            </p:nvSpPr>
            <p:spPr bwMode="auto">
              <a:xfrm>
                <a:off x="7374215" y="3386612"/>
                <a:ext cx="667682" cy="66188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59" name="Freeform 1">
                <a:extLst>
                  <a:ext uri="{FF2B5EF4-FFF2-40B4-BE49-F238E27FC236}">
                    <a16:creationId xmlns:a16="http://schemas.microsoft.com/office/drawing/2014/main" id="{DF704357-A914-4D48-90B9-D3E785717265}"/>
                  </a:ext>
                </a:extLst>
              </p:cNvPr>
              <p:cNvSpPr>
                <a:spLocks noChangeArrowheads="1"/>
              </p:cNvSpPr>
              <p:nvPr/>
            </p:nvSpPr>
            <p:spPr bwMode="auto">
              <a:xfrm>
                <a:off x="8062979" y="3659217"/>
                <a:ext cx="343961" cy="34097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pic>
        <p:nvPicPr>
          <p:cNvPr id="60" name="image141.png" descr="FlexVol.png">
            <a:extLst>
              <a:ext uri="{FF2B5EF4-FFF2-40B4-BE49-F238E27FC236}">
                <a16:creationId xmlns:a16="http://schemas.microsoft.com/office/drawing/2014/main" id="{F0B0FD9F-AC8D-4FA1-B7F1-BBE39C89B418}"/>
              </a:ext>
            </a:extLst>
          </p:cNvPr>
          <p:cNvPicPr/>
          <p:nvPr/>
        </p:nvPicPr>
        <p:blipFill>
          <a:blip r:embed="rId3"/>
          <a:stretch>
            <a:fillRect/>
          </a:stretch>
        </p:blipFill>
        <p:spPr>
          <a:xfrm>
            <a:off x="10285297" y="2829946"/>
            <a:ext cx="251764" cy="503433"/>
          </a:xfrm>
          <a:prstGeom prst="rect">
            <a:avLst/>
          </a:prstGeom>
          <a:ln w="12700">
            <a:miter lim="400000"/>
          </a:ln>
        </p:spPr>
      </p:pic>
      <p:pic>
        <p:nvPicPr>
          <p:cNvPr id="61" name="image141.png" descr="FlexVol.png">
            <a:extLst>
              <a:ext uri="{FF2B5EF4-FFF2-40B4-BE49-F238E27FC236}">
                <a16:creationId xmlns:a16="http://schemas.microsoft.com/office/drawing/2014/main" id="{B39E7581-E139-4D82-80A2-595BEF5D60B9}"/>
              </a:ext>
            </a:extLst>
          </p:cNvPr>
          <p:cNvPicPr/>
          <p:nvPr/>
        </p:nvPicPr>
        <p:blipFill>
          <a:blip r:embed="rId3"/>
          <a:stretch>
            <a:fillRect/>
          </a:stretch>
        </p:blipFill>
        <p:spPr>
          <a:xfrm>
            <a:off x="11035458" y="2830626"/>
            <a:ext cx="251764" cy="503433"/>
          </a:xfrm>
          <a:prstGeom prst="rect">
            <a:avLst/>
          </a:prstGeom>
          <a:ln w="12700">
            <a:miter lim="400000"/>
          </a:ln>
        </p:spPr>
      </p:pic>
      <p:cxnSp>
        <p:nvCxnSpPr>
          <p:cNvPr id="22" name="Connector: Elbow 21">
            <a:extLst>
              <a:ext uri="{FF2B5EF4-FFF2-40B4-BE49-F238E27FC236}">
                <a16:creationId xmlns:a16="http://schemas.microsoft.com/office/drawing/2014/main" id="{1BB3EB13-2F9F-4E0C-929F-2612C88CB84F}"/>
              </a:ext>
            </a:extLst>
          </p:cNvPr>
          <p:cNvCxnSpPr>
            <a:cxnSpLocks/>
            <a:stCxn id="10" idx="0"/>
            <a:endCxn id="64" idx="0"/>
          </p:cNvCxnSpPr>
          <p:nvPr/>
        </p:nvCxnSpPr>
        <p:spPr>
          <a:xfrm rot="16200000" flipH="1">
            <a:off x="7454728" y="-524700"/>
            <a:ext cx="216180" cy="5732304"/>
          </a:xfrm>
          <a:prstGeom prst="bentConnector3">
            <a:avLst>
              <a:gd name="adj1" fmla="val -10574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DBD4DD51-1189-4A5E-8820-11E355D17F26}"/>
              </a:ext>
            </a:extLst>
          </p:cNvPr>
          <p:cNvSpPr/>
          <p:nvPr/>
        </p:nvSpPr>
        <p:spPr>
          <a:xfrm>
            <a:off x="9338653" y="2449542"/>
            <a:ext cx="2180634" cy="988148"/>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cxnSp>
        <p:nvCxnSpPr>
          <p:cNvPr id="66" name="Straight Connector 65">
            <a:extLst>
              <a:ext uri="{FF2B5EF4-FFF2-40B4-BE49-F238E27FC236}">
                <a16:creationId xmlns:a16="http://schemas.microsoft.com/office/drawing/2014/main" id="{FFF4BD0B-F924-44F2-8DEB-572E991FB62B}"/>
              </a:ext>
            </a:extLst>
          </p:cNvPr>
          <p:cNvCxnSpPr>
            <a:cxnSpLocks/>
          </p:cNvCxnSpPr>
          <p:nvPr/>
        </p:nvCxnSpPr>
        <p:spPr>
          <a:xfrm>
            <a:off x="5944652" y="523141"/>
            <a:ext cx="0" cy="54257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295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508528-C891-4FBA-AA4A-D0D87ABF4802}"/>
              </a:ext>
            </a:extLst>
          </p:cNvPr>
          <p:cNvSpPr>
            <a:spLocks noGrp="1"/>
          </p:cNvSpPr>
          <p:nvPr>
            <p:ph type="ctrTitle"/>
          </p:nvPr>
        </p:nvSpPr>
        <p:spPr/>
        <p:txBody>
          <a:bodyPr/>
          <a:lstStyle/>
          <a:p>
            <a:r>
              <a:rPr lang="en-US" dirty="0"/>
              <a:t>Failure scenarios</a:t>
            </a:r>
          </a:p>
        </p:txBody>
      </p:sp>
      <p:sp>
        <p:nvSpPr>
          <p:cNvPr id="2" name="Footer Placeholder 1">
            <a:extLst>
              <a:ext uri="{FF2B5EF4-FFF2-40B4-BE49-F238E27FC236}">
                <a16:creationId xmlns:a16="http://schemas.microsoft.com/office/drawing/2014/main" id="{7966CEC2-C4EE-48ED-84C9-8D2B8847CE60}"/>
              </a:ext>
            </a:extLst>
          </p:cNvPr>
          <p:cNvSpPr>
            <a:spLocks noGrp="1"/>
          </p:cNvSpPr>
          <p:nvPr>
            <p:ph type="ftr" sz="quarter" idx="3"/>
          </p:nvPr>
        </p:nvSpPr>
        <p:spPr/>
        <p:txBody>
          <a:bodyPr/>
          <a:lstStyle/>
          <a:p>
            <a:r>
              <a:rPr lang="en-US" dirty="0"/>
              <a:t>© 2021 NetApp, Inc. All rights reserved.  — NETAPP CONFIDENTIAL — </a:t>
            </a:r>
          </a:p>
        </p:txBody>
      </p:sp>
      <p:sp>
        <p:nvSpPr>
          <p:cNvPr id="3" name="Slide Number Placeholder 2">
            <a:extLst>
              <a:ext uri="{FF2B5EF4-FFF2-40B4-BE49-F238E27FC236}">
                <a16:creationId xmlns:a16="http://schemas.microsoft.com/office/drawing/2014/main" id="{F14E3D2A-3257-40CF-9010-E380761D3E5C}"/>
              </a:ext>
            </a:extLst>
          </p:cNvPr>
          <p:cNvSpPr>
            <a:spLocks noGrp="1"/>
          </p:cNvSpPr>
          <p:nvPr>
            <p:ph type="sldNum" sz="quarter" idx="4"/>
          </p:nvPr>
        </p:nvSpPr>
        <p:spPr/>
        <p:txBody>
          <a:bodyPr/>
          <a:lstStyle/>
          <a:p>
            <a:fld id="{B071A5F3-A4FF-4CEE-8215-C08835B585C1}" type="slidenum">
              <a:rPr lang="en-US" smtClean="0"/>
              <a:pPr/>
              <a:t>21</a:t>
            </a:fld>
            <a:endParaRPr lang="en-US" dirty="0"/>
          </a:p>
        </p:txBody>
      </p:sp>
    </p:spTree>
    <p:extLst>
      <p:ext uri="{BB962C8B-B14F-4D97-AF65-F5344CB8AC3E}">
        <p14:creationId xmlns:p14="http://schemas.microsoft.com/office/powerpoint/2010/main" val="3614480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FBEF4B-D71F-4309-A0E8-3F7E68B03B9B}"/>
              </a:ext>
            </a:extLst>
          </p:cNvPr>
          <p:cNvSpPr>
            <a:spLocks noGrp="1"/>
          </p:cNvSpPr>
          <p:nvPr>
            <p:ph type="ftr" sz="quarter" idx="3"/>
          </p:nvPr>
        </p:nvSpPr>
        <p:spPr/>
        <p:txBody>
          <a:bodyPr/>
          <a:lstStyle/>
          <a:p>
            <a:r>
              <a:rPr lang="en-US" dirty="0"/>
              <a:t>© 2021 NetApp, Inc. All rights reserved.  — NETAPP CONFIDENTIAL — </a:t>
            </a:r>
          </a:p>
        </p:txBody>
      </p:sp>
      <p:sp>
        <p:nvSpPr>
          <p:cNvPr id="3" name="Slide Number Placeholder 2">
            <a:extLst>
              <a:ext uri="{FF2B5EF4-FFF2-40B4-BE49-F238E27FC236}">
                <a16:creationId xmlns:a16="http://schemas.microsoft.com/office/drawing/2014/main" id="{B927BB21-9A07-4180-B56E-3186CFB0461D}"/>
              </a:ext>
            </a:extLst>
          </p:cNvPr>
          <p:cNvSpPr>
            <a:spLocks noGrp="1"/>
          </p:cNvSpPr>
          <p:nvPr>
            <p:ph type="sldNum" sz="quarter" idx="4"/>
          </p:nvPr>
        </p:nvSpPr>
        <p:spPr/>
        <p:txBody>
          <a:bodyPr/>
          <a:lstStyle/>
          <a:p>
            <a:fld id="{B071A5F3-A4FF-4CEE-8215-C08835B585C1}" type="slidenum">
              <a:rPr lang="en-US" smtClean="0"/>
              <a:pPr/>
              <a:t>22</a:t>
            </a:fld>
            <a:endParaRPr lang="en-US" dirty="0"/>
          </a:p>
        </p:txBody>
      </p:sp>
      <p:sp>
        <p:nvSpPr>
          <p:cNvPr id="5" name="Text Placeholder 4">
            <a:extLst>
              <a:ext uri="{FF2B5EF4-FFF2-40B4-BE49-F238E27FC236}">
                <a16:creationId xmlns:a16="http://schemas.microsoft.com/office/drawing/2014/main" id="{898905A2-C8A7-4A31-988E-339EBFEF0CB5}"/>
              </a:ext>
            </a:extLst>
          </p:cNvPr>
          <p:cNvSpPr>
            <a:spLocks noGrp="1"/>
          </p:cNvSpPr>
          <p:nvPr>
            <p:ph type="body" idx="10"/>
          </p:nvPr>
        </p:nvSpPr>
        <p:spPr/>
        <p:txBody>
          <a:bodyPr/>
          <a:lstStyle/>
          <a:p>
            <a:r>
              <a:rPr lang="en-US" dirty="0"/>
              <a:t>Steady state</a:t>
            </a:r>
          </a:p>
        </p:txBody>
      </p:sp>
      <p:sp>
        <p:nvSpPr>
          <p:cNvPr id="6" name="Title 5">
            <a:extLst>
              <a:ext uri="{FF2B5EF4-FFF2-40B4-BE49-F238E27FC236}">
                <a16:creationId xmlns:a16="http://schemas.microsoft.com/office/drawing/2014/main" id="{51E35407-A0DB-47B2-8688-E18CE36F5134}"/>
              </a:ext>
            </a:extLst>
          </p:cNvPr>
          <p:cNvSpPr>
            <a:spLocks noGrp="1"/>
          </p:cNvSpPr>
          <p:nvPr>
            <p:ph type="title"/>
          </p:nvPr>
        </p:nvSpPr>
        <p:spPr/>
        <p:txBody>
          <a:bodyPr/>
          <a:lstStyle/>
          <a:p>
            <a:r>
              <a:rPr lang="en-US" dirty="0"/>
              <a:t>Normal operations</a:t>
            </a:r>
          </a:p>
        </p:txBody>
      </p:sp>
      <p:grpSp>
        <p:nvGrpSpPr>
          <p:cNvPr id="4" name="Group 3">
            <a:extLst>
              <a:ext uri="{FF2B5EF4-FFF2-40B4-BE49-F238E27FC236}">
                <a16:creationId xmlns:a16="http://schemas.microsoft.com/office/drawing/2014/main" id="{45E36B30-E7C0-4CD8-997F-43DC2F9D3518}"/>
              </a:ext>
            </a:extLst>
          </p:cNvPr>
          <p:cNvGrpSpPr/>
          <p:nvPr/>
        </p:nvGrpSpPr>
        <p:grpSpPr>
          <a:xfrm>
            <a:off x="1581912" y="1797077"/>
            <a:ext cx="2866524" cy="3219422"/>
            <a:chOff x="838966" y="3107462"/>
            <a:chExt cx="2866524" cy="3219422"/>
          </a:xfrm>
        </p:grpSpPr>
        <p:sp>
          <p:nvSpPr>
            <p:cNvPr id="67" name="Rectangle: Rounded Corners 4">
              <a:extLst>
                <a:ext uri="{FF2B5EF4-FFF2-40B4-BE49-F238E27FC236}">
                  <a16:creationId xmlns:a16="http://schemas.microsoft.com/office/drawing/2014/main" id="{B7FD83AE-A96D-4DF6-A466-B6D3C9B3C4A4}"/>
                </a:ext>
              </a:extLst>
            </p:cNvPr>
            <p:cNvSpPr/>
            <p:nvPr/>
          </p:nvSpPr>
          <p:spPr>
            <a:xfrm>
              <a:off x="838966" y="3330929"/>
              <a:ext cx="2866524" cy="2909105"/>
            </a:xfrm>
            <a:prstGeom prst="roundRect">
              <a:avLst/>
            </a:prstGeom>
            <a:noFill/>
            <a:ln w="63500" cmpd="thickThi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68" name="Graphic 67" descr="Server">
              <a:extLst>
                <a:ext uri="{FF2B5EF4-FFF2-40B4-BE49-F238E27FC236}">
                  <a16:creationId xmlns:a16="http://schemas.microsoft.com/office/drawing/2014/main" id="{87D10014-DE7D-4D65-8F57-C789516E7B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5471" y="5055569"/>
              <a:ext cx="607471" cy="607471"/>
            </a:xfrm>
            <a:prstGeom prst="rect">
              <a:avLst/>
            </a:prstGeom>
          </p:spPr>
        </p:pic>
        <p:pic>
          <p:nvPicPr>
            <p:cNvPr id="69" name="Graphic 68" descr="Eye">
              <a:extLst>
                <a:ext uri="{FF2B5EF4-FFF2-40B4-BE49-F238E27FC236}">
                  <a16:creationId xmlns:a16="http://schemas.microsoft.com/office/drawing/2014/main" id="{717F3446-C9FF-4A05-BA83-C1C502B081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89222" y="3539003"/>
              <a:ext cx="730405" cy="730405"/>
            </a:xfrm>
            <a:prstGeom prst="rect">
              <a:avLst/>
            </a:prstGeom>
          </p:spPr>
        </p:pic>
        <p:pic>
          <p:nvPicPr>
            <p:cNvPr id="70" name="Graphic 69" descr="Server">
              <a:extLst>
                <a:ext uri="{FF2B5EF4-FFF2-40B4-BE49-F238E27FC236}">
                  <a16:creationId xmlns:a16="http://schemas.microsoft.com/office/drawing/2014/main" id="{74EDB2F6-942B-4739-B922-65FB5719B1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0193" y="5066719"/>
              <a:ext cx="607471" cy="607471"/>
            </a:xfrm>
            <a:prstGeom prst="rect">
              <a:avLst/>
            </a:prstGeom>
          </p:spPr>
        </p:pic>
        <p:cxnSp>
          <p:nvCxnSpPr>
            <p:cNvPr id="71" name="Straight Arrow Connector 70">
              <a:extLst>
                <a:ext uri="{FF2B5EF4-FFF2-40B4-BE49-F238E27FC236}">
                  <a16:creationId xmlns:a16="http://schemas.microsoft.com/office/drawing/2014/main" id="{DA355D3F-CF0A-4F95-9112-21BD71D10083}"/>
                </a:ext>
              </a:extLst>
            </p:cNvPr>
            <p:cNvCxnSpPr>
              <a:cxnSpLocks/>
              <a:stCxn id="68" idx="0"/>
            </p:cNvCxnSpPr>
            <p:nvPr/>
          </p:nvCxnSpPr>
          <p:spPr>
            <a:xfrm flipV="1">
              <a:off x="1409207" y="4043893"/>
              <a:ext cx="644457" cy="1011676"/>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54757B1-08EB-4B01-AB60-C40836C499BA}"/>
                </a:ext>
              </a:extLst>
            </p:cNvPr>
            <p:cNvCxnSpPr>
              <a:cxnSpLocks/>
              <a:stCxn id="70" idx="0"/>
            </p:cNvCxnSpPr>
            <p:nvPr/>
          </p:nvCxnSpPr>
          <p:spPr>
            <a:xfrm flipH="1" flipV="1">
              <a:off x="2453380" y="4043891"/>
              <a:ext cx="680549" cy="1022828"/>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97413F9-4CC3-4719-8D2F-FECBE12CAC80}"/>
                </a:ext>
              </a:extLst>
            </p:cNvPr>
            <p:cNvCxnSpPr>
              <a:cxnSpLocks/>
            </p:cNvCxnSpPr>
            <p:nvPr/>
          </p:nvCxnSpPr>
          <p:spPr>
            <a:xfrm flipH="1">
              <a:off x="1632071" y="5359304"/>
              <a:ext cx="1244706" cy="0"/>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50866764-6E54-4363-9656-51D54D0B40A6}"/>
                </a:ext>
              </a:extLst>
            </p:cNvPr>
            <p:cNvSpPr txBox="1"/>
            <p:nvPr/>
          </p:nvSpPr>
          <p:spPr>
            <a:xfrm>
              <a:off x="1796322" y="3107462"/>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Mediator</a:t>
              </a:r>
            </a:p>
          </p:txBody>
        </p:sp>
        <p:sp>
          <p:nvSpPr>
            <p:cNvPr id="75" name="TextBox 74">
              <a:extLst>
                <a:ext uri="{FF2B5EF4-FFF2-40B4-BE49-F238E27FC236}">
                  <a16:creationId xmlns:a16="http://schemas.microsoft.com/office/drawing/2014/main" id="{72214C06-8830-4E70-8774-A090A30E18A1}"/>
                </a:ext>
              </a:extLst>
            </p:cNvPr>
            <p:cNvSpPr txBox="1"/>
            <p:nvPr/>
          </p:nvSpPr>
          <p:spPr>
            <a:xfrm>
              <a:off x="954303" y="5412484"/>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C1</a:t>
              </a:r>
            </a:p>
            <a:p>
              <a:pPr marL="0" marR="0" indent="0" algn="ctr" defTabSz="914400" rtl="0" eaLnBrk="1" fontAlgn="auto" latinLnBrk="0" hangingPunct="1">
                <a:lnSpc>
                  <a:spcPct val="95000"/>
                </a:lnSpc>
                <a:spcBef>
                  <a:spcPts val="400"/>
                </a:spcBef>
                <a:spcAft>
                  <a:spcPts val="200"/>
                </a:spcAft>
                <a:buClrTx/>
                <a:buSzTx/>
                <a:buFontTx/>
                <a:buNone/>
                <a:tabLst/>
              </a:pPr>
              <a:r>
                <a:rPr lang="en-US" sz="1400" dirty="0">
                  <a:solidFill>
                    <a:sysClr val="windowText" lastClr="000000"/>
                  </a:solidFill>
                </a:rPr>
                <a:t>Primar</a:t>
              </a:r>
              <a:r>
                <a:rPr lang="en-US" sz="1400" dirty="0"/>
                <a:t>y</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76" name="TextBox 75">
              <a:extLst>
                <a:ext uri="{FF2B5EF4-FFF2-40B4-BE49-F238E27FC236}">
                  <a16:creationId xmlns:a16="http://schemas.microsoft.com/office/drawing/2014/main" id="{62F40F62-3AAF-4558-87DE-8C385E085AB2}"/>
                </a:ext>
              </a:extLst>
            </p:cNvPr>
            <p:cNvSpPr txBox="1"/>
            <p:nvPr/>
          </p:nvSpPr>
          <p:spPr>
            <a:xfrm>
              <a:off x="2676729" y="5403604"/>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lang="en-US" sz="1400" dirty="0">
                  <a:solidFill>
                    <a:sysClr val="windowText" lastClr="000000"/>
                  </a:solidFill>
                </a:rPr>
                <a:t>C2</a:t>
              </a:r>
            </a:p>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Secondar</a:t>
              </a:r>
              <a:r>
                <a:rPr lang="en-US" sz="1400" dirty="0"/>
                <a:t>y</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grpSp>
      <p:graphicFrame>
        <p:nvGraphicFramePr>
          <p:cNvPr id="77" name="Table 8">
            <a:extLst>
              <a:ext uri="{FF2B5EF4-FFF2-40B4-BE49-F238E27FC236}">
                <a16:creationId xmlns:a16="http://schemas.microsoft.com/office/drawing/2014/main" id="{B439EDDF-DA13-4F29-A6D3-70CA5345501C}"/>
              </a:ext>
            </a:extLst>
          </p:cNvPr>
          <p:cNvGraphicFramePr>
            <a:graphicFrameLocks noGrp="1"/>
          </p:cNvGraphicFramePr>
          <p:nvPr>
            <p:extLst>
              <p:ext uri="{D42A27DB-BD31-4B8C-83A1-F6EECF244321}">
                <p14:modId xmlns:p14="http://schemas.microsoft.com/office/powerpoint/2010/main" val="1462197420"/>
              </p:ext>
            </p:extLst>
          </p:nvPr>
        </p:nvGraphicFramePr>
        <p:xfrm>
          <a:off x="5590916" y="2474375"/>
          <a:ext cx="5578650" cy="1407160"/>
        </p:xfrm>
        <a:graphic>
          <a:graphicData uri="http://schemas.openxmlformats.org/drawingml/2006/table">
            <a:tbl>
              <a:tblPr firstRow="1" bandRow="1">
                <a:tableStyleId>{5C22544A-7EE6-4342-B048-85BDC9FD1C3A}</a:tableStyleId>
              </a:tblPr>
              <a:tblGrid>
                <a:gridCol w="3448908">
                  <a:extLst>
                    <a:ext uri="{9D8B030D-6E8A-4147-A177-3AD203B41FA5}">
                      <a16:colId xmlns:a16="http://schemas.microsoft.com/office/drawing/2014/main" val="1071923592"/>
                    </a:ext>
                  </a:extLst>
                </a:gridCol>
                <a:gridCol w="2129742">
                  <a:extLst>
                    <a:ext uri="{9D8B030D-6E8A-4147-A177-3AD203B41FA5}">
                      <a16:colId xmlns:a16="http://schemas.microsoft.com/office/drawing/2014/main" val="3342198193"/>
                    </a:ext>
                  </a:extLst>
                </a:gridCol>
              </a:tblGrid>
              <a:tr h="370840">
                <a:tc>
                  <a:txBody>
                    <a:bodyPr/>
                    <a:lstStyle/>
                    <a:p>
                      <a:r>
                        <a:rPr lang="en-US" sz="2000" dirty="0"/>
                        <a:t>Parameter</a:t>
                      </a:r>
                    </a:p>
                  </a:txBody>
                  <a:tcPr/>
                </a:tc>
                <a:tc>
                  <a:txBody>
                    <a:bodyPr/>
                    <a:lstStyle/>
                    <a:p>
                      <a:r>
                        <a:rPr lang="en-US" sz="2000" dirty="0"/>
                        <a:t>Details</a:t>
                      </a:r>
                    </a:p>
                  </a:txBody>
                  <a:tcPr/>
                </a:tc>
                <a:extLst>
                  <a:ext uri="{0D108BD9-81ED-4DB2-BD59-A6C34878D82A}">
                    <a16:rowId xmlns:a16="http://schemas.microsoft.com/office/drawing/2014/main" val="1657858852"/>
                  </a:ext>
                </a:extLst>
              </a:tr>
              <a:tr h="370840">
                <a:tc>
                  <a:txBody>
                    <a:bodyPr/>
                    <a:lstStyle/>
                    <a:p>
                      <a:r>
                        <a:rPr lang="en-US" dirty="0"/>
                        <a:t>Host access to storage</a:t>
                      </a:r>
                    </a:p>
                  </a:txBody>
                  <a:tcPr/>
                </a:tc>
                <a:tc>
                  <a:txBody>
                    <a:bodyPr/>
                    <a:lstStyle/>
                    <a:p>
                      <a:r>
                        <a:rPr lang="en-US" dirty="0"/>
                        <a:t>C1 and C2</a:t>
                      </a:r>
                    </a:p>
                  </a:txBody>
                  <a:tcPr/>
                </a:tc>
                <a:extLst>
                  <a:ext uri="{0D108BD9-81ED-4DB2-BD59-A6C34878D82A}">
                    <a16:rowId xmlns:a16="http://schemas.microsoft.com/office/drawing/2014/main" val="994079818"/>
                  </a:ext>
                </a:extLst>
              </a:tr>
              <a:tr h="370840">
                <a:tc>
                  <a:txBody>
                    <a:bodyPr/>
                    <a:lstStyle/>
                    <a:p>
                      <a:r>
                        <a:rPr lang="en-US" dirty="0"/>
                        <a:t>NetApp</a:t>
                      </a:r>
                      <a:r>
                        <a:rPr lang="en-US" baseline="30000" dirty="0"/>
                        <a:t>®</a:t>
                      </a:r>
                      <a:r>
                        <a:rPr lang="en-US" dirty="0"/>
                        <a:t> SnapMirror</a:t>
                      </a:r>
                      <a:r>
                        <a:rPr lang="en-US" baseline="30000" dirty="0"/>
                        <a:t>®</a:t>
                      </a:r>
                      <a:r>
                        <a:rPr lang="en-US" dirty="0"/>
                        <a:t> business continuity  relationship state</a:t>
                      </a:r>
                    </a:p>
                  </a:txBody>
                  <a:tcPr/>
                </a:tc>
                <a:tc>
                  <a:txBody>
                    <a:bodyPr/>
                    <a:lstStyle/>
                    <a:p>
                      <a:r>
                        <a:rPr lang="en-US" dirty="0"/>
                        <a:t>In Sync</a:t>
                      </a:r>
                    </a:p>
                  </a:txBody>
                  <a:tcPr/>
                </a:tc>
                <a:extLst>
                  <a:ext uri="{0D108BD9-81ED-4DB2-BD59-A6C34878D82A}">
                    <a16:rowId xmlns:a16="http://schemas.microsoft.com/office/drawing/2014/main" val="2364218430"/>
                  </a:ext>
                </a:extLst>
              </a:tr>
            </a:tbl>
          </a:graphicData>
        </a:graphic>
      </p:graphicFrame>
    </p:spTree>
    <p:extLst>
      <p:ext uri="{BB962C8B-B14F-4D97-AF65-F5344CB8AC3E}">
        <p14:creationId xmlns:p14="http://schemas.microsoft.com/office/powerpoint/2010/main" val="2416803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A9CFE7A7-2A40-4EBD-8A91-679CC4C137D8}"/>
              </a:ext>
            </a:extLst>
          </p:cNvPr>
          <p:cNvGrpSpPr/>
          <p:nvPr/>
        </p:nvGrpSpPr>
        <p:grpSpPr>
          <a:xfrm>
            <a:off x="6993020" y="1797077"/>
            <a:ext cx="2866524" cy="3219422"/>
            <a:chOff x="838966" y="3107462"/>
            <a:chExt cx="2866524" cy="3219422"/>
          </a:xfrm>
        </p:grpSpPr>
        <p:sp>
          <p:nvSpPr>
            <p:cNvPr id="76" name="Rectangle: Rounded Corners 4">
              <a:extLst>
                <a:ext uri="{FF2B5EF4-FFF2-40B4-BE49-F238E27FC236}">
                  <a16:creationId xmlns:a16="http://schemas.microsoft.com/office/drawing/2014/main" id="{C6C4E297-40EC-4242-A0E6-92E72C6DAB77}"/>
                </a:ext>
              </a:extLst>
            </p:cNvPr>
            <p:cNvSpPr/>
            <p:nvPr/>
          </p:nvSpPr>
          <p:spPr>
            <a:xfrm>
              <a:off x="838966" y="3330929"/>
              <a:ext cx="2866524" cy="2909105"/>
            </a:xfrm>
            <a:prstGeom prst="roundRect">
              <a:avLst/>
            </a:prstGeom>
            <a:noFill/>
            <a:ln w="63500" cmpd="thickThi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77" name="Graphic 76" descr="Server">
              <a:extLst>
                <a:ext uri="{FF2B5EF4-FFF2-40B4-BE49-F238E27FC236}">
                  <a16:creationId xmlns:a16="http://schemas.microsoft.com/office/drawing/2014/main" id="{4B0BD6D2-1A24-4B2B-B510-EB3E86B53B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5471" y="5055569"/>
              <a:ext cx="607471" cy="607471"/>
            </a:xfrm>
            <a:prstGeom prst="rect">
              <a:avLst/>
            </a:prstGeom>
          </p:spPr>
        </p:pic>
        <p:pic>
          <p:nvPicPr>
            <p:cNvPr id="78" name="Graphic 77" descr="Eye">
              <a:extLst>
                <a:ext uri="{FF2B5EF4-FFF2-40B4-BE49-F238E27FC236}">
                  <a16:creationId xmlns:a16="http://schemas.microsoft.com/office/drawing/2014/main" id="{F82AA737-F5DC-4791-B659-C5C8B1A6FD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89222" y="3539003"/>
              <a:ext cx="730405" cy="730405"/>
            </a:xfrm>
            <a:prstGeom prst="rect">
              <a:avLst/>
            </a:prstGeom>
          </p:spPr>
        </p:pic>
        <p:pic>
          <p:nvPicPr>
            <p:cNvPr id="79" name="Graphic 78" descr="Server">
              <a:extLst>
                <a:ext uri="{FF2B5EF4-FFF2-40B4-BE49-F238E27FC236}">
                  <a16:creationId xmlns:a16="http://schemas.microsoft.com/office/drawing/2014/main" id="{2FBC9982-2F87-4627-BC9E-102D0CF464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0193" y="5066719"/>
              <a:ext cx="607471" cy="607471"/>
            </a:xfrm>
            <a:prstGeom prst="rect">
              <a:avLst/>
            </a:prstGeom>
          </p:spPr>
        </p:pic>
        <p:cxnSp>
          <p:nvCxnSpPr>
            <p:cNvPr id="80" name="Straight Arrow Connector 79">
              <a:extLst>
                <a:ext uri="{FF2B5EF4-FFF2-40B4-BE49-F238E27FC236}">
                  <a16:creationId xmlns:a16="http://schemas.microsoft.com/office/drawing/2014/main" id="{3BA82AC0-36C0-4F63-A177-521995D48BA5}"/>
                </a:ext>
              </a:extLst>
            </p:cNvPr>
            <p:cNvCxnSpPr>
              <a:cxnSpLocks/>
              <a:stCxn id="77" idx="0"/>
            </p:cNvCxnSpPr>
            <p:nvPr/>
          </p:nvCxnSpPr>
          <p:spPr>
            <a:xfrm flipV="1">
              <a:off x="1409207" y="4043893"/>
              <a:ext cx="644457" cy="1011676"/>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86190B4-2A85-439D-97E6-006B099DFDAF}"/>
                </a:ext>
              </a:extLst>
            </p:cNvPr>
            <p:cNvCxnSpPr>
              <a:cxnSpLocks/>
              <a:stCxn id="79" idx="0"/>
            </p:cNvCxnSpPr>
            <p:nvPr/>
          </p:nvCxnSpPr>
          <p:spPr>
            <a:xfrm flipH="1" flipV="1">
              <a:off x="2453380" y="4043891"/>
              <a:ext cx="680549" cy="1022828"/>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7510BA0-2BEE-414E-A631-A75D15B3C95A}"/>
                </a:ext>
              </a:extLst>
            </p:cNvPr>
            <p:cNvCxnSpPr>
              <a:cxnSpLocks/>
            </p:cNvCxnSpPr>
            <p:nvPr/>
          </p:nvCxnSpPr>
          <p:spPr>
            <a:xfrm flipH="1">
              <a:off x="1632071" y="5359304"/>
              <a:ext cx="1244706" cy="0"/>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24917C5A-2981-49D1-ABCD-B0900D3136C9}"/>
                </a:ext>
              </a:extLst>
            </p:cNvPr>
            <p:cNvSpPr txBox="1"/>
            <p:nvPr/>
          </p:nvSpPr>
          <p:spPr>
            <a:xfrm>
              <a:off x="1796322" y="3107462"/>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Mediator</a:t>
              </a:r>
            </a:p>
          </p:txBody>
        </p:sp>
        <p:sp>
          <p:nvSpPr>
            <p:cNvPr id="84" name="TextBox 83">
              <a:extLst>
                <a:ext uri="{FF2B5EF4-FFF2-40B4-BE49-F238E27FC236}">
                  <a16:creationId xmlns:a16="http://schemas.microsoft.com/office/drawing/2014/main" id="{63866CBE-2EA9-45E4-9937-7D7D7B55119C}"/>
                </a:ext>
              </a:extLst>
            </p:cNvPr>
            <p:cNvSpPr txBox="1"/>
            <p:nvPr/>
          </p:nvSpPr>
          <p:spPr>
            <a:xfrm>
              <a:off x="954303" y="5412484"/>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C1</a:t>
              </a:r>
            </a:p>
            <a:p>
              <a:pPr marL="0" marR="0" indent="0" algn="ctr" defTabSz="914400" rtl="0" eaLnBrk="1" fontAlgn="auto" latinLnBrk="0" hangingPunct="1">
                <a:lnSpc>
                  <a:spcPct val="95000"/>
                </a:lnSpc>
                <a:spcBef>
                  <a:spcPts val="400"/>
                </a:spcBef>
                <a:spcAft>
                  <a:spcPts val="200"/>
                </a:spcAft>
                <a:buClrTx/>
                <a:buSzTx/>
                <a:buFontTx/>
                <a:buNone/>
                <a:tabLst/>
              </a:pPr>
              <a:r>
                <a:rPr lang="en-US" sz="1400" dirty="0">
                  <a:solidFill>
                    <a:sysClr val="windowText" lastClr="000000"/>
                  </a:solidFill>
                </a:rPr>
                <a:t>Primar</a:t>
              </a:r>
              <a:r>
                <a:rPr lang="en-US" sz="1400" dirty="0"/>
                <a:t>y</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85" name="TextBox 84">
              <a:extLst>
                <a:ext uri="{FF2B5EF4-FFF2-40B4-BE49-F238E27FC236}">
                  <a16:creationId xmlns:a16="http://schemas.microsoft.com/office/drawing/2014/main" id="{2851E001-6FE7-405F-A70A-1658071EDDE7}"/>
                </a:ext>
              </a:extLst>
            </p:cNvPr>
            <p:cNvSpPr txBox="1"/>
            <p:nvPr/>
          </p:nvSpPr>
          <p:spPr>
            <a:xfrm>
              <a:off x="2676729" y="5403604"/>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lang="en-US" sz="1400" dirty="0">
                  <a:solidFill>
                    <a:sysClr val="windowText" lastClr="000000"/>
                  </a:solidFill>
                </a:rPr>
                <a:t>C2</a:t>
              </a:r>
            </a:p>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Secondar</a:t>
              </a:r>
              <a:r>
                <a:rPr lang="en-US" sz="1400" dirty="0"/>
                <a:t>y</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grpSp>
      <p:sp>
        <p:nvSpPr>
          <p:cNvPr id="2" name="Footer Placeholder 1">
            <a:extLst>
              <a:ext uri="{FF2B5EF4-FFF2-40B4-BE49-F238E27FC236}">
                <a16:creationId xmlns:a16="http://schemas.microsoft.com/office/drawing/2014/main" id="{E1FBEF4B-D71F-4309-A0E8-3F7E68B03B9B}"/>
              </a:ext>
            </a:extLst>
          </p:cNvPr>
          <p:cNvSpPr>
            <a:spLocks noGrp="1"/>
          </p:cNvSpPr>
          <p:nvPr>
            <p:ph type="ftr" sz="quarter" idx="3"/>
          </p:nvPr>
        </p:nvSpPr>
        <p:spPr/>
        <p:txBody>
          <a:bodyPr/>
          <a:lstStyle/>
          <a:p>
            <a:r>
              <a:rPr lang="en-US" dirty="0"/>
              <a:t>© 2021 NetApp, Inc. All rights reserved.  — NETAPP CONFIDENTIAL — </a:t>
            </a:r>
          </a:p>
        </p:txBody>
      </p:sp>
      <p:sp>
        <p:nvSpPr>
          <p:cNvPr id="3" name="Slide Number Placeholder 2">
            <a:extLst>
              <a:ext uri="{FF2B5EF4-FFF2-40B4-BE49-F238E27FC236}">
                <a16:creationId xmlns:a16="http://schemas.microsoft.com/office/drawing/2014/main" id="{B927BB21-9A07-4180-B56E-3186CFB0461D}"/>
              </a:ext>
            </a:extLst>
          </p:cNvPr>
          <p:cNvSpPr>
            <a:spLocks noGrp="1"/>
          </p:cNvSpPr>
          <p:nvPr>
            <p:ph type="sldNum" sz="quarter" idx="4"/>
          </p:nvPr>
        </p:nvSpPr>
        <p:spPr/>
        <p:txBody>
          <a:bodyPr/>
          <a:lstStyle/>
          <a:p>
            <a:fld id="{B071A5F3-A4FF-4CEE-8215-C08835B585C1}" type="slidenum">
              <a:rPr lang="en-US" smtClean="0"/>
              <a:pPr/>
              <a:t>23</a:t>
            </a:fld>
            <a:endParaRPr lang="en-US" dirty="0"/>
          </a:p>
        </p:txBody>
      </p:sp>
      <p:sp>
        <p:nvSpPr>
          <p:cNvPr id="4" name="Content Placeholder 3">
            <a:extLst>
              <a:ext uri="{FF2B5EF4-FFF2-40B4-BE49-F238E27FC236}">
                <a16:creationId xmlns:a16="http://schemas.microsoft.com/office/drawing/2014/main" id="{182C8BBF-4E07-472E-9E39-28518F3F0042}"/>
              </a:ext>
            </a:extLst>
          </p:cNvPr>
          <p:cNvSpPr>
            <a:spLocks noGrp="1"/>
          </p:cNvSpPr>
          <p:nvPr>
            <p:ph sz="quarter" idx="14"/>
          </p:nvPr>
        </p:nvSpPr>
        <p:spPr>
          <a:xfrm>
            <a:off x="286118" y="1680953"/>
            <a:ext cx="6250678" cy="4206240"/>
          </a:xfrm>
        </p:spPr>
        <p:txBody>
          <a:bodyPr/>
          <a:lstStyle/>
          <a:p>
            <a:pPr marL="0" indent="0" defTabSz="915216">
              <a:spcBef>
                <a:spcPts val="400"/>
              </a:spcBef>
              <a:spcAft>
                <a:spcPts val="200"/>
              </a:spcAft>
              <a:buClr>
                <a:srgbClr val="0067C5"/>
              </a:buClr>
              <a:buNone/>
            </a:pPr>
            <a:r>
              <a:rPr lang="en-US" dirty="0"/>
              <a:t>Replication link failure</a:t>
            </a:r>
          </a:p>
          <a:p>
            <a:pPr marL="459349" lvl="1" indent="-285750" defTabSz="915216">
              <a:spcBef>
                <a:spcPts val="400"/>
              </a:spcBef>
              <a:spcAft>
                <a:spcPts val="200"/>
              </a:spcAft>
              <a:buClr>
                <a:schemeClr val="tx1"/>
              </a:buClr>
            </a:pPr>
            <a:r>
              <a:rPr lang="en-US" sz="1800" dirty="0"/>
              <a:t>Transient</a:t>
            </a:r>
          </a:p>
          <a:p>
            <a:pPr marL="459349" lvl="1" indent="-285750" defTabSz="915216">
              <a:spcBef>
                <a:spcPts val="400"/>
              </a:spcBef>
              <a:spcAft>
                <a:spcPts val="200"/>
              </a:spcAft>
              <a:buClr>
                <a:schemeClr val="tx1"/>
              </a:buClr>
            </a:pPr>
            <a:r>
              <a:rPr lang="en-US" sz="1800" dirty="0"/>
              <a:t>Persistent (tries 3 times every 3 seconds = 9 seconds)</a:t>
            </a:r>
          </a:p>
          <a:p>
            <a:pPr marL="0" indent="0">
              <a:buNone/>
            </a:pPr>
            <a:endParaRPr lang="en-US" dirty="0"/>
          </a:p>
        </p:txBody>
      </p:sp>
      <p:sp>
        <p:nvSpPr>
          <p:cNvPr id="5" name="Text Placeholder 4">
            <a:extLst>
              <a:ext uri="{FF2B5EF4-FFF2-40B4-BE49-F238E27FC236}">
                <a16:creationId xmlns:a16="http://schemas.microsoft.com/office/drawing/2014/main" id="{898905A2-C8A7-4A31-988E-339EBFEF0CB5}"/>
              </a:ext>
            </a:extLst>
          </p:cNvPr>
          <p:cNvSpPr>
            <a:spLocks noGrp="1"/>
          </p:cNvSpPr>
          <p:nvPr>
            <p:ph type="body" idx="10"/>
          </p:nvPr>
        </p:nvSpPr>
        <p:spPr/>
        <p:txBody>
          <a:bodyPr/>
          <a:lstStyle/>
          <a:p>
            <a:r>
              <a:rPr lang="en-US" dirty="0"/>
              <a:t>Link failure between the sites (split-brain scenario)</a:t>
            </a:r>
          </a:p>
        </p:txBody>
      </p:sp>
      <p:sp>
        <p:nvSpPr>
          <p:cNvPr id="6" name="Title 5">
            <a:extLst>
              <a:ext uri="{FF2B5EF4-FFF2-40B4-BE49-F238E27FC236}">
                <a16:creationId xmlns:a16="http://schemas.microsoft.com/office/drawing/2014/main" id="{51E35407-A0DB-47B2-8688-E18CE36F5134}"/>
              </a:ext>
            </a:extLst>
          </p:cNvPr>
          <p:cNvSpPr>
            <a:spLocks noGrp="1"/>
          </p:cNvSpPr>
          <p:nvPr>
            <p:ph type="title"/>
          </p:nvPr>
        </p:nvSpPr>
        <p:spPr/>
        <p:txBody>
          <a:bodyPr/>
          <a:lstStyle/>
          <a:p>
            <a:r>
              <a:rPr lang="en-US" dirty="0"/>
              <a:t>Replication link failure</a:t>
            </a:r>
          </a:p>
        </p:txBody>
      </p:sp>
      <p:pic>
        <p:nvPicPr>
          <p:cNvPr id="74" name="image158.png" descr="Failure.png">
            <a:extLst>
              <a:ext uri="{FF2B5EF4-FFF2-40B4-BE49-F238E27FC236}">
                <a16:creationId xmlns:a16="http://schemas.microsoft.com/office/drawing/2014/main" id="{2C92E01F-3737-47C9-BEE1-4A31D756E1BD}"/>
              </a:ext>
            </a:extLst>
          </p:cNvPr>
          <p:cNvPicPr/>
          <p:nvPr/>
        </p:nvPicPr>
        <p:blipFill>
          <a:blip r:embed="rId7" cstate="screen">
            <a:extLst>
              <a:ext uri="{28A0092B-C50C-407E-A947-70E740481C1C}">
                <a14:useLocalDpi xmlns:a14="http://schemas.microsoft.com/office/drawing/2010/main"/>
              </a:ext>
            </a:extLst>
          </a:blip>
          <a:stretch>
            <a:fillRect/>
          </a:stretch>
        </p:blipFill>
        <p:spPr>
          <a:xfrm>
            <a:off x="8221421" y="3893334"/>
            <a:ext cx="409723" cy="295762"/>
          </a:xfrm>
          <a:prstGeom prst="rect">
            <a:avLst/>
          </a:prstGeom>
          <a:ln w="12700">
            <a:miter lim="400000"/>
          </a:ln>
        </p:spPr>
      </p:pic>
      <p:graphicFrame>
        <p:nvGraphicFramePr>
          <p:cNvPr id="19" name="Table 8">
            <a:extLst>
              <a:ext uri="{FF2B5EF4-FFF2-40B4-BE49-F238E27FC236}">
                <a16:creationId xmlns:a16="http://schemas.microsoft.com/office/drawing/2014/main" id="{6ABD17A7-5730-470E-AC43-B974695D27B7}"/>
              </a:ext>
            </a:extLst>
          </p:cNvPr>
          <p:cNvGraphicFramePr>
            <a:graphicFrameLocks noGrp="1"/>
          </p:cNvGraphicFramePr>
          <p:nvPr>
            <p:extLst>
              <p:ext uri="{D42A27DB-BD31-4B8C-83A1-F6EECF244321}">
                <p14:modId xmlns:p14="http://schemas.microsoft.com/office/powerpoint/2010/main" val="1902000646"/>
              </p:ext>
            </p:extLst>
          </p:nvPr>
        </p:nvGraphicFramePr>
        <p:xfrm>
          <a:off x="486137" y="3162299"/>
          <a:ext cx="6107168" cy="2397760"/>
        </p:xfrm>
        <a:graphic>
          <a:graphicData uri="http://schemas.openxmlformats.org/drawingml/2006/table">
            <a:tbl>
              <a:tblPr firstRow="1" bandRow="1">
                <a:tableStyleId>{5C22544A-7EE6-4342-B048-85BDC9FD1C3A}</a:tableStyleId>
              </a:tblPr>
              <a:tblGrid>
                <a:gridCol w="3437681">
                  <a:extLst>
                    <a:ext uri="{9D8B030D-6E8A-4147-A177-3AD203B41FA5}">
                      <a16:colId xmlns:a16="http://schemas.microsoft.com/office/drawing/2014/main" val="1071923592"/>
                    </a:ext>
                  </a:extLst>
                </a:gridCol>
                <a:gridCol w="2669487">
                  <a:extLst>
                    <a:ext uri="{9D8B030D-6E8A-4147-A177-3AD203B41FA5}">
                      <a16:colId xmlns:a16="http://schemas.microsoft.com/office/drawing/2014/main" val="3342198193"/>
                    </a:ext>
                  </a:extLst>
                </a:gridCol>
              </a:tblGrid>
              <a:tr h="370840">
                <a:tc>
                  <a:txBody>
                    <a:bodyPr/>
                    <a:lstStyle/>
                    <a:p>
                      <a:r>
                        <a:rPr lang="en-US" dirty="0"/>
                        <a:t>Parameter</a:t>
                      </a:r>
                    </a:p>
                  </a:txBody>
                  <a:tcPr/>
                </a:tc>
                <a:tc>
                  <a:txBody>
                    <a:bodyPr/>
                    <a:lstStyle/>
                    <a:p>
                      <a:r>
                        <a:rPr lang="en-US" dirty="0"/>
                        <a:t>Details</a:t>
                      </a:r>
                    </a:p>
                  </a:txBody>
                  <a:tcPr/>
                </a:tc>
                <a:extLst>
                  <a:ext uri="{0D108BD9-81ED-4DB2-BD59-A6C34878D82A}">
                    <a16:rowId xmlns:a16="http://schemas.microsoft.com/office/drawing/2014/main" val="1657858852"/>
                  </a:ext>
                </a:extLst>
              </a:tr>
              <a:tr h="370840">
                <a:tc>
                  <a:txBody>
                    <a:bodyPr/>
                    <a:lstStyle/>
                    <a:p>
                      <a:r>
                        <a:rPr lang="en-US" dirty="0"/>
                        <a:t>NetApp</a:t>
                      </a:r>
                      <a:r>
                        <a:rPr lang="en-US" baseline="30000" dirty="0"/>
                        <a:t>®</a:t>
                      </a:r>
                      <a:r>
                        <a:rPr lang="en-US" dirty="0"/>
                        <a:t> SnapMirror</a:t>
                      </a:r>
                      <a:r>
                        <a:rPr lang="en-US" baseline="30000" dirty="0"/>
                        <a:t>®</a:t>
                      </a:r>
                      <a:r>
                        <a:rPr lang="en-US" dirty="0"/>
                        <a:t> business continuity (SM-BC) action upon failure</a:t>
                      </a:r>
                    </a:p>
                  </a:txBody>
                  <a:tcPr/>
                </a:tc>
                <a:tc>
                  <a:txBody>
                    <a:bodyPr/>
                    <a:lstStyle/>
                    <a:p>
                      <a:r>
                        <a:rPr lang="en-US" dirty="0"/>
                        <a:t>No action</a:t>
                      </a:r>
                    </a:p>
                  </a:txBody>
                  <a:tcPr/>
                </a:tc>
                <a:extLst>
                  <a:ext uri="{0D108BD9-81ED-4DB2-BD59-A6C34878D82A}">
                    <a16:rowId xmlns:a16="http://schemas.microsoft.com/office/drawing/2014/main" val="994079818"/>
                  </a:ext>
                </a:extLst>
              </a:tr>
              <a:tr h="370840">
                <a:tc>
                  <a:txBody>
                    <a:bodyPr/>
                    <a:lstStyle/>
                    <a:p>
                      <a:r>
                        <a:rPr lang="en-US" dirty="0"/>
                        <a:t>Host access to storage</a:t>
                      </a:r>
                    </a:p>
                  </a:txBody>
                  <a:tcPr/>
                </a:tc>
                <a:tc>
                  <a:txBody>
                    <a:bodyPr/>
                    <a:lstStyle/>
                    <a:p>
                      <a:r>
                        <a:rPr lang="en-US" dirty="0"/>
                        <a:t>C1 after consensus</a:t>
                      </a:r>
                    </a:p>
                  </a:txBody>
                  <a:tcPr/>
                </a:tc>
                <a:extLst>
                  <a:ext uri="{0D108BD9-81ED-4DB2-BD59-A6C34878D82A}">
                    <a16:rowId xmlns:a16="http://schemas.microsoft.com/office/drawing/2014/main" val="2364218430"/>
                  </a:ext>
                </a:extLst>
              </a:tr>
              <a:tr h="370840">
                <a:tc>
                  <a:txBody>
                    <a:bodyPr/>
                    <a:lstStyle/>
                    <a:p>
                      <a:r>
                        <a:rPr lang="en-US" dirty="0"/>
                        <a:t>SM-BC relationship state</a:t>
                      </a:r>
                    </a:p>
                  </a:txBody>
                  <a:tcPr/>
                </a:tc>
                <a:tc>
                  <a:txBody>
                    <a:bodyPr/>
                    <a:lstStyle/>
                    <a:p>
                      <a:r>
                        <a:rPr lang="en-US" dirty="0"/>
                        <a:t>Out of sync</a:t>
                      </a:r>
                    </a:p>
                  </a:txBody>
                  <a:tcPr/>
                </a:tc>
                <a:extLst>
                  <a:ext uri="{0D108BD9-81ED-4DB2-BD59-A6C34878D82A}">
                    <a16:rowId xmlns:a16="http://schemas.microsoft.com/office/drawing/2014/main" val="1972640298"/>
                  </a:ext>
                </a:extLst>
              </a:tr>
              <a:tr h="370840">
                <a:tc>
                  <a:txBody>
                    <a:bodyPr/>
                    <a:lstStyle/>
                    <a:p>
                      <a:r>
                        <a:rPr lang="en-US" dirty="0"/>
                        <a:t>Failover operation</a:t>
                      </a:r>
                    </a:p>
                  </a:txBody>
                  <a:tcPr/>
                </a:tc>
                <a:tc>
                  <a:txBody>
                    <a:bodyPr/>
                    <a:lstStyle/>
                    <a:p>
                      <a:r>
                        <a:rPr lang="en-US" dirty="0"/>
                        <a:t>n/a</a:t>
                      </a:r>
                    </a:p>
                  </a:txBody>
                  <a:tcPr/>
                </a:tc>
                <a:extLst>
                  <a:ext uri="{0D108BD9-81ED-4DB2-BD59-A6C34878D82A}">
                    <a16:rowId xmlns:a16="http://schemas.microsoft.com/office/drawing/2014/main" val="1839523113"/>
                  </a:ext>
                </a:extLst>
              </a:tr>
            </a:tbl>
          </a:graphicData>
        </a:graphic>
      </p:graphicFrame>
    </p:spTree>
    <p:extLst>
      <p:ext uri="{BB962C8B-B14F-4D97-AF65-F5344CB8AC3E}">
        <p14:creationId xmlns:p14="http://schemas.microsoft.com/office/powerpoint/2010/main" val="937550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6764507B-E50D-4D32-BD3C-9EB0E432930C}"/>
              </a:ext>
            </a:extLst>
          </p:cNvPr>
          <p:cNvGrpSpPr/>
          <p:nvPr/>
        </p:nvGrpSpPr>
        <p:grpSpPr>
          <a:xfrm>
            <a:off x="7044660" y="1797077"/>
            <a:ext cx="2866524" cy="3219422"/>
            <a:chOff x="838966" y="3107462"/>
            <a:chExt cx="2866524" cy="3219422"/>
          </a:xfrm>
        </p:grpSpPr>
        <p:sp>
          <p:nvSpPr>
            <p:cNvPr id="79" name="Rectangle: Rounded Corners 4">
              <a:extLst>
                <a:ext uri="{FF2B5EF4-FFF2-40B4-BE49-F238E27FC236}">
                  <a16:creationId xmlns:a16="http://schemas.microsoft.com/office/drawing/2014/main" id="{15214F5B-DACF-4A2C-B597-FE8A3C2FCD7E}"/>
                </a:ext>
              </a:extLst>
            </p:cNvPr>
            <p:cNvSpPr/>
            <p:nvPr/>
          </p:nvSpPr>
          <p:spPr>
            <a:xfrm>
              <a:off x="838966" y="3330929"/>
              <a:ext cx="2866524" cy="2909105"/>
            </a:xfrm>
            <a:prstGeom prst="roundRect">
              <a:avLst/>
            </a:prstGeom>
            <a:noFill/>
            <a:ln w="63500" cmpd="thickThi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80" name="Graphic 79" descr="Server">
              <a:extLst>
                <a:ext uri="{FF2B5EF4-FFF2-40B4-BE49-F238E27FC236}">
                  <a16:creationId xmlns:a16="http://schemas.microsoft.com/office/drawing/2014/main" id="{B681126F-F93A-49AE-A317-8197442097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5471" y="5055569"/>
              <a:ext cx="607471" cy="607471"/>
            </a:xfrm>
            <a:prstGeom prst="rect">
              <a:avLst/>
            </a:prstGeom>
          </p:spPr>
        </p:pic>
        <p:pic>
          <p:nvPicPr>
            <p:cNvPr id="81" name="Graphic 80" descr="Eye">
              <a:extLst>
                <a:ext uri="{FF2B5EF4-FFF2-40B4-BE49-F238E27FC236}">
                  <a16:creationId xmlns:a16="http://schemas.microsoft.com/office/drawing/2014/main" id="{60B1F7D4-BECF-4A83-8813-B27EB188E4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89222" y="3539003"/>
              <a:ext cx="730405" cy="730405"/>
            </a:xfrm>
            <a:prstGeom prst="rect">
              <a:avLst/>
            </a:prstGeom>
          </p:spPr>
        </p:pic>
        <p:pic>
          <p:nvPicPr>
            <p:cNvPr id="82" name="Graphic 81" descr="Server">
              <a:extLst>
                <a:ext uri="{FF2B5EF4-FFF2-40B4-BE49-F238E27FC236}">
                  <a16:creationId xmlns:a16="http://schemas.microsoft.com/office/drawing/2014/main" id="{711C1EF0-DE58-4B96-9333-A4412534AA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0193" y="5066719"/>
              <a:ext cx="607471" cy="607471"/>
            </a:xfrm>
            <a:prstGeom prst="rect">
              <a:avLst/>
            </a:prstGeom>
          </p:spPr>
        </p:pic>
        <p:cxnSp>
          <p:nvCxnSpPr>
            <p:cNvPr id="83" name="Straight Arrow Connector 82">
              <a:extLst>
                <a:ext uri="{FF2B5EF4-FFF2-40B4-BE49-F238E27FC236}">
                  <a16:creationId xmlns:a16="http://schemas.microsoft.com/office/drawing/2014/main" id="{969FDAB8-C245-4AF8-9328-858420B7E6EA}"/>
                </a:ext>
              </a:extLst>
            </p:cNvPr>
            <p:cNvCxnSpPr>
              <a:cxnSpLocks/>
              <a:stCxn id="80" idx="0"/>
            </p:cNvCxnSpPr>
            <p:nvPr/>
          </p:nvCxnSpPr>
          <p:spPr>
            <a:xfrm flipV="1">
              <a:off x="1409207" y="4043893"/>
              <a:ext cx="644457" cy="1011676"/>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36FD17D-1080-4C59-944A-5AB67CC5DF34}"/>
                </a:ext>
              </a:extLst>
            </p:cNvPr>
            <p:cNvCxnSpPr>
              <a:cxnSpLocks/>
              <a:stCxn id="82" idx="0"/>
            </p:cNvCxnSpPr>
            <p:nvPr/>
          </p:nvCxnSpPr>
          <p:spPr>
            <a:xfrm flipH="1" flipV="1">
              <a:off x="2453380" y="4043891"/>
              <a:ext cx="680549" cy="1022828"/>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F1CB3BA-BD83-4B73-B63D-A04B2F930B96}"/>
                </a:ext>
              </a:extLst>
            </p:cNvPr>
            <p:cNvCxnSpPr>
              <a:cxnSpLocks/>
            </p:cNvCxnSpPr>
            <p:nvPr/>
          </p:nvCxnSpPr>
          <p:spPr>
            <a:xfrm flipH="1">
              <a:off x="1632071" y="5359304"/>
              <a:ext cx="1244706" cy="0"/>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BDA189AF-B98B-426C-8E61-767F8A8AAC62}"/>
                </a:ext>
              </a:extLst>
            </p:cNvPr>
            <p:cNvSpPr txBox="1"/>
            <p:nvPr/>
          </p:nvSpPr>
          <p:spPr>
            <a:xfrm>
              <a:off x="1796322" y="3107462"/>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Mediator</a:t>
              </a:r>
            </a:p>
          </p:txBody>
        </p:sp>
        <p:sp>
          <p:nvSpPr>
            <p:cNvPr id="87" name="TextBox 86">
              <a:extLst>
                <a:ext uri="{FF2B5EF4-FFF2-40B4-BE49-F238E27FC236}">
                  <a16:creationId xmlns:a16="http://schemas.microsoft.com/office/drawing/2014/main" id="{1A4EDC80-CBCF-4475-B043-6BA2D0204400}"/>
                </a:ext>
              </a:extLst>
            </p:cNvPr>
            <p:cNvSpPr txBox="1"/>
            <p:nvPr/>
          </p:nvSpPr>
          <p:spPr>
            <a:xfrm>
              <a:off x="954303" y="5412484"/>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C1</a:t>
              </a:r>
            </a:p>
            <a:p>
              <a:pPr marL="0" marR="0" indent="0" algn="ctr" defTabSz="914400" rtl="0" eaLnBrk="1" fontAlgn="auto" latinLnBrk="0" hangingPunct="1">
                <a:lnSpc>
                  <a:spcPct val="95000"/>
                </a:lnSpc>
                <a:spcBef>
                  <a:spcPts val="400"/>
                </a:spcBef>
                <a:spcAft>
                  <a:spcPts val="200"/>
                </a:spcAft>
                <a:buClrTx/>
                <a:buSzTx/>
                <a:buFontTx/>
                <a:buNone/>
                <a:tabLst/>
              </a:pPr>
              <a:r>
                <a:rPr lang="en-US" sz="1400" dirty="0">
                  <a:solidFill>
                    <a:sysClr val="windowText" lastClr="000000"/>
                  </a:solidFill>
                </a:rPr>
                <a:t>Primar</a:t>
              </a:r>
              <a:r>
                <a:rPr lang="en-US" sz="1400" dirty="0"/>
                <a:t>y</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88" name="TextBox 87">
              <a:extLst>
                <a:ext uri="{FF2B5EF4-FFF2-40B4-BE49-F238E27FC236}">
                  <a16:creationId xmlns:a16="http://schemas.microsoft.com/office/drawing/2014/main" id="{893E49DC-37BF-42F4-B1EB-F65592FB072F}"/>
                </a:ext>
              </a:extLst>
            </p:cNvPr>
            <p:cNvSpPr txBox="1"/>
            <p:nvPr/>
          </p:nvSpPr>
          <p:spPr>
            <a:xfrm>
              <a:off x="2676729" y="5403604"/>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lang="en-US" sz="1400" dirty="0">
                  <a:solidFill>
                    <a:sysClr val="windowText" lastClr="000000"/>
                  </a:solidFill>
                </a:rPr>
                <a:t>C2</a:t>
              </a:r>
            </a:p>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Secondar</a:t>
              </a:r>
              <a:r>
                <a:rPr lang="en-US" sz="1400" dirty="0"/>
                <a:t>y</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grpSp>
      <p:sp>
        <p:nvSpPr>
          <p:cNvPr id="2" name="Footer Placeholder 1">
            <a:extLst>
              <a:ext uri="{FF2B5EF4-FFF2-40B4-BE49-F238E27FC236}">
                <a16:creationId xmlns:a16="http://schemas.microsoft.com/office/drawing/2014/main" id="{8E9BDA3F-46F8-4B50-96FA-21F6CE2945EE}"/>
              </a:ext>
            </a:extLst>
          </p:cNvPr>
          <p:cNvSpPr>
            <a:spLocks noGrp="1"/>
          </p:cNvSpPr>
          <p:nvPr>
            <p:ph type="ftr" sz="quarter" idx="3"/>
          </p:nvPr>
        </p:nvSpPr>
        <p:spPr/>
        <p:txBody>
          <a:bodyPr/>
          <a:lstStyle/>
          <a:p>
            <a:r>
              <a:rPr lang="en-US" dirty="0"/>
              <a:t>© 2021 NetApp, Inc. All rights reserved.  — NETAPP CONFIDENTIAL — </a:t>
            </a:r>
          </a:p>
        </p:txBody>
      </p:sp>
      <p:sp>
        <p:nvSpPr>
          <p:cNvPr id="3" name="Slide Number Placeholder 2">
            <a:extLst>
              <a:ext uri="{FF2B5EF4-FFF2-40B4-BE49-F238E27FC236}">
                <a16:creationId xmlns:a16="http://schemas.microsoft.com/office/drawing/2014/main" id="{80345870-9FC0-45DA-9433-677820F92C95}"/>
              </a:ext>
            </a:extLst>
          </p:cNvPr>
          <p:cNvSpPr>
            <a:spLocks noGrp="1"/>
          </p:cNvSpPr>
          <p:nvPr>
            <p:ph type="sldNum" sz="quarter" idx="4"/>
          </p:nvPr>
        </p:nvSpPr>
        <p:spPr/>
        <p:txBody>
          <a:bodyPr/>
          <a:lstStyle/>
          <a:p>
            <a:fld id="{B071A5F3-A4FF-4CEE-8215-C08835B585C1}" type="slidenum">
              <a:rPr lang="en-US" smtClean="0"/>
              <a:pPr/>
              <a:t>24</a:t>
            </a:fld>
            <a:endParaRPr lang="en-US" dirty="0"/>
          </a:p>
        </p:txBody>
      </p:sp>
      <p:sp>
        <p:nvSpPr>
          <p:cNvPr id="6" name="Title 5">
            <a:extLst>
              <a:ext uri="{FF2B5EF4-FFF2-40B4-BE49-F238E27FC236}">
                <a16:creationId xmlns:a16="http://schemas.microsoft.com/office/drawing/2014/main" id="{06CB5947-C51F-4C19-805D-4C2171011003}"/>
              </a:ext>
            </a:extLst>
          </p:cNvPr>
          <p:cNvSpPr>
            <a:spLocks noGrp="1"/>
          </p:cNvSpPr>
          <p:nvPr>
            <p:ph type="title"/>
          </p:nvPr>
        </p:nvSpPr>
        <p:spPr/>
        <p:txBody>
          <a:bodyPr/>
          <a:lstStyle/>
          <a:p>
            <a:r>
              <a:rPr lang="en-US" sz="2400" dirty="0"/>
              <a:t>Disaster at site A</a:t>
            </a:r>
            <a:endParaRPr lang="en-US" dirty="0"/>
          </a:p>
        </p:txBody>
      </p:sp>
      <p:sp>
        <p:nvSpPr>
          <p:cNvPr id="7" name="Content Placeholder 3">
            <a:extLst>
              <a:ext uri="{FF2B5EF4-FFF2-40B4-BE49-F238E27FC236}">
                <a16:creationId xmlns:a16="http://schemas.microsoft.com/office/drawing/2014/main" id="{EED92AD9-D699-431A-8F46-55C38110141C}"/>
              </a:ext>
            </a:extLst>
          </p:cNvPr>
          <p:cNvSpPr>
            <a:spLocks noGrp="1"/>
          </p:cNvSpPr>
          <p:nvPr>
            <p:ph sz="quarter" idx="14"/>
          </p:nvPr>
        </p:nvSpPr>
        <p:spPr>
          <a:xfrm>
            <a:off x="279327" y="1304233"/>
            <a:ext cx="6480953" cy="4881901"/>
          </a:xfrm>
        </p:spPr>
        <p:txBody>
          <a:bodyPr/>
          <a:lstStyle/>
          <a:p>
            <a:pPr marL="285613" indent="-285750" defTabSz="915216">
              <a:lnSpc>
                <a:spcPct val="95000"/>
              </a:lnSpc>
              <a:spcBef>
                <a:spcPts val="400"/>
              </a:spcBef>
              <a:spcAft>
                <a:spcPts val="200"/>
              </a:spcAft>
              <a:buClr>
                <a:schemeClr val="tx1"/>
              </a:buClr>
            </a:pPr>
            <a:r>
              <a:rPr lang="en-US" dirty="0"/>
              <a:t>NetApp</a:t>
            </a:r>
            <a:r>
              <a:rPr lang="en-US" baseline="30000" dirty="0"/>
              <a:t>®</a:t>
            </a:r>
            <a:r>
              <a:rPr lang="en-US" dirty="0"/>
              <a:t> SnapMirror</a:t>
            </a:r>
            <a:r>
              <a:rPr lang="en-US" baseline="30000" dirty="0"/>
              <a:t> ®</a:t>
            </a:r>
            <a:r>
              <a:rPr lang="en-US" dirty="0"/>
              <a:t> business continuity (SM-BC) detects failure at primary and triggers an automatic failover</a:t>
            </a:r>
          </a:p>
          <a:p>
            <a:pPr marL="285527" indent="-285664" defTabSz="915216">
              <a:spcBef>
                <a:spcPts val="400"/>
              </a:spcBef>
              <a:spcAft>
                <a:spcPts val="200"/>
              </a:spcAft>
              <a:buClr>
                <a:srgbClr val="0067C5"/>
              </a:buClr>
              <a:buFont typeface="Wingdings" pitchFamily="2" charset="2"/>
              <a:buChar char="§"/>
            </a:pPr>
            <a:endParaRPr lang="en-US" dirty="0"/>
          </a:p>
          <a:p>
            <a:pPr marL="285527" indent="-285664" defTabSz="915216">
              <a:spcBef>
                <a:spcPts val="400"/>
              </a:spcBef>
              <a:spcAft>
                <a:spcPts val="200"/>
              </a:spcAft>
              <a:buClr>
                <a:srgbClr val="0067C5"/>
              </a:buClr>
              <a:buFont typeface="Wingdings" pitchFamily="2" charset="2"/>
              <a:buChar char="§"/>
            </a:pPr>
            <a:endParaRPr lang="en-US" dirty="0"/>
          </a:p>
          <a:p>
            <a:pPr marL="285527" indent="-285664" defTabSz="915216">
              <a:spcBef>
                <a:spcPts val="400"/>
              </a:spcBef>
              <a:spcAft>
                <a:spcPts val="200"/>
              </a:spcAft>
              <a:buClr>
                <a:srgbClr val="0067C5"/>
              </a:buClr>
              <a:buFont typeface="Wingdings" pitchFamily="2" charset="2"/>
              <a:buChar char="§"/>
            </a:pPr>
            <a:endParaRPr lang="en-US" dirty="0"/>
          </a:p>
          <a:p>
            <a:pPr marL="285527" indent="-285664" defTabSz="915216">
              <a:spcBef>
                <a:spcPts val="400"/>
              </a:spcBef>
              <a:spcAft>
                <a:spcPts val="200"/>
              </a:spcAft>
              <a:buClr>
                <a:srgbClr val="0067C5"/>
              </a:buClr>
              <a:buFont typeface="Wingdings" pitchFamily="2" charset="2"/>
              <a:buChar char="§"/>
            </a:pPr>
            <a:endParaRPr lang="en-US" dirty="0"/>
          </a:p>
          <a:p>
            <a:pPr marL="285527" indent="-285664" defTabSz="915216">
              <a:spcBef>
                <a:spcPts val="400"/>
              </a:spcBef>
              <a:spcAft>
                <a:spcPts val="200"/>
              </a:spcAft>
              <a:buClr>
                <a:srgbClr val="0067C5"/>
              </a:buClr>
              <a:buFont typeface="Wingdings" pitchFamily="2" charset="2"/>
              <a:buChar char="§"/>
            </a:pPr>
            <a:endParaRPr lang="en-US" dirty="0"/>
          </a:p>
          <a:p>
            <a:pPr marL="285527" indent="-285664" defTabSz="915216">
              <a:spcBef>
                <a:spcPts val="400"/>
              </a:spcBef>
              <a:spcAft>
                <a:spcPts val="200"/>
              </a:spcAft>
              <a:buClr>
                <a:srgbClr val="0067C5"/>
              </a:buClr>
              <a:buFont typeface="Wingdings" pitchFamily="2" charset="2"/>
              <a:buChar char="§"/>
            </a:pPr>
            <a:endParaRPr lang="en-US" dirty="0"/>
          </a:p>
          <a:p>
            <a:pPr marL="285527" indent="-285664" defTabSz="915216">
              <a:spcBef>
                <a:spcPts val="400"/>
              </a:spcBef>
              <a:spcAft>
                <a:spcPts val="200"/>
              </a:spcAft>
              <a:buClr>
                <a:srgbClr val="0067C5"/>
              </a:buClr>
              <a:buFont typeface="Wingdings" pitchFamily="2" charset="2"/>
              <a:buChar char="§"/>
            </a:pPr>
            <a:endParaRPr lang="en-US" dirty="0"/>
          </a:p>
          <a:p>
            <a:pPr marL="285527" indent="-285664" defTabSz="915216">
              <a:spcBef>
                <a:spcPts val="400"/>
              </a:spcBef>
              <a:spcAft>
                <a:spcPts val="200"/>
              </a:spcAft>
              <a:buClr>
                <a:srgbClr val="0067C5"/>
              </a:buClr>
              <a:buFont typeface="Wingdings" pitchFamily="2" charset="2"/>
              <a:buChar char="§"/>
            </a:pPr>
            <a:endParaRPr lang="en-US" dirty="0"/>
          </a:p>
          <a:p>
            <a:pPr marL="285613" indent="-285750" defTabSz="915216">
              <a:spcBef>
                <a:spcPts val="400"/>
              </a:spcBef>
              <a:spcAft>
                <a:spcPts val="200"/>
              </a:spcAft>
              <a:buClr>
                <a:schemeClr val="tx1"/>
              </a:buClr>
            </a:pPr>
            <a:r>
              <a:rPr lang="en-US" dirty="0"/>
              <a:t>When C1 recovers, automatic resync completes to bring the C2 &gt; C1 relationship in sync</a:t>
            </a:r>
          </a:p>
          <a:p>
            <a:pPr marL="285613" indent="-285750" defTabSz="915216">
              <a:spcBef>
                <a:spcPts val="400"/>
              </a:spcBef>
              <a:spcAft>
                <a:spcPts val="200"/>
              </a:spcAft>
              <a:buClr>
                <a:schemeClr val="tx1"/>
              </a:buClr>
            </a:pPr>
            <a:r>
              <a:rPr lang="en-US" dirty="0"/>
              <a:t>Planned failback to restore normal steady-state operations</a:t>
            </a:r>
          </a:p>
          <a:p>
            <a:pPr marL="457063" lvl="1" defTabSz="915216">
              <a:lnSpc>
                <a:spcPct val="95000"/>
              </a:lnSpc>
              <a:spcBef>
                <a:spcPts val="400"/>
              </a:spcBef>
              <a:spcAft>
                <a:spcPts val="200"/>
              </a:spcAft>
              <a:buClr>
                <a:srgbClr val="0067C5"/>
              </a:buClr>
            </a:pPr>
            <a:endParaRPr lang="en-US" sz="1800" dirty="0"/>
          </a:p>
        </p:txBody>
      </p:sp>
      <p:pic>
        <p:nvPicPr>
          <p:cNvPr id="77" name="image158.png" descr="Failure.png">
            <a:extLst>
              <a:ext uri="{FF2B5EF4-FFF2-40B4-BE49-F238E27FC236}">
                <a16:creationId xmlns:a16="http://schemas.microsoft.com/office/drawing/2014/main" id="{0B7E45D1-562F-460B-BDE7-910AE8582D2D}"/>
              </a:ext>
            </a:extLst>
          </p:cNvPr>
          <p:cNvPicPr/>
          <p:nvPr/>
        </p:nvPicPr>
        <p:blipFill>
          <a:blip r:embed="rId7" cstate="screen">
            <a:extLst>
              <a:ext uri="{28A0092B-C50C-407E-A947-70E740481C1C}">
                <a14:useLocalDpi xmlns:a14="http://schemas.microsoft.com/office/drawing/2010/main"/>
              </a:ext>
            </a:extLst>
          </a:blip>
          <a:stretch>
            <a:fillRect/>
          </a:stretch>
        </p:blipFill>
        <p:spPr>
          <a:xfrm>
            <a:off x="7410038" y="3885800"/>
            <a:ext cx="409723" cy="295762"/>
          </a:xfrm>
          <a:prstGeom prst="rect">
            <a:avLst/>
          </a:prstGeom>
          <a:ln w="12700">
            <a:miter lim="400000"/>
          </a:ln>
        </p:spPr>
      </p:pic>
      <p:graphicFrame>
        <p:nvGraphicFramePr>
          <p:cNvPr id="19" name="Table 8">
            <a:extLst>
              <a:ext uri="{FF2B5EF4-FFF2-40B4-BE49-F238E27FC236}">
                <a16:creationId xmlns:a16="http://schemas.microsoft.com/office/drawing/2014/main" id="{382494D1-DE87-495F-BA81-1CC88F1A3984}"/>
              </a:ext>
            </a:extLst>
          </p:cNvPr>
          <p:cNvGraphicFramePr>
            <a:graphicFrameLocks noGrp="1"/>
          </p:cNvGraphicFramePr>
          <p:nvPr>
            <p:extLst>
              <p:ext uri="{D42A27DB-BD31-4B8C-83A1-F6EECF244321}">
                <p14:modId xmlns:p14="http://schemas.microsoft.com/office/powerpoint/2010/main" val="2170886440"/>
              </p:ext>
            </p:extLst>
          </p:nvPr>
        </p:nvGraphicFramePr>
        <p:xfrm>
          <a:off x="530423" y="2050987"/>
          <a:ext cx="5793752" cy="2392680"/>
        </p:xfrm>
        <a:graphic>
          <a:graphicData uri="http://schemas.openxmlformats.org/drawingml/2006/table">
            <a:tbl>
              <a:tblPr firstRow="1" bandRow="1">
                <a:tableStyleId>{5C22544A-7EE6-4342-B048-85BDC9FD1C3A}</a:tableStyleId>
              </a:tblPr>
              <a:tblGrid>
                <a:gridCol w="2896876">
                  <a:extLst>
                    <a:ext uri="{9D8B030D-6E8A-4147-A177-3AD203B41FA5}">
                      <a16:colId xmlns:a16="http://schemas.microsoft.com/office/drawing/2014/main" val="1071923592"/>
                    </a:ext>
                  </a:extLst>
                </a:gridCol>
                <a:gridCol w="2896876">
                  <a:extLst>
                    <a:ext uri="{9D8B030D-6E8A-4147-A177-3AD203B41FA5}">
                      <a16:colId xmlns:a16="http://schemas.microsoft.com/office/drawing/2014/main" val="3342198193"/>
                    </a:ext>
                  </a:extLst>
                </a:gridCol>
              </a:tblGrid>
              <a:tr h="370840">
                <a:tc>
                  <a:txBody>
                    <a:bodyPr/>
                    <a:lstStyle/>
                    <a:p>
                      <a:r>
                        <a:rPr lang="en-US" dirty="0"/>
                        <a:t>Parameter</a:t>
                      </a:r>
                    </a:p>
                  </a:txBody>
                  <a:tcPr/>
                </a:tc>
                <a:tc>
                  <a:txBody>
                    <a:bodyPr/>
                    <a:lstStyle/>
                    <a:p>
                      <a:r>
                        <a:rPr lang="en-US" dirty="0"/>
                        <a:t>Details</a:t>
                      </a:r>
                    </a:p>
                  </a:txBody>
                  <a:tcPr/>
                </a:tc>
                <a:extLst>
                  <a:ext uri="{0D108BD9-81ED-4DB2-BD59-A6C34878D82A}">
                    <a16:rowId xmlns:a16="http://schemas.microsoft.com/office/drawing/2014/main" val="16578588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SM-BC action upon failure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Automatic unplanned failover (AUFO)</a:t>
                      </a:r>
                    </a:p>
                  </a:txBody>
                  <a:tcPr/>
                </a:tc>
                <a:extLst>
                  <a:ext uri="{0D108BD9-81ED-4DB2-BD59-A6C34878D82A}">
                    <a16:rowId xmlns:a16="http://schemas.microsoft.com/office/drawing/2014/main" val="994079818"/>
                  </a:ext>
                </a:extLst>
              </a:tr>
              <a:tr h="370840">
                <a:tc>
                  <a:txBody>
                    <a:bodyPr/>
                    <a:lstStyle/>
                    <a:p>
                      <a:r>
                        <a:rPr lang="en-US" dirty="0"/>
                        <a:t>Host access to storage</a:t>
                      </a:r>
                    </a:p>
                  </a:txBody>
                  <a:tcPr/>
                </a:tc>
                <a:tc>
                  <a:txBody>
                    <a:bodyPr/>
                    <a:lstStyle/>
                    <a:p>
                      <a:r>
                        <a:rPr lang="en-US" dirty="0"/>
                        <a:t>C2 after consensus (m</a:t>
                      </a:r>
                      <a:r>
                        <a:rPr lang="en-US" sz="1800" dirty="0"/>
                        <a:t>irror copy &gt; active copy)</a:t>
                      </a:r>
                      <a:endParaRPr lang="en-US" dirty="0"/>
                    </a:p>
                  </a:txBody>
                  <a:tcPr/>
                </a:tc>
                <a:extLst>
                  <a:ext uri="{0D108BD9-81ED-4DB2-BD59-A6C34878D82A}">
                    <a16:rowId xmlns:a16="http://schemas.microsoft.com/office/drawing/2014/main" val="2364218430"/>
                  </a:ext>
                </a:extLst>
              </a:tr>
              <a:tr h="370840">
                <a:tc>
                  <a:txBody>
                    <a:bodyPr/>
                    <a:lstStyle/>
                    <a:p>
                      <a:r>
                        <a:rPr lang="en-US" dirty="0"/>
                        <a:t>SM-BC relationship state</a:t>
                      </a:r>
                    </a:p>
                  </a:txBody>
                  <a:tcPr/>
                </a:tc>
                <a:tc>
                  <a:txBody>
                    <a:bodyPr/>
                    <a:lstStyle/>
                    <a:p>
                      <a:r>
                        <a:rPr lang="en-US" dirty="0"/>
                        <a:t>Out of sync</a:t>
                      </a:r>
                    </a:p>
                  </a:txBody>
                  <a:tcPr/>
                </a:tc>
                <a:extLst>
                  <a:ext uri="{0D108BD9-81ED-4DB2-BD59-A6C34878D82A}">
                    <a16:rowId xmlns:a16="http://schemas.microsoft.com/office/drawing/2014/main" val="19726402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Failover operation</a:t>
                      </a:r>
                    </a:p>
                  </a:txBody>
                  <a:tcPr/>
                </a:tc>
                <a:tc>
                  <a:txBody>
                    <a:bodyPr/>
                    <a:lstStyle/>
                    <a:p>
                      <a:r>
                        <a:rPr lang="en-US" dirty="0"/>
                        <a:t>Possible</a:t>
                      </a:r>
                    </a:p>
                  </a:txBody>
                  <a:tcPr/>
                </a:tc>
                <a:extLst>
                  <a:ext uri="{0D108BD9-81ED-4DB2-BD59-A6C34878D82A}">
                    <a16:rowId xmlns:a16="http://schemas.microsoft.com/office/drawing/2014/main" val="1839523113"/>
                  </a:ext>
                </a:extLst>
              </a:tr>
            </a:tbl>
          </a:graphicData>
        </a:graphic>
      </p:graphicFrame>
    </p:spTree>
    <p:extLst>
      <p:ext uri="{BB962C8B-B14F-4D97-AF65-F5344CB8AC3E}">
        <p14:creationId xmlns:p14="http://schemas.microsoft.com/office/powerpoint/2010/main" val="495532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3F91BB-252D-490A-B0A6-66435A44C792}"/>
              </a:ext>
            </a:extLst>
          </p:cNvPr>
          <p:cNvSpPr>
            <a:spLocks noGrp="1"/>
          </p:cNvSpPr>
          <p:nvPr>
            <p:ph type="ftr" sz="quarter" idx="3"/>
          </p:nvPr>
        </p:nvSpPr>
        <p:spPr/>
        <p:txBody>
          <a:bodyPr/>
          <a:lstStyle/>
          <a:p>
            <a:r>
              <a:rPr lang="en-US" dirty="0"/>
              <a:t>© 2021 NetApp, Inc. All rights reserved.  — NETAPP CONFIDENTIAL — </a:t>
            </a:r>
          </a:p>
        </p:txBody>
      </p:sp>
      <p:sp>
        <p:nvSpPr>
          <p:cNvPr id="3" name="Slide Number Placeholder 2">
            <a:extLst>
              <a:ext uri="{FF2B5EF4-FFF2-40B4-BE49-F238E27FC236}">
                <a16:creationId xmlns:a16="http://schemas.microsoft.com/office/drawing/2014/main" id="{E6C67B39-45D0-4DF3-9282-3FCD04B3C9BC}"/>
              </a:ext>
            </a:extLst>
          </p:cNvPr>
          <p:cNvSpPr>
            <a:spLocks noGrp="1"/>
          </p:cNvSpPr>
          <p:nvPr>
            <p:ph type="sldNum" sz="quarter" idx="4"/>
          </p:nvPr>
        </p:nvSpPr>
        <p:spPr/>
        <p:txBody>
          <a:bodyPr/>
          <a:lstStyle/>
          <a:p>
            <a:fld id="{B071A5F3-A4FF-4CEE-8215-C08835B585C1}" type="slidenum">
              <a:rPr lang="en-US" smtClean="0"/>
              <a:pPr/>
              <a:t>25</a:t>
            </a:fld>
            <a:endParaRPr lang="en-US" dirty="0"/>
          </a:p>
        </p:txBody>
      </p:sp>
      <p:sp>
        <p:nvSpPr>
          <p:cNvPr id="4" name="Content Placeholder 3">
            <a:extLst>
              <a:ext uri="{FF2B5EF4-FFF2-40B4-BE49-F238E27FC236}">
                <a16:creationId xmlns:a16="http://schemas.microsoft.com/office/drawing/2014/main" id="{AF3E1DCF-AF97-4300-97EB-89F39E88E16D}"/>
              </a:ext>
            </a:extLst>
          </p:cNvPr>
          <p:cNvSpPr>
            <a:spLocks noGrp="1"/>
          </p:cNvSpPr>
          <p:nvPr>
            <p:ph sz="quarter" idx="14"/>
          </p:nvPr>
        </p:nvSpPr>
        <p:spPr>
          <a:xfrm>
            <a:off x="374904" y="1783080"/>
            <a:ext cx="6130892" cy="4206240"/>
          </a:xfrm>
        </p:spPr>
        <p:txBody>
          <a:bodyPr/>
          <a:lstStyle/>
          <a:p>
            <a:pPr marL="0" indent="0" defTabSz="915216">
              <a:spcBef>
                <a:spcPts val="400"/>
              </a:spcBef>
              <a:spcAft>
                <a:spcPts val="200"/>
              </a:spcAft>
              <a:buClr>
                <a:srgbClr val="0067C5"/>
              </a:buClr>
              <a:buNone/>
            </a:pPr>
            <a:endParaRPr lang="en-US" dirty="0"/>
          </a:p>
          <a:p>
            <a:pPr marL="285527" indent="-285664" defTabSz="915216">
              <a:spcBef>
                <a:spcPts val="400"/>
              </a:spcBef>
              <a:spcAft>
                <a:spcPts val="200"/>
              </a:spcAft>
              <a:buClr>
                <a:srgbClr val="0067C5"/>
              </a:buClr>
              <a:buFont typeface="Wingdings" pitchFamily="2" charset="2"/>
              <a:buChar char="§"/>
            </a:pPr>
            <a:endParaRPr lang="en-US" dirty="0"/>
          </a:p>
          <a:p>
            <a:pPr marL="285527" indent="-285664" defTabSz="915216">
              <a:spcBef>
                <a:spcPts val="400"/>
              </a:spcBef>
              <a:spcAft>
                <a:spcPts val="200"/>
              </a:spcAft>
              <a:buClr>
                <a:srgbClr val="0067C5"/>
              </a:buClr>
              <a:buFont typeface="Wingdings" pitchFamily="2" charset="2"/>
              <a:buChar char="§"/>
            </a:pPr>
            <a:endParaRPr lang="en-US" dirty="0"/>
          </a:p>
          <a:p>
            <a:pPr marL="285527" indent="-285664" defTabSz="915216">
              <a:spcBef>
                <a:spcPts val="400"/>
              </a:spcBef>
              <a:spcAft>
                <a:spcPts val="200"/>
              </a:spcAft>
              <a:buClr>
                <a:srgbClr val="0067C5"/>
              </a:buClr>
              <a:buFont typeface="Wingdings" pitchFamily="2" charset="2"/>
              <a:buChar char="§"/>
            </a:pPr>
            <a:endParaRPr lang="en-US" dirty="0"/>
          </a:p>
          <a:p>
            <a:pPr marL="285527" indent="-285664" defTabSz="915216">
              <a:spcBef>
                <a:spcPts val="400"/>
              </a:spcBef>
              <a:spcAft>
                <a:spcPts val="200"/>
              </a:spcAft>
              <a:buClr>
                <a:srgbClr val="0067C5"/>
              </a:buClr>
              <a:buFont typeface="Wingdings" pitchFamily="2" charset="2"/>
              <a:buChar char="§"/>
            </a:pPr>
            <a:endParaRPr lang="en-US" dirty="0"/>
          </a:p>
          <a:p>
            <a:pPr marL="285527" indent="-285664" defTabSz="915216">
              <a:spcBef>
                <a:spcPts val="400"/>
              </a:spcBef>
              <a:spcAft>
                <a:spcPts val="200"/>
              </a:spcAft>
              <a:buClr>
                <a:srgbClr val="0067C5"/>
              </a:buClr>
              <a:buFont typeface="Wingdings" pitchFamily="2" charset="2"/>
              <a:buChar char="§"/>
            </a:pPr>
            <a:endParaRPr lang="en-US" dirty="0"/>
          </a:p>
          <a:p>
            <a:pPr marL="285527" indent="-285664" defTabSz="915216">
              <a:spcBef>
                <a:spcPts val="400"/>
              </a:spcBef>
              <a:spcAft>
                <a:spcPts val="200"/>
              </a:spcAft>
              <a:buClr>
                <a:srgbClr val="0067C5"/>
              </a:buClr>
              <a:buFont typeface="Wingdings" pitchFamily="2" charset="2"/>
              <a:buChar char="§"/>
            </a:pPr>
            <a:endParaRPr lang="en-US" dirty="0"/>
          </a:p>
          <a:p>
            <a:pPr marL="285527" indent="-285664" defTabSz="915216">
              <a:spcBef>
                <a:spcPts val="400"/>
              </a:spcBef>
              <a:spcAft>
                <a:spcPts val="200"/>
              </a:spcAft>
              <a:buClr>
                <a:srgbClr val="0067C5"/>
              </a:buClr>
              <a:buFont typeface="Wingdings" pitchFamily="2" charset="2"/>
              <a:buChar char="§"/>
            </a:pPr>
            <a:endParaRPr lang="en-US" dirty="0"/>
          </a:p>
          <a:p>
            <a:pPr marL="0" indent="0" defTabSz="915216">
              <a:spcBef>
                <a:spcPts val="400"/>
              </a:spcBef>
              <a:spcAft>
                <a:spcPts val="200"/>
              </a:spcAft>
              <a:buClr>
                <a:srgbClr val="0067C5"/>
              </a:buClr>
              <a:buNone/>
            </a:pPr>
            <a:r>
              <a:rPr lang="en-US" dirty="0"/>
              <a:t>When C2 recovers, automatic resync completes to bring the C1 &gt; C2 relationship in sync</a:t>
            </a:r>
          </a:p>
          <a:p>
            <a:pPr marL="0" indent="0" defTabSz="915216">
              <a:lnSpc>
                <a:spcPct val="95000"/>
              </a:lnSpc>
              <a:spcBef>
                <a:spcPts val="400"/>
              </a:spcBef>
              <a:spcAft>
                <a:spcPts val="200"/>
              </a:spcAft>
              <a:buClr>
                <a:srgbClr val="0067C5"/>
              </a:buClr>
              <a:buNone/>
            </a:pPr>
            <a:endParaRPr lang="en-US" dirty="0"/>
          </a:p>
          <a:p>
            <a:pPr marL="283327" indent="0" defTabSz="915216">
              <a:spcBef>
                <a:spcPts val="400"/>
              </a:spcBef>
              <a:spcAft>
                <a:spcPts val="200"/>
              </a:spcAft>
              <a:buClr>
                <a:srgbClr val="0067C5"/>
              </a:buClr>
              <a:buNone/>
            </a:pPr>
            <a:endParaRPr lang="en-US" sz="2200" dirty="0"/>
          </a:p>
        </p:txBody>
      </p:sp>
      <p:sp>
        <p:nvSpPr>
          <p:cNvPr id="6" name="Title 5">
            <a:extLst>
              <a:ext uri="{FF2B5EF4-FFF2-40B4-BE49-F238E27FC236}">
                <a16:creationId xmlns:a16="http://schemas.microsoft.com/office/drawing/2014/main" id="{95928C0F-C9AA-4B58-95F9-FF132CEB5828}"/>
              </a:ext>
            </a:extLst>
          </p:cNvPr>
          <p:cNvSpPr>
            <a:spLocks noGrp="1"/>
          </p:cNvSpPr>
          <p:nvPr>
            <p:ph type="title"/>
          </p:nvPr>
        </p:nvSpPr>
        <p:spPr/>
        <p:txBody>
          <a:bodyPr/>
          <a:lstStyle/>
          <a:p>
            <a:r>
              <a:rPr lang="en-US" sz="2400" dirty="0"/>
              <a:t>Disaster at site B</a:t>
            </a:r>
            <a:endParaRPr lang="en-US" dirty="0"/>
          </a:p>
        </p:txBody>
      </p:sp>
      <p:grpSp>
        <p:nvGrpSpPr>
          <p:cNvPr id="89" name="Group 88">
            <a:extLst>
              <a:ext uri="{FF2B5EF4-FFF2-40B4-BE49-F238E27FC236}">
                <a16:creationId xmlns:a16="http://schemas.microsoft.com/office/drawing/2014/main" id="{F0A57763-F1CE-4DCA-85EF-7855D6A898A5}"/>
              </a:ext>
            </a:extLst>
          </p:cNvPr>
          <p:cNvGrpSpPr/>
          <p:nvPr/>
        </p:nvGrpSpPr>
        <p:grpSpPr>
          <a:xfrm>
            <a:off x="6905512" y="1567874"/>
            <a:ext cx="2866524" cy="3219422"/>
            <a:chOff x="838966" y="3107462"/>
            <a:chExt cx="2866524" cy="3219422"/>
          </a:xfrm>
        </p:grpSpPr>
        <p:sp>
          <p:nvSpPr>
            <p:cNvPr id="94" name="Rectangle: Rounded Corners 4">
              <a:extLst>
                <a:ext uri="{FF2B5EF4-FFF2-40B4-BE49-F238E27FC236}">
                  <a16:creationId xmlns:a16="http://schemas.microsoft.com/office/drawing/2014/main" id="{7672038C-4260-43B4-BB16-7ECCF3D8A2EA}"/>
                </a:ext>
              </a:extLst>
            </p:cNvPr>
            <p:cNvSpPr/>
            <p:nvPr/>
          </p:nvSpPr>
          <p:spPr>
            <a:xfrm>
              <a:off x="838966" y="3330929"/>
              <a:ext cx="2866524" cy="2909105"/>
            </a:xfrm>
            <a:prstGeom prst="roundRect">
              <a:avLst/>
            </a:prstGeom>
            <a:noFill/>
            <a:ln w="63500" cmpd="thickThi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98" name="Graphic 97" descr="Server">
              <a:extLst>
                <a:ext uri="{FF2B5EF4-FFF2-40B4-BE49-F238E27FC236}">
                  <a16:creationId xmlns:a16="http://schemas.microsoft.com/office/drawing/2014/main" id="{115A8C3C-F9ED-401B-81F6-2CBD5C1CA1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5471" y="5055569"/>
              <a:ext cx="607471" cy="607471"/>
            </a:xfrm>
            <a:prstGeom prst="rect">
              <a:avLst/>
            </a:prstGeom>
          </p:spPr>
        </p:pic>
        <p:pic>
          <p:nvPicPr>
            <p:cNvPr id="99" name="Graphic 98" descr="Eye">
              <a:extLst>
                <a:ext uri="{FF2B5EF4-FFF2-40B4-BE49-F238E27FC236}">
                  <a16:creationId xmlns:a16="http://schemas.microsoft.com/office/drawing/2014/main" id="{B6CE0FA6-C93A-4A09-A582-4167D8F9A9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89222" y="3539003"/>
              <a:ext cx="730405" cy="730405"/>
            </a:xfrm>
            <a:prstGeom prst="rect">
              <a:avLst/>
            </a:prstGeom>
          </p:spPr>
        </p:pic>
        <p:pic>
          <p:nvPicPr>
            <p:cNvPr id="109" name="Graphic 108" descr="Server">
              <a:extLst>
                <a:ext uri="{FF2B5EF4-FFF2-40B4-BE49-F238E27FC236}">
                  <a16:creationId xmlns:a16="http://schemas.microsoft.com/office/drawing/2014/main" id="{43C8A7C4-F1CC-47F1-B514-BB4BE04FAE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0193" y="5066719"/>
              <a:ext cx="607471" cy="607471"/>
            </a:xfrm>
            <a:prstGeom prst="rect">
              <a:avLst/>
            </a:prstGeom>
          </p:spPr>
        </p:pic>
        <p:cxnSp>
          <p:nvCxnSpPr>
            <p:cNvPr id="110" name="Straight Arrow Connector 109">
              <a:extLst>
                <a:ext uri="{FF2B5EF4-FFF2-40B4-BE49-F238E27FC236}">
                  <a16:creationId xmlns:a16="http://schemas.microsoft.com/office/drawing/2014/main" id="{D050C960-E781-4BDA-AE69-2CD2A19B3C74}"/>
                </a:ext>
              </a:extLst>
            </p:cNvPr>
            <p:cNvCxnSpPr>
              <a:cxnSpLocks/>
              <a:stCxn id="98" idx="0"/>
            </p:cNvCxnSpPr>
            <p:nvPr/>
          </p:nvCxnSpPr>
          <p:spPr>
            <a:xfrm flipV="1">
              <a:off x="1409207" y="4043893"/>
              <a:ext cx="644457" cy="1011676"/>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3BE8397-DBCE-42BD-B97E-2881485F17F5}"/>
                </a:ext>
              </a:extLst>
            </p:cNvPr>
            <p:cNvCxnSpPr>
              <a:cxnSpLocks/>
              <a:stCxn id="109" idx="0"/>
            </p:cNvCxnSpPr>
            <p:nvPr/>
          </p:nvCxnSpPr>
          <p:spPr>
            <a:xfrm flipH="1" flipV="1">
              <a:off x="2453380" y="4043891"/>
              <a:ext cx="680549" cy="1022828"/>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510D9B6-B3BB-4609-AA2E-6CF93CA7CC6A}"/>
                </a:ext>
              </a:extLst>
            </p:cNvPr>
            <p:cNvCxnSpPr>
              <a:cxnSpLocks/>
            </p:cNvCxnSpPr>
            <p:nvPr/>
          </p:nvCxnSpPr>
          <p:spPr>
            <a:xfrm flipH="1">
              <a:off x="1632071" y="5359304"/>
              <a:ext cx="1244706" cy="0"/>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BFDF9B2D-F0AD-4ADE-B2F6-FC983F0F3086}"/>
                </a:ext>
              </a:extLst>
            </p:cNvPr>
            <p:cNvSpPr txBox="1"/>
            <p:nvPr/>
          </p:nvSpPr>
          <p:spPr>
            <a:xfrm>
              <a:off x="1796322" y="3107462"/>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Mediator</a:t>
              </a:r>
            </a:p>
          </p:txBody>
        </p:sp>
        <p:sp>
          <p:nvSpPr>
            <p:cNvPr id="114" name="TextBox 113">
              <a:extLst>
                <a:ext uri="{FF2B5EF4-FFF2-40B4-BE49-F238E27FC236}">
                  <a16:creationId xmlns:a16="http://schemas.microsoft.com/office/drawing/2014/main" id="{984658DC-73B1-4073-BE6E-7450606CA02A}"/>
                </a:ext>
              </a:extLst>
            </p:cNvPr>
            <p:cNvSpPr txBox="1"/>
            <p:nvPr/>
          </p:nvSpPr>
          <p:spPr>
            <a:xfrm>
              <a:off x="954303" y="5412484"/>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C1</a:t>
              </a:r>
            </a:p>
            <a:p>
              <a:pPr marL="0" marR="0" indent="0" algn="ctr" defTabSz="914400" rtl="0" eaLnBrk="1" fontAlgn="auto" latinLnBrk="0" hangingPunct="1">
                <a:lnSpc>
                  <a:spcPct val="95000"/>
                </a:lnSpc>
                <a:spcBef>
                  <a:spcPts val="400"/>
                </a:spcBef>
                <a:spcAft>
                  <a:spcPts val="200"/>
                </a:spcAft>
                <a:buClrTx/>
                <a:buSzTx/>
                <a:buFontTx/>
                <a:buNone/>
                <a:tabLst/>
              </a:pPr>
              <a:r>
                <a:rPr lang="en-US" sz="1400" dirty="0">
                  <a:solidFill>
                    <a:sysClr val="windowText" lastClr="000000"/>
                  </a:solidFill>
                </a:rPr>
                <a:t>Primar</a:t>
              </a:r>
              <a:r>
                <a:rPr lang="en-US" sz="1400" dirty="0"/>
                <a:t>y</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115" name="TextBox 114">
              <a:extLst>
                <a:ext uri="{FF2B5EF4-FFF2-40B4-BE49-F238E27FC236}">
                  <a16:creationId xmlns:a16="http://schemas.microsoft.com/office/drawing/2014/main" id="{36980CD5-EC18-49B0-A9BA-9DB5FF3AFA07}"/>
                </a:ext>
              </a:extLst>
            </p:cNvPr>
            <p:cNvSpPr txBox="1"/>
            <p:nvPr/>
          </p:nvSpPr>
          <p:spPr>
            <a:xfrm>
              <a:off x="2676729" y="5403604"/>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lang="en-US" sz="1400" dirty="0">
                  <a:solidFill>
                    <a:sysClr val="windowText" lastClr="000000"/>
                  </a:solidFill>
                </a:rPr>
                <a:t>C2</a:t>
              </a:r>
            </a:p>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Secondar</a:t>
              </a:r>
              <a:r>
                <a:rPr lang="en-US" sz="1400" dirty="0"/>
                <a:t>y</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grpSp>
      <p:pic>
        <p:nvPicPr>
          <p:cNvPr id="116" name="image158.png" descr="Failure.png">
            <a:extLst>
              <a:ext uri="{FF2B5EF4-FFF2-40B4-BE49-F238E27FC236}">
                <a16:creationId xmlns:a16="http://schemas.microsoft.com/office/drawing/2014/main" id="{86683941-FBBD-4547-A72C-FE3C810D6387}"/>
              </a:ext>
            </a:extLst>
          </p:cNvPr>
          <p:cNvPicPr/>
          <p:nvPr/>
        </p:nvPicPr>
        <p:blipFill>
          <a:blip r:embed="rId7" cstate="screen">
            <a:extLst>
              <a:ext uri="{28A0092B-C50C-407E-A947-70E740481C1C}">
                <a14:useLocalDpi xmlns:a14="http://schemas.microsoft.com/office/drawing/2010/main"/>
              </a:ext>
            </a:extLst>
          </a:blip>
          <a:stretch>
            <a:fillRect/>
          </a:stretch>
        </p:blipFill>
        <p:spPr>
          <a:xfrm>
            <a:off x="8995612" y="3638929"/>
            <a:ext cx="409723" cy="295762"/>
          </a:xfrm>
          <a:prstGeom prst="rect">
            <a:avLst/>
          </a:prstGeom>
          <a:ln w="12700">
            <a:miter lim="400000"/>
          </a:ln>
        </p:spPr>
      </p:pic>
      <p:graphicFrame>
        <p:nvGraphicFramePr>
          <p:cNvPr id="20" name="Table 8">
            <a:extLst>
              <a:ext uri="{FF2B5EF4-FFF2-40B4-BE49-F238E27FC236}">
                <a16:creationId xmlns:a16="http://schemas.microsoft.com/office/drawing/2014/main" id="{93570479-1D1B-4377-8AE1-D1EE7A7D9A4C}"/>
              </a:ext>
            </a:extLst>
          </p:cNvPr>
          <p:cNvGraphicFramePr>
            <a:graphicFrameLocks noGrp="1"/>
          </p:cNvGraphicFramePr>
          <p:nvPr>
            <p:extLst>
              <p:ext uri="{D42A27DB-BD31-4B8C-83A1-F6EECF244321}">
                <p14:modId xmlns:p14="http://schemas.microsoft.com/office/powerpoint/2010/main" val="3240257580"/>
              </p:ext>
            </p:extLst>
          </p:nvPr>
        </p:nvGraphicFramePr>
        <p:xfrm>
          <a:off x="447732" y="1851544"/>
          <a:ext cx="5793752" cy="2397760"/>
        </p:xfrm>
        <a:graphic>
          <a:graphicData uri="http://schemas.openxmlformats.org/drawingml/2006/table">
            <a:tbl>
              <a:tblPr firstRow="1" bandRow="1">
                <a:tableStyleId>{5C22544A-7EE6-4342-B048-85BDC9FD1C3A}</a:tableStyleId>
              </a:tblPr>
              <a:tblGrid>
                <a:gridCol w="2896876">
                  <a:extLst>
                    <a:ext uri="{9D8B030D-6E8A-4147-A177-3AD203B41FA5}">
                      <a16:colId xmlns:a16="http://schemas.microsoft.com/office/drawing/2014/main" val="1071923592"/>
                    </a:ext>
                  </a:extLst>
                </a:gridCol>
                <a:gridCol w="2896876">
                  <a:extLst>
                    <a:ext uri="{9D8B030D-6E8A-4147-A177-3AD203B41FA5}">
                      <a16:colId xmlns:a16="http://schemas.microsoft.com/office/drawing/2014/main" val="3342198193"/>
                    </a:ext>
                  </a:extLst>
                </a:gridCol>
              </a:tblGrid>
              <a:tr h="370840">
                <a:tc>
                  <a:txBody>
                    <a:bodyPr/>
                    <a:lstStyle/>
                    <a:p>
                      <a:r>
                        <a:rPr lang="en-US" dirty="0"/>
                        <a:t>Parameter</a:t>
                      </a:r>
                    </a:p>
                  </a:txBody>
                  <a:tcPr/>
                </a:tc>
                <a:tc>
                  <a:txBody>
                    <a:bodyPr/>
                    <a:lstStyle/>
                    <a:p>
                      <a:r>
                        <a:rPr lang="en-US" dirty="0"/>
                        <a:t>Details</a:t>
                      </a:r>
                    </a:p>
                  </a:txBody>
                  <a:tcPr/>
                </a:tc>
                <a:extLst>
                  <a:ext uri="{0D108BD9-81ED-4DB2-BD59-A6C34878D82A}">
                    <a16:rowId xmlns:a16="http://schemas.microsoft.com/office/drawing/2014/main" val="1657858852"/>
                  </a:ext>
                </a:extLst>
              </a:tr>
              <a:tr h="370840">
                <a:tc>
                  <a:txBody>
                    <a:bodyPr/>
                    <a:lstStyle/>
                    <a:p>
                      <a:r>
                        <a:rPr lang="en-US" dirty="0"/>
                        <a:t>NetApp</a:t>
                      </a:r>
                      <a:r>
                        <a:rPr lang="en-US" baseline="30000" dirty="0"/>
                        <a:t>®</a:t>
                      </a:r>
                      <a:r>
                        <a:rPr lang="en-US" dirty="0"/>
                        <a:t> SnapMirror</a:t>
                      </a:r>
                      <a:r>
                        <a:rPr lang="en-US" baseline="30000" dirty="0"/>
                        <a:t>®</a:t>
                      </a:r>
                      <a:r>
                        <a:rPr lang="en-US" dirty="0"/>
                        <a:t> business continuity (SM-BC) action upon failure</a:t>
                      </a:r>
                    </a:p>
                  </a:txBody>
                  <a:tcPr/>
                </a:tc>
                <a:tc>
                  <a:txBody>
                    <a:bodyPr/>
                    <a:lstStyle/>
                    <a:p>
                      <a:r>
                        <a:rPr lang="en-US" dirty="0"/>
                        <a:t>No action</a:t>
                      </a:r>
                    </a:p>
                  </a:txBody>
                  <a:tcPr/>
                </a:tc>
                <a:extLst>
                  <a:ext uri="{0D108BD9-81ED-4DB2-BD59-A6C34878D82A}">
                    <a16:rowId xmlns:a16="http://schemas.microsoft.com/office/drawing/2014/main" val="994079818"/>
                  </a:ext>
                </a:extLst>
              </a:tr>
              <a:tr h="370840">
                <a:tc>
                  <a:txBody>
                    <a:bodyPr/>
                    <a:lstStyle/>
                    <a:p>
                      <a:r>
                        <a:rPr lang="en-US" dirty="0"/>
                        <a:t>Host access to storage</a:t>
                      </a:r>
                    </a:p>
                  </a:txBody>
                  <a:tcPr/>
                </a:tc>
                <a:tc>
                  <a:txBody>
                    <a:bodyPr/>
                    <a:lstStyle/>
                    <a:p>
                      <a:r>
                        <a:rPr lang="en-US" dirty="0"/>
                        <a:t>C1 after consensus</a:t>
                      </a:r>
                    </a:p>
                  </a:txBody>
                  <a:tcPr/>
                </a:tc>
                <a:extLst>
                  <a:ext uri="{0D108BD9-81ED-4DB2-BD59-A6C34878D82A}">
                    <a16:rowId xmlns:a16="http://schemas.microsoft.com/office/drawing/2014/main" val="2364218430"/>
                  </a:ext>
                </a:extLst>
              </a:tr>
              <a:tr h="370840">
                <a:tc>
                  <a:txBody>
                    <a:bodyPr/>
                    <a:lstStyle/>
                    <a:p>
                      <a:r>
                        <a:rPr lang="en-US" dirty="0"/>
                        <a:t>SM-BC relationship state</a:t>
                      </a:r>
                    </a:p>
                  </a:txBody>
                  <a:tcPr/>
                </a:tc>
                <a:tc>
                  <a:txBody>
                    <a:bodyPr/>
                    <a:lstStyle/>
                    <a:p>
                      <a:r>
                        <a:rPr lang="en-US" dirty="0"/>
                        <a:t>Out of sync</a:t>
                      </a:r>
                    </a:p>
                  </a:txBody>
                  <a:tcPr/>
                </a:tc>
                <a:extLst>
                  <a:ext uri="{0D108BD9-81ED-4DB2-BD59-A6C34878D82A}">
                    <a16:rowId xmlns:a16="http://schemas.microsoft.com/office/drawing/2014/main" val="1972640298"/>
                  </a:ext>
                </a:extLst>
              </a:tr>
              <a:tr h="370840">
                <a:tc>
                  <a:txBody>
                    <a:bodyPr/>
                    <a:lstStyle/>
                    <a:p>
                      <a:r>
                        <a:rPr lang="en-US" dirty="0"/>
                        <a:t>Failover operation</a:t>
                      </a:r>
                    </a:p>
                  </a:txBody>
                  <a:tcPr/>
                </a:tc>
                <a:tc>
                  <a:txBody>
                    <a:bodyPr/>
                    <a:lstStyle/>
                    <a:p>
                      <a:r>
                        <a:rPr lang="en-US" dirty="0"/>
                        <a:t>n/a</a:t>
                      </a:r>
                    </a:p>
                  </a:txBody>
                  <a:tcPr/>
                </a:tc>
                <a:extLst>
                  <a:ext uri="{0D108BD9-81ED-4DB2-BD59-A6C34878D82A}">
                    <a16:rowId xmlns:a16="http://schemas.microsoft.com/office/drawing/2014/main" val="1839523113"/>
                  </a:ext>
                </a:extLst>
              </a:tr>
            </a:tbl>
          </a:graphicData>
        </a:graphic>
      </p:graphicFrame>
    </p:spTree>
    <p:extLst>
      <p:ext uri="{BB962C8B-B14F-4D97-AF65-F5344CB8AC3E}">
        <p14:creationId xmlns:p14="http://schemas.microsoft.com/office/powerpoint/2010/main" val="151823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 name="Group 132">
            <a:extLst>
              <a:ext uri="{FF2B5EF4-FFF2-40B4-BE49-F238E27FC236}">
                <a16:creationId xmlns:a16="http://schemas.microsoft.com/office/drawing/2014/main" id="{BE5D01E5-3143-4E32-8D78-3BCE6B2A7350}"/>
              </a:ext>
            </a:extLst>
          </p:cNvPr>
          <p:cNvGrpSpPr/>
          <p:nvPr/>
        </p:nvGrpSpPr>
        <p:grpSpPr>
          <a:xfrm>
            <a:off x="6975086" y="1781132"/>
            <a:ext cx="2866524" cy="3219422"/>
            <a:chOff x="838966" y="3107462"/>
            <a:chExt cx="2866524" cy="3219422"/>
          </a:xfrm>
        </p:grpSpPr>
        <p:sp>
          <p:nvSpPr>
            <p:cNvPr id="134" name="Rectangle: Rounded Corners 4">
              <a:extLst>
                <a:ext uri="{FF2B5EF4-FFF2-40B4-BE49-F238E27FC236}">
                  <a16:creationId xmlns:a16="http://schemas.microsoft.com/office/drawing/2014/main" id="{E894561A-C2D6-4C41-9E28-0567AD912360}"/>
                </a:ext>
              </a:extLst>
            </p:cNvPr>
            <p:cNvSpPr/>
            <p:nvPr/>
          </p:nvSpPr>
          <p:spPr>
            <a:xfrm>
              <a:off x="838966" y="3330929"/>
              <a:ext cx="2866524" cy="2909105"/>
            </a:xfrm>
            <a:prstGeom prst="roundRect">
              <a:avLst/>
            </a:prstGeom>
            <a:noFill/>
            <a:ln w="63500" cmpd="thickThi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35" name="Graphic 134" descr="Server">
              <a:extLst>
                <a:ext uri="{FF2B5EF4-FFF2-40B4-BE49-F238E27FC236}">
                  <a16:creationId xmlns:a16="http://schemas.microsoft.com/office/drawing/2014/main" id="{06F402A5-424D-4C64-A6DA-A74886973E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5471" y="5055569"/>
              <a:ext cx="607471" cy="607471"/>
            </a:xfrm>
            <a:prstGeom prst="rect">
              <a:avLst/>
            </a:prstGeom>
          </p:spPr>
        </p:pic>
        <p:pic>
          <p:nvPicPr>
            <p:cNvPr id="136" name="Graphic 135" descr="Eye">
              <a:extLst>
                <a:ext uri="{FF2B5EF4-FFF2-40B4-BE49-F238E27FC236}">
                  <a16:creationId xmlns:a16="http://schemas.microsoft.com/office/drawing/2014/main" id="{DC23C29F-CF11-4F03-BA88-8D57C10AF1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89222" y="3539003"/>
              <a:ext cx="730405" cy="730405"/>
            </a:xfrm>
            <a:prstGeom prst="rect">
              <a:avLst/>
            </a:prstGeom>
          </p:spPr>
        </p:pic>
        <p:pic>
          <p:nvPicPr>
            <p:cNvPr id="137" name="Graphic 136" descr="Server">
              <a:extLst>
                <a:ext uri="{FF2B5EF4-FFF2-40B4-BE49-F238E27FC236}">
                  <a16:creationId xmlns:a16="http://schemas.microsoft.com/office/drawing/2014/main" id="{A6E47725-5E01-48F7-807D-1E2F995526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0193" y="5066719"/>
              <a:ext cx="607471" cy="607471"/>
            </a:xfrm>
            <a:prstGeom prst="rect">
              <a:avLst/>
            </a:prstGeom>
          </p:spPr>
        </p:pic>
        <p:cxnSp>
          <p:nvCxnSpPr>
            <p:cNvPr id="138" name="Straight Arrow Connector 137">
              <a:extLst>
                <a:ext uri="{FF2B5EF4-FFF2-40B4-BE49-F238E27FC236}">
                  <a16:creationId xmlns:a16="http://schemas.microsoft.com/office/drawing/2014/main" id="{A398D7F7-C7DE-480F-8BE7-1C9BD9E29445}"/>
                </a:ext>
              </a:extLst>
            </p:cNvPr>
            <p:cNvCxnSpPr>
              <a:cxnSpLocks/>
              <a:stCxn id="135" idx="0"/>
            </p:cNvCxnSpPr>
            <p:nvPr/>
          </p:nvCxnSpPr>
          <p:spPr>
            <a:xfrm flipV="1">
              <a:off x="1409207" y="4043893"/>
              <a:ext cx="644457" cy="1011676"/>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FD79EAEE-223B-4ADD-84A6-ADDBCF222495}"/>
                </a:ext>
              </a:extLst>
            </p:cNvPr>
            <p:cNvCxnSpPr>
              <a:cxnSpLocks/>
              <a:stCxn id="137" idx="0"/>
            </p:cNvCxnSpPr>
            <p:nvPr/>
          </p:nvCxnSpPr>
          <p:spPr>
            <a:xfrm flipH="1" flipV="1">
              <a:off x="2453380" y="4043891"/>
              <a:ext cx="680549" cy="1022828"/>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0B4FC0BD-CD86-4EED-A5FB-F668D37E0C18}"/>
                </a:ext>
              </a:extLst>
            </p:cNvPr>
            <p:cNvCxnSpPr>
              <a:cxnSpLocks/>
            </p:cNvCxnSpPr>
            <p:nvPr/>
          </p:nvCxnSpPr>
          <p:spPr>
            <a:xfrm flipH="1">
              <a:off x="1632071" y="5359304"/>
              <a:ext cx="1244706" cy="0"/>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3ED1D01B-B0F3-4389-9933-6D03E9A6B94F}"/>
                </a:ext>
              </a:extLst>
            </p:cNvPr>
            <p:cNvSpPr txBox="1"/>
            <p:nvPr/>
          </p:nvSpPr>
          <p:spPr>
            <a:xfrm>
              <a:off x="1796322" y="3107462"/>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Mediator</a:t>
              </a:r>
            </a:p>
          </p:txBody>
        </p:sp>
        <p:sp>
          <p:nvSpPr>
            <p:cNvPr id="142" name="TextBox 141">
              <a:extLst>
                <a:ext uri="{FF2B5EF4-FFF2-40B4-BE49-F238E27FC236}">
                  <a16:creationId xmlns:a16="http://schemas.microsoft.com/office/drawing/2014/main" id="{680542CD-7DB6-4EE2-9191-982D5A88853B}"/>
                </a:ext>
              </a:extLst>
            </p:cNvPr>
            <p:cNvSpPr txBox="1"/>
            <p:nvPr/>
          </p:nvSpPr>
          <p:spPr>
            <a:xfrm>
              <a:off x="954303" y="5412484"/>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C1</a:t>
              </a:r>
            </a:p>
            <a:p>
              <a:pPr marL="0" marR="0" indent="0" algn="ctr" defTabSz="914400" rtl="0" eaLnBrk="1" fontAlgn="auto" latinLnBrk="0" hangingPunct="1">
                <a:lnSpc>
                  <a:spcPct val="95000"/>
                </a:lnSpc>
                <a:spcBef>
                  <a:spcPts val="400"/>
                </a:spcBef>
                <a:spcAft>
                  <a:spcPts val="200"/>
                </a:spcAft>
                <a:buClrTx/>
                <a:buSzTx/>
                <a:buFontTx/>
                <a:buNone/>
                <a:tabLst/>
              </a:pPr>
              <a:r>
                <a:rPr lang="en-US" sz="1400" dirty="0">
                  <a:solidFill>
                    <a:sysClr val="windowText" lastClr="000000"/>
                  </a:solidFill>
                </a:rPr>
                <a:t>Primar</a:t>
              </a:r>
              <a:r>
                <a:rPr lang="en-US" sz="1400" dirty="0"/>
                <a:t>y</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sp>
          <p:nvSpPr>
            <p:cNvPr id="143" name="TextBox 142">
              <a:extLst>
                <a:ext uri="{FF2B5EF4-FFF2-40B4-BE49-F238E27FC236}">
                  <a16:creationId xmlns:a16="http://schemas.microsoft.com/office/drawing/2014/main" id="{FCACA0D8-DF93-4BBA-BD5D-69C8A2004C41}"/>
                </a:ext>
              </a:extLst>
            </p:cNvPr>
            <p:cNvSpPr txBox="1"/>
            <p:nvPr/>
          </p:nvSpPr>
          <p:spPr>
            <a:xfrm>
              <a:off x="2676729" y="5403604"/>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lang="en-US" sz="1400" dirty="0">
                  <a:solidFill>
                    <a:sysClr val="windowText" lastClr="000000"/>
                  </a:solidFill>
                </a:rPr>
                <a:t>C2</a:t>
              </a:r>
            </a:p>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Secondar</a:t>
              </a:r>
              <a:r>
                <a:rPr lang="en-US" sz="1400" dirty="0"/>
                <a:t>y</a:t>
              </a:r>
              <a:endParaRPr kumimoji="0" lang="en-US" sz="1400" b="0" i="0" u="none" strike="noStrike" kern="1200" cap="none" spc="0" normalizeH="0" baseline="0" noProof="0" dirty="0">
                <a:ln>
                  <a:noFill/>
                </a:ln>
                <a:solidFill>
                  <a:sysClr val="windowText" lastClr="000000"/>
                </a:solidFill>
                <a:effectLst/>
                <a:uLnTx/>
                <a:uFillTx/>
                <a:latin typeface="+mn-lt"/>
              </a:endParaRPr>
            </a:p>
          </p:txBody>
        </p:sp>
      </p:grpSp>
      <p:sp>
        <p:nvSpPr>
          <p:cNvPr id="2" name="Footer Placeholder 1">
            <a:extLst>
              <a:ext uri="{FF2B5EF4-FFF2-40B4-BE49-F238E27FC236}">
                <a16:creationId xmlns:a16="http://schemas.microsoft.com/office/drawing/2014/main" id="{9F65CBE4-A40C-499A-ACAC-14CD00E6BEDB}"/>
              </a:ext>
            </a:extLst>
          </p:cNvPr>
          <p:cNvSpPr>
            <a:spLocks noGrp="1"/>
          </p:cNvSpPr>
          <p:nvPr>
            <p:ph type="ftr" sz="quarter" idx="3"/>
          </p:nvPr>
        </p:nvSpPr>
        <p:spPr/>
        <p:txBody>
          <a:bodyPr/>
          <a:lstStyle/>
          <a:p>
            <a:r>
              <a:rPr lang="en-US" dirty="0"/>
              <a:t>© 2021 NetApp, Inc. All rights reserved.  — NETAPP CONFIDENTIAL — </a:t>
            </a:r>
          </a:p>
        </p:txBody>
      </p:sp>
      <p:sp>
        <p:nvSpPr>
          <p:cNvPr id="3" name="Slide Number Placeholder 2">
            <a:extLst>
              <a:ext uri="{FF2B5EF4-FFF2-40B4-BE49-F238E27FC236}">
                <a16:creationId xmlns:a16="http://schemas.microsoft.com/office/drawing/2014/main" id="{8CECA34F-2EE5-4C37-948D-8DBA959AD06C}"/>
              </a:ext>
            </a:extLst>
          </p:cNvPr>
          <p:cNvSpPr>
            <a:spLocks noGrp="1"/>
          </p:cNvSpPr>
          <p:nvPr>
            <p:ph type="sldNum" sz="quarter" idx="4"/>
          </p:nvPr>
        </p:nvSpPr>
        <p:spPr/>
        <p:txBody>
          <a:bodyPr/>
          <a:lstStyle/>
          <a:p>
            <a:fld id="{B071A5F3-A4FF-4CEE-8215-C08835B585C1}" type="slidenum">
              <a:rPr lang="en-US" smtClean="0"/>
              <a:pPr/>
              <a:t>26</a:t>
            </a:fld>
            <a:endParaRPr lang="en-US" dirty="0"/>
          </a:p>
        </p:txBody>
      </p:sp>
      <p:sp>
        <p:nvSpPr>
          <p:cNvPr id="4" name="Content Placeholder 3">
            <a:extLst>
              <a:ext uri="{FF2B5EF4-FFF2-40B4-BE49-F238E27FC236}">
                <a16:creationId xmlns:a16="http://schemas.microsoft.com/office/drawing/2014/main" id="{9B97CED7-6583-4805-84D6-0AF01D1F5BCA}"/>
              </a:ext>
            </a:extLst>
          </p:cNvPr>
          <p:cNvSpPr>
            <a:spLocks noGrp="1"/>
          </p:cNvSpPr>
          <p:nvPr>
            <p:ph sz="quarter" idx="14"/>
          </p:nvPr>
        </p:nvSpPr>
        <p:spPr>
          <a:xfrm>
            <a:off x="374903" y="1783080"/>
            <a:ext cx="5182517" cy="1302562"/>
          </a:xfrm>
        </p:spPr>
        <p:txBody>
          <a:bodyPr/>
          <a:lstStyle/>
          <a:p>
            <a:pPr marL="0" indent="0">
              <a:buNone/>
            </a:pPr>
            <a:r>
              <a:rPr lang="en-US" dirty="0"/>
              <a:t>NetApp</a:t>
            </a:r>
            <a:r>
              <a:rPr lang="en-US" baseline="30000" dirty="0"/>
              <a:t>®</a:t>
            </a:r>
            <a:r>
              <a:rPr lang="en-US" dirty="0"/>
              <a:t> ONTAP</a:t>
            </a:r>
            <a:r>
              <a:rPr lang="en-US" baseline="30000" dirty="0"/>
              <a:t>®</a:t>
            </a:r>
            <a:r>
              <a:rPr lang="en-US" dirty="0"/>
              <a:t> Mediator failure</a:t>
            </a:r>
          </a:p>
          <a:p>
            <a:pPr marL="571500" lvl="1" indent="-342900">
              <a:buFont typeface="+mj-lt"/>
              <a:buAutoNum type="arabicPeriod"/>
            </a:pPr>
            <a:r>
              <a:rPr lang="en-US" sz="1800" dirty="0"/>
              <a:t>Virtual machine (VM)</a:t>
            </a:r>
          </a:p>
          <a:p>
            <a:pPr marL="571500" lvl="1" indent="-342900">
              <a:buFont typeface="+mj-lt"/>
              <a:buAutoNum type="arabicPeriod"/>
            </a:pPr>
            <a:r>
              <a:rPr lang="en-US" sz="1800" dirty="0"/>
              <a:t>Link (s</a:t>
            </a:r>
            <a:r>
              <a:rPr lang="en-US" sz="1600" dirty="0"/>
              <a:t>ingle or double)</a:t>
            </a:r>
          </a:p>
          <a:p>
            <a:pPr marL="0" indent="0">
              <a:buNone/>
            </a:pPr>
            <a:endParaRPr lang="en-US" dirty="0"/>
          </a:p>
        </p:txBody>
      </p:sp>
      <p:sp>
        <p:nvSpPr>
          <p:cNvPr id="6" name="Title 5">
            <a:extLst>
              <a:ext uri="{FF2B5EF4-FFF2-40B4-BE49-F238E27FC236}">
                <a16:creationId xmlns:a16="http://schemas.microsoft.com/office/drawing/2014/main" id="{F504498B-86E6-4316-8510-376412E7A08B}"/>
              </a:ext>
            </a:extLst>
          </p:cNvPr>
          <p:cNvSpPr>
            <a:spLocks noGrp="1"/>
          </p:cNvSpPr>
          <p:nvPr>
            <p:ph type="title"/>
          </p:nvPr>
        </p:nvSpPr>
        <p:spPr/>
        <p:txBody>
          <a:bodyPr/>
          <a:lstStyle/>
          <a:p>
            <a:r>
              <a:rPr lang="en-US" dirty="0"/>
              <a:t> ONTAP Mediator failure</a:t>
            </a:r>
          </a:p>
        </p:txBody>
      </p:sp>
      <p:pic>
        <p:nvPicPr>
          <p:cNvPr id="124" name="image158.png" descr="Failure.png">
            <a:extLst>
              <a:ext uri="{FF2B5EF4-FFF2-40B4-BE49-F238E27FC236}">
                <a16:creationId xmlns:a16="http://schemas.microsoft.com/office/drawing/2014/main" id="{62312CF7-07CD-445B-AF3C-125ADE81AC11}"/>
              </a:ext>
            </a:extLst>
          </p:cNvPr>
          <p:cNvPicPr/>
          <p:nvPr/>
        </p:nvPicPr>
        <p:blipFill>
          <a:blip r:embed="rId7" cstate="screen">
            <a:extLst>
              <a:ext uri="{28A0092B-C50C-407E-A947-70E740481C1C}">
                <a14:useLocalDpi xmlns:a14="http://schemas.microsoft.com/office/drawing/2010/main"/>
              </a:ext>
            </a:extLst>
          </a:blip>
          <a:stretch>
            <a:fillRect/>
          </a:stretch>
        </p:blipFill>
        <p:spPr>
          <a:xfrm>
            <a:off x="8740544" y="2107424"/>
            <a:ext cx="409723" cy="295762"/>
          </a:xfrm>
          <a:prstGeom prst="rect">
            <a:avLst/>
          </a:prstGeom>
          <a:ln w="12700">
            <a:miter lim="400000"/>
          </a:ln>
        </p:spPr>
      </p:pic>
      <p:pic>
        <p:nvPicPr>
          <p:cNvPr id="125" name="image158.png" descr="Failure.png">
            <a:extLst>
              <a:ext uri="{FF2B5EF4-FFF2-40B4-BE49-F238E27FC236}">
                <a16:creationId xmlns:a16="http://schemas.microsoft.com/office/drawing/2014/main" id="{B5255D7C-8858-4EF1-B3F5-11C606A62AA0}"/>
              </a:ext>
            </a:extLst>
          </p:cNvPr>
          <p:cNvPicPr/>
          <p:nvPr/>
        </p:nvPicPr>
        <p:blipFill>
          <a:blip r:embed="rId7" cstate="screen">
            <a:extLst>
              <a:ext uri="{28A0092B-C50C-407E-A947-70E740481C1C}">
                <a14:useLocalDpi xmlns:a14="http://schemas.microsoft.com/office/drawing/2010/main"/>
              </a:ext>
            </a:extLst>
          </a:blip>
          <a:stretch>
            <a:fillRect/>
          </a:stretch>
        </p:blipFill>
        <p:spPr>
          <a:xfrm>
            <a:off x="7708469" y="3085642"/>
            <a:ext cx="409723" cy="295762"/>
          </a:xfrm>
          <a:prstGeom prst="rect">
            <a:avLst/>
          </a:prstGeom>
          <a:ln w="12700">
            <a:miter lim="400000"/>
          </a:ln>
        </p:spPr>
      </p:pic>
      <p:pic>
        <p:nvPicPr>
          <p:cNvPr id="126" name="image158.png" descr="Failure.png">
            <a:extLst>
              <a:ext uri="{FF2B5EF4-FFF2-40B4-BE49-F238E27FC236}">
                <a16:creationId xmlns:a16="http://schemas.microsoft.com/office/drawing/2014/main" id="{493F179A-CA39-4C2B-A865-31EB8DE8F77B}"/>
              </a:ext>
            </a:extLst>
          </p:cNvPr>
          <p:cNvPicPr/>
          <p:nvPr/>
        </p:nvPicPr>
        <p:blipFill>
          <a:blip r:embed="rId7" cstate="screen">
            <a:extLst>
              <a:ext uri="{28A0092B-C50C-407E-A947-70E740481C1C}">
                <a14:useLocalDpi xmlns:a14="http://schemas.microsoft.com/office/drawing/2010/main"/>
              </a:ext>
            </a:extLst>
          </a:blip>
          <a:stretch>
            <a:fillRect/>
          </a:stretch>
        </p:blipFill>
        <p:spPr>
          <a:xfrm>
            <a:off x="8822964" y="3095081"/>
            <a:ext cx="409723" cy="295762"/>
          </a:xfrm>
          <a:prstGeom prst="rect">
            <a:avLst/>
          </a:prstGeom>
          <a:ln w="12700">
            <a:miter lim="400000"/>
          </a:ln>
        </p:spPr>
      </p:pic>
      <p:sp>
        <p:nvSpPr>
          <p:cNvPr id="128" name="Flowchart: Connector 19">
            <a:extLst>
              <a:ext uri="{FF2B5EF4-FFF2-40B4-BE49-F238E27FC236}">
                <a16:creationId xmlns:a16="http://schemas.microsoft.com/office/drawing/2014/main" id="{0C9BFD14-8DD2-4B56-BD4C-7E0AA26DD8C1}"/>
              </a:ext>
            </a:extLst>
          </p:cNvPr>
          <p:cNvSpPr/>
          <p:nvPr/>
        </p:nvSpPr>
        <p:spPr>
          <a:xfrm>
            <a:off x="9004790" y="2107424"/>
            <a:ext cx="309520" cy="266438"/>
          </a:xfrm>
          <a:prstGeom prst="flowChartConnector">
            <a:avLst/>
          </a:prstGeom>
          <a:solidFill>
            <a:srgbClr val="5CC4FF"/>
          </a:solidFill>
          <a:ln>
            <a:solidFill>
              <a:srgbClr val="5CC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p:txBody>
      </p:sp>
      <p:sp>
        <p:nvSpPr>
          <p:cNvPr id="129" name="Flowchart: Connector 19">
            <a:extLst>
              <a:ext uri="{FF2B5EF4-FFF2-40B4-BE49-F238E27FC236}">
                <a16:creationId xmlns:a16="http://schemas.microsoft.com/office/drawing/2014/main" id="{593E50DB-5383-4B35-8A1C-27094A7897EE}"/>
              </a:ext>
            </a:extLst>
          </p:cNvPr>
          <p:cNvSpPr/>
          <p:nvPr/>
        </p:nvSpPr>
        <p:spPr>
          <a:xfrm>
            <a:off x="638073" y="2150134"/>
            <a:ext cx="309520" cy="266438"/>
          </a:xfrm>
          <a:prstGeom prst="flowChartConnector">
            <a:avLst/>
          </a:prstGeom>
          <a:solidFill>
            <a:srgbClr val="5CC4FF"/>
          </a:solidFill>
          <a:ln>
            <a:solidFill>
              <a:srgbClr val="5CC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a:t>
            </a:r>
          </a:p>
        </p:txBody>
      </p:sp>
      <p:sp>
        <p:nvSpPr>
          <p:cNvPr id="130" name="Flowchart: Connector 19">
            <a:extLst>
              <a:ext uri="{FF2B5EF4-FFF2-40B4-BE49-F238E27FC236}">
                <a16:creationId xmlns:a16="http://schemas.microsoft.com/office/drawing/2014/main" id="{9F8726B1-DDFA-4D03-B8E7-0FCB031DE7C3}"/>
              </a:ext>
            </a:extLst>
          </p:cNvPr>
          <p:cNvSpPr/>
          <p:nvPr/>
        </p:nvSpPr>
        <p:spPr>
          <a:xfrm>
            <a:off x="638073" y="2485846"/>
            <a:ext cx="309520" cy="266438"/>
          </a:xfrm>
          <a:prstGeom prst="flowChartConnector">
            <a:avLst/>
          </a:prstGeom>
          <a:solidFill>
            <a:srgbClr val="5CC4FF"/>
          </a:solidFill>
          <a:ln>
            <a:solidFill>
              <a:srgbClr val="5CC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a:t>
            </a:r>
          </a:p>
        </p:txBody>
      </p:sp>
      <p:sp>
        <p:nvSpPr>
          <p:cNvPr id="131" name="Flowchart: Connector 19">
            <a:extLst>
              <a:ext uri="{FF2B5EF4-FFF2-40B4-BE49-F238E27FC236}">
                <a16:creationId xmlns:a16="http://schemas.microsoft.com/office/drawing/2014/main" id="{9E6ADF81-235D-4C65-BF0E-2DA71F2E6043}"/>
              </a:ext>
            </a:extLst>
          </p:cNvPr>
          <p:cNvSpPr/>
          <p:nvPr/>
        </p:nvSpPr>
        <p:spPr>
          <a:xfrm>
            <a:off x="7988096" y="3090317"/>
            <a:ext cx="309520" cy="266438"/>
          </a:xfrm>
          <a:prstGeom prst="flowChartConnector">
            <a:avLst/>
          </a:prstGeom>
          <a:solidFill>
            <a:srgbClr val="5CC4FF"/>
          </a:solidFill>
          <a:ln>
            <a:solidFill>
              <a:srgbClr val="5CC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a:t>
            </a:r>
          </a:p>
        </p:txBody>
      </p:sp>
      <p:sp>
        <p:nvSpPr>
          <p:cNvPr id="132" name="Flowchart: Connector 19">
            <a:extLst>
              <a:ext uri="{FF2B5EF4-FFF2-40B4-BE49-F238E27FC236}">
                <a16:creationId xmlns:a16="http://schemas.microsoft.com/office/drawing/2014/main" id="{208A94DD-1F1A-408A-83C4-4C9DEDE4CCEE}"/>
              </a:ext>
            </a:extLst>
          </p:cNvPr>
          <p:cNvSpPr/>
          <p:nvPr/>
        </p:nvSpPr>
        <p:spPr>
          <a:xfrm>
            <a:off x="9077927" y="3095081"/>
            <a:ext cx="309520" cy="266438"/>
          </a:xfrm>
          <a:prstGeom prst="flowChartConnector">
            <a:avLst/>
          </a:prstGeom>
          <a:solidFill>
            <a:srgbClr val="5CC4FF"/>
          </a:solidFill>
          <a:ln>
            <a:solidFill>
              <a:srgbClr val="5CC4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a:t>
            </a:r>
          </a:p>
        </p:txBody>
      </p:sp>
      <p:graphicFrame>
        <p:nvGraphicFramePr>
          <p:cNvPr id="8" name="Table 8">
            <a:extLst>
              <a:ext uri="{FF2B5EF4-FFF2-40B4-BE49-F238E27FC236}">
                <a16:creationId xmlns:a16="http://schemas.microsoft.com/office/drawing/2014/main" id="{326F9177-FB5B-44AC-BB9A-53A45356F4FF}"/>
              </a:ext>
            </a:extLst>
          </p:cNvPr>
          <p:cNvGraphicFramePr>
            <a:graphicFrameLocks noGrp="1"/>
          </p:cNvGraphicFramePr>
          <p:nvPr>
            <p:extLst>
              <p:ext uri="{D42A27DB-BD31-4B8C-83A1-F6EECF244321}">
                <p14:modId xmlns:p14="http://schemas.microsoft.com/office/powerpoint/2010/main" val="4186758676"/>
              </p:ext>
            </p:extLst>
          </p:nvPr>
        </p:nvGraphicFramePr>
        <p:xfrm>
          <a:off x="465653" y="3223401"/>
          <a:ext cx="6263092" cy="2667000"/>
        </p:xfrm>
        <a:graphic>
          <a:graphicData uri="http://schemas.openxmlformats.org/drawingml/2006/table">
            <a:tbl>
              <a:tblPr firstRow="1" bandRow="1">
                <a:tableStyleId>{5C22544A-7EE6-4342-B048-85BDC9FD1C3A}</a:tableStyleId>
              </a:tblPr>
              <a:tblGrid>
                <a:gridCol w="3131546">
                  <a:extLst>
                    <a:ext uri="{9D8B030D-6E8A-4147-A177-3AD203B41FA5}">
                      <a16:colId xmlns:a16="http://schemas.microsoft.com/office/drawing/2014/main" val="1071923592"/>
                    </a:ext>
                  </a:extLst>
                </a:gridCol>
                <a:gridCol w="3131546">
                  <a:extLst>
                    <a:ext uri="{9D8B030D-6E8A-4147-A177-3AD203B41FA5}">
                      <a16:colId xmlns:a16="http://schemas.microsoft.com/office/drawing/2014/main" val="3342198193"/>
                    </a:ext>
                  </a:extLst>
                </a:gridCol>
              </a:tblGrid>
              <a:tr h="370840">
                <a:tc>
                  <a:txBody>
                    <a:bodyPr/>
                    <a:lstStyle/>
                    <a:p>
                      <a:r>
                        <a:rPr lang="en-US" dirty="0"/>
                        <a:t>Parameter</a:t>
                      </a:r>
                    </a:p>
                  </a:txBody>
                  <a:tcPr/>
                </a:tc>
                <a:tc>
                  <a:txBody>
                    <a:bodyPr/>
                    <a:lstStyle/>
                    <a:p>
                      <a:r>
                        <a:rPr lang="en-US" dirty="0"/>
                        <a:t>Details</a:t>
                      </a:r>
                    </a:p>
                  </a:txBody>
                  <a:tcPr/>
                </a:tc>
                <a:extLst>
                  <a:ext uri="{0D108BD9-81ED-4DB2-BD59-A6C34878D82A}">
                    <a16:rowId xmlns:a16="http://schemas.microsoft.com/office/drawing/2014/main" val="1657858852"/>
                  </a:ext>
                </a:extLst>
              </a:tr>
              <a:tr h="370840">
                <a:tc>
                  <a:txBody>
                    <a:bodyPr/>
                    <a:lstStyle/>
                    <a:p>
                      <a:r>
                        <a:rPr lang="en-US" dirty="0"/>
                        <a:t>NetApp SnapMirror</a:t>
                      </a:r>
                      <a:r>
                        <a:rPr lang="en-US" baseline="30000" dirty="0"/>
                        <a:t>®</a:t>
                      </a:r>
                      <a:r>
                        <a:rPr lang="en-US" dirty="0"/>
                        <a:t> business continuity (SM-BC) action upon failure</a:t>
                      </a:r>
                    </a:p>
                  </a:txBody>
                  <a:tcPr/>
                </a:tc>
                <a:tc>
                  <a:txBody>
                    <a:bodyPr/>
                    <a:lstStyle/>
                    <a:p>
                      <a:r>
                        <a:rPr lang="en-US" dirty="0"/>
                        <a:t>n/a</a:t>
                      </a:r>
                    </a:p>
                  </a:txBody>
                  <a:tcPr/>
                </a:tc>
                <a:extLst>
                  <a:ext uri="{0D108BD9-81ED-4DB2-BD59-A6C34878D82A}">
                    <a16:rowId xmlns:a16="http://schemas.microsoft.com/office/drawing/2014/main" val="994079818"/>
                  </a:ext>
                </a:extLst>
              </a:tr>
              <a:tr h="370840">
                <a:tc>
                  <a:txBody>
                    <a:bodyPr/>
                    <a:lstStyle/>
                    <a:p>
                      <a:r>
                        <a:rPr lang="en-US" dirty="0"/>
                        <a:t>Host access to storage</a:t>
                      </a:r>
                    </a:p>
                  </a:txBody>
                  <a:tcPr/>
                </a:tc>
                <a:tc>
                  <a:txBody>
                    <a:bodyPr/>
                    <a:lstStyle/>
                    <a:p>
                      <a:r>
                        <a:rPr lang="en-US" dirty="0"/>
                        <a:t>C1, C2 (no disruption to I/O)</a:t>
                      </a:r>
                    </a:p>
                  </a:txBody>
                  <a:tcPr/>
                </a:tc>
                <a:extLst>
                  <a:ext uri="{0D108BD9-81ED-4DB2-BD59-A6C34878D82A}">
                    <a16:rowId xmlns:a16="http://schemas.microsoft.com/office/drawing/2014/main" val="2364218430"/>
                  </a:ext>
                </a:extLst>
              </a:tr>
              <a:tr h="370840">
                <a:tc>
                  <a:txBody>
                    <a:bodyPr/>
                    <a:lstStyle/>
                    <a:p>
                      <a:r>
                        <a:rPr lang="en-US" dirty="0"/>
                        <a:t>SM-BC relationship state</a:t>
                      </a:r>
                    </a:p>
                  </a:txBody>
                  <a:tcPr/>
                </a:tc>
                <a:tc>
                  <a:txBody>
                    <a:bodyPr/>
                    <a:lstStyle/>
                    <a:p>
                      <a:r>
                        <a:rPr lang="en-US" dirty="0"/>
                        <a:t>In sync</a:t>
                      </a:r>
                    </a:p>
                  </a:txBody>
                  <a:tcPr/>
                </a:tc>
                <a:extLst>
                  <a:ext uri="{0D108BD9-81ED-4DB2-BD59-A6C34878D82A}">
                    <a16:rowId xmlns:a16="http://schemas.microsoft.com/office/drawing/2014/main" val="1972640298"/>
                  </a:ext>
                </a:extLst>
              </a:tr>
              <a:tr h="370840">
                <a:tc>
                  <a:txBody>
                    <a:bodyPr/>
                    <a:lstStyle/>
                    <a:p>
                      <a:r>
                        <a:rPr lang="en-US" dirty="0"/>
                        <a:t>Failover operation</a:t>
                      </a:r>
                    </a:p>
                  </a:txBody>
                  <a:tcPr/>
                </a:tc>
                <a:tc>
                  <a:txBody>
                    <a:bodyPr/>
                    <a:lstStyle/>
                    <a:p>
                      <a:r>
                        <a:rPr lang="en-US" dirty="0"/>
                        <a:t>Not possible (planned or unplanned failover)</a:t>
                      </a:r>
                    </a:p>
                  </a:txBody>
                  <a:tcPr/>
                </a:tc>
                <a:extLst>
                  <a:ext uri="{0D108BD9-81ED-4DB2-BD59-A6C34878D82A}">
                    <a16:rowId xmlns:a16="http://schemas.microsoft.com/office/drawing/2014/main" val="1839523113"/>
                  </a:ext>
                </a:extLst>
              </a:tr>
            </a:tbl>
          </a:graphicData>
        </a:graphic>
      </p:graphicFrame>
    </p:spTree>
    <p:extLst>
      <p:ext uri="{BB962C8B-B14F-4D97-AF65-F5344CB8AC3E}">
        <p14:creationId xmlns:p14="http://schemas.microsoft.com/office/powerpoint/2010/main" val="309750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29" grpId="0" animBg="1"/>
      <p:bldP spid="130" grpId="0" animBg="1"/>
      <p:bldP spid="131" grpId="0" animBg="1"/>
      <p:bldP spid="1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928932-14F6-491E-98A2-BA669A2041F0}"/>
              </a:ext>
            </a:extLst>
          </p:cNvPr>
          <p:cNvSpPr>
            <a:spLocks noGrp="1"/>
          </p:cNvSpPr>
          <p:nvPr>
            <p:ph type="ftr" sz="quarter" idx="3"/>
          </p:nvPr>
        </p:nvSpPr>
        <p:spPr/>
        <p:txBody>
          <a:bodyPr/>
          <a:lstStyle/>
          <a:p>
            <a:r>
              <a:rPr lang="en-US"/>
              <a:t>© 2021 NetApp, Inc. All rights reserved.  — NETAPP CONFIDENTIAL — </a:t>
            </a:r>
            <a:endParaRPr lang="en-US" dirty="0"/>
          </a:p>
        </p:txBody>
      </p:sp>
      <p:sp>
        <p:nvSpPr>
          <p:cNvPr id="3" name="Slide Number Placeholder 2">
            <a:extLst>
              <a:ext uri="{FF2B5EF4-FFF2-40B4-BE49-F238E27FC236}">
                <a16:creationId xmlns:a16="http://schemas.microsoft.com/office/drawing/2014/main" id="{5798B8B6-F258-4211-8CE6-1CA348E0DC06}"/>
              </a:ext>
            </a:extLst>
          </p:cNvPr>
          <p:cNvSpPr>
            <a:spLocks noGrp="1"/>
          </p:cNvSpPr>
          <p:nvPr>
            <p:ph type="sldNum" sz="quarter" idx="4"/>
          </p:nvPr>
        </p:nvSpPr>
        <p:spPr/>
        <p:txBody>
          <a:bodyPr/>
          <a:lstStyle/>
          <a:p>
            <a:fld id="{B071A5F3-A4FF-4CEE-8215-C08835B585C1}" type="slidenum">
              <a:rPr lang="en-US" smtClean="0"/>
              <a:pPr/>
              <a:t>27</a:t>
            </a:fld>
            <a:endParaRPr lang="en-US" dirty="0"/>
          </a:p>
        </p:txBody>
      </p:sp>
      <p:graphicFrame>
        <p:nvGraphicFramePr>
          <p:cNvPr id="7" name="Table 7">
            <a:extLst>
              <a:ext uri="{FF2B5EF4-FFF2-40B4-BE49-F238E27FC236}">
                <a16:creationId xmlns:a16="http://schemas.microsoft.com/office/drawing/2014/main" id="{72130315-E2F3-45D1-8B7B-4989DDF3D942}"/>
              </a:ext>
            </a:extLst>
          </p:cNvPr>
          <p:cNvGraphicFramePr>
            <a:graphicFrameLocks noGrp="1"/>
          </p:cNvGraphicFramePr>
          <p:nvPr>
            <p:ph sz="quarter" idx="14"/>
            <p:extLst>
              <p:ext uri="{D42A27DB-BD31-4B8C-83A1-F6EECF244321}">
                <p14:modId xmlns:p14="http://schemas.microsoft.com/office/powerpoint/2010/main" val="449814709"/>
              </p:ext>
            </p:extLst>
          </p:nvPr>
        </p:nvGraphicFramePr>
        <p:xfrm>
          <a:off x="248815" y="479291"/>
          <a:ext cx="11587013" cy="5233429"/>
        </p:xfrm>
        <a:graphic>
          <a:graphicData uri="http://schemas.openxmlformats.org/drawingml/2006/table">
            <a:tbl>
              <a:tblPr firstRow="1" bandRow="1">
                <a:tableStyleId>{5C22544A-7EE6-4342-B048-85BDC9FD1C3A}</a:tableStyleId>
              </a:tblPr>
              <a:tblGrid>
                <a:gridCol w="367634">
                  <a:extLst>
                    <a:ext uri="{9D8B030D-6E8A-4147-A177-3AD203B41FA5}">
                      <a16:colId xmlns:a16="http://schemas.microsoft.com/office/drawing/2014/main" val="2266232949"/>
                    </a:ext>
                  </a:extLst>
                </a:gridCol>
                <a:gridCol w="2866490">
                  <a:extLst>
                    <a:ext uri="{9D8B030D-6E8A-4147-A177-3AD203B41FA5}">
                      <a16:colId xmlns:a16="http://schemas.microsoft.com/office/drawing/2014/main" val="1531693729"/>
                    </a:ext>
                  </a:extLst>
                </a:gridCol>
                <a:gridCol w="8352889">
                  <a:extLst>
                    <a:ext uri="{9D8B030D-6E8A-4147-A177-3AD203B41FA5}">
                      <a16:colId xmlns:a16="http://schemas.microsoft.com/office/drawing/2014/main" val="3552344446"/>
                    </a:ext>
                  </a:extLst>
                </a:gridCol>
              </a:tblGrid>
              <a:tr h="630949">
                <a:tc>
                  <a:txBody>
                    <a:bodyPr/>
                    <a:lstStyle/>
                    <a:p>
                      <a:endParaRPr lang="en-US" sz="1600" dirty="0"/>
                    </a:p>
                  </a:txBody>
                  <a:tcPr/>
                </a:tc>
                <a:tc>
                  <a:txBody>
                    <a:bodyPr/>
                    <a:lstStyle/>
                    <a:p>
                      <a:r>
                        <a:rPr lang="en-US" dirty="0"/>
                        <a:t>Failure Scenarios</a:t>
                      </a:r>
                    </a:p>
                  </a:txBody>
                  <a:tcPr/>
                </a:tc>
                <a:tc>
                  <a:txBody>
                    <a:bodyPr/>
                    <a:lstStyle/>
                    <a:p>
                      <a:pPr algn="ctr"/>
                      <a:r>
                        <a:rPr lang="en-US" sz="2000" dirty="0"/>
                        <a:t>Behavior </a:t>
                      </a:r>
                    </a:p>
                  </a:txBody>
                  <a:tcPr/>
                </a:tc>
                <a:extLst>
                  <a:ext uri="{0D108BD9-81ED-4DB2-BD59-A6C34878D82A}">
                    <a16:rowId xmlns:a16="http://schemas.microsoft.com/office/drawing/2014/main" val="1921226076"/>
                  </a:ext>
                </a:extLst>
              </a:tr>
              <a:tr h="454877">
                <a:tc>
                  <a:txBody>
                    <a:bodyPr/>
                    <a:lstStyle/>
                    <a:p>
                      <a:pPr marL="0" indent="0">
                        <a:buFontTx/>
                        <a:buNone/>
                      </a:pPr>
                      <a:r>
                        <a:rPr lang="en-US" sz="1200" b="1" dirty="0"/>
                        <a:t>1</a:t>
                      </a:r>
                    </a:p>
                  </a:txBody>
                  <a:tcPr>
                    <a:solidFill>
                      <a:schemeClr val="tx2">
                        <a:lumMod val="20000"/>
                        <a:lumOff val="80000"/>
                      </a:schemeClr>
                    </a:solidFill>
                  </a:tcPr>
                </a:tc>
                <a:tc>
                  <a:txBody>
                    <a:bodyPr/>
                    <a:lstStyle/>
                    <a:p>
                      <a:r>
                        <a:rPr lang="en-US" sz="1400" b="0" dirty="0">
                          <a:latin typeface="Arial Nova" panose="020B0504020202020204" pitchFamily="34" charset="0"/>
                        </a:rPr>
                        <a:t>Loss of Storage Array </a:t>
                      </a:r>
                    </a:p>
                    <a:p>
                      <a:r>
                        <a:rPr lang="en-US" sz="1400" b="0" dirty="0">
                          <a:latin typeface="Arial Nova" panose="020B0504020202020204" pitchFamily="34" charset="0"/>
                        </a:rPr>
                        <a:t>(All Nodes)</a:t>
                      </a:r>
                    </a:p>
                  </a:txBody>
                  <a:tcPr>
                    <a:solidFill>
                      <a:schemeClr val="tx2">
                        <a:lumMod val="20000"/>
                        <a:lumOff val="80000"/>
                      </a:schemeClr>
                    </a:solidFill>
                  </a:tcPr>
                </a:tc>
                <a:tc>
                  <a:txBody>
                    <a:bodyPr/>
                    <a:lstStyle/>
                    <a:p>
                      <a:r>
                        <a:rPr lang="en-US" sz="1400" dirty="0">
                          <a:latin typeface="Arial Nova" panose="020B0504020202020204" pitchFamily="34" charset="0"/>
                        </a:rPr>
                        <a:t>Seamless failover initiated by Mediator. Database is up. No IO disruption</a:t>
                      </a:r>
                    </a:p>
                  </a:txBody>
                  <a:tcPr>
                    <a:solidFill>
                      <a:schemeClr val="tx2">
                        <a:lumMod val="20000"/>
                        <a:lumOff val="80000"/>
                      </a:schemeClr>
                    </a:solidFill>
                  </a:tcPr>
                </a:tc>
                <a:extLst>
                  <a:ext uri="{0D108BD9-81ED-4DB2-BD59-A6C34878D82A}">
                    <a16:rowId xmlns:a16="http://schemas.microsoft.com/office/drawing/2014/main" val="1990275685"/>
                  </a:ext>
                </a:extLst>
              </a:tr>
              <a:tr h="503261">
                <a:tc>
                  <a:txBody>
                    <a:bodyPr/>
                    <a:lstStyle/>
                    <a:p>
                      <a:pPr marL="0" indent="0">
                        <a:buFontTx/>
                        <a:buNone/>
                      </a:pPr>
                      <a:r>
                        <a:rPr lang="en-US" sz="1200" b="1" dirty="0"/>
                        <a:t>2</a:t>
                      </a:r>
                    </a:p>
                  </a:txBody>
                  <a:tcPr>
                    <a:solidFill>
                      <a:schemeClr val="tx2">
                        <a:lumMod val="20000"/>
                        <a:lumOff val="80000"/>
                      </a:schemeClr>
                    </a:solidFill>
                  </a:tcPr>
                </a:tc>
                <a:tc>
                  <a:txBody>
                    <a:bodyPr/>
                    <a:lstStyle/>
                    <a:p>
                      <a:r>
                        <a:rPr lang="en-US" sz="1400" b="0" dirty="0">
                          <a:latin typeface="Arial Nova" panose="020B0504020202020204" pitchFamily="34" charset="0"/>
                        </a:rPr>
                        <a:t>Loss of one of the storage controller</a:t>
                      </a:r>
                    </a:p>
                  </a:txBody>
                  <a:tcPr>
                    <a:solidFill>
                      <a:schemeClr val="tx2">
                        <a:lumMod val="20000"/>
                        <a:lumOff val="80000"/>
                      </a:schemeClr>
                    </a:solidFill>
                  </a:tcPr>
                </a:tc>
                <a:tc>
                  <a:txBody>
                    <a:bodyPr/>
                    <a:lstStyle/>
                    <a:p>
                      <a:r>
                        <a:rPr lang="en-US" sz="1400" dirty="0">
                          <a:latin typeface="Arial Nova" panose="020B0504020202020204" pitchFamily="34" charset="0"/>
                        </a:rPr>
                        <a:t>The partner node in the HA cluster will attempt for takeover. If takeover fails, Mediator performs switchover to remote cluster</a:t>
                      </a:r>
                    </a:p>
                    <a:p>
                      <a:endParaRPr lang="en-US" sz="1400" dirty="0">
                        <a:latin typeface="Arial Nova" panose="020B0504020202020204" pitchFamily="34" charset="0"/>
                      </a:endParaRPr>
                    </a:p>
                  </a:txBody>
                  <a:tcPr>
                    <a:solidFill>
                      <a:schemeClr val="tx2">
                        <a:lumMod val="20000"/>
                        <a:lumOff val="80000"/>
                      </a:schemeClr>
                    </a:solidFill>
                  </a:tcPr>
                </a:tc>
                <a:extLst>
                  <a:ext uri="{0D108BD9-81ED-4DB2-BD59-A6C34878D82A}">
                    <a16:rowId xmlns:a16="http://schemas.microsoft.com/office/drawing/2014/main" val="2518360965"/>
                  </a:ext>
                </a:extLst>
              </a:tr>
              <a:tr h="450285">
                <a:tc>
                  <a:txBody>
                    <a:bodyPr/>
                    <a:lstStyle/>
                    <a:p>
                      <a:pPr marL="0" indent="0">
                        <a:buFontTx/>
                        <a:buNone/>
                      </a:pPr>
                      <a:r>
                        <a:rPr lang="en-US" sz="1200" b="1" dirty="0"/>
                        <a:t>3</a:t>
                      </a:r>
                    </a:p>
                  </a:txBody>
                  <a:tcPr>
                    <a:solidFill>
                      <a:schemeClr val="tx2">
                        <a:lumMod val="20000"/>
                        <a:lumOff val="80000"/>
                      </a:schemeClr>
                    </a:solidFill>
                  </a:tcPr>
                </a:tc>
                <a:tc>
                  <a:txBody>
                    <a:bodyPr/>
                    <a:lstStyle/>
                    <a:p>
                      <a:r>
                        <a:rPr lang="en-US" sz="1400" b="0" dirty="0">
                          <a:latin typeface="Arial Nova" panose="020B0504020202020204" pitchFamily="34" charset="0"/>
                        </a:rPr>
                        <a:t>Loss of connectivity between Sites</a:t>
                      </a:r>
                    </a:p>
                  </a:txBody>
                  <a:tcPr>
                    <a:solidFill>
                      <a:schemeClr val="tx2">
                        <a:lumMod val="20000"/>
                        <a:lumOff val="80000"/>
                      </a:schemeClr>
                    </a:solidFill>
                  </a:tcPr>
                </a:tc>
                <a:tc>
                  <a:txBody>
                    <a:bodyPr/>
                    <a:lstStyle/>
                    <a:p>
                      <a:r>
                        <a:rPr lang="en-US" sz="1400" dirty="0">
                          <a:latin typeface="Arial Nova" panose="020B0504020202020204" pitchFamily="34" charset="0"/>
                        </a:rPr>
                        <a:t>Mediator recognizes this split-brain scenario and resumes the Oracle IO on the node that holds the master copy.  When the connectivity between site is back online, the alternate site performs automatic resync </a:t>
                      </a:r>
                    </a:p>
                    <a:p>
                      <a:endParaRPr lang="en-US" sz="1400" dirty="0">
                        <a:latin typeface="Arial Nova" panose="020B0504020202020204" pitchFamily="34" charset="0"/>
                      </a:endParaRPr>
                    </a:p>
                  </a:txBody>
                  <a:tcPr>
                    <a:solidFill>
                      <a:schemeClr val="tx2">
                        <a:lumMod val="20000"/>
                        <a:lumOff val="80000"/>
                      </a:schemeClr>
                    </a:solidFill>
                  </a:tcPr>
                </a:tc>
                <a:extLst>
                  <a:ext uri="{0D108BD9-81ED-4DB2-BD59-A6C34878D82A}">
                    <a16:rowId xmlns:a16="http://schemas.microsoft.com/office/drawing/2014/main" val="419003612"/>
                  </a:ext>
                </a:extLst>
              </a:tr>
              <a:tr h="327967">
                <a:tc>
                  <a:txBody>
                    <a:bodyPr/>
                    <a:lstStyle/>
                    <a:p>
                      <a:pPr marL="0" indent="0">
                        <a:buFontTx/>
                        <a:buNone/>
                      </a:pPr>
                      <a:r>
                        <a:rPr lang="en-US" sz="1200" b="1" dirty="0"/>
                        <a:t>4</a:t>
                      </a:r>
                    </a:p>
                  </a:txBody>
                  <a:tcPr>
                    <a:solidFill>
                      <a:schemeClr val="tx2">
                        <a:lumMod val="20000"/>
                        <a:lumOff val="80000"/>
                      </a:schemeClr>
                    </a:solidFill>
                  </a:tcPr>
                </a:tc>
                <a:tc>
                  <a:txBody>
                    <a:bodyPr/>
                    <a:lstStyle/>
                    <a:p>
                      <a:r>
                        <a:rPr lang="en-US" sz="1400" b="0" dirty="0">
                          <a:latin typeface="Arial Nova" panose="020B0504020202020204" pitchFamily="34" charset="0"/>
                        </a:rPr>
                        <a:t>Loss of Disks</a:t>
                      </a:r>
                    </a:p>
                  </a:txBody>
                  <a:tcPr>
                    <a:solidFill>
                      <a:schemeClr val="tx2">
                        <a:lumMod val="20000"/>
                        <a:lumOff val="80000"/>
                      </a:schemeClr>
                    </a:solidFill>
                  </a:tcPr>
                </a:tc>
                <a:tc>
                  <a:txBody>
                    <a:bodyPr/>
                    <a:lstStyle/>
                    <a:p>
                      <a:r>
                        <a:rPr lang="en-US" sz="1400" dirty="0">
                          <a:latin typeface="Arial Nova" panose="020B0504020202020204" pitchFamily="34" charset="0"/>
                        </a:rPr>
                        <a:t>Oracle continues to perform IO up to 3 consecutive Disk's failure . This is part of RAID-TEC</a:t>
                      </a:r>
                    </a:p>
                    <a:p>
                      <a:endParaRPr lang="en-US" sz="1400" dirty="0">
                        <a:latin typeface="Arial Nova" panose="020B0504020202020204" pitchFamily="34" charset="0"/>
                      </a:endParaRPr>
                    </a:p>
                  </a:txBody>
                  <a:tcPr>
                    <a:solidFill>
                      <a:schemeClr val="tx2">
                        <a:lumMod val="20000"/>
                        <a:lumOff val="80000"/>
                      </a:schemeClr>
                    </a:solidFill>
                  </a:tcPr>
                </a:tc>
                <a:extLst>
                  <a:ext uri="{0D108BD9-81ED-4DB2-BD59-A6C34878D82A}">
                    <a16:rowId xmlns:a16="http://schemas.microsoft.com/office/drawing/2014/main" val="3724746502"/>
                  </a:ext>
                </a:extLst>
              </a:tr>
              <a:tr h="556236">
                <a:tc>
                  <a:txBody>
                    <a:bodyPr/>
                    <a:lstStyle/>
                    <a:p>
                      <a:pPr marL="0" indent="0">
                        <a:buFontTx/>
                        <a:buNone/>
                      </a:pPr>
                      <a:r>
                        <a:rPr lang="en-US" sz="1200" b="1" dirty="0"/>
                        <a:t>5</a:t>
                      </a:r>
                    </a:p>
                  </a:txBody>
                  <a:tcPr>
                    <a:solidFill>
                      <a:schemeClr val="tx2">
                        <a:lumMod val="20000"/>
                        <a:lumOff val="80000"/>
                      </a:schemeClr>
                    </a:solidFill>
                  </a:tcPr>
                </a:tc>
                <a:tc>
                  <a:txBody>
                    <a:bodyPr/>
                    <a:lstStyle/>
                    <a:p>
                      <a:r>
                        <a:rPr lang="en-US" sz="1400" b="0" dirty="0">
                          <a:latin typeface="Arial Nova" panose="020B0504020202020204" pitchFamily="34" charset="0"/>
                        </a:rPr>
                        <a:t>Loss of Mediator</a:t>
                      </a:r>
                    </a:p>
                  </a:txBody>
                  <a:tcPr>
                    <a:solidFill>
                      <a:schemeClr val="tx2">
                        <a:lumMod val="20000"/>
                        <a:lumOff val="80000"/>
                      </a:schemeClr>
                    </a:solidFill>
                  </a:tcPr>
                </a:tc>
                <a:tc>
                  <a:txBody>
                    <a:bodyPr/>
                    <a:lstStyle/>
                    <a:p>
                      <a:r>
                        <a:rPr lang="en-US" sz="1400" dirty="0">
                          <a:latin typeface="Arial Nova" panose="020B0504020202020204" pitchFamily="34" charset="0"/>
                        </a:rPr>
                        <a:t>Automated unplanned / planned failover and failback is not possible, but the Oracle IO continue to happen and will remain in sync with the remote cluster</a:t>
                      </a:r>
                    </a:p>
                    <a:p>
                      <a:endParaRPr lang="en-US" sz="1400" dirty="0">
                        <a:latin typeface="Arial Nova" panose="020B0504020202020204" pitchFamily="34" charset="0"/>
                      </a:endParaRPr>
                    </a:p>
                  </a:txBody>
                  <a:tcPr>
                    <a:solidFill>
                      <a:schemeClr val="tx2">
                        <a:lumMod val="20000"/>
                        <a:lumOff val="80000"/>
                      </a:schemeClr>
                    </a:solidFill>
                  </a:tcPr>
                </a:tc>
                <a:extLst>
                  <a:ext uri="{0D108BD9-81ED-4DB2-BD59-A6C34878D82A}">
                    <a16:rowId xmlns:a16="http://schemas.microsoft.com/office/drawing/2014/main" val="88635663"/>
                  </a:ext>
                </a:extLst>
              </a:tr>
              <a:tr h="1003411">
                <a:tc>
                  <a:txBody>
                    <a:bodyPr/>
                    <a:lstStyle/>
                    <a:p>
                      <a:pPr marL="0" indent="0">
                        <a:buFontTx/>
                        <a:buNone/>
                      </a:pPr>
                      <a:r>
                        <a:rPr lang="en-US" sz="1200" b="1" dirty="0"/>
                        <a:t>6</a:t>
                      </a:r>
                    </a:p>
                  </a:txBody>
                  <a:tcPr>
                    <a:solidFill>
                      <a:schemeClr val="tx2">
                        <a:lumMod val="20000"/>
                        <a:lumOff val="80000"/>
                      </a:schemeClr>
                    </a:solidFill>
                  </a:tcPr>
                </a:tc>
                <a:tc>
                  <a:txBody>
                    <a:bodyPr/>
                    <a:lstStyle/>
                    <a:p>
                      <a:r>
                        <a:rPr lang="en-US" sz="1400" b="0" dirty="0">
                          <a:latin typeface="Arial Nova" panose="020B0504020202020204" pitchFamily="34" charset="0"/>
                        </a:rPr>
                        <a:t>Loss of remote DR Storage Cluster</a:t>
                      </a:r>
                    </a:p>
                  </a:txBody>
                  <a:tcPr>
                    <a:solidFill>
                      <a:schemeClr val="tx2">
                        <a:lumMod val="20000"/>
                        <a:lumOff val="80000"/>
                      </a:schemeClr>
                    </a:solidFill>
                  </a:tcPr>
                </a:tc>
                <a:tc>
                  <a:txBody>
                    <a:bodyPr/>
                    <a:lstStyle/>
                    <a:p>
                      <a:r>
                        <a:rPr lang="en-US" sz="1400" dirty="0">
                          <a:latin typeface="Arial Nova" panose="020B0504020202020204" pitchFamily="34" charset="0"/>
                        </a:rPr>
                        <a:t>No IO disruption. There will be a momentary pause due to network causing sync replication to abort and Master establishing that it is the rightful owner to continue to serve I/O (consensus) and for that there will be a I/O pause of a couple of seconds and then the I/O will resume.  </a:t>
                      </a:r>
                    </a:p>
                    <a:p>
                      <a:r>
                        <a:rPr lang="en-US" sz="1400" dirty="0">
                          <a:latin typeface="Arial Nova" panose="020B0504020202020204" pitchFamily="34" charset="0"/>
                        </a:rPr>
                        <a:t>There will be an automatic resync when the site is online</a:t>
                      </a:r>
                    </a:p>
                    <a:p>
                      <a:endParaRPr lang="en-US" sz="1400" dirty="0">
                        <a:latin typeface="Arial Nova" panose="020B0504020202020204" pitchFamily="34" charset="0"/>
                      </a:endParaRPr>
                    </a:p>
                  </a:txBody>
                  <a:tcPr>
                    <a:solidFill>
                      <a:schemeClr val="tx2">
                        <a:lumMod val="20000"/>
                        <a:lumOff val="80000"/>
                      </a:schemeClr>
                    </a:solidFill>
                  </a:tcPr>
                </a:tc>
                <a:extLst>
                  <a:ext uri="{0D108BD9-81ED-4DB2-BD59-A6C34878D82A}">
                    <a16:rowId xmlns:a16="http://schemas.microsoft.com/office/drawing/2014/main" val="609827628"/>
                  </a:ext>
                </a:extLst>
              </a:tr>
            </a:tbl>
          </a:graphicData>
        </a:graphic>
      </p:graphicFrame>
    </p:spTree>
    <p:extLst>
      <p:ext uri="{BB962C8B-B14F-4D97-AF65-F5344CB8AC3E}">
        <p14:creationId xmlns:p14="http://schemas.microsoft.com/office/powerpoint/2010/main" val="1548375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928932-14F6-491E-98A2-BA669A2041F0}"/>
              </a:ext>
            </a:extLst>
          </p:cNvPr>
          <p:cNvSpPr>
            <a:spLocks noGrp="1"/>
          </p:cNvSpPr>
          <p:nvPr>
            <p:ph type="ftr" sz="quarter" idx="3"/>
          </p:nvPr>
        </p:nvSpPr>
        <p:spPr/>
        <p:txBody>
          <a:bodyPr/>
          <a:lstStyle/>
          <a:p>
            <a:r>
              <a:rPr lang="en-US"/>
              <a:t>© 2021 NetApp, Inc. All rights reserved.  — NETAPP CONFIDENTIAL — </a:t>
            </a:r>
            <a:endParaRPr lang="en-US" dirty="0"/>
          </a:p>
        </p:txBody>
      </p:sp>
      <p:sp>
        <p:nvSpPr>
          <p:cNvPr id="3" name="Slide Number Placeholder 2">
            <a:extLst>
              <a:ext uri="{FF2B5EF4-FFF2-40B4-BE49-F238E27FC236}">
                <a16:creationId xmlns:a16="http://schemas.microsoft.com/office/drawing/2014/main" id="{5798B8B6-F258-4211-8CE6-1CA348E0DC06}"/>
              </a:ext>
            </a:extLst>
          </p:cNvPr>
          <p:cNvSpPr>
            <a:spLocks noGrp="1"/>
          </p:cNvSpPr>
          <p:nvPr>
            <p:ph type="sldNum" sz="quarter" idx="4"/>
          </p:nvPr>
        </p:nvSpPr>
        <p:spPr/>
        <p:txBody>
          <a:bodyPr/>
          <a:lstStyle/>
          <a:p>
            <a:fld id="{B071A5F3-A4FF-4CEE-8215-C08835B585C1}" type="slidenum">
              <a:rPr lang="en-US" smtClean="0"/>
              <a:pPr/>
              <a:t>28</a:t>
            </a:fld>
            <a:endParaRPr lang="en-US" dirty="0"/>
          </a:p>
        </p:txBody>
      </p:sp>
      <p:graphicFrame>
        <p:nvGraphicFramePr>
          <p:cNvPr id="7" name="Table 7">
            <a:extLst>
              <a:ext uri="{FF2B5EF4-FFF2-40B4-BE49-F238E27FC236}">
                <a16:creationId xmlns:a16="http://schemas.microsoft.com/office/drawing/2014/main" id="{72130315-E2F3-45D1-8B7B-4989DDF3D942}"/>
              </a:ext>
            </a:extLst>
          </p:cNvPr>
          <p:cNvGraphicFramePr>
            <a:graphicFrameLocks noGrp="1"/>
          </p:cNvGraphicFramePr>
          <p:nvPr>
            <p:ph sz="quarter" idx="14"/>
            <p:extLst>
              <p:ext uri="{D42A27DB-BD31-4B8C-83A1-F6EECF244321}">
                <p14:modId xmlns:p14="http://schemas.microsoft.com/office/powerpoint/2010/main" val="4178710244"/>
              </p:ext>
            </p:extLst>
          </p:nvPr>
        </p:nvGraphicFramePr>
        <p:xfrm>
          <a:off x="248815" y="479291"/>
          <a:ext cx="11587013" cy="2949709"/>
        </p:xfrm>
        <a:graphic>
          <a:graphicData uri="http://schemas.openxmlformats.org/drawingml/2006/table">
            <a:tbl>
              <a:tblPr firstRow="1" bandRow="1">
                <a:tableStyleId>{5C22544A-7EE6-4342-B048-85BDC9FD1C3A}</a:tableStyleId>
              </a:tblPr>
              <a:tblGrid>
                <a:gridCol w="480650">
                  <a:extLst>
                    <a:ext uri="{9D8B030D-6E8A-4147-A177-3AD203B41FA5}">
                      <a16:colId xmlns:a16="http://schemas.microsoft.com/office/drawing/2014/main" val="2266232949"/>
                    </a:ext>
                  </a:extLst>
                </a:gridCol>
                <a:gridCol w="3164441">
                  <a:extLst>
                    <a:ext uri="{9D8B030D-6E8A-4147-A177-3AD203B41FA5}">
                      <a16:colId xmlns:a16="http://schemas.microsoft.com/office/drawing/2014/main" val="1531693729"/>
                    </a:ext>
                  </a:extLst>
                </a:gridCol>
                <a:gridCol w="7941922">
                  <a:extLst>
                    <a:ext uri="{9D8B030D-6E8A-4147-A177-3AD203B41FA5}">
                      <a16:colId xmlns:a16="http://schemas.microsoft.com/office/drawing/2014/main" val="3552344446"/>
                    </a:ext>
                  </a:extLst>
                </a:gridCol>
              </a:tblGrid>
              <a:tr h="861568">
                <a:tc>
                  <a:txBody>
                    <a:bodyPr/>
                    <a:lstStyle/>
                    <a:p>
                      <a:r>
                        <a:rPr lang="en-US" sz="1600" dirty="0"/>
                        <a:t>No</a:t>
                      </a:r>
                    </a:p>
                  </a:txBody>
                  <a:tcPr/>
                </a:tc>
                <a:tc>
                  <a:txBody>
                    <a:bodyPr/>
                    <a:lstStyle/>
                    <a:p>
                      <a:r>
                        <a:rPr lang="en-US" dirty="0"/>
                        <a:t>Failure Scenarios</a:t>
                      </a:r>
                    </a:p>
                  </a:txBody>
                  <a:tcPr/>
                </a:tc>
                <a:tc>
                  <a:txBody>
                    <a:bodyPr/>
                    <a:lstStyle/>
                    <a:p>
                      <a:pPr algn="ctr"/>
                      <a:r>
                        <a:rPr lang="en-US" dirty="0"/>
                        <a:t>Behavior </a:t>
                      </a:r>
                    </a:p>
                  </a:txBody>
                  <a:tcPr/>
                </a:tc>
                <a:extLst>
                  <a:ext uri="{0D108BD9-81ED-4DB2-BD59-A6C34878D82A}">
                    <a16:rowId xmlns:a16="http://schemas.microsoft.com/office/drawing/2014/main" val="1921226076"/>
                  </a:ext>
                </a:extLst>
              </a:tr>
              <a:tr h="998898">
                <a:tc>
                  <a:txBody>
                    <a:bodyPr/>
                    <a:lstStyle/>
                    <a:p>
                      <a:pPr marL="0" indent="0">
                        <a:buFontTx/>
                        <a:buNone/>
                      </a:pPr>
                      <a:r>
                        <a:rPr lang="en-US" sz="1200" b="1" dirty="0"/>
                        <a:t>1</a:t>
                      </a:r>
                    </a:p>
                  </a:txBody>
                  <a:tcPr>
                    <a:solidFill>
                      <a:schemeClr val="tx2">
                        <a:lumMod val="20000"/>
                        <a:lumOff val="80000"/>
                      </a:schemeClr>
                    </a:solidFill>
                  </a:tcPr>
                </a:tc>
                <a:tc>
                  <a:txBody>
                    <a:bodyPr/>
                    <a:lstStyle/>
                    <a:p>
                      <a:r>
                        <a:rPr lang="en-US" sz="1400" b="0" dirty="0">
                          <a:latin typeface="Arial Nova" panose="020B0504020202020204" pitchFamily="34" charset="0"/>
                        </a:rPr>
                        <a:t>Loss of  Entire Site </a:t>
                      </a:r>
                    </a:p>
                    <a:p>
                      <a:r>
                        <a:rPr lang="en-US" sz="1400" b="0" dirty="0">
                          <a:latin typeface="Arial Nova" panose="020B0504020202020204" pitchFamily="34" charset="0"/>
                        </a:rPr>
                        <a:t>( Host + Storage + Network)</a:t>
                      </a:r>
                    </a:p>
                  </a:txBody>
                  <a:tcPr>
                    <a:solidFill>
                      <a:schemeClr val="tx2">
                        <a:lumMod val="20000"/>
                        <a:lumOff val="80000"/>
                      </a:schemeClr>
                    </a:solidFill>
                  </a:tcPr>
                </a:tc>
                <a:tc>
                  <a:txBody>
                    <a:bodyPr/>
                    <a:lstStyle/>
                    <a:p>
                      <a:r>
                        <a:rPr lang="en-US" sz="1400" dirty="0">
                          <a:latin typeface="Arial Nova" panose="020B0504020202020204" pitchFamily="34" charset="0"/>
                        </a:rPr>
                        <a:t>In the absence of Extended RAC, you need to have passive RAC setup/standalone oracle binaries on the remote site that is already zoned or connected . Post storage failover, re-discover the storage devices, mount, recover and bring up the database .</a:t>
                      </a:r>
                    </a:p>
                  </a:txBody>
                  <a:tcPr>
                    <a:solidFill>
                      <a:schemeClr val="tx2">
                        <a:lumMod val="20000"/>
                        <a:lumOff val="80000"/>
                      </a:schemeClr>
                    </a:solidFill>
                  </a:tcPr>
                </a:tc>
                <a:extLst>
                  <a:ext uri="{0D108BD9-81ED-4DB2-BD59-A6C34878D82A}">
                    <a16:rowId xmlns:a16="http://schemas.microsoft.com/office/drawing/2014/main" val="3783663745"/>
                  </a:ext>
                </a:extLst>
              </a:tr>
              <a:tr h="1089243">
                <a:tc>
                  <a:txBody>
                    <a:bodyPr/>
                    <a:lstStyle/>
                    <a:p>
                      <a:pPr marL="0" indent="0">
                        <a:buFontTx/>
                        <a:buNone/>
                      </a:pPr>
                      <a:r>
                        <a:rPr lang="en-US" sz="1200" b="1" dirty="0"/>
                        <a:t>2</a:t>
                      </a:r>
                    </a:p>
                  </a:txBody>
                  <a:tcPr>
                    <a:solidFill>
                      <a:schemeClr val="tx2">
                        <a:lumMod val="20000"/>
                        <a:lumOff val="80000"/>
                      </a:schemeClr>
                    </a:solidFill>
                  </a:tcPr>
                </a:tc>
                <a:tc>
                  <a:txBody>
                    <a:bodyPr/>
                    <a:lstStyle/>
                    <a:p>
                      <a:r>
                        <a:rPr lang="en-US" sz="1400" b="0" dirty="0">
                          <a:latin typeface="Arial Nova" panose="020B0504020202020204" pitchFamily="34" charset="0"/>
                        </a:rPr>
                        <a:t>Loss of Entire Site in Extended RAC </a:t>
                      </a:r>
                    </a:p>
                    <a:p>
                      <a:r>
                        <a:rPr lang="en-US" sz="1400" b="0" dirty="0">
                          <a:latin typeface="Arial Nova" panose="020B0504020202020204" pitchFamily="34" charset="0"/>
                        </a:rPr>
                        <a:t>(RAC node + Storage + Network)</a:t>
                      </a:r>
                    </a:p>
                  </a:txBody>
                  <a:tcPr>
                    <a:solidFill>
                      <a:schemeClr val="tx2">
                        <a:lumMod val="20000"/>
                        <a:lumOff val="80000"/>
                      </a:schemeClr>
                    </a:solidFill>
                  </a:tcPr>
                </a:tc>
                <a:tc>
                  <a:txBody>
                    <a:bodyPr/>
                    <a:lstStyle/>
                    <a:p>
                      <a:r>
                        <a:rPr lang="en-US" sz="1400" dirty="0">
                          <a:latin typeface="Arial Nova" panose="020B0504020202020204" pitchFamily="34" charset="0"/>
                        </a:rPr>
                        <a:t>Seamless failover, No IO disruption. If RAC DB service is enabled for Transparent application continuity and failover, the DML replay will happen on the same session from surviving RAC Instance.</a:t>
                      </a:r>
                    </a:p>
                  </a:txBody>
                  <a:tcPr>
                    <a:solidFill>
                      <a:schemeClr val="tx2">
                        <a:lumMod val="20000"/>
                        <a:lumOff val="80000"/>
                      </a:schemeClr>
                    </a:solidFill>
                  </a:tcPr>
                </a:tc>
                <a:extLst>
                  <a:ext uri="{0D108BD9-81ED-4DB2-BD59-A6C34878D82A}">
                    <a16:rowId xmlns:a16="http://schemas.microsoft.com/office/drawing/2014/main" val="3379314244"/>
                  </a:ext>
                </a:extLst>
              </a:tr>
            </a:tbl>
          </a:graphicData>
        </a:graphic>
      </p:graphicFrame>
    </p:spTree>
    <p:extLst>
      <p:ext uri="{BB962C8B-B14F-4D97-AF65-F5344CB8AC3E}">
        <p14:creationId xmlns:p14="http://schemas.microsoft.com/office/powerpoint/2010/main" val="4015706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928932-14F6-491E-98A2-BA669A2041F0}"/>
              </a:ext>
            </a:extLst>
          </p:cNvPr>
          <p:cNvSpPr>
            <a:spLocks noGrp="1"/>
          </p:cNvSpPr>
          <p:nvPr>
            <p:ph type="ftr" sz="quarter" idx="3"/>
          </p:nvPr>
        </p:nvSpPr>
        <p:spPr/>
        <p:txBody>
          <a:bodyPr/>
          <a:lstStyle/>
          <a:p>
            <a:r>
              <a:rPr lang="en-US"/>
              <a:t>© 2021 NetApp, Inc. All rights reserved.  — NETAPP CONFIDENTIAL — </a:t>
            </a:r>
            <a:endParaRPr lang="en-US" dirty="0"/>
          </a:p>
        </p:txBody>
      </p:sp>
      <p:sp>
        <p:nvSpPr>
          <p:cNvPr id="3" name="Slide Number Placeholder 2">
            <a:extLst>
              <a:ext uri="{FF2B5EF4-FFF2-40B4-BE49-F238E27FC236}">
                <a16:creationId xmlns:a16="http://schemas.microsoft.com/office/drawing/2014/main" id="{5798B8B6-F258-4211-8CE6-1CA348E0DC06}"/>
              </a:ext>
            </a:extLst>
          </p:cNvPr>
          <p:cNvSpPr>
            <a:spLocks noGrp="1"/>
          </p:cNvSpPr>
          <p:nvPr>
            <p:ph type="sldNum" sz="quarter" idx="4"/>
          </p:nvPr>
        </p:nvSpPr>
        <p:spPr/>
        <p:txBody>
          <a:bodyPr/>
          <a:lstStyle/>
          <a:p>
            <a:fld id="{B071A5F3-A4FF-4CEE-8215-C08835B585C1}" type="slidenum">
              <a:rPr lang="en-US" smtClean="0"/>
              <a:pPr/>
              <a:t>29</a:t>
            </a:fld>
            <a:endParaRPr lang="en-US" dirty="0"/>
          </a:p>
        </p:txBody>
      </p:sp>
      <p:graphicFrame>
        <p:nvGraphicFramePr>
          <p:cNvPr id="7" name="Table 7">
            <a:extLst>
              <a:ext uri="{FF2B5EF4-FFF2-40B4-BE49-F238E27FC236}">
                <a16:creationId xmlns:a16="http://schemas.microsoft.com/office/drawing/2014/main" id="{72130315-E2F3-45D1-8B7B-4989DDF3D942}"/>
              </a:ext>
            </a:extLst>
          </p:cNvPr>
          <p:cNvGraphicFramePr>
            <a:graphicFrameLocks noGrp="1"/>
          </p:cNvGraphicFramePr>
          <p:nvPr>
            <p:ph sz="quarter" idx="14"/>
          </p:nvPr>
        </p:nvGraphicFramePr>
        <p:xfrm>
          <a:off x="248815" y="479291"/>
          <a:ext cx="11587013" cy="6354181"/>
        </p:xfrm>
        <a:graphic>
          <a:graphicData uri="http://schemas.openxmlformats.org/drawingml/2006/table">
            <a:tbl>
              <a:tblPr firstRow="1" bandRow="1">
                <a:tableStyleId>{5C22544A-7EE6-4342-B048-85BDC9FD1C3A}</a:tableStyleId>
              </a:tblPr>
              <a:tblGrid>
                <a:gridCol w="480650">
                  <a:extLst>
                    <a:ext uri="{9D8B030D-6E8A-4147-A177-3AD203B41FA5}">
                      <a16:colId xmlns:a16="http://schemas.microsoft.com/office/drawing/2014/main" val="2266232949"/>
                    </a:ext>
                  </a:extLst>
                </a:gridCol>
                <a:gridCol w="3164441">
                  <a:extLst>
                    <a:ext uri="{9D8B030D-6E8A-4147-A177-3AD203B41FA5}">
                      <a16:colId xmlns:a16="http://schemas.microsoft.com/office/drawing/2014/main" val="1531693729"/>
                    </a:ext>
                  </a:extLst>
                </a:gridCol>
                <a:gridCol w="7941922">
                  <a:extLst>
                    <a:ext uri="{9D8B030D-6E8A-4147-A177-3AD203B41FA5}">
                      <a16:colId xmlns:a16="http://schemas.microsoft.com/office/drawing/2014/main" val="3552344446"/>
                    </a:ext>
                  </a:extLst>
                </a:gridCol>
              </a:tblGrid>
              <a:tr h="630949">
                <a:tc>
                  <a:txBody>
                    <a:bodyPr/>
                    <a:lstStyle/>
                    <a:p>
                      <a:r>
                        <a:rPr lang="en-US" sz="1600" dirty="0"/>
                        <a:t>No</a:t>
                      </a:r>
                    </a:p>
                  </a:txBody>
                  <a:tcPr/>
                </a:tc>
                <a:tc>
                  <a:txBody>
                    <a:bodyPr/>
                    <a:lstStyle/>
                    <a:p>
                      <a:r>
                        <a:rPr lang="en-US" dirty="0"/>
                        <a:t>Failure Scenarios</a:t>
                      </a:r>
                    </a:p>
                  </a:txBody>
                  <a:tcPr/>
                </a:tc>
                <a:tc>
                  <a:txBody>
                    <a:bodyPr/>
                    <a:lstStyle/>
                    <a:p>
                      <a:pPr algn="ctr"/>
                      <a:r>
                        <a:rPr lang="en-US" dirty="0"/>
                        <a:t>Behavior </a:t>
                      </a:r>
                    </a:p>
                  </a:txBody>
                  <a:tcPr/>
                </a:tc>
                <a:extLst>
                  <a:ext uri="{0D108BD9-81ED-4DB2-BD59-A6C34878D82A}">
                    <a16:rowId xmlns:a16="http://schemas.microsoft.com/office/drawing/2014/main" val="1921226076"/>
                  </a:ext>
                </a:extLst>
              </a:tr>
              <a:tr h="454877">
                <a:tc>
                  <a:txBody>
                    <a:bodyPr/>
                    <a:lstStyle/>
                    <a:p>
                      <a:pPr marL="0" indent="0">
                        <a:buFontTx/>
                        <a:buNone/>
                      </a:pPr>
                      <a:r>
                        <a:rPr lang="en-US" sz="1200" b="1" dirty="0"/>
                        <a:t>1</a:t>
                      </a:r>
                    </a:p>
                  </a:txBody>
                  <a:tcPr>
                    <a:solidFill>
                      <a:schemeClr val="tx2">
                        <a:lumMod val="20000"/>
                        <a:lumOff val="80000"/>
                      </a:schemeClr>
                    </a:solidFill>
                  </a:tcPr>
                </a:tc>
                <a:tc>
                  <a:txBody>
                    <a:bodyPr/>
                    <a:lstStyle/>
                    <a:p>
                      <a:r>
                        <a:rPr lang="en-US" sz="1200" b="1" dirty="0">
                          <a:latin typeface="Arial Nova" panose="020B0504020202020204" pitchFamily="34" charset="0"/>
                        </a:rPr>
                        <a:t>Loss of Storage Array (All Nodes)</a:t>
                      </a:r>
                    </a:p>
                  </a:txBody>
                  <a:tcPr>
                    <a:solidFill>
                      <a:schemeClr val="tx2">
                        <a:lumMod val="20000"/>
                        <a:lumOff val="80000"/>
                      </a:schemeClr>
                    </a:solidFill>
                  </a:tcPr>
                </a:tc>
                <a:tc>
                  <a:txBody>
                    <a:bodyPr/>
                    <a:lstStyle/>
                    <a:p>
                      <a:r>
                        <a:rPr lang="en-US" sz="1400" dirty="0">
                          <a:latin typeface="Arial Nova" panose="020B0504020202020204" pitchFamily="34" charset="0"/>
                        </a:rPr>
                        <a:t>Seamless failover of Database storage to DR site initiated by Mediator. It doesn’t crash the database during the path transition and resumes the IO in few seconds.</a:t>
                      </a:r>
                    </a:p>
                  </a:txBody>
                  <a:tcPr>
                    <a:solidFill>
                      <a:schemeClr val="tx2">
                        <a:lumMod val="20000"/>
                        <a:lumOff val="80000"/>
                      </a:schemeClr>
                    </a:solidFill>
                  </a:tcPr>
                </a:tc>
                <a:extLst>
                  <a:ext uri="{0D108BD9-81ED-4DB2-BD59-A6C34878D82A}">
                    <a16:rowId xmlns:a16="http://schemas.microsoft.com/office/drawing/2014/main" val="1990275685"/>
                  </a:ext>
                </a:extLst>
              </a:tr>
              <a:tr h="503261">
                <a:tc>
                  <a:txBody>
                    <a:bodyPr/>
                    <a:lstStyle/>
                    <a:p>
                      <a:pPr marL="0" indent="0">
                        <a:buFontTx/>
                        <a:buNone/>
                      </a:pPr>
                      <a:r>
                        <a:rPr lang="en-US" sz="1200" b="1" dirty="0"/>
                        <a:t>2</a:t>
                      </a:r>
                    </a:p>
                  </a:txBody>
                  <a:tcPr>
                    <a:solidFill>
                      <a:schemeClr val="tx2">
                        <a:lumMod val="20000"/>
                        <a:lumOff val="80000"/>
                      </a:schemeClr>
                    </a:solidFill>
                  </a:tcPr>
                </a:tc>
                <a:tc>
                  <a:txBody>
                    <a:bodyPr/>
                    <a:lstStyle/>
                    <a:p>
                      <a:r>
                        <a:rPr lang="en-US" sz="1200" b="1" dirty="0">
                          <a:latin typeface="Arial Nova" panose="020B0504020202020204" pitchFamily="34" charset="0"/>
                        </a:rPr>
                        <a:t>Loss of one of the storage controller</a:t>
                      </a:r>
                    </a:p>
                  </a:txBody>
                  <a:tcPr>
                    <a:solidFill>
                      <a:schemeClr val="tx2">
                        <a:lumMod val="20000"/>
                        <a:lumOff val="80000"/>
                      </a:schemeClr>
                    </a:solidFill>
                  </a:tcPr>
                </a:tc>
                <a:tc>
                  <a:txBody>
                    <a:bodyPr/>
                    <a:lstStyle/>
                    <a:p>
                      <a:r>
                        <a:rPr lang="en-US" sz="1400" dirty="0">
                          <a:latin typeface="Arial Nova" panose="020B0504020202020204" pitchFamily="34" charset="0"/>
                        </a:rPr>
                        <a:t>The partner node in the HA cluster will attempt for takeover. If takeover fails, Mediator notices both the storage nodes are offline and performs switchover to remote cluster</a:t>
                      </a:r>
                    </a:p>
                  </a:txBody>
                  <a:tcPr>
                    <a:solidFill>
                      <a:schemeClr val="tx2">
                        <a:lumMod val="20000"/>
                        <a:lumOff val="80000"/>
                      </a:schemeClr>
                    </a:solidFill>
                  </a:tcPr>
                </a:tc>
                <a:extLst>
                  <a:ext uri="{0D108BD9-81ED-4DB2-BD59-A6C34878D82A}">
                    <a16:rowId xmlns:a16="http://schemas.microsoft.com/office/drawing/2014/main" val="2518360965"/>
                  </a:ext>
                </a:extLst>
              </a:tr>
              <a:tr h="450285">
                <a:tc>
                  <a:txBody>
                    <a:bodyPr/>
                    <a:lstStyle/>
                    <a:p>
                      <a:pPr marL="0" indent="0">
                        <a:buFontTx/>
                        <a:buNone/>
                      </a:pPr>
                      <a:r>
                        <a:rPr lang="en-US" sz="1200" b="1" dirty="0"/>
                        <a:t>3</a:t>
                      </a:r>
                    </a:p>
                  </a:txBody>
                  <a:tcPr>
                    <a:solidFill>
                      <a:schemeClr val="tx2">
                        <a:lumMod val="20000"/>
                        <a:lumOff val="80000"/>
                      </a:schemeClr>
                    </a:solidFill>
                  </a:tcPr>
                </a:tc>
                <a:tc>
                  <a:txBody>
                    <a:bodyPr/>
                    <a:lstStyle/>
                    <a:p>
                      <a:r>
                        <a:rPr lang="en-US" sz="1200" b="1" dirty="0">
                          <a:latin typeface="Arial Nova" panose="020B0504020202020204" pitchFamily="34" charset="0"/>
                        </a:rPr>
                        <a:t>Loss of connectivity between sites</a:t>
                      </a:r>
                    </a:p>
                  </a:txBody>
                  <a:tcPr>
                    <a:solidFill>
                      <a:schemeClr val="tx2">
                        <a:lumMod val="20000"/>
                        <a:lumOff val="80000"/>
                      </a:schemeClr>
                    </a:solidFill>
                  </a:tcPr>
                </a:tc>
                <a:tc>
                  <a:txBody>
                    <a:bodyPr/>
                    <a:lstStyle/>
                    <a:p>
                      <a:r>
                        <a:rPr lang="en-US" sz="1400" dirty="0">
                          <a:latin typeface="Arial Nova" panose="020B0504020202020204" pitchFamily="34" charset="0"/>
                        </a:rPr>
                        <a:t>Mediator recognizes this split-brain scenario and resumes the Oracle IO on the node that holds the master copy.  When the connectivity between site is back online, the alternate site performs automatic resync </a:t>
                      </a:r>
                    </a:p>
                  </a:txBody>
                  <a:tcPr>
                    <a:solidFill>
                      <a:schemeClr val="tx2">
                        <a:lumMod val="20000"/>
                        <a:lumOff val="80000"/>
                      </a:schemeClr>
                    </a:solidFill>
                  </a:tcPr>
                </a:tc>
                <a:extLst>
                  <a:ext uri="{0D108BD9-81ED-4DB2-BD59-A6C34878D82A}">
                    <a16:rowId xmlns:a16="http://schemas.microsoft.com/office/drawing/2014/main" val="419003612"/>
                  </a:ext>
                </a:extLst>
              </a:tr>
              <a:tr h="327967">
                <a:tc>
                  <a:txBody>
                    <a:bodyPr/>
                    <a:lstStyle/>
                    <a:p>
                      <a:pPr marL="0" indent="0">
                        <a:buFontTx/>
                        <a:buNone/>
                      </a:pPr>
                      <a:r>
                        <a:rPr lang="en-US" sz="1200" b="1" dirty="0"/>
                        <a:t>4</a:t>
                      </a:r>
                    </a:p>
                  </a:txBody>
                  <a:tcPr>
                    <a:solidFill>
                      <a:schemeClr val="tx2">
                        <a:lumMod val="20000"/>
                        <a:lumOff val="80000"/>
                      </a:schemeClr>
                    </a:solidFill>
                  </a:tcPr>
                </a:tc>
                <a:tc>
                  <a:txBody>
                    <a:bodyPr/>
                    <a:lstStyle/>
                    <a:p>
                      <a:r>
                        <a:rPr lang="en-US" sz="1200" b="1" dirty="0">
                          <a:latin typeface="Arial Nova" panose="020B0504020202020204" pitchFamily="34" charset="0"/>
                        </a:rPr>
                        <a:t>Loss of Disks</a:t>
                      </a:r>
                    </a:p>
                  </a:txBody>
                  <a:tcPr>
                    <a:solidFill>
                      <a:schemeClr val="tx2">
                        <a:lumMod val="20000"/>
                        <a:lumOff val="80000"/>
                      </a:schemeClr>
                    </a:solidFill>
                  </a:tcPr>
                </a:tc>
                <a:tc>
                  <a:txBody>
                    <a:bodyPr/>
                    <a:lstStyle/>
                    <a:p>
                      <a:r>
                        <a:rPr lang="en-US" sz="1400" dirty="0">
                          <a:latin typeface="Arial Nova" panose="020B0504020202020204" pitchFamily="34" charset="0"/>
                        </a:rPr>
                        <a:t>Oracle continues to perform IO up to 3 consecutive Disk's failure . This is part of RAID-TEC</a:t>
                      </a:r>
                    </a:p>
                  </a:txBody>
                  <a:tcPr>
                    <a:solidFill>
                      <a:schemeClr val="tx2">
                        <a:lumMod val="20000"/>
                        <a:lumOff val="80000"/>
                      </a:schemeClr>
                    </a:solidFill>
                  </a:tcPr>
                </a:tc>
                <a:extLst>
                  <a:ext uri="{0D108BD9-81ED-4DB2-BD59-A6C34878D82A}">
                    <a16:rowId xmlns:a16="http://schemas.microsoft.com/office/drawing/2014/main" val="3724746502"/>
                  </a:ext>
                </a:extLst>
              </a:tr>
              <a:tr h="538576">
                <a:tc>
                  <a:txBody>
                    <a:bodyPr/>
                    <a:lstStyle/>
                    <a:p>
                      <a:pPr marL="0" indent="0">
                        <a:buFontTx/>
                        <a:buNone/>
                      </a:pPr>
                      <a:r>
                        <a:rPr lang="en-US" sz="1200" b="1" dirty="0"/>
                        <a:t>5</a:t>
                      </a:r>
                    </a:p>
                  </a:txBody>
                  <a:tcPr>
                    <a:solidFill>
                      <a:schemeClr val="tx2">
                        <a:lumMod val="20000"/>
                        <a:lumOff val="80000"/>
                      </a:schemeClr>
                    </a:solidFill>
                  </a:tcPr>
                </a:tc>
                <a:tc>
                  <a:txBody>
                    <a:bodyPr/>
                    <a:lstStyle/>
                    <a:p>
                      <a:r>
                        <a:rPr lang="en-US" sz="1200" b="1" dirty="0">
                          <a:latin typeface="Arial Nova" panose="020B0504020202020204" pitchFamily="34" charset="0"/>
                        </a:rPr>
                        <a:t>Loss of Fiber Channel Switch </a:t>
                      </a:r>
                    </a:p>
                  </a:txBody>
                  <a:tcPr>
                    <a:solidFill>
                      <a:schemeClr val="tx2">
                        <a:lumMod val="20000"/>
                        <a:lumOff val="80000"/>
                      </a:schemeClr>
                    </a:solidFill>
                  </a:tcPr>
                </a:tc>
                <a:tc>
                  <a:txBody>
                    <a:bodyPr/>
                    <a:lstStyle/>
                    <a:p>
                      <a:r>
                        <a:rPr lang="en-US" sz="1400" dirty="0">
                          <a:latin typeface="Arial Nova" panose="020B0504020202020204" pitchFamily="34" charset="0"/>
                        </a:rPr>
                        <a:t>The oracle operations continues to operate from the redundant FC switch at each site. Switch level redundancy is essential, so we have multiple paths to the same storage device at each site. </a:t>
                      </a:r>
                    </a:p>
                  </a:txBody>
                  <a:tcPr>
                    <a:solidFill>
                      <a:schemeClr val="tx2">
                        <a:lumMod val="20000"/>
                        <a:lumOff val="80000"/>
                      </a:schemeClr>
                    </a:solidFill>
                  </a:tcPr>
                </a:tc>
                <a:extLst>
                  <a:ext uri="{0D108BD9-81ED-4DB2-BD59-A6C34878D82A}">
                    <a16:rowId xmlns:a16="http://schemas.microsoft.com/office/drawing/2014/main" val="3497608248"/>
                  </a:ext>
                </a:extLst>
              </a:tr>
              <a:tr h="556236">
                <a:tc>
                  <a:txBody>
                    <a:bodyPr/>
                    <a:lstStyle/>
                    <a:p>
                      <a:pPr marL="0" indent="0">
                        <a:buFontTx/>
                        <a:buNone/>
                      </a:pPr>
                      <a:r>
                        <a:rPr lang="en-US" sz="1200" b="1" dirty="0"/>
                        <a:t>6</a:t>
                      </a:r>
                    </a:p>
                  </a:txBody>
                  <a:tcPr>
                    <a:solidFill>
                      <a:schemeClr val="tx2">
                        <a:lumMod val="20000"/>
                        <a:lumOff val="80000"/>
                      </a:schemeClr>
                    </a:solidFill>
                  </a:tcPr>
                </a:tc>
                <a:tc>
                  <a:txBody>
                    <a:bodyPr/>
                    <a:lstStyle/>
                    <a:p>
                      <a:r>
                        <a:rPr lang="en-US" sz="1200" b="1" dirty="0">
                          <a:latin typeface="Arial Nova" panose="020B0504020202020204" pitchFamily="34" charset="0"/>
                        </a:rPr>
                        <a:t>Loss of Mediator</a:t>
                      </a:r>
                    </a:p>
                  </a:txBody>
                  <a:tcPr>
                    <a:solidFill>
                      <a:schemeClr val="tx2">
                        <a:lumMod val="20000"/>
                        <a:lumOff val="80000"/>
                      </a:schemeClr>
                    </a:solidFill>
                  </a:tcPr>
                </a:tc>
                <a:tc>
                  <a:txBody>
                    <a:bodyPr/>
                    <a:lstStyle/>
                    <a:p>
                      <a:r>
                        <a:rPr lang="en-US" sz="1400" dirty="0">
                          <a:latin typeface="Arial Nova" panose="020B0504020202020204" pitchFamily="34" charset="0"/>
                        </a:rPr>
                        <a:t>Automated unplanned and planned failover and failback is not possible, but the Oracle IO continue to happen and will remain in sync with the remote cluster</a:t>
                      </a:r>
                    </a:p>
                  </a:txBody>
                  <a:tcPr>
                    <a:solidFill>
                      <a:schemeClr val="tx2">
                        <a:lumMod val="20000"/>
                        <a:lumOff val="80000"/>
                      </a:schemeClr>
                    </a:solidFill>
                  </a:tcPr>
                </a:tc>
                <a:extLst>
                  <a:ext uri="{0D108BD9-81ED-4DB2-BD59-A6C34878D82A}">
                    <a16:rowId xmlns:a16="http://schemas.microsoft.com/office/drawing/2014/main" val="88635663"/>
                  </a:ext>
                </a:extLst>
              </a:tr>
              <a:tr h="1003411">
                <a:tc>
                  <a:txBody>
                    <a:bodyPr/>
                    <a:lstStyle/>
                    <a:p>
                      <a:pPr marL="0" indent="0">
                        <a:buFontTx/>
                        <a:buNone/>
                      </a:pPr>
                      <a:r>
                        <a:rPr lang="en-US" sz="1200" b="1" dirty="0"/>
                        <a:t>7</a:t>
                      </a:r>
                    </a:p>
                  </a:txBody>
                  <a:tcPr>
                    <a:solidFill>
                      <a:schemeClr val="tx2">
                        <a:lumMod val="20000"/>
                        <a:lumOff val="80000"/>
                      </a:schemeClr>
                    </a:solidFill>
                  </a:tcPr>
                </a:tc>
                <a:tc>
                  <a:txBody>
                    <a:bodyPr/>
                    <a:lstStyle/>
                    <a:p>
                      <a:r>
                        <a:rPr lang="en-US" sz="1200" b="1" dirty="0">
                          <a:latin typeface="Arial Nova" panose="020B0504020202020204" pitchFamily="34" charset="0"/>
                        </a:rPr>
                        <a:t>Loss of remote DR Storage Cluster</a:t>
                      </a:r>
                    </a:p>
                  </a:txBody>
                  <a:tcPr>
                    <a:solidFill>
                      <a:schemeClr val="tx2">
                        <a:lumMod val="20000"/>
                        <a:lumOff val="80000"/>
                      </a:schemeClr>
                    </a:solidFill>
                  </a:tcPr>
                </a:tc>
                <a:tc>
                  <a:txBody>
                    <a:bodyPr/>
                    <a:lstStyle/>
                    <a:p>
                      <a:r>
                        <a:rPr lang="en-US" sz="1400" dirty="0">
                          <a:latin typeface="Arial Nova" panose="020B0504020202020204" pitchFamily="34" charset="0"/>
                        </a:rPr>
                        <a:t>There will be no I/O disruption. There will be a momentary pause due to network causing sync replication to abort and Master establishing that it is the rightful owner to continue to serve I/O (consensus) and for that there will be a I/O pause of a couple of seconds and then the I/O will resume.  There will be an automatic resync when the site is online</a:t>
                      </a:r>
                    </a:p>
                  </a:txBody>
                  <a:tcPr>
                    <a:solidFill>
                      <a:schemeClr val="tx2">
                        <a:lumMod val="20000"/>
                        <a:lumOff val="80000"/>
                      </a:schemeClr>
                    </a:solidFill>
                  </a:tcPr>
                </a:tc>
                <a:extLst>
                  <a:ext uri="{0D108BD9-81ED-4DB2-BD59-A6C34878D82A}">
                    <a16:rowId xmlns:a16="http://schemas.microsoft.com/office/drawing/2014/main" val="609827628"/>
                  </a:ext>
                </a:extLst>
              </a:tr>
              <a:tr h="555523">
                <a:tc>
                  <a:txBody>
                    <a:bodyPr/>
                    <a:lstStyle/>
                    <a:p>
                      <a:pPr marL="0" indent="0">
                        <a:buFontTx/>
                        <a:buNone/>
                      </a:pPr>
                      <a:r>
                        <a:rPr lang="en-US" sz="1200" b="1" dirty="0"/>
                        <a:t>8</a:t>
                      </a:r>
                    </a:p>
                  </a:txBody>
                  <a:tcPr>
                    <a:solidFill>
                      <a:schemeClr val="tx2">
                        <a:lumMod val="20000"/>
                        <a:lumOff val="80000"/>
                      </a:schemeClr>
                    </a:solidFill>
                  </a:tcPr>
                </a:tc>
                <a:tc>
                  <a:txBody>
                    <a:bodyPr/>
                    <a:lstStyle/>
                    <a:p>
                      <a:r>
                        <a:rPr lang="en-US" sz="1200" b="1" dirty="0">
                          <a:latin typeface="Arial Nova" panose="020B0504020202020204" pitchFamily="34" charset="0"/>
                        </a:rPr>
                        <a:t>Loss of  Entire Site </a:t>
                      </a:r>
                    </a:p>
                    <a:p>
                      <a:r>
                        <a:rPr lang="en-US" sz="1200" b="1" dirty="0">
                          <a:latin typeface="Arial Nova" panose="020B0504020202020204" pitchFamily="34" charset="0"/>
                        </a:rPr>
                        <a:t>( Host + Storage + Network)</a:t>
                      </a:r>
                    </a:p>
                  </a:txBody>
                  <a:tcPr>
                    <a:solidFill>
                      <a:schemeClr val="tx2">
                        <a:lumMod val="20000"/>
                        <a:lumOff val="80000"/>
                      </a:schemeClr>
                    </a:solidFill>
                  </a:tcPr>
                </a:tc>
                <a:tc>
                  <a:txBody>
                    <a:bodyPr/>
                    <a:lstStyle/>
                    <a:p>
                      <a:r>
                        <a:rPr lang="en-US" sz="1400" dirty="0">
                          <a:latin typeface="Arial Nova" panose="020B0504020202020204" pitchFamily="34" charset="0"/>
                        </a:rPr>
                        <a:t>Without Extended RAC, you need to have passive RAC setup on the remote site that is already zoned or connected . Post storage failover, re-discover the storage devices, mount and recover the database completely.</a:t>
                      </a:r>
                    </a:p>
                  </a:txBody>
                  <a:tcPr>
                    <a:solidFill>
                      <a:schemeClr val="tx2">
                        <a:lumMod val="20000"/>
                        <a:lumOff val="80000"/>
                      </a:schemeClr>
                    </a:solidFill>
                  </a:tcPr>
                </a:tc>
                <a:extLst>
                  <a:ext uri="{0D108BD9-81ED-4DB2-BD59-A6C34878D82A}">
                    <a16:rowId xmlns:a16="http://schemas.microsoft.com/office/drawing/2014/main" val="3783663745"/>
                  </a:ext>
                </a:extLst>
              </a:tr>
              <a:tr h="797682">
                <a:tc>
                  <a:txBody>
                    <a:bodyPr/>
                    <a:lstStyle/>
                    <a:p>
                      <a:pPr marL="0" indent="0">
                        <a:buFontTx/>
                        <a:buNone/>
                      </a:pPr>
                      <a:r>
                        <a:rPr lang="en-US" sz="1200" b="1" dirty="0"/>
                        <a:t>9</a:t>
                      </a:r>
                    </a:p>
                  </a:txBody>
                  <a:tcPr>
                    <a:solidFill>
                      <a:schemeClr val="tx2">
                        <a:lumMod val="20000"/>
                        <a:lumOff val="80000"/>
                      </a:schemeClr>
                    </a:solidFill>
                  </a:tcPr>
                </a:tc>
                <a:tc>
                  <a:txBody>
                    <a:bodyPr/>
                    <a:lstStyle/>
                    <a:p>
                      <a:r>
                        <a:rPr lang="en-US" sz="1200" b="1" dirty="0">
                          <a:latin typeface="Arial Nova" panose="020B0504020202020204" pitchFamily="34" charset="0"/>
                        </a:rPr>
                        <a:t>Loss of Entire Site in Extended RAC </a:t>
                      </a:r>
                    </a:p>
                    <a:p>
                      <a:r>
                        <a:rPr lang="en-US" sz="1200" b="1" dirty="0">
                          <a:latin typeface="Arial Nova" panose="020B0504020202020204" pitchFamily="34" charset="0"/>
                        </a:rPr>
                        <a:t>(RAC node + Primary storage + Network)</a:t>
                      </a:r>
                    </a:p>
                  </a:txBody>
                  <a:tcPr>
                    <a:solidFill>
                      <a:schemeClr val="tx2">
                        <a:lumMod val="20000"/>
                        <a:lumOff val="80000"/>
                      </a:schemeClr>
                    </a:solidFill>
                  </a:tcPr>
                </a:tc>
                <a:tc>
                  <a:txBody>
                    <a:bodyPr/>
                    <a:lstStyle/>
                    <a:p>
                      <a:r>
                        <a:rPr lang="en-US" sz="1400" dirty="0">
                          <a:latin typeface="Arial Nova" panose="020B0504020202020204" pitchFamily="34" charset="0"/>
                        </a:rPr>
                        <a:t>Seamless failover, IO resumes after a few seconds of pause. If RAC DB service is enabled for Transparent application continuity and failover, the DML replay will happen on the same session from surviving RAC Instance</a:t>
                      </a:r>
                    </a:p>
                  </a:txBody>
                  <a:tcPr>
                    <a:solidFill>
                      <a:schemeClr val="tx2">
                        <a:lumMod val="20000"/>
                        <a:lumOff val="80000"/>
                      </a:schemeClr>
                    </a:solidFill>
                  </a:tcPr>
                </a:tc>
                <a:extLst>
                  <a:ext uri="{0D108BD9-81ED-4DB2-BD59-A6C34878D82A}">
                    <a16:rowId xmlns:a16="http://schemas.microsoft.com/office/drawing/2014/main" val="3379314244"/>
                  </a:ext>
                </a:extLst>
              </a:tr>
            </a:tbl>
          </a:graphicData>
        </a:graphic>
      </p:graphicFrame>
    </p:spTree>
    <p:extLst>
      <p:ext uri="{BB962C8B-B14F-4D97-AF65-F5344CB8AC3E}">
        <p14:creationId xmlns:p14="http://schemas.microsoft.com/office/powerpoint/2010/main" val="219614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23260C-ABCB-4D9B-8B5A-731F4344F03B}"/>
              </a:ext>
            </a:extLst>
          </p:cNvPr>
          <p:cNvSpPr>
            <a:spLocks noGrp="1"/>
          </p:cNvSpPr>
          <p:nvPr>
            <p:ph type="ftr" sz="quarter" idx="3"/>
          </p:nvPr>
        </p:nvSpPr>
        <p:spPr/>
        <p:txBody>
          <a:bodyPr/>
          <a:lstStyle/>
          <a:p>
            <a:r>
              <a:rPr lang="en-US" dirty="0"/>
              <a:t>© 2021 NetApp, Inc. All rights reserved.  — NETAPP CONFIDENTIAL — </a:t>
            </a:r>
          </a:p>
        </p:txBody>
      </p:sp>
      <p:sp>
        <p:nvSpPr>
          <p:cNvPr id="3" name="Slide Number Placeholder 2">
            <a:extLst>
              <a:ext uri="{FF2B5EF4-FFF2-40B4-BE49-F238E27FC236}">
                <a16:creationId xmlns:a16="http://schemas.microsoft.com/office/drawing/2014/main" id="{E225AA68-4B35-4EEF-9817-547B34765F23}"/>
              </a:ext>
            </a:extLst>
          </p:cNvPr>
          <p:cNvSpPr>
            <a:spLocks noGrp="1"/>
          </p:cNvSpPr>
          <p:nvPr>
            <p:ph type="sldNum" sz="quarter" idx="4"/>
          </p:nvPr>
        </p:nvSpPr>
        <p:spPr/>
        <p:txBody>
          <a:bodyPr/>
          <a:lstStyle/>
          <a:p>
            <a:fld id="{B071A5F3-A4FF-4CEE-8215-C08835B585C1}" type="slidenum">
              <a:rPr lang="en-US" smtClean="0"/>
              <a:pPr/>
              <a:t>3</a:t>
            </a:fld>
            <a:endParaRPr lang="en-US" dirty="0"/>
          </a:p>
        </p:txBody>
      </p:sp>
      <p:sp>
        <p:nvSpPr>
          <p:cNvPr id="4" name="Text Placeholder 3">
            <a:extLst>
              <a:ext uri="{FF2B5EF4-FFF2-40B4-BE49-F238E27FC236}">
                <a16:creationId xmlns:a16="http://schemas.microsoft.com/office/drawing/2014/main" id="{8FE35B2D-9F75-4A26-9223-5F3BB7CDC8B7}"/>
              </a:ext>
            </a:extLst>
          </p:cNvPr>
          <p:cNvSpPr>
            <a:spLocks noGrp="1"/>
          </p:cNvSpPr>
          <p:nvPr>
            <p:ph type="body" idx="10"/>
          </p:nvPr>
        </p:nvSpPr>
        <p:spPr/>
        <p:txBody>
          <a:bodyPr/>
          <a:lstStyle/>
          <a:p>
            <a:r>
              <a:rPr lang="en-US" dirty="0"/>
              <a:t>Demarcation for SMBC vs MCC</a:t>
            </a:r>
          </a:p>
        </p:txBody>
      </p:sp>
      <p:sp>
        <p:nvSpPr>
          <p:cNvPr id="5" name="Title 4">
            <a:extLst>
              <a:ext uri="{FF2B5EF4-FFF2-40B4-BE49-F238E27FC236}">
                <a16:creationId xmlns:a16="http://schemas.microsoft.com/office/drawing/2014/main" id="{AFFBA04A-A057-4CB5-9AF3-213E93396904}"/>
              </a:ext>
            </a:extLst>
          </p:cNvPr>
          <p:cNvSpPr>
            <a:spLocks noGrp="1"/>
          </p:cNvSpPr>
          <p:nvPr>
            <p:ph type="title"/>
          </p:nvPr>
        </p:nvSpPr>
        <p:spPr/>
        <p:txBody>
          <a:bodyPr/>
          <a:lstStyle/>
          <a:p>
            <a:r>
              <a:rPr lang="en-US" dirty="0"/>
              <a:t>Impact radius</a:t>
            </a:r>
          </a:p>
        </p:txBody>
      </p:sp>
      <p:sp>
        <p:nvSpPr>
          <p:cNvPr id="6" name="Content Placeholder 1">
            <a:extLst>
              <a:ext uri="{FF2B5EF4-FFF2-40B4-BE49-F238E27FC236}">
                <a16:creationId xmlns:a16="http://schemas.microsoft.com/office/drawing/2014/main" id="{B1861D03-33FF-4B9D-947C-C4FBEA5EFC2A}"/>
              </a:ext>
            </a:extLst>
          </p:cNvPr>
          <p:cNvSpPr txBox="1">
            <a:spLocks/>
          </p:cNvSpPr>
          <p:nvPr/>
        </p:nvSpPr>
        <p:spPr>
          <a:xfrm>
            <a:off x="747663" y="4374162"/>
            <a:ext cx="2497405" cy="634613"/>
          </a:xfrm>
          <a:prstGeom prst="rect">
            <a:avLst/>
          </a:prstGeom>
          <a:ln w="28575">
            <a:noFill/>
          </a:ln>
        </p:spPr>
        <p:txBody>
          <a:bodyPr vert="horz" wrap="square" lIns="91521" tIns="45761" rIns="91521" bIns="45761" rtlCol="0">
            <a:noAutofit/>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tx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2">
                    <a:lumMod val="50000"/>
                  </a:schemeClr>
                </a:solidFill>
              </a:rPr>
              <a:t>Localized power outages</a:t>
            </a:r>
          </a:p>
        </p:txBody>
      </p:sp>
      <p:sp>
        <p:nvSpPr>
          <p:cNvPr id="7" name="Arc 6">
            <a:extLst>
              <a:ext uri="{FF2B5EF4-FFF2-40B4-BE49-F238E27FC236}">
                <a16:creationId xmlns:a16="http://schemas.microsoft.com/office/drawing/2014/main" id="{D9374182-4AFF-4944-B8FB-C0D012035C1B}"/>
              </a:ext>
            </a:extLst>
          </p:cNvPr>
          <p:cNvSpPr>
            <a:spLocks/>
          </p:cNvSpPr>
          <p:nvPr/>
        </p:nvSpPr>
        <p:spPr>
          <a:xfrm rot="3184085">
            <a:off x="2403589" y="2448873"/>
            <a:ext cx="1918375" cy="1682266"/>
          </a:xfrm>
          <a:prstGeom prst="arc">
            <a:avLst/>
          </a:prstGeom>
          <a:ln w="34925">
            <a:solidFill>
              <a:schemeClr val="accent3"/>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99" dirty="0"/>
          </a:p>
        </p:txBody>
      </p:sp>
      <p:sp>
        <p:nvSpPr>
          <p:cNvPr id="8" name="TextBox 7">
            <a:extLst>
              <a:ext uri="{FF2B5EF4-FFF2-40B4-BE49-F238E27FC236}">
                <a16:creationId xmlns:a16="http://schemas.microsoft.com/office/drawing/2014/main" id="{BC45AEC4-4ED1-4A59-9EE2-79C170AC97D7}"/>
              </a:ext>
            </a:extLst>
          </p:cNvPr>
          <p:cNvSpPr txBox="1"/>
          <p:nvPr/>
        </p:nvSpPr>
        <p:spPr>
          <a:xfrm>
            <a:off x="1490210" y="2203262"/>
            <a:ext cx="1268296" cy="830997"/>
          </a:xfrm>
          <a:prstGeom prst="rect">
            <a:avLst/>
          </a:prstGeom>
          <a:noFill/>
          <a:ln w="25400">
            <a:noFill/>
          </a:ln>
        </p:spPr>
        <p:txBody>
          <a:bodyPr wrap="none" rtlCol="0">
            <a:spAutoFit/>
          </a:bodyPr>
          <a:lstStyle/>
          <a:p>
            <a:pPr algn="ctr"/>
            <a:r>
              <a:rPr lang="en-US" sz="1600" dirty="0">
                <a:solidFill>
                  <a:schemeClr val="accent1"/>
                </a:solidFill>
              </a:rPr>
              <a:t>Primary site</a:t>
            </a:r>
          </a:p>
          <a:p>
            <a:pPr algn="ctr"/>
            <a:r>
              <a:rPr lang="en-US" sz="1600" dirty="0">
                <a:solidFill>
                  <a:schemeClr val="accent1"/>
                </a:solidFill>
              </a:rPr>
              <a:t>Cluster A</a:t>
            </a:r>
          </a:p>
          <a:p>
            <a:pPr algn="ctr"/>
            <a:endParaRPr lang="en-US" sz="1600" dirty="0">
              <a:solidFill>
                <a:schemeClr val="accent1"/>
              </a:solidFill>
            </a:endParaRPr>
          </a:p>
        </p:txBody>
      </p:sp>
      <p:pic>
        <p:nvPicPr>
          <p:cNvPr id="9" name="image158.png" descr="Failure.png">
            <a:extLst>
              <a:ext uri="{FF2B5EF4-FFF2-40B4-BE49-F238E27FC236}">
                <a16:creationId xmlns:a16="http://schemas.microsoft.com/office/drawing/2014/main" id="{E7922945-D5F9-42EB-9653-CCBEE1DEA0A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82112" y="2966549"/>
            <a:ext cx="886620" cy="805052"/>
          </a:xfrm>
          <a:prstGeom prst="rect">
            <a:avLst/>
          </a:prstGeom>
          <a:ln w="12700">
            <a:miter lim="400000"/>
          </a:ln>
        </p:spPr>
      </p:pic>
      <p:sp>
        <p:nvSpPr>
          <p:cNvPr id="10" name="TextBox 9">
            <a:extLst>
              <a:ext uri="{FF2B5EF4-FFF2-40B4-BE49-F238E27FC236}">
                <a16:creationId xmlns:a16="http://schemas.microsoft.com/office/drawing/2014/main" id="{01CAD679-13E7-4736-8762-F1FE804261A7}"/>
              </a:ext>
            </a:extLst>
          </p:cNvPr>
          <p:cNvSpPr txBox="1"/>
          <p:nvPr/>
        </p:nvSpPr>
        <p:spPr>
          <a:xfrm>
            <a:off x="3576977" y="3079413"/>
            <a:ext cx="1274225" cy="584623"/>
          </a:xfrm>
          <a:prstGeom prst="rect">
            <a:avLst/>
          </a:prstGeom>
          <a:solidFill>
            <a:schemeClr val="bg1"/>
          </a:solidFill>
        </p:spPr>
        <p:txBody>
          <a:bodyPr wrap="square" rtlCol="0">
            <a:spAutoFit/>
          </a:bodyPr>
          <a:lstStyle/>
          <a:p>
            <a:pPr algn="ctr"/>
            <a:r>
              <a:rPr lang="en-US" sz="1600" dirty="0"/>
              <a:t>Local</a:t>
            </a:r>
          </a:p>
          <a:p>
            <a:pPr algn="ctr"/>
            <a:r>
              <a:rPr lang="en-US" sz="1600" dirty="0"/>
              <a:t>&lt; 1-2km</a:t>
            </a:r>
          </a:p>
        </p:txBody>
      </p:sp>
      <p:sp>
        <p:nvSpPr>
          <p:cNvPr id="11" name="Arc 10">
            <a:extLst>
              <a:ext uri="{FF2B5EF4-FFF2-40B4-BE49-F238E27FC236}">
                <a16:creationId xmlns:a16="http://schemas.microsoft.com/office/drawing/2014/main" id="{C0FDC342-1705-4846-98C5-8E6B9FC4D1EC}"/>
              </a:ext>
            </a:extLst>
          </p:cNvPr>
          <p:cNvSpPr>
            <a:spLocks/>
          </p:cNvSpPr>
          <p:nvPr/>
        </p:nvSpPr>
        <p:spPr>
          <a:xfrm rot="2809456">
            <a:off x="3032231" y="2035614"/>
            <a:ext cx="2662766" cy="2620506"/>
          </a:xfrm>
          <a:prstGeom prst="arc">
            <a:avLst/>
          </a:prstGeom>
          <a:ln w="34925">
            <a:solidFill>
              <a:schemeClr val="accent4"/>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99" dirty="0"/>
          </a:p>
        </p:txBody>
      </p:sp>
      <p:sp>
        <p:nvSpPr>
          <p:cNvPr id="12" name="TextBox 11">
            <a:extLst>
              <a:ext uri="{FF2B5EF4-FFF2-40B4-BE49-F238E27FC236}">
                <a16:creationId xmlns:a16="http://schemas.microsoft.com/office/drawing/2014/main" id="{02C35550-CBFC-4291-8B7F-7A5A03DFE0E2}"/>
              </a:ext>
            </a:extLst>
          </p:cNvPr>
          <p:cNvSpPr txBox="1"/>
          <p:nvPr/>
        </p:nvSpPr>
        <p:spPr>
          <a:xfrm>
            <a:off x="5025452" y="3079412"/>
            <a:ext cx="1274225" cy="584623"/>
          </a:xfrm>
          <a:prstGeom prst="rect">
            <a:avLst/>
          </a:prstGeom>
          <a:solidFill>
            <a:schemeClr val="bg1"/>
          </a:solidFill>
        </p:spPr>
        <p:txBody>
          <a:bodyPr wrap="square" rtlCol="0">
            <a:spAutoFit/>
          </a:bodyPr>
          <a:lstStyle/>
          <a:p>
            <a:pPr algn="ctr"/>
            <a:r>
              <a:rPr lang="en-US" sz="1600" dirty="0"/>
              <a:t>Metro</a:t>
            </a:r>
          </a:p>
          <a:p>
            <a:pPr algn="ctr"/>
            <a:r>
              <a:rPr lang="en-US" sz="1600" dirty="0"/>
              <a:t>&lt; 150km</a:t>
            </a:r>
          </a:p>
        </p:txBody>
      </p:sp>
      <p:sp>
        <p:nvSpPr>
          <p:cNvPr id="13" name="Arc 12">
            <a:extLst>
              <a:ext uri="{FF2B5EF4-FFF2-40B4-BE49-F238E27FC236}">
                <a16:creationId xmlns:a16="http://schemas.microsoft.com/office/drawing/2014/main" id="{050DE2DF-F4A9-49BB-AB4E-C519F278EA1A}"/>
              </a:ext>
            </a:extLst>
          </p:cNvPr>
          <p:cNvSpPr>
            <a:spLocks/>
          </p:cNvSpPr>
          <p:nvPr/>
        </p:nvSpPr>
        <p:spPr>
          <a:xfrm rot="2552030">
            <a:off x="3195223" y="1172689"/>
            <a:ext cx="4074254" cy="4305378"/>
          </a:xfrm>
          <a:prstGeom prst="arc">
            <a:avLst/>
          </a:prstGeom>
          <a:ln w="34925">
            <a:solidFill>
              <a:srgbClr val="5CC4FF"/>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99" dirty="0"/>
          </a:p>
        </p:txBody>
      </p:sp>
      <p:sp>
        <p:nvSpPr>
          <p:cNvPr id="14" name="TextBox 13">
            <a:extLst>
              <a:ext uri="{FF2B5EF4-FFF2-40B4-BE49-F238E27FC236}">
                <a16:creationId xmlns:a16="http://schemas.microsoft.com/office/drawing/2014/main" id="{04C65E6B-8747-4E1F-9379-02A5B1EB0884}"/>
              </a:ext>
            </a:extLst>
          </p:cNvPr>
          <p:cNvSpPr txBox="1"/>
          <p:nvPr/>
        </p:nvSpPr>
        <p:spPr>
          <a:xfrm>
            <a:off x="6647191" y="3079413"/>
            <a:ext cx="1564764" cy="584775"/>
          </a:xfrm>
          <a:prstGeom prst="rect">
            <a:avLst/>
          </a:prstGeom>
          <a:solidFill>
            <a:schemeClr val="bg1"/>
          </a:solidFill>
        </p:spPr>
        <p:txBody>
          <a:bodyPr wrap="square" rtlCol="0">
            <a:spAutoFit/>
          </a:bodyPr>
          <a:lstStyle/>
          <a:p>
            <a:pPr algn="ctr"/>
            <a:r>
              <a:rPr lang="en-US" sz="1600" dirty="0"/>
              <a:t>Regional</a:t>
            </a:r>
          </a:p>
          <a:p>
            <a:pPr algn="ctr"/>
            <a:r>
              <a:rPr lang="en-US" sz="1600" dirty="0"/>
              <a:t>300 -700 km</a:t>
            </a:r>
          </a:p>
        </p:txBody>
      </p:sp>
      <p:sp>
        <p:nvSpPr>
          <p:cNvPr id="15" name="Content Placeholder 1">
            <a:extLst>
              <a:ext uri="{FF2B5EF4-FFF2-40B4-BE49-F238E27FC236}">
                <a16:creationId xmlns:a16="http://schemas.microsoft.com/office/drawing/2014/main" id="{35161F46-D421-427C-81DB-C5ADA4B030F3}"/>
              </a:ext>
            </a:extLst>
          </p:cNvPr>
          <p:cNvSpPr txBox="1">
            <a:spLocks/>
          </p:cNvSpPr>
          <p:nvPr/>
        </p:nvSpPr>
        <p:spPr>
          <a:xfrm>
            <a:off x="3342911" y="4295520"/>
            <a:ext cx="3732994" cy="450557"/>
          </a:xfrm>
          <a:prstGeom prst="rect">
            <a:avLst/>
          </a:prstGeom>
          <a:ln w="28575">
            <a:noFill/>
          </a:ln>
        </p:spPr>
        <p:txBody>
          <a:bodyPr vert="horz" lIns="91416" tIns="45708" rIns="91416" bIns="45708" rtlCol="0">
            <a:noAutofit/>
          </a:bodyPr>
          <a:lstStyle>
            <a:lvl1pPr marL="235159" indent="-235159" algn="l" defTabSz="915216" rtl="0" eaLnBrk="1" latinLnBrk="0" hangingPunct="1">
              <a:lnSpc>
                <a:spcPct val="95000"/>
              </a:lnSpc>
              <a:spcBef>
                <a:spcPts val="1201"/>
              </a:spcBef>
              <a:spcAft>
                <a:spcPts val="400"/>
              </a:spcAft>
              <a:buClr>
                <a:schemeClr val="accent1"/>
              </a:buClr>
              <a:buFont typeface="Wingdings" panose="05000000000000000000" pitchFamily="2" charset="2"/>
              <a:buChar char="§"/>
              <a:defRPr lang="en-US" sz="2200" kern="1200" dirty="0" smtClean="0">
                <a:solidFill>
                  <a:schemeClr val="tx1"/>
                </a:solidFill>
                <a:latin typeface="+mn-lt"/>
                <a:ea typeface="+mn-ea"/>
                <a:cs typeface="+mn-cs"/>
              </a:defRPr>
            </a:lvl1pPr>
            <a:lvl2pPr marL="514554" indent="-285750" algn="l" defTabSz="914400" rtl="0" eaLnBrk="1" latinLnBrk="0" hangingPunct="1">
              <a:lnSpc>
                <a:spcPct val="90000"/>
              </a:lnSpc>
              <a:spcBef>
                <a:spcPts val="500"/>
              </a:spcBef>
              <a:buClr>
                <a:schemeClr val="tx1">
                  <a:lumMod val="65000"/>
                  <a:lumOff val="35000"/>
                </a:schemeClr>
              </a:buClr>
              <a:buFont typeface="Wingdings" panose="05000000000000000000" pitchFamily="2" charset="2"/>
              <a:buChar char="§"/>
              <a:defRPr lang="en-US" sz="1800" kern="1200" dirty="0" smtClean="0">
                <a:solidFill>
                  <a:schemeClr val="tx1"/>
                </a:solidFill>
                <a:latin typeface="+mn-lt"/>
                <a:ea typeface="+mn-ea"/>
                <a:cs typeface="+mn-cs"/>
              </a:defRPr>
            </a:lvl2pPr>
            <a:lvl3pPr marL="800508" indent="-342900" algn="l" defTabSz="914400" rtl="0" eaLnBrk="1" latinLnBrk="0" hangingPunct="1">
              <a:lnSpc>
                <a:spcPct val="90000"/>
              </a:lnSpc>
              <a:spcBef>
                <a:spcPts val="500"/>
              </a:spcBef>
              <a:buClr>
                <a:schemeClr val="tx1">
                  <a:lumMod val="65000"/>
                  <a:lumOff val="35000"/>
                </a:schemeClr>
              </a:buClr>
              <a:buFont typeface="Wingdings" panose="05000000000000000000" pitchFamily="2" charset="2"/>
              <a:buChar char="§"/>
              <a:defRPr lang="en-US" sz="1600" kern="1200" dirty="0" smtClean="0">
                <a:solidFill>
                  <a:schemeClr val="tx1"/>
                </a:solidFill>
                <a:latin typeface="+mn-lt"/>
                <a:ea typeface="+mn-ea"/>
                <a:cs typeface="+mn-cs"/>
              </a:defRPr>
            </a:lvl3pPr>
            <a:lvl4pPr marL="972162" indent="-285750" algn="l" defTabSz="914400" rtl="0" eaLnBrk="1" latinLnBrk="0" hangingPunct="1">
              <a:lnSpc>
                <a:spcPct val="90000"/>
              </a:lnSpc>
              <a:spcBef>
                <a:spcPts val="500"/>
              </a:spcBef>
              <a:buClr>
                <a:schemeClr val="tx1">
                  <a:lumMod val="65000"/>
                  <a:lumOff val="35000"/>
                </a:schemeClr>
              </a:buClr>
              <a:buFont typeface="Wingdings" panose="05000000000000000000" pitchFamily="2" charset="2"/>
              <a:buChar char="§"/>
              <a:defRPr lang="en-US" sz="1400" kern="1200" dirty="0" smtClean="0">
                <a:solidFill>
                  <a:schemeClr val="tx1"/>
                </a:solidFill>
                <a:latin typeface="+mn-lt"/>
                <a:ea typeface="+mn-ea"/>
                <a:cs typeface="+mn-cs"/>
              </a:defRPr>
            </a:lvl4pPr>
            <a:lvl5pPr marL="1200965" indent="-285750" algn="l" defTabSz="914400" rtl="0" eaLnBrk="1" latinLnBrk="0" hangingPunct="1">
              <a:lnSpc>
                <a:spcPct val="90000"/>
              </a:lnSpc>
              <a:spcBef>
                <a:spcPts val="500"/>
              </a:spcBef>
              <a:buClr>
                <a:schemeClr val="tx1">
                  <a:lumMod val="65000"/>
                  <a:lumOff val="35000"/>
                </a:schemeClr>
              </a:buClr>
              <a:buFont typeface="Wingdings" panose="05000000000000000000" pitchFamily="2" charset="2"/>
              <a:buChar char="§"/>
              <a:defRPr lang="en-US" sz="12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99" dirty="0">
                <a:solidFill>
                  <a:schemeClr val="accent4"/>
                </a:solidFill>
              </a:rPr>
              <a:t>Floods, storms, and earthquakes</a:t>
            </a:r>
          </a:p>
        </p:txBody>
      </p:sp>
      <p:sp>
        <p:nvSpPr>
          <p:cNvPr id="16" name="Content Placeholder 1">
            <a:extLst>
              <a:ext uri="{FF2B5EF4-FFF2-40B4-BE49-F238E27FC236}">
                <a16:creationId xmlns:a16="http://schemas.microsoft.com/office/drawing/2014/main" id="{6A136CD8-465C-4B6F-8033-319B3B8107E0}"/>
              </a:ext>
            </a:extLst>
          </p:cNvPr>
          <p:cNvSpPr txBox="1">
            <a:spLocks/>
          </p:cNvSpPr>
          <p:nvPr/>
        </p:nvSpPr>
        <p:spPr>
          <a:xfrm>
            <a:off x="5662564" y="4730187"/>
            <a:ext cx="3404687" cy="422484"/>
          </a:xfrm>
          <a:prstGeom prst="rect">
            <a:avLst/>
          </a:prstGeom>
          <a:ln w="28575">
            <a:noFill/>
          </a:ln>
        </p:spPr>
        <p:txBody>
          <a:bodyPr vert="horz" lIns="91416" tIns="45708" rIns="91416" bIns="45708" rtlCol="0">
            <a:noAutofit/>
          </a:bodyPr>
          <a:lstStyle>
            <a:lvl1pPr marL="235159" indent="-235159" algn="l" defTabSz="915216" rtl="0" eaLnBrk="1" latinLnBrk="0" hangingPunct="1">
              <a:lnSpc>
                <a:spcPct val="95000"/>
              </a:lnSpc>
              <a:spcBef>
                <a:spcPts val="1201"/>
              </a:spcBef>
              <a:spcAft>
                <a:spcPts val="400"/>
              </a:spcAft>
              <a:buClr>
                <a:schemeClr val="accent1"/>
              </a:buClr>
              <a:buFont typeface="Wingdings" panose="05000000000000000000" pitchFamily="2" charset="2"/>
              <a:buChar char="§"/>
              <a:defRPr lang="en-US" sz="2200" kern="1200" dirty="0" smtClean="0">
                <a:solidFill>
                  <a:schemeClr val="tx1"/>
                </a:solidFill>
                <a:latin typeface="+mn-lt"/>
                <a:ea typeface="+mn-ea"/>
                <a:cs typeface="+mn-cs"/>
              </a:defRPr>
            </a:lvl1pPr>
            <a:lvl2pPr marL="514554" indent="-285750" algn="l" defTabSz="914400" rtl="0" eaLnBrk="1" latinLnBrk="0" hangingPunct="1">
              <a:lnSpc>
                <a:spcPct val="90000"/>
              </a:lnSpc>
              <a:spcBef>
                <a:spcPts val="500"/>
              </a:spcBef>
              <a:buClr>
                <a:schemeClr val="tx1">
                  <a:lumMod val="65000"/>
                  <a:lumOff val="35000"/>
                </a:schemeClr>
              </a:buClr>
              <a:buFont typeface="Wingdings" panose="05000000000000000000" pitchFamily="2" charset="2"/>
              <a:buChar char="§"/>
              <a:defRPr lang="en-US" sz="1800" kern="1200" dirty="0" smtClean="0">
                <a:solidFill>
                  <a:schemeClr val="tx1"/>
                </a:solidFill>
                <a:latin typeface="+mn-lt"/>
                <a:ea typeface="+mn-ea"/>
                <a:cs typeface="+mn-cs"/>
              </a:defRPr>
            </a:lvl2pPr>
            <a:lvl3pPr marL="800508" indent="-342900" algn="l" defTabSz="914400" rtl="0" eaLnBrk="1" latinLnBrk="0" hangingPunct="1">
              <a:lnSpc>
                <a:spcPct val="90000"/>
              </a:lnSpc>
              <a:spcBef>
                <a:spcPts val="500"/>
              </a:spcBef>
              <a:buClr>
                <a:schemeClr val="tx1">
                  <a:lumMod val="65000"/>
                  <a:lumOff val="35000"/>
                </a:schemeClr>
              </a:buClr>
              <a:buFont typeface="Wingdings" panose="05000000000000000000" pitchFamily="2" charset="2"/>
              <a:buChar char="§"/>
              <a:defRPr lang="en-US" sz="1600" kern="1200" dirty="0" smtClean="0">
                <a:solidFill>
                  <a:schemeClr val="tx1"/>
                </a:solidFill>
                <a:latin typeface="+mn-lt"/>
                <a:ea typeface="+mn-ea"/>
                <a:cs typeface="+mn-cs"/>
              </a:defRPr>
            </a:lvl3pPr>
            <a:lvl4pPr marL="972162" indent="-285750" algn="l" defTabSz="914400" rtl="0" eaLnBrk="1" latinLnBrk="0" hangingPunct="1">
              <a:lnSpc>
                <a:spcPct val="90000"/>
              </a:lnSpc>
              <a:spcBef>
                <a:spcPts val="500"/>
              </a:spcBef>
              <a:buClr>
                <a:schemeClr val="tx1">
                  <a:lumMod val="65000"/>
                  <a:lumOff val="35000"/>
                </a:schemeClr>
              </a:buClr>
              <a:buFont typeface="Wingdings" panose="05000000000000000000" pitchFamily="2" charset="2"/>
              <a:buChar char="§"/>
              <a:defRPr lang="en-US" sz="1400" kern="1200" dirty="0" smtClean="0">
                <a:solidFill>
                  <a:schemeClr val="tx1"/>
                </a:solidFill>
                <a:latin typeface="+mn-lt"/>
                <a:ea typeface="+mn-ea"/>
                <a:cs typeface="+mn-cs"/>
              </a:defRPr>
            </a:lvl4pPr>
            <a:lvl5pPr marL="1200965" indent="-285750" algn="l" defTabSz="914400" rtl="0" eaLnBrk="1" latinLnBrk="0" hangingPunct="1">
              <a:lnSpc>
                <a:spcPct val="90000"/>
              </a:lnSpc>
              <a:spcBef>
                <a:spcPts val="500"/>
              </a:spcBef>
              <a:buClr>
                <a:schemeClr val="tx1">
                  <a:lumMod val="65000"/>
                  <a:lumOff val="35000"/>
                </a:schemeClr>
              </a:buClr>
              <a:buFont typeface="Wingdings" panose="05000000000000000000" pitchFamily="2" charset="2"/>
              <a:buChar char="§"/>
              <a:defRPr lang="en-US" sz="12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199" dirty="0">
                <a:solidFill>
                  <a:schemeClr val="accent1"/>
                </a:solidFill>
              </a:rPr>
              <a:t>Major disasters</a:t>
            </a:r>
          </a:p>
        </p:txBody>
      </p:sp>
      <p:sp>
        <p:nvSpPr>
          <p:cNvPr id="17" name="TextBox 16">
            <a:extLst>
              <a:ext uri="{FF2B5EF4-FFF2-40B4-BE49-F238E27FC236}">
                <a16:creationId xmlns:a16="http://schemas.microsoft.com/office/drawing/2014/main" id="{49DD3E16-CA5C-4E09-BA83-6AD0F60D016B}"/>
              </a:ext>
            </a:extLst>
          </p:cNvPr>
          <p:cNvSpPr txBox="1"/>
          <p:nvPr/>
        </p:nvSpPr>
        <p:spPr>
          <a:xfrm>
            <a:off x="7725570" y="2171278"/>
            <a:ext cx="2489785" cy="584775"/>
          </a:xfrm>
          <a:prstGeom prst="rect">
            <a:avLst/>
          </a:prstGeom>
          <a:noFill/>
          <a:ln w="25400">
            <a:noFill/>
          </a:ln>
        </p:spPr>
        <p:txBody>
          <a:bodyPr wrap="none" rtlCol="0">
            <a:spAutoFit/>
          </a:bodyPr>
          <a:lstStyle/>
          <a:p>
            <a:pPr algn="ctr"/>
            <a:r>
              <a:rPr lang="en-US" sz="1600" dirty="0">
                <a:solidFill>
                  <a:srgbClr val="5CC4FF"/>
                </a:solidFill>
              </a:rPr>
              <a:t>Far disaster recovery site</a:t>
            </a:r>
          </a:p>
          <a:p>
            <a:pPr algn="ctr"/>
            <a:r>
              <a:rPr lang="en-US" sz="1600" dirty="0">
                <a:solidFill>
                  <a:srgbClr val="5CC4FF"/>
                </a:solidFill>
              </a:rPr>
              <a:t>Cluster C</a:t>
            </a:r>
          </a:p>
        </p:txBody>
      </p:sp>
      <p:sp>
        <p:nvSpPr>
          <p:cNvPr id="18" name="Oval 17">
            <a:extLst>
              <a:ext uri="{FF2B5EF4-FFF2-40B4-BE49-F238E27FC236}">
                <a16:creationId xmlns:a16="http://schemas.microsoft.com/office/drawing/2014/main" id="{8103A5F2-DB79-4F76-A165-F65E1E32B99D}"/>
              </a:ext>
            </a:extLst>
          </p:cNvPr>
          <p:cNvSpPr>
            <a:spLocks noChangeAspect="1"/>
          </p:cNvSpPr>
          <p:nvPr/>
        </p:nvSpPr>
        <p:spPr>
          <a:xfrm>
            <a:off x="291730" y="1703698"/>
            <a:ext cx="3490733" cy="3491642"/>
          </a:xfrm>
          <a:prstGeom prst="ellipse">
            <a:avLst/>
          </a:prstGeom>
          <a:noFill/>
          <a:ln w="1905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dirty="0"/>
          </a:p>
        </p:txBody>
      </p:sp>
      <p:grpSp>
        <p:nvGrpSpPr>
          <p:cNvPr id="19" name="Group 18">
            <a:extLst>
              <a:ext uri="{FF2B5EF4-FFF2-40B4-BE49-F238E27FC236}">
                <a16:creationId xmlns:a16="http://schemas.microsoft.com/office/drawing/2014/main" id="{C3A88046-8A95-444C-BB61-1F861D226A90}"/>
              </a:ext>
            </a:extLst>
          </p:cNvPr>
          <p:cNvGrpSpPr/>
          <p:nvPr/>
        </p:nvGrpSpPr>
        <p:grpSpPr>
          <a:xfrm>
            <a:off x="1544256" y="2731799"/>
            <a:ext cx="1121549" cy="470733"/>
            <a:chOff x="3688721" y="2069907"/>
            <a:chExt cx="1238690" cy="519899"/>
          </a:xfrm>
        </p:grpSpPr>
        <p:pic>
          <p:nvPicPr>
            <p:cNvPr id="20" name="image264.png">
              <a:extLst>
                <a:ext uri="{FF2B5EF4-FFF2-40B4-BE49-F238E27FC236}">
                  <a16:creationId xmlns:a16="http://schemas.microsoft.com/office/drawing/2014/main" id="{8B98C4EF-FA23-4472-8185-BE38DB91FC0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688721" y="2069907"/>
              <a:ext cx="404918" cy="510198"/>
            </a:xfrm>
            <a:prstGeom prst="rect">
              <a:avLst/>
            </a:prstGeom>
            <a:ln w="12700">
              <a:miter lim="400000"/>
            </a:ln>
          </p:spPr>
        </p:pic>
        <p:pic>
          <p:nvPicPr>
            <p:cNvPr id="21" name="image264.png">
              <a:extLst>
                <a:ext uri="{FF2B5EF4-FFF2-40B4-BE49-F238E27FC236}">
                  <a16:creationId xmlns:a16="http://schemas.microsoft.com/office/drawing/2014/main" id="{EBE8F2CC-E2F8-460A-A46D-4FA93A27F51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087444" y="2291556"/>
              <a:ext cx="446524" cy="284152"/>
            </a:xfrm>
            <a:prstGeom prst="rect">
              <a:avLst/>
            </a:prstGeom>
            <a:ln w="12700">
              <a:miter lim="400000"/>
            </a:ln>
          </p:spPr>
        </p:pic>
        <p:pic>
          <p:nvPicPr>
            <p:cNvPr id="22" name="image264.png">
              <a:extLst>
                <a:ext uri="{FF2B5EF4-FFF2-40B4-BE49-F238E27FC236}">
                  <a16:creationId xmlns:a16="http://schemas.microsoft.com/office/drawing/2014/main" id="{7D46CB30-ED15-4861-A234-C36DF9920FF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522493" y="2079608"/>
              <a:ext cx="404918" cy="510198"/>
            </a:xfrm>
            <a:prstGeom prst="rect">
              <a:avLst/>
            </a:prstGeom>
            <a:ln w="12700">
              <a:miter lim="400000"/>
            </a:ln>
          </p:spPr>
        </p:pic>
      </p:grpSp>
      <p:grpSp>
        <p:nvGrpSpPr>
          <p:cNvPr id="23" name="Group 22">
            <a:extLst>
              <a:ext uri="{FF2B5EF4-FFF2-40B4-BE49-F238E27FC236}">
                <a16:creationId xmlns:a16="http://schemas.microsoft.com/office/drawing/2014/main" id="{CE4D341E-888A-4073-86EE-C11BAAD1AA7A}"/>
              </a:ext>
            </a:extLst>
          </p:cNvPr>
          <p:cNvGrpSpPr/>
          <p:nvPr/>
        </p:nvGrpSpPr>
        <p:grpSpPr>
          <a:xfrm>
            <a:off x="4367190" y="2711359"/>
            <a:ext cx="1121549" cy="470733"/>
            <a:chOff x="3688721" y="2069907"/>
            <a:chExt cx="1238690" cy="519899"/>
          </a:xfrm>
        </p:grpSpPr>
        <p:pic>
          <p:nvPicPr>
            <p:cNvPr id="24" name="image264.png">
              <a:extLst>
                <a:ext uri="{FF2B5EF4-FFF2-40B4-BE49-F238E27FC236}">
                  <a16:creationId xmlns:a16="http://schemas.microsoft.com/office/drawing/2014/main" id="{2EB46780-C811-43AD-B95B-791B95F0D6B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688721" y="2069907"/>
              <a:ext cx="404918" cy="510198"/>
            </a:xfrm>
            <a:prstGeom prst="rect">
              <a:avLst/>
            </a:prstGeom>
            <a:ln w="12700">
              <a:miter lim="400000"/>
            </a:ln>
          </p:spPr>
        </p:pic>
        <p:pic>
          <p:nvPicPr>
            <p:cNvPr id="25" name="image264.png">
              <a:extLst>
                <a:ext uri="{FF2B5EF4-FFF2-40B4-BE49-F238E27FC236}">
                  <a16:creationId xmlns:a16="http://schemas.microsoft.com/office/drawing/2014/main" id="{3852B3EA-1E24-485A-B910-C754272439D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087444" y="2291556"/>
              <a:ext cx="446524" cy="284152"/>
            </a:xfrm>
            <a:prstGeom prst="rect">
              <a:avLst/>
            </a:prstGeom>
            <a:ln w="12700">
              <a:miter lim="400000"/>
            </a:ln>
          </p:spPr>
        </p:pic>
        <p:pic>
          <p:nvPicPr>
            <p:cNvPr id="26" name="image264.png">
              <a:extLst>
                <a:ext uri="{FF2B5EF4-FFF2-40B4-BE49-F238E27FC236}">
                  <a16:creationId xmlns:a16="http://schemas.microsoft.com/office/drawing/2014/main" id="{E3D58BA5-04CD-43B3-B8BE-473B02C70C75}"/>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522493" y="2079608"/>
              <a:ext cx="404918" cy="510198"/>
            </a:xfrm>
            <a:prstGeom prst="rect">
              <a:avLst/>
            </a:prstGeom>
            <a:ln w="12700">
              <a:miter lim="400000"/>
            </a:ln>
          </p:spPr>
        </p:pic>
      </p:grpSp>
      <p:sp>
        <p:nvSpPr>
          <p:cNvPr id="27" name="Rectangle 26">
            <a:extLst>
              <a:ext uri="{FF2B5EF4-FFF2-40B4-BE49-F238E27FC236}">
                <a16:creationId xmlns:a16="http://schemas.microsoft.com/office/drawing/2014/main" id="{C7BFD9B4-9739-4DF7-9BB7-8A5974BF117B}"/>
              </a:ext>
            </a:extLst>
          </p:cNvPr>
          <p:cNvSpPr/>
          <p:nvPr/>
        </p:nvSpPr>
        <p:spPr>
          <a:xfrm>
            <a:off x="4244525" y="1845342"/>
            <a:ext cx="1462260" cy="861774"/>
          </a:xfrm>
          <a:prstGeom prst="rect">
            <a:avLst/>
          </a:prstGeom>
        </p:spPr>
        <p:txBody>
          <a:bodyPr wrap="none">
            <a:spAutoFit/>
          </a:bodyPr>
          <a:lstStyle/>
          <a:p>
            <a:pPr algn="ctr"/>
            <a:r>
              <a:rPr lang="en-US" sz="1600" dirty="0">
                <a:solidFill>
                  <a:schemeClr val="accent1"/>
                </a:solidFill>
              </a:rPr>
              <a:t>Near disaster </a:t>
            </a:r>
            <a:br>
              <a:rPr lang="en-US" sz="1600" dirty="0">
                <a:solidFill>
                  <a:schemeClr val="accent1"/>
                </a:solidFill>
              </a:rPr>
            </a:br>
            <a:r>
              <a:rPr lang="en-US" sz="1600" dirty="0">
                <a:solidFill>
                  <a:schemeClr val="accent1"/>
                </a:solidFill>
              </a:rPr>
              <a:t>recovery site</a:t>
            </a:r>
          </a:p>
          <a:p>
            <a:pPr algn="ctr"/>
            <a:r>
              <a:rPr lang="en-US" sz="1600" dirty="0">
                <a:solidFill>
                  <a:schemeClr val="accent1"/>
                </a:solidFill>
              </a:rPr>
              <a:t>Cluster B</a:t>
            </a:r>
          </a:p>
        </p:txBody>
      </p:sp>
      <p:grpSp>
        <p:nvGrpSpPr>
          <p:cNvPr id="28" name="Group 27">
            <a:extLst>
              <a:ext uri="{FF2B5EF4-FFF2-40B4-BE49-F238E27FC236}">
                <a16:creationId xmlns:a16="http://schemas.microsoft.com/office/drawing/2014/main" id="{A2843F2A-7C31-475B-BEC3-4D81EA09B8BB}"/>
              </a:ext>
            </a:extLst>
          </p:cNvPr>
          <p:cNvGrpSpPr/>
          <p:nvPr/>
        </p:nvGrpSpPr>
        <p:grpSpPr>
          <a:xfrm>
            <a:off x="8366120" y="2727408"/>
            <a:ext cx="1121549" cy="470733"/>
            <a:chOff x="3688721" y="2069907"/>
            <a:chExt cx="1238690" cy="519899"/>
          </a:xfrm>
        </p:grpSpPr>
        <p:pic>
          <p:nvPicPr>
            <p:cNvPr id="29" name="image264.png">
              <a:extLst>
                <a:ext uri="{FF2B5EF4-FFF2-40B4-BE49-F238E27FC236}">
                  <a16:creationId xmlns:a16="http://schemas.microsoft.com/office/drawing/2014/main" id="{7BFA4CB5-4D80-4DC5-85DF-12805DE9F95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688721" y="2069907"/>
              <a:ext cx="404918" cy="510198"/>
            </a:xfrm>
            <a:prstGeom prst="rect">
              <a:avLst/>
            </a:prstGeom>
            <a:ln w="12700">
              <a:miter lim="400000"/>
            </a:ln>
          </p:spPr>
        </p:pic>
        <p:pic>
          <p:nvPicPr>
            <p:cNvPr id="30" name="image264.png">
              <a:extLst>
                <a:ext uri="{FF2B5EF4-FFF2-40B4-BE49-F238E27FC236}">
                  <a16:creationId xmlns:a16="http://schemas.microsoft.com/office/drawing/2014/main" id="{8039F48E-CA84-4B37-B2C1-B9C3F463C650}"/>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087444" y="2291556"/>
              <a:ext cx="446524" cy="284152"/>
            </a:xfrm>
            <a:prstGeom prst="rect">
              <a:avLst/>
            </a:prstGeom>
            <a:ln w="12700">
              <a:miter lim="400000"/>
            </a:ln>
          </p:spPr>
        </p:pic>
        <p:pic>
          <p:nvPicPr>
            <p:cNvPr id="31" name="image264.png">
              <a:extLst>
                <a:ext uri="{FF2B5EF4-FFF2-40B4-BE49-F238E27FC236}">
                  <a16:creationId xmlns:a16="http://schemas.microsoft.com/office/drawing/2014/main" id="{197D736F-1552-44ED-806C-0774E609ACB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522493" y="2079608"/>
              <a:ext cx="404918" cy="510198"/>
            </a:xfrm>
            <a:prstGeom prst="rect">
              <a:avLst/>
            </a:prstGeom>
            <a:ln w="12700">
              <a:miter lim="400000"/>
            </a:ln>
          </p:spPr>
        </p:pic>
      </p:grpSp>
    </p:spTree>
    <p:extLst>
      <p:ext uri="{BB962C8B-B14F-4D97-AF65-F5344CB8AC3E}">
        <p14:creationId xmlns:p14="http://schemas.microsoft.com/office/powerpoint/2010/main" val="367872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xit" presetSubtype="8" fill="hold" grpId="1" nodeType="clickEffect">
                                  <p:stCondLst>
                                    <p:cond delay="0"/>
                                  </p:stCondLst>
                                  <p:childTnLst>
                                    <p:animEffect transition="out" filter="wipe(left)">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22" presetClass="exit" presetSubtype="8" fill="hold" grpId="1" nodeType="withEffect">
                                  <p:stCondLst>
                                    <p:cond delay="0"/>
                                  </p:stCondLst>
                                  <p:childTnLst>
                                    <p:animEffect transition="out" filter="wipe(left)">
                                      <p:cBhvr>
                                        <p:cTn id="51" dur="500"/>
                                        <p:tgtEl>
                                          <p:spTgt spid="7"/>
                                        </p:tgtEl>
                                      </p:cBhvr>
                                    </p:animEffect>
                                    <p:set>
                                      <p:cBhvr>
                                        <p:cTn id="52" dur="1" fill="hold">
                                          <p:stCondLst>
                                            <p:cond delay="499"/>
                                          </p:stCondLst>
                                        </p:cTn>
                                        <p:tgtEl>
                                          <p:spTgt spid="7"/>
                                        </p:tgtEl>
                                        <p:attrNameLst>
                                          <p:attrName>style.visibility</p:attrName>
                                        </p:attrNameLst>
                                      </p:cBhvr>
                                      <p:to>
                                        <p:strVal val="hidden"/>
                                      </p:to>
                                    </p:set>
                                  </p:childTnLst>
                                </p:cTn>
                              </p:par>
                              <p:par>
                                <p:cTn id="53" presetID="22" presetClass="exit" presetSubtype="8" fill="hold" grpId="1" nodeType="withEffect">
                                  <p:stCondLst>
                                    <p:cond delay="0"/>
                                  </p:stCondLst>
                                  <p:childTnLst>
                                    <p:animEffect transition="out" filter="wipe(left)">
                                      <p:cBhvr>
                                        <p:cTn id="54" dur="500"/>
                                        <p:tgtEl>
                                          <p:spTgt spid="6">
                                            <p:txEl>
                                              <p:pRg st="0" end="0"/>
                                            </p:txEl>
                                          </p:spTgt>
                                        </p:tgtEl>
                                      </p:cBhvr>
                                    </p:animEffect>
                                    <p:set>
                                      <p:cBhvr>
                                        <p:cTn id="55" dur="1" fill="hold">
                                          <p:stCondLst>
                                            <p:cond delay="499"/>
                                          </p:stCondLst>
                                        </p:cTn>
                                        <p:tgtEl>
                                          <p:spTgt spid="6">
                                            <p:txEl>
                                              <p:pRg st="0" end="0"/>
                                            </p:txEl>
                                          </p:spTgt>
                                        </p:tgtEl>
                                        <p:attrNameLst>
                                          <p:attrName>style.visibility</p:attrName>
                                        </p:attrNameLst>
                                      </p:cBhvr>
                                      <p:to>
                                        <p:strVal val="hidden"/>
                                      </p:to>
                                    </p:set>
                                  </p:childTnLst>
                                </p:cTn>
                              </p:par>
                              <p:par>
                                <p:cTn id="56" presetID="22" presetClass="exit" presetSubtype="8" fill="hold" grpId="1" nodeType="withEffect">
                                  <p:stCondLst>
                                    <p:cond delay="0"/>
                                  </p:stCondLst>
                                  <p:childTnLst>
                                    <p:animEffect transition="out" filter="wipe(left)">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par>
                                <p:cTn id="59" presetID="22" presetClass="exit" presetSubtype="8" fill="hold" grpId="1" nodeType="withEffect">
                                  <p:stCondLst>
                                    <p:cond delay="0"/>
                                  </p:stCondLst>
                                  <p:childTnLst>
                                    <p:animEffect transition="out" filter="wipe(left)">
                                      <p:cBhvr>
                                        <p:cTn id="60" dur="500"/>
                                        <p:tgtEl>
                                          <p:spTgt spid="11"/>
                                        </p:tgtEl>
                                      </p:cBhvr>
                                    </p:animEffect>
                                    <p:set>
                                      <p:cBhvr>
                                        <p:cTn id="61" dur="1" fill="hold">
                                          <p:stCondLst>
                                            <p:cond delay="499"/>
                                          </p:stCondLst>
                                        </p:cTn>
                                        <p:tgtEl>
                                          <p:spTgt spid="11"/>
                                        </p:tgtEl>
                                        <p:attrNameLst>
                                          <p:attrName>style.visibility</p:attrName>
                                        </p:attrNameLst>
                                      </p:cBhvr>
                                      <p:to>
                                        <p:strVal val="hidden"/>
                                      </p:to>
                                    </p:set>
                                  </p:childTnLst>
                                </p:cTn>
                              </p:par>
                              <p:par>
                                <p:cTn id="62" presetID="22" presetClass="exit" presetSubtype="8" fill="hold" grpId="1" nodeType="withEffect">
                                  <p:stCondLst>
                                    <p:cond delay="0"/>
                                  </p:stCondLst>
                                  <p:childTnLst>
                                    <p:animEffect transition="out" filter="wipe(left)">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par>
                                <p:cTn id="65" presetID="22" presetClass="exit" presetSubtype="8" fill="hold" grpId="1" nodeType="withEffect">
                                  <p:stCondLst>
                                    <p:cond delay="0"/>
                                  </p:stCondLst>
                                  <p:childTnLst>
                                    <p:animEffect transition="out" filter="wipe(left)">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par>
                                <p:cTn id="68" presetID="22" presetClass="exit" presetSubtype="8" fill="hold" grpId="1" nodeType="withEffect">
                                  <p:stCondLst>
                                    <p:cond delay="0"/>
                                  </p:stCondLst>
                                  <p:childTnLst>
                                    <p:animEffect transition="out" filter="wipe(left)">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par>
                                <p:cTn id="71" presetID="22" presetClass="exit" presetSubtype="8" fill="hold" grpId="1" nodeType="withEffect">
                                  <p:stCondLst>
                                    <p:cond delay="0"/>
                                  </p:stCondLst>
                                  <p:childTnLst>
                                    <p:animEffect transition="out" filter="wipe(left)">
                                      <p:cBhvr>
                                        <p:cTn id="72" dur="500"/>
                                        <p:tgtEl>
                                          <p:spTgt spid="16"/>
                                        </p:tgtEl>
                                      </p:cBhvr>
                                    </p:animEffect>
                                    <p:set>
                                      <p:cBhvr>
                                        <p:cTn id="73"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dvAuto="0"/>
      <p:bldP spid="6" grpId="1" build="p"/>
      <p:bldP spid="7" grpId="0" animBg="1"/>
      <p:bldP spid="7"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6" grpId="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84B2-6FF4-4EE0-A097-52DE72066F2F}"/>
              </a:ext>
            </a:extLst>
          </p:cNvPr>
          <p:cNvSpPr>
            <a:spLocks noGrp="1"/>
          </p:cNvSpPr>
          <p:nvPr>
            <p:ph type="title"/>
          </p:nvPr>
        </p:nvSpPr>
        <p:spPr>
          <a:xfrm>
            <a:off x="374904" y="264137"/>
            <a:ext cx="7362113" cy="527195"/>
          </a:xfrm>
        </p:spPr>
        <p:txBody>
          <a:bodyPr/>
          <a:lstStyle/>
          <a:p>
            <a:r>
              <a:rPr lang="en-US" dirty="0"/>
              <a:t>SnapMirror Business Continuity (SM-BC)</a:t>
            </a:r>
          </a:p>
        </p:txBody>
      </p:sp>
      <p:sp>
        <p:nvSpPr>
          <p:cNvPr id="3" name="Content Placeholder 2">
            <a:extLst>
              <a:ext uri="{FF2B5EF4-FFF2-40B4-BE49-F238E27FC236}">
                <a16:creationId xmlns:a16="http://schemas.microsoft.com/office/drawing/2014/main" id="{114AACE5-116A-4B73-9D65-FF0B75BDA2B3}"/>
              </a:ext>
            </a:extLst>
          </p:cNvPr>
          <p:cNvSpPr>
            <a:spLocks noGrp="1"/>
          </p:cNvSpPr>
          <p:nvPr>
            <p:ph sz="quarter" idx="14"/>
          </p:nvPr>
        </p:nvSpPr>
        <p:spPr>
          <a:xfrm>
            <a:off x="263657" y="1375208"/>
            <a:ext cx="11661637" cy="4840241"/>
          </a:xfrm>
        </p:spPr>
        <p:txBody>
          <a:bodyPr/>
          <a:lstStyle/>
          <a:p>
            <a:pPr>
              <a:spcAft>
                <a:spcPts val="0"/>
              </a:spcAft>
            </a:pPr>
            <a:r>
              <a:rPr lang="en-US" dirty="0"/>
              <a:t>Two-node cluster only, either NetApp</a:t>
            </a:r>
            <a:r>
              <a:rPr lang="en-US" baseline="30000" dirty="0"/>
              <a:t>®</a:t>
            </a:r>
            <a:r>
              <a:rPr lang="en-US" dirty="0"/>
              <a:t> AFF or </a:t>
            </a:r>
            <a:br>
              <a:rPr lang="en-US" dirty="0"/>
            </a:br>
            <a:r>
              <a:rPr lang="en-US" dirty="0"/>
              <a:t>All SAN Array (ASA)</a:t>
            </a:r>
          </a:p>
          <a:p>
            <a:pPr lvl="1">
              <a:spcAft>
                <a:spcPts val="0"/>
              </a:spcAft>
            </a:pPr>
            <a:r>
              <a:rPr lang="en-US" dirty="0"/>
              <a:t>No intermixing</a:t>
            </a:r>
          </a:p>
          <a:p>
            <a:pPr>
              <a:spcAft>
                <a:spcPts val="0"/>
              </a:spcAft>
            </a:pPr>
            <a:r>
              <a:rPr lang="en-US" dirty="0"/>
              <a:t>10ms round-trip time (RTT) between sites </a:t>
            </a:r>
          </a:p>
          <a:p>
            <a:pPr lvl="1">
              <a:spcAft>
                <a:spcPts val="0"/>
              </a:spcAft>
            </a:pPr>
            <a:r>
              <a:rPr lang="en-US" dirty="0"/>
              <a:t>Approximately ~150 Km</a:t>
            </a:r>
          </a:p>
          <a:p>
            <a:pPr>
              <a:spcAft>
                <a:spcPts val="0"/>
              </a:spcAft>
            </a:pPr>
            <a:r>
              <a:rPr lang="en-US" dirty="0"/>
              <a:t>Up to five consistency groups (CGs)</a:t>
            </a:r>
            <a:br>
              <a:rPr lang="en-US" dirty="0"/>
            </a:br>
            <a:r>
              <a:rPr lang="en-US" dirty="0"/>
              <a:t>(each with up to 12 volumes)</a:t>
            </a:r>
          </a:p>
          <a:p>
            <a:pPr>
              <a:spcAft>
                <a:spcPts val="0"/>
              </a:spcAft>
            </a:pPr>
            <a:r>
              <a:rPr lang="en-US" dirty="0"/>
              <a:t>Total of 60 concurrent synchronous relationships</a:t>
            </a:r>
            <a:br>
              <a:rPr lang="en-US" dirty="0"/>
            </a:br>
            <a:r>
              <a:rPr lang="en-US" dirty="0"/>
              <a:t>(includes CGs)</a:t>
            </a:r>
          </a:p>
          <a:p>
            <a:pPr>
              <a:spcAft>
                <a:spcPts val="0"/>
              </a:spcAft>
            </a:pPr>
            <a:r>
              <a:rPr lang="en-US" dirty="0"/>
              <a:t>NetApp</a:t>
            </a:r>
            <a:r>
              <a:rPr lang="en-US" baseline="30000" dirty="0"/>
              <a:t>®</a:t>
            </a:r>
            <a:r>
              <a:rPr lang="en-US" dirty="0"/>
              <a:t> ONTAP Mediator on Linux server/virtual machine (VM) </a:t>
            </a:r>
          </a:p>
          <a:p>
            <a:pPr>
              <a:spcAft>
                <a:spcPts val="0"/>
              </a:spcAft>
            </a:pPr>
            <a:r>
              <a:rPr lang="en-US" dirty="0"/>
              <a:t>Licensing – data protection bundle/premium bundle</a:t>
            </a:r>
          </a:p>
          <a:p>
            <a:pPr>
              <a:spcAft>
                <a:spcPts val="0"/>
              </a:spcAft>
            </a:pPr>
            <a:r>
              <a:rPr lang="en-US" dirty="0"/>
              <a:t>Single </a:t>
            </a:r>
            <a:r>
              <a:rPr lang="en-US" dirty="0" err="1"/>
              <a:t>Lun</a:t>
            </a:r>
            <a:r>
              <a:rPr lang="en-US" dirty="0"/>
              <a:t> performance enhancement is not applied for SMBC</a:t>
            </a:r>
          </a:p>
          <a:p>
            <a:pPr marL="0" algn="l" rtl="0" eaLnBrk="1" fontAlgn="t" latinLnBrk="0" hangingPunct="1">
              <a:spcBef>
                <a:spcPts val="0"/>
              </a:spcBef>
              <a:spcAft>
                <a:spcPts val="0"/>
              </a:spcAft>
            </a:pPr>
            <a:r>
              <a:rPr lang="en-US" dirty="0"/>
              <a:t>NetApp ONTAP </a:t>
            </a:r>
            <a:r>
              <a:rPr lang="en-US" dirty="0" err="1"/>
              <a:t>FlexGroup</a:t>
            </a:r>
            <a:r>
              <a:rPr lang="en-US" dirty="0"/>
              <a:t> volumes, </a:t>
            </a:r>
            <a:r>
              <a:rPr lang="en-US" dirty="0" err="1"/>
              <a:t>FabricPool</a:t>
            </a:r>
            <a:r>
              <a:rPr lang="en-US" dirty="0"/>
              <a:t> storage tiers, NetApp </a:t>
            </a:r>
            <a:r>
              <a:rPr lang="en-US" dirty="0" err="1"/>
              <a:t>SnapLock,Quality</a:t>
            </a:r>
            <a:r>
              <a:rPr lang="en-US" dirty="0"/>
              <a:t> of service (QoS) throughput floor</a:t>
            </a:r>
          </a:p>
          <a:p>
            <a:pPr>
              <a:spcAft>
                <a:spcPts val="0"/>
              </a:spcAft>
            </a:pPr>
            <a:endParaRPr lang="en-US" dirty="0"/>
          </a:p>
          <a:p>
            <a:pPr>
              <a:spcAft>
                <a:spcPts val="0"/>
              </a:spcAft>
            </a:pPr>
            <a:endParaRPr lang="en-US" dirty="0"/>
          </a:p>
          <a:p>
            <a:pPr marL="0" indent="0">
              <a:spcAft>
                <a:spcPts val="0"/>
              </a:spcAft>
              <a:buNone/>
            </a:pPr>
            <a:endParaRPr lang="en-US" dirty="0"/>
          </a:p>
        </p:txBody>
      </p:sp>
      <p:sp>
        <p:nvSpPr>
          <p:cNvPr id="4" name="Text Placeholder 3">
            <a:extLst>
              <a:ext uri="{FF2B5EF4-FFF2-40B4-BE49-F238E27FC236}">
                <a16:creationId xmlns:a16="http://schemas.microsoft.com/office/drawing/2014/main" id="{010297EF-6EC9-448B-AD71-9492B72677DB}"/>
              </a:ext>
            </a:extLst>
          </p:cNvPr>
          <p:cNvSpPr>
            <a:spLocks noGrp="1"/>
          </p:cNvSpPr>
          <p:nvPr>
            <p:ph type="body" idx="10"/>
          </p:nvPr>
        </p:nvSpPr>
        <p:spPr>
          <a:xfrm>
            <a:off x="374904" y="768691"/>
            <a:ext cx="11439144" cy="630936"/>
          </a:xfrm>
        </p:spPr>
        <p:txBody>
          <a:bodyPr/>
          <a:lstStyle/>
          <a:p>
            <a:r>
              <a:rPr lang="en-US" dirty="0"/>
              <a:t>Maximums, &amp; Supportability &amp; Limitations</a:t>
            </a:r>
          </a:p>
        </p:txBody>
      </p:sp>
      <p:sp>
        <p:nvSpPr>
          <p:cNvPr id="5" name="Footer Placeholder 4">
            <a:extLst>
              <a:ext uri="{FF2B5EF4-FFF2-40B4-BE49-F238E27FC236}">
                <a16:creationId xmlns:a16="http://schemas.microsoft.com/office/drawing/2014/main" id="{23D20FDC-E858-4179-B620-6A3E7631C2B9}"/>
              </a:ext>
            </a:extLst>
          </p:cNvPr>
          <p:cNvSpPr>
            <a:spLocks noGrp="1"/>
          </p:cNvSpPr>
          <p:nvPr>
            <p:ph type="ftr" sz="quarter" idx="3"/>
          </p:nvPr>
        </p:nvSpPr>
        <p:spPr/>
        <p:txBody>
          <a:bodyPr/>
          <a:lstStyle/>
          <a:p>
            <a:r>
              <a:rPr lang="en-US" dirty="0">
                <a:solidFill>
                  <a:srgbClr val="A2A5A2">
                    <a:lumMod val="50000"/>
                  </a:srgbClr>
                </a:solidFill>
              </a:rPr>
              <a:t>© 2021 NetApp, Inc. All rights reserved.  — NETAPP CONFIDENTIAL — </a:t>
            </a:r>
          </a:p>
        </p:txBody>
      </p:sp>
      <p:sp>
        <p:nvSpPr>
          <p:cNvPr id="6" name="Slide Number Placeholder 5">
            <a:extLst>
              <a:ext uri="{FF2B5EF4-FFF2-40B4-BE49-F238E27FC236}">
                <a16:creationId xmlns:a16="http://schemas.microsoft.com/office/drawing/2014/main" id="{5DD6B69A-8C3F-4C37-B190-399BB66E3FB4}"/>
              </a:ext>
            </a:extLst>
          </p:cNvPr>
          <p:cNvSpPr>
            <a:spLocks noGrp="1"/>
          </p:cNvSpPr>
          <p:nvPr>
            <p:ph type="sldNum" sz="quarter" idx="4"/>
          </p:nvPr>
        </p:nvSpPr>
        <p:spPr/>
        <p:txBody>
          <a:bodyPr/>
          <a:lstStyle/>
          <a:p>
            <a:fld id="{B071A5F3-A4FF-4CEE-8215-C08835B585C1}" type="slidenum">
              <a:rPr lang="en-US" smtClean="0"/>
              <a:pPr/>
              <a:t>30</a:t>
            </a:fld>
            <a:endParaRPr lang="en-US" dirty="0"/>
          </a:p>
        </p:txBody>
      </p:sp>
    </p:spTree>
    <p:extLst>
      <p:ext uri="{BB962C8B-B14F-4D97-AF65-F5344CB8AC3E}">
        <p14:creationId xmlns:p14="http://schemas.microsoft.com/office/powerpoint/2010/main" val="895615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508528-C891-4FBA-AA4A-D0D87ABF4802}"/>
              </a:ext>
            </a:extLst>
          </p:cNvPr>
          <p:cNvSpPr>
            <a:spLocks noGrp="1"/>
          </p:cNvSpPr>
          <p:nvPr>
            <p:ph type="ctrTitle"/>
          </p:nvPr>
        </p:nvSpPr>
        <p:spPr>
          <a:xfrm>
            <a:off x="372290" y="3056706"/>
            <a:ext cx="5635317" cy="1472184"/>
          </a:xfrm>
        </p:spPr>
        <p:txBody>
          <a:bodyPr/>
          <a:lstStyle/>
          <a:p>
            <a:r>
              <a:rPr lang="en-US" dirty="0"/>
              <a:t>SMBC Comparisons</a:t>
            </a:r>
          </a:p>
        </p:txBody>
      </p:sp>
      <p:sp>
        <p:nvSpPr>
          <p:cNvPr id="2" name="Footer Placeholder 1">
            <a:extLst>
              <a:ext uri="{FF2B5EF4-FFF2-40B4-BE49-F238E27FC236}">
                <a16:creationId xmlns:a16="http://schemas.microsoft.com/office/drawing/2014/main" id="{7966CEC2-C4EE-48ED-84C9-8D2B8847CE60}"/>
              </a:ext>
            </a:extLst>
          </p:cNvPr>
          <p:cNvSpPr>
            <a:spLocks noGrp="1"/>
          </p:cNvSpPr>
          <p:nvPr>
            <p:ph type="ftr" sz="quarter" idx="3"/>
          </p:nvPr>
        </p:nvSpPr>
        <p:spPr/>
        <p:txBody>
          <a:bodyPr/>
          <a:lstStyle/>
          <a:p>
            <a:r>
              <a:rPr lang="en-US" dirty="0"/>
              <a:t>© 2021 NetApp, Inc. All rights reserved.  — NETAPP CONFIDENTIAL — </a:t>
            </a:r>
          </a:p>
        </p:txBody>
      </p:sp>
      <p:sp>
        <p:nvSpPr>
          <p:cNvPr id="3" name="Slide Number Placeholder 2">
            <a:extLst>
              <a:ext uri="{FF2B5EF4-FFF2-40B4-BE49-F238E27FC236}">
                <a16:creationId xmlns:a16="http://schemas.microsoft.com/office/drawing/2014/main" id="{F14E3D2A-3257-40CF-9010-E380761D3E5C}"/>
              </a:ext>
            </a:extLst>
          </p:cNvPr>
          <p:cNvSpPr>
            <a:spLocks noGrp="1"/>
          </p:cNvSpPr>
          <p:nvPr>
            <p:ph type="sldNum" sz="quarter" idx="4"/>
          </p:nvPr>
        </p:nvSpPr>
        <p:spPr/>
        <p:txBody>
          <a:bodyPr/>
          <a:lstStyle/>
          <a:p>
            <a:fld id="{B071A5F3-A4FF-4CEE-8215-C08835B585C1}" type="slidenum">
              <a:rPr lang="en-US" smtClean="0"/>
              <a:pPr/>
              <a:t>31</a:t>
            </a:fld>
            <a:endParaRPr lang="en-US" dirty="0"/>
          </a:p>
        </p:txBody>
      </p:sp>
    </p:spTree>
    <p:extLst>
      <p:ext uri="{BB962C8B-B14F-4D97-AF65-F5344CB8AC3E}">
        <p14:creationId xmlns:p14="http://schemas.microsoft.com/office/powerpoint/2010/main" val="176445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E69780F8-C8A9-4C14-9638-D3208D1419A2}"/>
              </a:ext>
            </a:extLst>
          </p:cNvPr>
          <p:cNvGraphicFramePr>
            <a:graphicFrameLocks noGrp="1"/>
          </p:cNvGraphicFramePr>
          <p:nvPr>
            <p:extLst>
              <p:ext uri="{D42A27DB-BD31-4B8C-83A1-F6EECF244321}">
                <p14:modId xmlns:p14="http://schemas.microsoft.com/office/powerpoint/2010/main" val="391729196"/>
              </p:ext>
            </p:extLst>
          </p:nvPr>
        </p:nvGraphicFramePr>
        <p:xfrm>
          <a:off x="507496" y="978241"/>
          <a:ext cx="11430000" cy="4907280"/>
        </p:xfrm>
        <a:graphic>
          <a:graphicData uri="http://schemas.openxmlformats.org/drawingml/2006/table">
            <a:tbl>
              <a:tblPr firstRow="1" bandRow="1">
                <a:tableStyleId>{5C22544A-7EE6-4342-B048-85BDC9FD1C3A}</a:tableStyleId>
              </a:tblPr>
              <a:tblGrid>
                <a:gridCol w="1451108">
                  <a:extLst>
                    <a:ext uri="{9D8B030D-6E8A-4147-A177-3AD203B41FA5}">
                      <a16:colId xmlns:a16="http://schemas.microsoft.com/office/drawing/2014/main" val="20000"/>
                    </a:ext>
                  </a:extLst>
                </a:gridCol>
                <a:gridCol w="4867406">
                  <a:extLst>
                    <a:ext uri="{9D8B030D-6E8A-4147-A177-3AD203B41FA5}">
                      <a16:colId xmlns:a16="http://schemas.microsoft.com/office/drawing/2014/main" val="20001"/>
                    </a:ext>
                  </a:extLst>
                </a:gridCol>
                <a:gridCol w="5111486">
                  <a:extLst>
                    <a:ext uri="{9D8B030D-6E8A-4147-A177-3AD203B41FA5}">
                      <a16:colId xmlns:a16="http://schemas.microsoft.com/office/drawing/2014/main" val="1203631137"/>
                    </a:ext>
                  </a:extLst>
                </a:gridCol>
              </a:tblGrid>
              <a:tr h="343676">
                <a:tc>
                  <a:txBody>
                    <a:bodyPr/>
                    <a:lstStyle/>
                    <a:p>
                      <a:pPr algn="l"/>
                      <a:r>
                        <a:rPr lang="en-US" sz="1800" b="0" dirty="0"/>
                        <a:t>Dimension</a:t>
                      </a:r>
                    </a:p>
                  </a:txBody>
                  <a:tcPr/>
                </a:tc>
                <a:tc>
                  <a:txBody>
                    <a:bodyPr/>
                    <a:lstStyle/>
                    <a:p>
                      <a:pPr algn="l"/>
                      <a:r>
                        <a:rPr lang="en-US" sz="1800" b="0" dirty="0"/>
                        <a:t>Functionality in NetApp</a:t>
                      </a:r>
                      <a:r>
                        <a:rPr lang="en-US" sz="1800" b="0" baseline="30000" dirty="0"/>
                        <a:t>®</a:t>
                      </a:r>
                      <a:r>
                        <a:rPr lang="en-US" sz="1800" b="0" dirty="0"/>
                        <a:t> SnapMirror Synchronous (SM-S)</a:t>
                      </a:r>
                    </a:p>
                  </a:txBody>
                  <a:tcPr/>
                </a:tc>
                <a:tc>
                  <a:txBody>
                    <a:bodyPr/>
                    <a:lstStyle/>
                    <a:p>
                      <a:pPr marL="0" marR="0" lvl="0" indent="0" algn="l" defTabSz="686412" rtl="0" eaLnBrk="1" fontAlgn="auto" latinLnBrk="0" hangingPunct="1">
                        <a:lnSpc>
                          <a:spcPct val="100000"/>
                        </a:lnSpc>
                        <a:spcBef>
                          <a:spcPts val="0"/>
                        </a:spcBef>
                        <a:spcAft>
                          <a:spcPts val="0"/>
                        </a:spcAft>
                        <a:buClrTx/>
                        <a:buSzTx/>
                        <a:buFontTx/>
                        <a:buNone/>
                        <a:tabLst/>
                        <a:defRPr/>
                      </a:pPr>
                      <a:r>
                        <a:rPr lang="en-US" sz="1800" b="0" dirty="0"/>
                        <a:t>Functionality in SnapMirror Business Continuity (SM-BC)</a:t>
                      </a:r>
                    </a:p>
                  </a:txBody>
                  <a:tcPr/>
                </a:tc>
                <a:extLst>
                  <a:ext uri="{0D108BD9-81ED-4DB2-BD59-A6C34878D82A}">
                    <a16:rowId xmlns:a16="http://schemas.microsoft.com/office/drawing/2014/main" val="10000"/>
                  </a:ext>
                </a:extLst>
              </a:tr>
              <a:tr h="486875">
                <a:tc>
                  <a:txBody>
                    <a:bodyPr/>
                    <a:lstStyle/>
                    <a:p>
                      <a:pPr marL="0" algn="l" defTabSz="915216" rtl="0" eaLnBrk="1" latinLnBrk="0" hangingPunct="1"/>
                      <a:r>
                        <a:rPr lang="en-US" sz="1400" kern="1200" dirty="0">
                          <a:solidFill>
                            <a:schemeClr val="dk1"/>
                          </a:solidFill>
                          <a:latin typeface="+mn-lt"/>
                          <a:ea typeface="+mn-ea"/>
                          <a:cs typeface="+mn-cs"/>
                        </a:rPr>
                        <a:t>Platforms</a:t>
                      </a:r>
                    </a:p>
                  </a:txBody>
                  <a:tcPr/>
                </a:tc>
                <a:tc>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All shipping NetApp AFF and FAS platforms with &gt;= 16GB memory</a:t>
                      </a:r>
                    </a:p>
                    <a:p>
                      <a:pPr marL="0" marR="0" lvl="0" indent="0" algn="l" defTabSz="915216"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ONTAP Select</a:t>
                      </a:r>
                    </a:p>
                  </a:txBody>
                  <a:tcPr/>
                </a:tc>
                <a:tc>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Any AFF </a:t>
                      </a:r>
                      <a:r>
                        <a:rPr lang="en-US" sz="1400" kern="1200" dirty="0">
                          <a:solidFill>
                            <a:schemeClr val="tx1"/>
                          </a:solidFill>
                          <a:latin typeface="+mn-lt"/>
                          <a:ea typeface="+mn-ea"/>
                          <a:cs typeface="+mn-cs"/>
                        </a:rPr>
                        <a:t>(All SAN Array [ASA] included) </a:t>
                      </a:r>
                      <a:r>
                        <a:rPr lang="en-US" sz="1400" kern="1200" dirty="0">
                          <a:solidFill>
                            <a:schemeClr val="dk1"/>
                          </a:solidFill>
                          <a:latin typeface="+mn-lt"/>
                          <a:ea typeface="+mn-ea"/>
                          <a:cs typeface="+mn-cs"/>
                        </a:rPr>
                        <a:t>platforms</a:t>
                      </a:r>
                    </a:p>
                  </a:txBody>
                  <a:tcPr/>
                </a:tc>
                <a:extLst>
                  <a:ext uri="{0D108BD9-81ED-4DB2-BD59-A6C34878D82A}">
                    <a16:rowId xmlns:a16="http://schemas.microsoft.com/office/drawing/2014/main" val="3699420309"/>
                  </a:ext>
                </a:extLst>
              </a:tr>
              <a:tr h="486875">
                <a:tc>
                  <a:txBody>
                    <a:bodyPr/>
                    <a:lstStyle/>
                    <a:p>
                      <a:pPr marL="0" algn="l" defTabSz="915216" rtl="0" eaLnBrk="1" latinLnBrk="0" hangingPunct="1"/>
                      <a:r>
                        <a:rPr lang="en-US" sz="1400" kern="1200" dirty="0">
                          <a:solidFill>
                            <a:schemeClr val="dk1"/>
                          </a:solidFill>
                          <a:latin typeface="+mn-lt"/>
                          <a:ea typeface="+mn-ea"/>
                          <a:cs typeface="+mn-cs"/>
                        </a:rPr>
                        <a:t>Cluster size</a:t>
                      </a:r>
                    </a:p>
                  </a:txBody>
                  <a:tcPr/>
                </a:tc>
                <a:tc>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No limit</a:t>
                      </a:r>
                    </a:p>
                  </a:txBody>
                  <a:tcPr/>
                </a:tc>
                <a:tc>
                  <a:txBody>
                    <a:bodyPr/>
                    <a:lstStyle/>
                    <a:p>
                      <a:pPr marL="285750" marR="0" lvl="0" indent="-28575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Two-node primary; two-node secondary</a:t>
                      </a:r>
                    </a:p>
                    <a:p>
                      <a:pPr marL="285750" marR="0" lvl="0" indent="-28575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No intermixing</a:t>
                      </a:r>
                    </a:p>
                  </a:txBody>
                  <a:tcPr/>
                </a:tc>
                <a:extLst>
                  <a:ext uri="{0D108BD9-81ED-4DB2-BD59-A6C34878D82A}">
                    <a16:rowId xmlns:a16="http://schemas.microsoft.com/office/drawing/2014/main" val="2067819486"/>
                  </a:ext>
                </a:extLst>
              </a:tr>
              <a:tr h="286397">
                <a:tc>
                  <a:txBody>
                    <a:bodyPr/>
                    <a:lstStyle/>
                    <a:p>
                      <a:pPr marL="0" algn="l" defTabSz="915216" rtl="0" eaLnBrk="1" latinLnBrk="0" hangingPunct="1"/>
                      <a:r>
                        <a:rPr lang="en-US" sz="1400" kern="1200" dirty="0">
                          <a:solidFill>
                            <a:schemeClr val="dk1"/>
                          </a:solidFill>
                          <a:latin typeface="+mn-lt"/>
                          <a:ea typeface="+mn-ea"/>
                          <a:cs typeface="+mn-cs"/>
                        </a:rPr>
                        <a:t>Protocols</a:t>
                      </a:r>
                    </a:p>
                  </a:txBody>
                  <a:tcPr/>
                </a:tc>
                <a:tc>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FC, iSCSI, NFSv3, NFSv4, CIFS/SMB 2.0+, NVMe (all)</a:t>
                      </a:r>
                    </a:p>
                  </a:txBody>
                  <a:tcPr/>
                </a:tc>
                <a:tc>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FC, iSCSI</a:t>
                      </a:r>
                    </a:p>
                  </a:txBody>
                  <a:tcPr/>
                </a:tc>
                <a:extLst>
                  <a:ext uri="{0D108BD9-81ED-4DB2-BD59-A6C34878D82A}">
                    <a16:rowId xmlns:a16="http://schemas.microsoft.com/office/drawing/2014/main" val="27098134"/>
                  </a:ext>
                </a:extLst>
              </a:tr>
              <a:tr h="887830">
                <a:tc>
                  <a:txBody>
                    <a:bodyPr/>
                    <a:lstStyle/>
                    <a:p>
                      <a:pPr marL="0" algn="l" defTabSz="915216" rtl="0" eaLnBrk="1" latinLnBrk="0" hangingPunct="1"/>
                      <a:r>
                        <a:rPr lang="en-US" sz="1400" kern="1200" dirty="0">
                          <a:solidFill>
                            <a:schemeClr val="dk1"/>
                          </a:solidFill>
                          <a:latin typeface="+mn-lt"/>
                          <a:ea typeface="+mn-ea"/>
                          <a:cs typeface="+mn-cs"/>
                        </a:rPr>
                        <a:t>Scale </a:t>
                      </a:r>
                    </a:p>
                  </a:txBody>
                  <a:tcPr/>
                </a:tc>
                <a:tc>
                  <a:txBody>
                    <a:bodyPr/>
                    <a:lstStyle/>
                    <a:p>
                      <a:pPr marL="0" algn="l" defTabSz="915216" rtl="0" eaLnBrk="1" latinLnBrk="0" hangingPunct="1"/>
                      <a:r>
                        <a:rPr lang="en-US" sz="1400" kern="1200" dirty="0">
                          <a:solidFill>
                            <a:schemeClr val="dk1"/>
                          </a:solidFill>
                          <a:latin typeface="+mn-lt"/>
                          <a:ea typeface="+mn-ea"/>
                          <a:cs typeface="+mn-cs"/>
                        </a:rPr>
                        <a:t>Number of concurrently replicated volumes per HA-pair:</a:t>
                      </a:r>
                    </a:p>
                    <a:p>
                      <a:pPr marL="0" algn="l" defTabSz="915216" rtl="0" eaLnBrk="1" latinLnBrk="0" hangingPunct="1"/>
                      <a:r>
                        <a:rPr lang="en-US" sz="1400" kern="1200" dirty="0">
                          <a:solidFill>
                            <a:schemeClr val="dk1"/>
                          </a:solidFill>
                          <a:latin typeface="+mn-lt"/>
                          <a:ea typeface="+mn-ea"/>
                          <a:cs typeface="+mn-cs"/>
                        </a:rPr>
                        <a:t>AFF=80, FAS=40, Select=20</a:t>
                      </a:r>
                    </a:p>
                    <a:p>
                      <a:pPr marL="0" algn="l" defTabSz="915216" rtl="0" eaLnBrk="1" latinLnBrk="0" hangingPunct="1"/>
                      <a:r>
                        <a:rPr lang="en-US" sz="1400" kern="1200" dirty="0">
                          <a:solidFill>
                            <a:schemeClr val="dk1"/>
                          </a:solidFill>
                          <a:latin typeface="+mn-lt"/>
                          <a:ea typeface="+mn-ea"/>
                          <a:cs typeface="+mn-cs"/>
                        </a:rPr>
                        <a:t>(includes asynchronous relationships as well as synchronous)</a:t>
                      </a:r>
                    </a:p>
                  </a:txBody>
                  <a:tcPr/>
                </a:tc>
                <a:tc>
                  <a:txBody>
                    <a:bodyPr/>
                    <a:lstStyle/>
                    <a:p>
                      <a:pPr marL="0" algn="l" defTabSz="915216" rtl="0" eaLnBrk="1" latinLnBrk="0" hangingPunct="1"/>
                      <a:r>
                        <a:rPr lang="en-US" sz="1400" kern="1200" dirty="0">
                          <a:solidFill>
                            <a:schemeClr val="dk1"/>
                          </a:solidFill>
                          <a:latin typeface="+mn-lt"/>
                          <a:ea typeface="+mn-ea"/>
                          <a:cs typeface="+mn-cs"/>
                        </a:rPr>
                        <a:t>Number of concurrently replicated volumes per HA-pair:</a:t>
                      </a:r>
                    </a:p>
                    <a:p>
                      <a:pPr marL="0" algn="l" defTabSz="915216" rtl="0" eaLnBrk="1" latinLnBrk="0" hangingPunct="1"/>
                      <a:r>
                        <a:rPr lang="en-US" sz="1400" kern="1200" dirty="0">
                          <a:solidFill>
                            <a:schemeClr val="dk1"/>
                          </a:solidFill>
                          <a:latin typeface="+mn-lt"/>
                          <a:ea typeface="+mn-ea"/>
                          <a:cs typeface="+mn-cs"/>
                        </a:rPr>
                        <a:t>AFF=60 (includes asynchronous relationships as well as synchronous)</a:t>
                      </a:r>
                    </a:p>
                  </a:txBody>
                  <a:tcPr/>
                </a:tc>
                <a:extLst>
                  <a:ext uri="{0D108BD9-81ED-4DB2-BD59-A6C34878D82A}">
                    <a16:rowId xmlns:a16="http://schemas.microsoft.com/office/drawing/2014/main" val="1501718391"/>
                  </a:ext>
                </a:extLst>
              </a:tr>
              <a:tr h="152400">
                <a:tc>
                  <a:txBody>
                    <a:bodyPr/>
                    <a:lstStyle/>
                    <a:p>
                      <a:pPr marL="0" algn="l" defTabSz="915216" rtl="0" eaLnBrk="1" latinLnBrk="0" hangingPunct="1"/>
                      <a:r>
                        <a:rPr lang="en-US" sz="1400" kern="1200" dirty="0">
                          <a:solidFill>
                            <a:schemeClr val="dk1"/>
                          </a:solidFill>
                          <a:latin typeface="+mn-lt"/>
                          <a:ea typeface="+mn-ea"/>
                          <a:cs typeface="+mn-cs"/>
                        </a:rPr>
                        <a:t>Network RTT</a:t>
                      </a:r>
                    </a:p>
                  </a:txBody>
                  <a:tcPr/>
                </a:tc>
                <a:tc gridSpan="2">
                  <a:txBody>
                    <a:bodyPr/>
                    <a:lstStyle/>
                    <a:p>
                      <a:pPr marL="0" marR="0" lvl="0" indent="0" algn="ctr" defTabSz="915216"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&lt;10ms RTT (~150Km), LAN, MAN</a:t>
                      </a:r>
                    </a:p>
                  </a:txBody>
                  <a:tcPr/>
                </a:tc>
                <a:tc hMerge="1">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3420763570"/>
                  </a:ext>
                </a:extLst>
              </a:tr>
              <a:tr h="152400">
                <a:tc>
                  <a:txBody>
                    <a:bodyPr/>
                    <a:lstStyle/>
                    <a:p>
                      <a:pPr marL="0" algn="l" defTabSz="915216" rtl="0" eaLnBrk="1" latinLnBrk="0" hangingPunct="1"/>
                      <a:r>
                        <a:rPr lang="en-US" sz="1400" kern="1200" dirty="0">
                          <a:solidFill>
                            <a:schemeClr val="dk1"/>
                          </a:solidFill>
                          <a:latin typeface="+mn-lt"/>
                          <a:ea typeface="+mn-ea"/>
                          <a:cs typeface="+mn-cs"/>
                        </a:rPr>
                        <a:t>Management</a:t>
                      </a:r>
                    </a:p>
                  </a:txBody>
                  <a:tcPr/>
                </a:tc>
                <a:tc gridSpan="2">
                  <a:txBody>
                    <a:bodyPr/>
                    <a:lstStyle/>
                    <a:p>
                      <a:pPr marL="0" marR="0" lvl="0" indent="0" algn="ctr" defTabSz="915216"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ONTAP System Manager</a:t>
                      </a:r>
                    </a:p>
                  </a:txBody>
                  <a:tcPr/>
                </a:tc>
                <a:tc hMerge="1">
                  <a:txBody>
                    <a:bodyPr/>
                    <a:lstStyle/>
                    <a:p>
                      <a:endParaRPr lang="en-US"/>
                    </a:p>
                  </a:txBody>
                  <a:tcPr/>
                </a:tc>
                <a:extLst>
                  <a:ext uri="{0D108BD9-81ED-4DB2-BD59-A6C34878D82A}">
                    <a16:rowId xmlns:a16="http://schemas.microsoft.com/office/drawing/2014/main" val="110592625"/>
                  </a:ext>
                </a:extLst>
              </a:tr>
              <a:tr h="897786">
                <a:tc>
                  <a:txBody>
                    <a:bodyPr/>
                    <a:lstStyle/>
                    <a:p>
                      <a:pPr marL="0" algn="l" defTabSz="915216" rtl="0" eaLnBrk="1" latinLnBrk="0" hangingPunct="1"/>
                      <a:r>
                        <a:rPr lang="en-US" sz="1400" kern="1200" dirty="0">
                          <a:solidFill>
                            <a:schemeClr val="dk1"/>
                          </a:solidFill>
                          <a:latin typeface="+mn-lt"/>
                          <a:ea typeface="+mn-ea"/>
                          <a:cs typeface="+mn-cs"/>
                        </a:rPr>
                        <a:t>Release interoperability</a:t>
                      </a:r>
                    </a:p>
                  </a:txBody>
                  <a:tcPr/>
                </a:tc>
                <a:tc>
                  <a:txBody>
                    <a:bodyPr/>
                    <a:lstStyle/>
                    <a:p>
                      <a:pPr marL="285750" indent="-285750" algn="l" defTabSz="915216" rtl="0" eaLnBrk="1" latinLnBrk="0" hangingPunct="1">
                        <a:buFont typeface="Arial" panose="020B0604020202020204" pitchFamily="34" charset="0"/>
                        <a:buChar char="•"/>
                      </a:pPr>
                      <a:r>
                        <a:rPr lang="en-US" sz="1400" kern="1200" dirty="0">
                          <a:solidFill>
                            <a:schemeClr val="dk1"/>
                          </a:solidFill>
                          <a:latin typeface="+mn-lt"/>
                          <a:ea typeface="+mn-ea"/>
                          <a:cs typeface="+mn-cs"/>
                        </a:rPr>
                        <a:t>ONTAP 9.5 and later</a:t>
                      </a:r>
                    </a:p>
                    <a:p>
                      <a:pPr marL="285750" marR="0" lvl="0" indent="-28575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Future releases will be the same as NetApp SnapMirror</a:t>
                      </a:r>
                      <a:r>
                        <a:rPr lang="en-US" sz="1400" kern="1200" baseline="30000" dirty="0">
                          <a:solidFill>
                            <a:schemeClr val="dk1"/>
                          </a:solidFill>
                          <a:latin typeface="+mn-lt"/>
                          <a:ea typeface="+mn-ea"/>
                          <a:cs typeface="+mn-cs"/>
                        </a:rPr>
                        <a:t>®</a:t>
                      </a:r>
                      <a:r>
                        <a:rPr lang="en-US" sz="1400" kern="1200" dirty="0">
                          <a:solidFill>
                            <a:schemeClr val="dk1"/>
                          </a:solidFill>
                          <a:latin typeface="+mn-lt"/>
                          <a:ea typeface="+mn-ea"/>
                          <a:cs typeface="+mn-cs"/>
                        </a:rPr>
                        <a:t> asynchronous, such as previous five releases later or equal to 9.5</a:t>
                      </a:r>
                    </a:p>
                  </a:txBody>
                  <a:tcPr/>
                </a:tc>
                <a:tc>
                  <a:txBody>
                    <a:bodyPr/>
                    <a:lstStyle/>
                    <a:p>
                      <a:pPr marL="285750" indent="-285750" algn="l" defTabSz="915216" rtl="0" eaLnBrk="1" latinLnBrk="0" hangingPunct="1">
                        <a:buFont typeface="Arial" panose="020B0604020202020204" pitchFamily="34" charset="0"/>
                        <a:buChar char="•"/>
                      </a:pPr>
                      <a:r>
                        <a:rPr lang="en-US" sz="1400" kern="1200" dirty="0">
                          <a:solidFill>
                            <a:schemeClr val="dk1"/>
                          </a:solidFill>
                          <a:latin typeface="+mn-lt"/>
                          <a:ea typeface="+mn-ea"/>
                          <a:cs typeface="+mn-cs"/>
                        </a:rPr>
                        <a:t>ONTAP 9.8 and later</a:t>
                      </a:r>
                    </a:p>
                    <a:p>
                      <a:pPr marL="285750" marR="0" lvl="0" indent="-285750" algn="l" defTabSz="9152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Future releases will be the same as SnapMirror asynchronous, such as the previous five releases later than ONTAP 9.8 (for example, 9.12 works with 9.11, 9.10, 9.9, 9.8, but not with 9.7)</a:t>
                      </a:r>
                    </a:p>
                  </a:txBody>
                  <a:tcPr/>
                </a:tc>
                <a:extLst>
                  <a:ext uri="{0D108BD9-81ED-4DB2-BD59-A6C34878D82A}">
                    <a16:rowId xmlns:a16="http://schemas.microsoft.com/office/drawing/2014/main" val="4113367064"/>
                  </a:ext>
                </a:extLst>
              </a:tr>
            </a:tbl>
          </a:graphicData>
        </a:graphic>
      </p:graphicFrame>
      <p:sp>
        <p:nvSpPr>
          <p:cNvPr id="5" name="TextBox 4">
            <a:extLst>
              <a:ext uri="{FF2B5EF4-FFF2-40B4-BE49-F238E27FC236}">
                <a16:creationId xmlns:a16="http://schemas.microsoft.com/office/drawing/2014/main" id="{BDAD0C3D-D0F5-4E00-BB18-37FBC7117FFE}"/>
              </a:ext>
            </a:extLst>
          </p:cNvPr>
          <p:cNvSpPr txBox="1"/>
          <p:nvPr/>
        </p:nvSpPr>
        <p:spPr bwMode="gray">
          <a:xfrm>
            <a:off x="7620273" y="118591"/>
            <a:ext cx="3822084" cy="812530"/>
          </a:xfrm>
          <a:prstGeom prst="rect">
            <a:avLst/>
          </a:prstGeom>
          <a:noFill/>
        </p:spPr>
        <p:txBody>
          <a:bodyPr wrap="square" lIns="91440" tIns="45720" rIns="91440" bIns="45720" rtlCol="0" anchor="ctr">
            <a:spAutoFit/>
          </a:bodyPr>
          <a:lstStyle/>
          <a:p>
            <a:pPr marL="166688" indent="-166688">
              <a:lnSpc>
                <a:spcPct val="95000"/>
              </a:lnSpc>
              <a:spcAft>
                <a:spcPts val="600"/>
              </a:spcAft>
            </a:pPr>
            <a:r>
              <a:rPr lang="en-US" sz="1100" dirty="0"/>
              <a:t>** No commitment, guarantee, or promise on future release content.</a:t>
            </a:r>
          </a:p>
          <a:p>
            <a:pPr marL="166688">
              <a:lnSpc>
                <a:spcPct val="95000"/>
              </a:lnSpc>
              <a:spcAft>
                <a:spcPts val="600"/>
              </a:spcAft>
            </a:pPr>
            <a:r>
              <a:rPr lang="en-US" sz="1100" dirty="0"/>
              <a:t>Features may be delivered in earlier releases if possible, or in later release where necessary.</a:t>
            </a:r>
          </a:p>
        </p:txBody>
      </p:sp>
      <p:sp>
        <p:nvSpPr>
          <p:cNvPr id="20" name="Title 1">
            <a:extLst>
              <a:ext uri="{FF2B5EF4-FFF2-40B4-BE49-F238E27FC236}">
                <a16:creationId xmlns:a16="http://schemas.microsoft.com/office/drawing/2014/main" id="{92FEF981-9F3A-4614-96B9-57DE807BDD07}"/>
              </a:ext>
            </a:extLst>
          </p:cNvPr>
          <p:cNvSpPr>
            <a:spLocks noGrp="1"/>
          </p:cNvSpPr>
          <p:nvPr>
            <p:ph type="title"/>
          </p:nvPr>
        </p:nvSpPr>
        <p:spPr>
          <a:xfrm>
            <a:off x="263691" y="171999"/>
            <a:ext cx="11439144" cy="329184"/>
          </a:xfrm>
        </p:spPr>
        <p:txBody>
          <a:bodyPr/>
          <a:lstStyle/>
          <a:p>
            <a:r>
              <a:rPr lang="en-US" sz="2200" dirty="0"/>
              <a:t>Technical considerations (cont.)</a:t>
            </a:r>
          </a:p>
        </p:txBody>
      </p:sp>
      <p:sp>
        <p:nvSpPr>
          <p:cNvPr id="23" name="Footer Placeholder 3">
            <a:extLst>
              <a:ext uri="{FF2B5EF4-FFF2-40B4-BE49-F238E27FC236}">
                <a16:creationId xmlns:a16="http://schemas.microsoft.com/office/drawing/2014/main" id="{A7FBA87A-6297-4235-9E20-D303FD9861C0}"/>
              </a:ext>
            </a:extLst>
          </p:cNvPr>
          <p:cNvSpPr>
            <a:spLocks noGrp="1"/>
          </p:cNvSpPr>
          <p:nvPr>
            <p:ph type="ftr" sz="quarter" idx="3"/>
          </p:nvPr>
        </p:nvSpPr>
        <p:spPr>
          <a:xfrm>
            <a:off x="1668411" y="6596532"/>
            <a:ext cx="4425696" cy="118872"/>
          </a:xfrm>
        </p:spPr>
        <p:txBody>
          <a:bodyPr/>
          <a:lstStyle/>
          <a:p>
            <a:r>
              <a:rPr lang="en-US" sz="800" dirty="0">
                <a:solidFill>
                  <a:schemeClr val="tx1"/>
                </a:solidFill>
              </a:rPr>
              <a:t>© 2021 NetApp, Inc. All rights reserved.  — NETAPP CONFIDENTIAL — </a:t>
            </a:r>
          </a:p>
        </p:txBody>
      </p:sp>
      <p:sp>
        <p:nvSpPr>
          <p:cNvPr id="26" name="Text Placeholder 2">
            <a:extLst>
              <a:ext uri="{FF2B5EF4-FFF2-40B4-BE49-F238E27FC236}">
                <a16:creationId xmlns:a16="http://schemas.microsoft.com/office/drawing/2014/main" id="{3D499F25-8C70-45F8-BF4D-01B17FBA6C1E}"/>
              </a:ext>
            </a:extLst>
          </p:cNvPr>
          <p:cNvSpPr>
            <a:spLocks noGrp="1"/>
          </p:cNvSpPr>
          <p:nvPr>
            <p:ph type="body" idx="10"/>
          </p:nvPr>
        </p:nvSpPr>
        <p:spPr>
          <a:xfrm>
            <a:off x="338079" y="495008"/>
            <a:ext cx="11546408" cy="400109"/>
          </a:xfrm>
        </p:spPr>
        <p:txBody>
          <a:bodyPr/>
          <a:lstStyle/>
          <a:p>
            <a:r>
              <a:rPr lang="en-US" sz="1800" b="1" dirty="0">
                <a:solidFill>
                  <a:schemeClr val="tx1"/>
                </a:solidFill>
              </a:rPr>
              <a:t>Operational</a:t>
            </a:r>
          </a:p>
          <a:p>
            <a:endParaRPr lang="en-US" sz="1800" b="1" dirty="0">
              <a:solidFill>
                <a:schemeClr val="tx1"/>
              </a:solidFill>
            </a:endParaRPr>
          </a:p>
        </p:txBody>
      </p:sp>
      <p:sp>
        <p:nvSpPr>
          <p:cNvPr id="27" name="Slide Number Placeholder 2">
            <a:extLst>
              <a:ext uri="{FF2B5EF4-FFF2-40B4-BE49-F238E27FC236}">
                <a16:creationId xmlns:a16="http://schemas.microsoft.com/office/drawing/2014/main" id="{B31A5F7B-63AB-46E1-8A3E-A887BA6DB31A}"/>
              </a:ext>
            </a:extLst>
          </p:cNvPr>
          <p:cNvSpPr>
            <a:spLocks noGrp="1"/>
          </p:cNvSpPr>
          <p:nvPr>
            <p:ph type="sldNum" sz="quarter" idx="4"/>
          </p:nvPr>
        </p:nvSpPr>
        <p:spPr>
          <a:xfrm>
            <a:off x="1256931" y="6596532"/>
            <a:ext cx="402336" cy="118872"/>
          </a:xfrm>
        </p:spPr>
        <p:txBody>
          <a:bodyPr/>
          <a:lstStyle/>
          <a:p>
            <a:fld id="{B071A5F3-A4FF-4CEE-8215-C08835B585C1}" type="slidenum">
              <a:rPr lang="en-US" sz="800" b="0" smtClean="0">
                <a:solidFill>
                  <a:schemeClr val="tx1"/>
                </a:solidFill>
              </a:rPr>
              <a:pPr/>
              <a:t>32</a:t>
            </a:fld>
            <a:endParaRPr lang="en-US" sz="800" b="0" dirty="0">
              <a:solidFill>
                <a:schemeClr val="tx1"/>
              </a:solidFill>
            </a:endParaRPr>
          </a:p>
        </p:txBody>
      </p:sp>
    </p:spTree>
    <p:extLst>
      <p:ext uri="{BB962C8B-B14F-4D97-AF65-F5344CB8AC3E}">
        <p14:creationId xmlns:p14="http://schemas.microsoft.com/office/powerpoint/2010/main" val="1031093008"/>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501A6CB0-ABFF-45DE-93A9-73820F75C540}"/>
              </a:ext>
            </a:extLst>
          </p:cNvPr>
          <p:cNvGraphicFramePr>
            <a:graphicFrameLocks noGrp="1"/>
          </p:cNvGraphicFramePr>
          <p:nvPr>
            <p:extLst>
              <p:ext uri="{D42A27DB-BD31-4B8C-83A1-F6EECF244321}">
                <p14:modId xmlns:p14="http://schemas.microsoft.com/office/powerpoint/2010/main" val="4055409217"/>
              </p:ext>
            </p:extLst>
          </p:nvPr>
        </p:nvGraphicFramePr>
        <p:xfrm>
          <a:off x="439206" y="1151563"/>
          <a:ext cx="11430000" cy="2442233"/>
        </p:xfrm>
        <a:graphic>
          <a:graphicData uri="http://schemas.openxmlformats.org/drawingml/2006/table">
            <a:tbl>
              <a:tblPr firstRow="1" bandRow="1">
                <a:tableStyleId>{5C22544A-7EE6-4342-B048-85BDC9FD1C3A}</a:tableStyleId>
              </a:tblPr>
              <a:tblGrid>
                <a:gridCol w="1400514">
                  <a:extLst>
                    <a:ext uri="{9D8B030D-6E8A-4147-A177-3AD203B41FA5}">
                      <a16:colId xmlns:a16="http://schemas.microsoft.com/office/drawing/2014/main" val="20000"/>
                    </a:ext>
                  </a:extLst>
                </a:gridCol>
                <a:gridCol w="5014743">
                  <a:extLst>
                    <a:ext uri="{9D8B030D-6E8A-4147-A177-3AD203B41FA5}">
                      <a16:colId xmlns:a16="http://schemas.microsoft.com/office/drawing/2014/main" val="20001"/>
                    </a:ext>
                  </a:extLst>
                </a:gridCol>
                <a:gridCol w="5014743">
                  <a:extLst>
                    <a:ext uri="{9D8B030D-6E8A-4147-A177-3AD203B41FA5}">
                      <a16:colId xmlns:a16="http://schemas.microsoft.com/office/drawing/2014/main" val="2521613075"/>
                    </a:ext>
                  </a:extLst>
                </a:gridCol>
              </a:tblGrid>
              <a:tr h="391887">
                <a:tc>
                  <a:txBody>
                    <a:bodyPr/>
                    <a:lstStyle/>
                    <a:p>
                      <a:pPr algn="l"/>
                      <a:r>
                        <a:rPr lang="en-US" sz="1800" b="0" dirty="0"/>
                        <a:t>Dimension</a:t>
                      </a:r>
                    </a:p>
                  </a:txBody>
                  <a:tcPr/>
                </a:tc>
                <a:tc>
                  <a:txBody>
                    <a:bodyPr/>
                    <a:lstStyle/>
                    <a:p>
                      <a:pPr algn="l"/>
                      <a:r>
                        <a:rPr lang="en-US" sz="1800" b="0" dirty="0"/>
                        <a:t>Functionality in NetApp</a:t>
                      </a:r>
                      <a:r>
                        <a:rPr lang="en-US" sz="1800" b="0" baseline="30000" dirty="0"/>
                        <a:t>®</a:t>
                      </a:r>
                      <a:r>
                        <a:rPr lang="en-US" sz="1800" b="0" dirty="0"/>
                        <a:t> SnapMirror Synchronous (SM-S)</a:t>
                      </a:r>
                    </a:p>
                  </a:txBody>
                  <a:tcPr/>
                </a:tc>
                <a:tc>
                  <a:txBody>
                    <a:bodyPr/>
                    <a:lstStyle/>
                    <a:p>
                      <a:pPr marL="0" marR="0" lvl="0" indent="0" algn="l" defTabSz="686412" rtl="0" eaLnBrk="1" fontAlgn="auto" latinLnBrk="0" hangingPunct="1">
                        <a:lnSpc>
                          <a:spcPct val="100000"/>
                        </a:lnSpc>
                        <a:spcBef>
                          <a:spcPts val="0"/>
                        </a:spcBef>
                        <a:spcAft>
                          <a:spcPts val="0"/>
                        </a:spcAft>
                        <a:buClrTx/>
                        <a:buSzTx/>
                        <a:buFontTx/>
                        <a:buNone/>
                        <a:tabLst/>
                        <a:defRPr/>
                      </a:pPr>
                      <a:r>
                        <a:rPr lang="en-US" sz="1800" b="0" dirty="0"/>
                        <a:t>Functionality in SnapMirror Business Continuity (SM-BC)</a:t>
                      </a:r>
                    </a:p>
                  </a:txBody>
                  <a:tcPr/>
                </a:tc>
                <a:extLst>
                  <a:ext uri="{0D108BD9-81ED-4DB2-BD59-A6C34878D82A}">
                    <a16:rowId xmlns:a16="http://schemas.microsoft.com/office/drawing/2014/main" val="10000"/>
                  </a:ext>
                </a:extLst>
              </a:tr>
              <a:tr h="587037">
                <a:tc>
                  <a:txBody>
                    <a:bodyPr/>
                    <a:lstStyle/>
                    <a:p>
                      <a:pPr marL="0" algn="l" defTabSz="915216" rtl="0" eaLnBrk="1" latinLnBrk="0" hangingPunct="1"/>
                      <a:r>
                        <a:rPr lang="en-US" sz="1400" kern="1200" dirty="0">
                          <a:solidFill>
                            <a:schemeClr val="dk1"/>
                          </a:solidFill>
                          <a:latin typeface="+mn-lt"/>
                          <a:ea typeface="+mn-ea"/>
                          <a:cs typeface="+mn-cs"/>
                        </a:rPr>
                        <a:t>Topologies</a:t>
                      </a:r>
                    </a:p>
                  </a:txBody>
                  <a:tcPr/>
                </a:tc>
                <a:tc>
                  <a:txBody>
                    <a:bodyPr/>
                    <a:lstStyle/>
                    <a:p>
                      <a:pPr marL="0" algn="l" defTabSz="915216" rtl="0" eaLnBrk="1" latinLnBrk="0" hangingPunct="1"/>
                      <a:r>
                        <a:rPr lang="en-US" sz="1400" kern="1200" dirty="0">
                          <a:solidFill>
                            <a:schemeClr val="dk1"/>
                          </a:solidFill>
                          <a:latin typeface="+mn-lt"/>
                          <a:ea typeface="+mn-ea"/>
                          <a:cs typeface="+mn-cs"/>
                        </a:rPr>
                        <a:t>P2P</a:t>
                      </a:r>
                    </a:p>
                    <a:p>
                      <a:pPr marL="0" algn="l" defTabSz="915216" rtl="0" eaLnBrk="1" latinLnBrk="0" hangingPunct="1"/>
                      <a:r>
                        <a:rPr lang="en-US" sz="1400" kern="1200" dirty="0">
                          <a:solidFill>
                            <a:schemeClr val="dk1"/>
                          </a:solidFill>
                          <a:latin typeface="+mn-lt"/>
                          <a:ea typeface="+mn-ea"/>
                          <a:cs typeface="+mn-cs"/>
                        </a:rPr>
                        <a:t>Fan-out (one sync and one async relationship per volume)</a:t>
                      </a:r>
                    </a:p>
                    <a:p>
                      <a:pPr marL="0" algn="l" defTabSz="915216" rtl="0" eaLnBrk="1" latinLnBrk="0" hangingPunct="1"/>
                      <a:r>
                        <a:rPr lang="en-US" sz="1400" kern="1200" dirty="0">
                          <a:solidFill>
                            <a:schemeClr val="dk1"/>
                          </a:solidFill>
                          <a:latin typeface="+mn-lt"/>
                          <a:ea typeface="+mn-ea"/>
                          <a:cs typeface="+mn-cs"/>
                        </a:rPr>
                        <a:t>Cascade (first sync leg and second async leg per volume)</a:t>
                      </a:r>
                    </a:p>
                  </a:txBody>
                  <a:tcPr/>
                </a:tc>
                <a:tc>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TAF is point-to-point; no fan-out or cascade</a:t>
                      </a:r>
                    </a:p>
                    <a:p>
                      <a:pPr marL="0" marR="0" lvl="0" indent="0" algn="l" defTabSz="915216"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Fan-out (one sync and one async relationship per volume)</a:t>
                      </a:r>
                    </a:p>
                  </a:txBody>
                  <a:tcPr/>
                </a:tc>
                <a:extLst>
                  <a:ext uri="{0D108BD9-81ED-4DB2-BD59-A6C34878D82A}">
                    <a16:rowId xmlns:a16="http://schemas.microsoft.com/office/drawing/2014/main" val="3420763570"/>
                  </a:ext>
                </a:extLst>
              </a:tr>
              <a:tr h="1070633">
                <a:tc>
                  <a:txBody>
                    <a:bodyPr/>
                    <a:lstStyle/>
                    <a:p>
                      <a:pPr marL="0" algn="l" defTabSz="915216" rtl="0" eaLnBrk="1" latinLnBrk="0" hangingPunct="1"/>
                      <a:r>
                        <a:rPr lang="en-US" sz="1400" kern="1200" dirty="0">
                          <a:solidFill>
                            <a:schemeClr val="dk1"/>
                          </a:solidFill>
                          <a:latin typeface="+mn-lt"/>
                          <a:ea typeface="+mn-ea"/>
                          <a:cs typeface="+mn-cs"/>
                        </a:rPr>
                        <a:t>Nondisruptive operation (NDO) support</a:t>
                      </a:r>
                    </a:p>
                  </a:txBody>
                  <a:tcPr/>
                </a:tc>
                <a:tc>
                  <a:txBody>
                    <a:bodyPr/>
                    <a:lstStyle/>
                    <a:p>
                      <a:pPr marL="0" algn="l" defTabSz="915216" rtl="0" eaLnBrk="1" latinLnBrk="0" hangingPunct="1"/>
                      <a:endParaRPr lang="en-US" sz="1400" kern="1200" dirty="0">
                        <a:solidFill>
                          <a:schemeClr val="dk1"/>
                        </a:solidFill>
                        <a:latin typeface="+mn-lt"/>
                        <a:ea typeface="+mn-ea"/>
                        <a:cs typeface="+mn-cs"/>
                      </a:endParaRPr>
                    </a:p>
                  </a:txBody>
                  <a:tcPr/>
                </a:tc>
                <a:tc>
                  <a:txBody>
                    <a:bodyPr/>
                    <a:lstStyle/>
                    <a:p>
                      <a:pPr marL="0" algn="l" defTabSz="915216" rtl="0" eaLnBrk="1" latinLnBrk="0" hangingPunct="1"/>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12" name="Title 1">
            <a:extLst>
              <a:ext uri="{FF2B5EF4-FFF2-40B4-BE49-F238E27FC236}">
                <a16:creationId xmlns:a16="http://schemas.microsoft.com/office/drawing/2014/main" id="{548E8077-BF84-454F-AE3A-7734FC73B4DE}"/>
              </a:ext>
            </a:extLst>
          </p:cNvPr>
          <p:cNvSpPr>
            <a:spLocks noGrp="1"/>
          </p:cNvSpPr>
          <p:nvPr>
            <p:ph type="title"/>
          </p:nvPr>
        </p:nvSpPr>
        <p:spPr>
          <a:xfrm>
            <a:off x="300762" y="295571"/>
            <a:ext cx="11439144" cy="329184"/>
          </a:xfrm>
        </p:spPr>
        <p:txBody>
          <a:bodyPr/>
          <a:lstStyle/>
          <a:p>
            <a:r>
              <a:rPr lang="en-US" sz="2200" dirty="0"/>
              <a:t>Technical considerations (cont.)</a:t>
            </a:r>
          </a:p>
        </p:txBody>
      </p:sp>
      <p:sp>
        <p:nvSpPr>
          <p:cNvPr id="15" name="TextBox 14">
            <a:extLst>
              <a:ext uri="{FF2B5EF4-FFF2-40B4-BE49-F238E27FC236}">
                <a16:creationId xmlns:a16="http://schemas.microsoft.com/office/drawing/2014/main" id="{176D7FF7-B954-473D-83EA-D3BAA246EF3A}"/>
              </a:ext>
            </a:extLst>
          </p:cNvPr>
          <p:cNvSpPr txBox="1"/>
          <p:nvPr/>
        </p:nvSpPr>
        <p:spPr bwMode="gray">
          <a:xfrm>
            <a:off x="7620273" y="113760"/>
            <a:ext cx="4452278" cy="253146"/>
          </a:xfrm>
          <a:prstGeom prst="rect">
            <a:avLst/>
          </a:prstGeom>
          <a:noFill/>
        </p:spPr>
        <p:txBody>
          <a:bodyPr wrap="square" lIns="91440" tIns="45720" rIns="91440" bIns="45720" rtlCol="0" anchor="ctr">
            <a:spAutoFit/>
          </a:bodyPr>
          <a:lstStyle/>
          <a:p>
            <a:pPr>
              <a:lnSpc>
                <a:spcPct val="95000"/>
              </a:lnSpc>
              <a:spcAft>
                <a:spcPts val="600"/>
              </a:spcAft>
            </a:pPr>
            <a:r>
              <a:rPr lang="en-US" sz="1100" dirty="0"/>
              <a:t>** No commitment, guarantee, or promise for future release content.</a:t>
            </a:r>
          </a:p>
        </p:txBody>
      </p:sp>
      <p:sp>
        <p:nvSpPr>
          <p:cNvPr id="17" name="Footer Placeholder 3">
            <a:extLst>
              <a:ext uri="{FF2B5EF4-FFF2-40B4-BE49-F238E27FC236}">
                <a16:creationId xmlns:a16="http://schemas.microsoft.com/office/drawing/2014/main" id="{552B37D3-B427-430F-B682-B9D3BD0D4988}"/>
              </a:ext>
            </a:extLst>
          </p:cNvPr>
          <p:cNvSpPr>
            <a:spLocks noGrp="1"/>
          </p:cNvSpPr>
          <p:nvPr>
            <p:ph type="ftr" sz="quarter" idx="3"/>
          </p:nvPr>
        </p:nvSpPr>
        <p:spPr>
          <a:xfrm>
            <a:off x="1668411" y="6596532"/>
            <a:ext cx="4425696" cy="118872"/>
          </a:xfrm>
        </p:spPr>
        <p:txBody>
          <a:bodyPr/>
          <a:lstStyle/>
          <a:p>
            <a:r>
              <a:rPr lang="en-US" sz="800" dirty="0">
                <a:solidFill>
                  <a:schemeClr val="tx1"/>
                </a:solidFill>
              </a:rPr>
              <a:t>© 2021 NetApp, Inc. All rights reserved.  — NETAPP CONFIDENTIAL — </a:t>
            </a:r>
          </a:p>
        </p:txBody>
      </p:sp>
      <p:sp>
        <p:nvSpPr>
          <p:cNvPr id="20" name="Text Placeholder 2">
            <a:extLst>
              <a:ext uri="{FF2B5EF4-FFF2-40B4-BE49-F238E27FC236}">
                <a16:creationId xmlns:a16="http://schemas.microsoft.com/office/drawing/2014/main" id="{1146C61C-69D3-4D9D-8636-ADB453F2F938}"/>
              </a:ext>
            </a:extLst>
          </p:cNvPr>
          <p:cNvSpPr>
            <a:spLocks noGrp="1"/>
          </p:cNvSpPr>
          <p:nvPr>
            <p:ph type="body" idx="10"/>
          </p:nvPr>
        </p:nvSpPr>
        <p:spPr>
          <a:xfrm>
            <a:off x="381002" y="559180"/>
            <a:ext cx="11546408" cy="400109"/>
          </a:xfrm>
        </p:spPr>
        <p:txBody>
          <a:bodyPr/>
          <a:lstStyle/>
          <a:p>
            <a:r>
              <a:rPr lang="en-US" sz="1800" b="1" dirty="0">
                <a:solidFill>
                  <a:schemeClr val="tx1"/>
                </a:solidFill>
              </a:rPr>
              <a:t>Resilience and data protection</a:t>
            </a:r>
          </a:p>
          <a:p>
            <a:endParaRPr lang="en-US" sz="1800" b="1" dirty="0">
              <a:solidFill>
                <a:schemeClr val="tx1"/>
              </a:solidFill>
            </a:endParaRPr>
          </a:p>
        </p:txBody>
      </p:sp>
      <p:sp>
        <p:nvSpPr>
          <p:cNvPr id="21" name="Slide Number Placeholder 2">
            <a:extLst>
              <a:ext uri="{FF2B5EF4-FFF2-40B4-BE49-F238E27FC236}">
                <a16:creationId xmlns:a16="http://schemas.microsoft.com/office/drawing/2014/main" id="{5D96E640-49F8-4467-858C-6931DF9C1A55}"/>
              </a:ext>
            </a:extLst>
          </p:cNvPr>
          <p:cNvSpPr>
            <a:spLocks noGrp="1"/>
          </p:cNvSpPr>
          <p:nvPr>
            <p:ph type="sldNum" sz="quarter" idx="4"/>
          </p:nvPr>
        </p:nvSpPr>
        <p:spPr>
          <a:xfrm>
            <a:off x="1256931" y="6596532"/>
            <a:ext cx="402336" cy="118872"/>
          </a:xfrm>
        </p:spPr>
        <p:txBody>
          <a:bodyPr/>
          <a:lstStyle/>
          <a:p>
            <a:fld id="{B071A5F3-A4FF-4CEE-8215-C08835B585C1}" type="slidenum">
              <a:rPr lang="en-US" sz="800" b="0" smtClean="0">
                <a:solidFill>
                  <a:schemeClr val="tx1"/>
                </a:solidFill>
              </a:rPr>
              <a:pPr/>
              <a:t>33</a:t>
            </a:fld>
            <a:endParaRPr lang="en-US" sz="800" b="0" dirty="0">
              <a:solidFill>
                <a:schemeClr val="tx1"/>
              </a:solidFill>
            </a:endParaRPr>
          </a:p>
        </p:txBody>
      </p:sp>
    </p:spTree>
    <p:extLst>
      <p:ext uri="{BB962C8B-B14F-4D97-AF65-F5344CB8AC3E}">
        <p14:creationId xmlns:p14="http://schemas.microsoft.com/office/powerpoint/2010/main" val="278242988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501A6CB0-ABFF-45DE-93A9-73820F75C540}"/>
              </a:ext>
            </a:extLst>
          </p:cNvPr>
          <p:cNvGraphicFramePr>
            <a:graphicFrameLocks noGrp="1"/>
          </p:cNvGraphicFramePr>
          <p:nvPr>
            <p:extLst>
              <p:ext uri="{D42A27DB-BD31-4B8C-83A1-F6EECF244321}">
                <p14:modId xmlns:p14="http://schemas.microsoft.com/office/powerpoint/2010/main" val="1588553996"/>
              </p:ext>
            </p:extLst>
          </p:nvPr>
        </p:nvGraphicFramePr>
        <p:xfrm>
          <a:off x="439206" y="1151563"/>
          <a:ext cx="11430000" cy="1371600"/>
        </p:xfrm>
        <a:graphic>
          <a:graphicData uri="http://schemas.openxmlformats.org/drawingml/2006/table">
            <a:tbl>
              <a:tblPr firstRow="1" bandRow="1">
                <a:tableStyleId>{5C22544A-7EE6-4342-B048-85BDC9FD1C3A}</a:tableStyleId>
              </a:tblPr>
              <a:tblGrid>
                <a:gridCol w="1400514">
                  <a:extLst>
                    <a:ext uri="{9D8B030D-6E8A-4147-A177-3AD203B41FA5}">
                      <a16:colId xmlns:a16="http://schemas.microsoft.com/office/drawing/2014/main" val="20000"/>
                    </a:ext>
                  </a:extLst>
                </a:gridCol>
                <a:gridCol w="5014743">
                  <a:extLst>
                    <a:ext uri="{9D8B030D-6E8A-4147-A177-3AD203B41FA5}">
                      <a16:colId xmlns:a16="http://schemas.microsoft.com/office/drawing/2014/main" val="20001"/>
                    </a:ext>
                  </a:extLst>
                </a:gridCol>
                <a:gridCol w="5014743">
                  <a:extLst>
                    <a:ext uri="{9D8B030D-6E8A-4147-A177-3AD203B41FA5}">
                      <a16:colId xmlns:a16="http://schemas.microsoft.com/office/drawing/2014/main" val="2521613075"/>
                    </a:ext>
                  </a:extLst>
                </a:gridCol>
              </a:tblGrid>
              <a:tr h="391887">
                <a:tc>
                  <a:txBody>
                    <a:bodyPr/>
                    <a:lstStyle/>
                    <a:p>
                      <a:pPr algn="l"/>
                      <a:r>
                        <a:rPr lang="en-US" sz="1800" b="0" dirty="0"/>
                        <a:t>Dimension</a:t>
                      </a:r>
                    </a:p>
                  </a:txBody>
                  <a:tcPr/>
                </a:tc>
                <a:tc>
                  <a:txBody>
                    <a:bodyPr/>
                    <a:lstStyle/>
                    <a:p>
                      <a:pPr algn="l"/>
                      <a:r>
                        <a:rPr lang="en-US" sz="1800" b="0" dirty="0"/>
                        <a:t>Functionality in NetApp</a:t>
                      </a:r>
                      <a:r>
                        <a:rPr lang="en-US" sz="1800" b="0" baseline="30000" dirty="0"/>
                        <a:t>®</a:t>
                      </a:r>
                      <a:r>
                        <a:rPr lang="en-US" sz="1800" b="0" dirty="0"/>
                        <a:t> SnapMirror Synchronous (SM-S)</a:t>
                      </a:r>
                    </a:p>
                  </a:txBody>
                  <a:tcPr/>
                </a:tc>
                <a:tc>
                  <a:txBody>
                    <a:bodyPr/>
                    <a:lstStyle/>
                    <a:p>
                      <a:pPr marL="0" marR="0" lvl="0" indent="0" algn="l" defTabSz="686412" rtl="0" eaLnBrk="1" fontAlgn="auto" latinLnBrk="0" hangingPunct="1">
                        <a:lnSpc>
                          <a:spcPct val="100000"/>
                        </a:lnSpc>
                        <a:spcBef>
                          <a:spcPts val="0"/>
                        </a:spcBef>
                        <a:spcAft>
                          <a:spcPts val="0"/>
                        </a:spcAft>
                        <a:buClrTx/>
                        <a:buSzTx/>
                        <a:buFontTx/>
                        <a:buNone/>
                        <a:tabLst/>
                        <a:defRPr/>
                      </a:pPr>
                      <a:r>
                        <a:rPr lang="en-US" sz="1800" b="0" dirty="0"/>
                        <a:t>Functionality in SnapMirror Business Continuity (SM-BC)</a:t>
                      </a:r>
                    </a:p>
                  </a:txBody>
                  <a:tcPr/>
                </a:tc>
                <a:extLst>
                  <a:ext uri="{0D108BD9-81ED-4DB2-BD59-A6C34878D82A}">
                    <a16:rowId xmlns:a16="http://schemas.microsoft.com/office/drawing/2014/main" val="10000"/>
                  </a:ext>
                </a:extLst>
              </a:tr>
              <a:tr h="587037">
                <a:tc>
                  <a:txBody>
                    <a:bodyPr/>
                    <a:lstStyle/>
                    <a:p>
                      <a:pPr marL="0" algn="l" defTabSz="915216" rtl="0" eaLnBrk="1" latinLnBrk="0" hangingPunct="1"/>
                      <a:r>
                        <a:rPr lang="en-US" sz="1400" kern="1200" dirty="0">
                          <a:solidFill>
                            <a:schemeClr val="dk1"/>
                          </a:solidFill>
                          <a:latin typeface="+mn-lt"/>
                          <a:ea typeface="+mn-ea"/>
                          <a:cs typeface="+mn-cs"/>
                        </a:rPr>
                        <a:t>Topologies</a:t>
                      </a:r>
                    </a:p>
                  </a:txBody>
                  <a:tcPr/>
                </a:tc>
                <a:tc>
                  <a:txBody>
                    <a:bodyPr/>
                    <a:lstStyle/>
                    <a:p>
                      <a:pPr marL="0" algn="l" defTabSz="915216" rtl="0" eaLnBrk="1" latinLnBrk="0" hangingPunct="1"/>
                      <a:r>
                        <a:rPr lang="en-US" sz="1400" kern="1200" dirty="0">
                          <a:solidFill>
                            <a:schemeClr val="dk1"/>
                          </a:solidFill>
                          <a:latin typeface="+mn-lt"/>
                          <a:ea typeface="+mn-ea"/>
                          <a:cs typeface="+mn-cs"/>
                        </a:rPr>
                        <a:t>P2P</a:t>
                      </a:r>
                    </a:p>
                    <a:p>
                      <a:pPr marL="0" algn="l" defTabSz="915216" rtl="0" eaLnBrk="1" latinLnBrk="0" hangingPunct="1"/>
                      <a:r>
                        <a:rPr lang="en-US" sz="1400" kern="1200" dirty="0">
                          <a:solidFill>
                            <a:schemeClr val="dk1"/>
                          </a:solidFill>
                          <a:latin typeface="+mn-lt"/>
                          <a:ea typeface="+mn-ea"/>
                          <a:cs typeface="+mn-cs"/>
                        </a:rPr>
                        <a:t>Fan-out (one sync and one async relationship per volume)</a:t>
                      </a:r>
                    </a:p>
                    <a:p>
                      <a:pPr marL="0" algn="l" defTabSz="915216" rtl="0" eaLnBrk="1" latinLnBrk="0" hangingPunct="1"/>
                      <a:r>
                        <a:rPr lang="en-US" sz="1400" kern="1200" dirty="0">
                          <a:solidFill>
                            <a:schemeClr val="dk1"/>
                          </a:solidFill>
                          <a:latin typeface="+mn-lt"/>
                          <a:ea typeface="+mn-ea"/>
                          <a:cs typeface="+mn-cs"/>
                        </a:rPr>
                        <a:t>Cascade (first sync leg and second async leg per volume)</a:t>
                      </a:r>
                    </a:p>
                  </a:txBody>
                  <a:tcPr/>
                </a:tc>
                <a:tc>
                  <a:txBody>
                    <a:bodyPr/>
                    <a:lstStyle/>
                    <a:p>
                      <a:pPr marL="0" marR="0" lvl="0" indent="0" algn="l" defTabSz="915216"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TAF is point-to-point; no fan-out or cascade</a:t>
                      </a:r>
                    </a:p>
                    <a:p>
                      <a:pPr marL="0" marR="0" lvl="0" indent="0" algn="l" defTabSz="915216"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Fan-out (one sync and one async relationship per volume)</a:t>
                      </a:r>
                    </a:p>
                  </a:txBody>
                  <a:tcPr/>
                </a:tc>
                <a:extLst>
                  <a:ext uri="{0D108BD9-81ED-4DB2-BD59-A6C34878D82A}">
                    <a16:rowId xmlns:a16="http://schemas.microsoft.com/office/drawing/2014/main" val="3420763570"/>
                  </a:ext>
                </a:extLst>
              </a:tr>
            </a:tbl>
          </a:graphicData>
        </a:graphic>
      </p:graphicFrame>
      <p:sp>
        <p:nvSpPr>
          <p:cNvPr id="12" name="Title 1">
            <a:extLst>
              <a:ext uri="{FF2B5EF4-FFF2-40B4-BE49-F238E27FC236}">
                <a16:creationId xmlns:a16="http://schemas.microsoft.com/office/drawing/2014/main" id="{548E8077-BF84-454F-AE3A-7734FC73B4DE}"/>
              </a:ext>
            </a:extLst>
          </p:cNvPr>
          <p:cNvSpPr>
            <a:spLocks noGrp="1"/>
          </p:cNvSpPr>
          <p:nvPr>
            <p:ph type="title"/>
          </p:nvPr>
        </p:nvSpPr>
        <p:spPr>
          <a:xfrm>
            <a:off x="300762" y="295571"/>
            <a:ext cx="11439144" cy="329184"/>
          </a:xfrm>
        </p:spPr>
        <p:txBody>
          <a:bodyPr/>
          <a:lstStyle/>
          <a:p>
            <a:r>
              <a:rPr lang="en-US" sz="2200" dirty="0"/>
              <a:t>Technical considerations (cont.)</a:t>
            </a:r>
          </a:p>
        </p:txBody>
      </p:sp>
      <p:sp>
        <p:nvSpPr>
          <p:cNvPr id="15" name="TextBox 14">
            <a:extLst>
              <a:ext uri="{FF2B5EF4-FFF2-40B4-BE49-F238E27FC236}">
                <a16:creationId xmlns:a16="http://schemas.microsoft.com/office/drawing/2014/main" id="{176D7FF7-B954-473D-83EA-D3BAA246EF3A}"/>
              </a:ext>
            </a:extLst>
          </p:cNvPr>
          <p:cNvSpPr txBox="1"/>
          <p:nvPr/>
        </p:nvSpPr>
        <p:spPr bwMode="gray">
          <a:xfrm>
            <a:off x="7620273" y="113760"/>
            <a:ext cx="4452278" cy="253146"/>
          </a:xfrm>
          <a:prstGeom prst="rect">
            <a:avLst/>
          </a:prstGeom>
          <a:noFill/>
        </p:spPr>
        <p:txBody>
          <a:bodyPr wrap="square" lIns="91440" tIns="45720" rIns="91440" bIns="45720" rtlCol="0" anchor="ctr">
            <a:spAutoFit/>
          </a:bodyPr>
          <a:lstStyle/>
          <a:p>
            <a:pPr>
              <a:lnSpc>
                <a:spcPct val="95000"/>
              </a:lnSpc>
              <a:spcAft>
                <a:spcPts val="600"/>
              </a:spcAft>
            </a:pPr>
            <a:r>
              <a:rPr lang="en-US" sz="1100" dirty="0"/>
              <a:t>** No commitment, guarantee, or promise for future release content.</a:t>
            </a:r>
          </a:p>
        </p:txBody>
      </p:sp>
      <p:sp>
        <p:nvSpPr>
          <p:cNvPr id="17" name="Footer Placeholder 3">
            <a:extLst>
              <a:ext uri="{FF2B5EF4-FFF2-40B4-BE49-F238E27FC236}">
                <a16:creationId xmlns:a16="http://schemas.microsoft.com/office/drawing/2014/main" id="{552B37D3-B427-430F-B682-B9D3BD0D4988}"/>
              </a:ext>
            </a:extLst>
          </p:cNvPr>
          <p:cNvSpPr>
            <a:spLocks noGrp="1"/>
          </p:cNvSpPr>
          <p:nvPr>
            <p:ph type="ftr" sz="quarter" idx="3"/>
          </p:nvPr>
        </p:nvSpPr>
        <p:spPr>
          <a:xfrm>
            <a:off x="1668411" y="6596532"/>
            <a:ext cx="4425696" cy="118872"/>
          </a:xfrm>
        </p:spPr>
        <p:txBody>
          <a:bodyPr/>
          <a:lstStyle/>
          <a:p>
            <a:r>
              <a:rPr lang="en-US" sz="800" dirty="0">
                <a:solidFill>
                  <a:schemeClr val="tx1"/>
                </a:solidFill>
              </a:rPr>
              <a:t>© 2021 NetApp, Inc. All rights reserved.  — NETAPP CONFIDENTIAL — </a:t>
            </a:r>
          </a:p>
        </p:txBody>
      </p:sp>
      <p:sp>
        <p:nvSpPr>
          <p:cNvPr id="20" name="Text Placeholder 2">
            <a:extLst>
              <a:ext uri="{FF2B5EF4-FFF2-40B4-BE49-F238E27FC236}">
                <a16:creationId xmlns:a16="http://schemas.microsoft.com/office/drawing/2014/main" id="{1146C61C-69D3-4D9D-8636-ADB453F2F938}"/>
              </a:ext>
            </a:extLst>
          </p:cNvPr>
          <p:cNvSpPr>
            <a:spLocks noGrp="1"/>
          </p:cNvSpPr>
          <p:nvPr>
            <p:ph type="body" idx="10"/>
          </p:nvPr>
        </p:nvSpPr>
        <p:spPr>
          <a:xfrm>
            <a:off x="381002" y="559180"/>
            <a:ext cx="11546408" cy="400109"/>
          </a:xfrm>
        </p:spPr>
        <p:txBody>
          <a:bodyPr/>
          <a:lstStyle/>
          <a:p>
            <a:r>
              <a:rPr lang="en-US" sz="1800" b="1" dirty="0">
                <a:solidFill>
                  <a:schemeClr val="tx1"/>
                </a:solidFill>
              </a:rPr>
              <a:t>Data protection</a:t>
            </a:r>
          </a:p>
          <a:p>
            <a:endParaRPr lang="en-US" sz="1800" b="1" dirty="0">
              <a:solidFill>
                <a:schemeClr val="tx1"/>
              </a:solidFill>
            </a:endParaRPr>
          </a:p>
        </p:txBody>
      </p:sp>
      <p:sp>
        <p:nvSpPr>
          <p:cNvPr id="21" name="Slide Number Placeholder 2">
            <a:extLst>
              <a:ext uri="{FF2B5EF4-FFF2-40B4-BE49-F238E27FC236}">
                <a16:creationId xmlns:a16="http://schemas.microsoft.com/office/drawing/2014/main" id="{5D96E640-49F8-4467-858C-6931DF9C1A55}"/>
              </a:ext>
            </a:extLst>
          </p:cNvPr>
          <p:cNvSpPr>
            <a:spLocks noGrp="1"/>
          </p:cNvSpPr>
          <p:nvPr>
            <p:ph type="sldNum" sz="quarter" idx="4"/>
          </p:nvPr>
        </p:nvSpPr>
        <p:spPr>
          <a:xfrm>
            <a:off x="1256931" y="6596532"/>
            <a:ext cx="402336" cy="118872"/>
          </a:xfrm>
        </p:spPr>
        <p:txBody>
          <a:bodyPr/>
          <a:lstStyle/>
          <a:p>
            <a:fld id="{B071A5F3-A4FF-4CEE-8215-C08835B585C1}" type="slidenum">
              <a:rPr lang="en-US" sz="800" b="0" smtClean="0">
                <a:solidFill>
                  <a:schemeClr val="tx1"/>
                </a:solidFill>
              </a:rPr>
              <a:pPr/>
              <a:t>34</a:t>
            </a:fld>
            <a:endParaRPr lang="en-US" sz="800" b="0" dirty="0">
              <a:solidFill>
                <a:schemeClr val="tx1"/>
              </a:solidFill>
            </a:endParaRPr>
          </a:p>
        </p:txBody>
      </p:sp>
    </p:spTree>
    <p:extLst>
      <p:ext uri="{BB962C8B-B14F-4D97-AF65-F5344CB8AC3E}">
        <p14:creationId xmlns:p14="http://schemas.microsoft.com/office/powerpoint/2010/main" val="267410960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21AF5E0D-8868-904A-B87C-D79C8B1088EB}"/>
              </a:ext>
            </a:extLst>
          </p:cNvPr>
          <p:cNvSpPr>
            <a:spLocks noGrp="1"/>
          </p:cNvSpPr>
          <p:nvPr>
            <p:ph sz="quarter" idx="15"/>
          </p:nvPr>
        </p:nvSpPr>
        <p:spPr>
          <a:xfrm>
            <a:off x="1676400" y="1783080"/>
            <a:ext cx="4120798" cy="4206240"/>
          </a:xfrm>
        </p:spPr>
        <p:txBody>
          <a:bodyPr/>
          <a:lstStyle/>
          <a:p>
            <a:pPr marL="0" indent="0">
              <a:buNone/>
            </a:pPr>
            <a:r>
              <a:rPr lang="en-US" b="1" dirty="0"/>
              <a:t>SnapMirror</a:t>
            </a:r>
            <a:br>
              <a:rPr lang="en-US" dirty="0"/>
            </a:br>
            <a:r>
              <a:rPr lang="en-US" dirty="0"/>
              <a:t>Business continuity</a:t>
            </a:r>
          </a:p>
          <a:p>
            <a:r>
              <a:rPr lang="en-US" dirty="0"/>
              <a:t>Zero Data loss (RPO=0)</a:t>
            </a:r>
          </a:p>
          <a:p>
            <a:pPr lvl="1"/>
            <a:r>
              <a:rPr lang="en-US" dirty="0"/>
              <a:t>For the application</a:t>
            </a:r>
          </a:p>
          <a:p>
            <a:r>
              <a:rPr lang="en-US" dirty="0"/>
              <a:t>Automated failover using ONTAP Mediator</a:t>
            </a:r>
          </a:p>
          <a:p>
            <a:r>
              <a:rPr lang="en-US" dirty="0"/>
              <a:t>Controller, storage, network agnostic</a:t>
            </a:r>
          </a:p>
          <a:p>
            <a:pPr lvl="1"/>
            <a:r>
              <a:rPr lang="en-US" dirty="0"/>
              <a:t>Customer selects configuration</a:t>
            </a:r>
          </a:p>
          <a:p>
            <a:pPr lvl="1"/>
            <a:r>
              <a:rPr lang="en-US" dirty="0"/>
              <a:t>IP transport</a:t>
            </a:r>
          </a:p>
          <a:p>
            <a:pPr lvl="1"/>
            <a:r>
              <a:rPr lang="en-US" dirty="0"/>
              <a:t>Application automated failover is point-to-point</a:t>
            </a:r>
          </a:p>
          <a:p>
            <a:endParaRPr lang="en-US" dirty="0"/>
          </a:p>
        </p:txBody>
      </p:sp>
      <p:sp>
        <p:nvSpPr>
          <p:cNvPr id="4" name="Content Placeholder 3">
            <a:extLst>
              <a:ext uri="{FF2B5EF4-FFF2-40B4-BE49-F238E27FC236}">
                <a16:creationId xmlns:a16="http://schemas.microsoft.com/office/drawing/2014/main" id="{D95A1AD1-7EDE-BB4B-8DD7-E85CBDA50FDC}"/>
              </a:ext>
            </a:extLst>
          </p:cNvPr>
          <p:cNvSpPr>
            <a:spLocks noGrp="1"/>
          </p:cNvSpPr>
          <p:nvPr>
            <p:ph sz="quarter" idx="14"/>
          </p:nvPr>
        </p:nvSpPr>
        <p:spPr>
          <a:xfrm>
            <a:off x="7482973" y="1907744"/>
            <a:ext cx="4120798" cy="4206240"/>
          </a:xfrm>
        </p:spPr>
        <p:txBody>
          <a:bodyPr/>
          <a:lstStyle/>
          <a:p>
            <a:pPr marL="0" indent="0">
              <a:buNone/>
            </a:pPr>
            <a:r>
              <a:rPr lang="en-US" b="1" dirty="0"/>
              <a:t>SnapMirror Synchronous</a:t>
            </a:r>
            <a:br>
              <a:rPr lang="en-US" dirty="0"/>
            </a:br>
            <a:r>
              <a:rPr lang="en-US" dirty="0"/>
              <a:t>Synchronous replication</a:t>
            </a:r>
          </a:p>
          <a:p>
            <a:r>
              <a:rPr lang="en-US" dirty="0"/>
              <a:t> Zero Data loss (RPO=0)</a:t>
            </a:r>
          </a:p>
          <a:p>
            <a:pPr lvl="1"/>
            <a:r>
              <a:rPr lang="en-US" dirty="0"/>
              <a:t>For selectable volumes</a:t>
            </a:r>
          </a:p>
          <a:p>
            <a:r>
              <a:rPr lang="en-US" dirty="0"/>
              <a:t>Manual application failover	</a:t>
            </a:r>
          </a:p>
          <a:p>
            <a:r>
              <a:rPr lang="en-US" dirty="0"/>
              <a:t>Controller, storage, network agnostic</a:t>
            </a:r>
          </a:p>
          <a:p>
            <a:pPr lvl="1"/>
            <a:r>
              <a:rPr lang="en-US" dirty="0"/>
              <a:t>Customer selects configuration</a:t>
            </a:r>
          </a:p>
          <a:p>
            <a:pPr lvl="1"/>
            <a:r>
              <a:rPr lang="en-US" dirty="0"/>
              <a:t>IP transport</a:t>
            </a:r>
          </a:p>
          <a:p>
            <a:pPr lvl="1"/>
            <a:r>
              <a:rPr lang="en-US" dirty="0"/>
              <a:t>Individual volume fan-out and cascade</a:t>
            </a:r>
          </a:p>
          <a:p>
            <a:r>
              <a:rPr lang="en-US" dirty="0">
                <a:highlight>
                  <a:srgbClr val="FFFF00"/>
                </a:highlight>
              </a:rPr>
              <a:t>No CG for Multi-volume environment</a:t>
            </a:r>
          </a:p>
        </p:txBody>
      </p:sp>
      <p:sp>
        <p:nvSpPr>
          <p:cNvPr id="3" name="Text Placeholder 2">
            <a:extLst>
              <a:ext uri="{FF2B5EF4-FFF2-40B4-BE49-F238E27FC236}">
                <a16:creationId xmlns:a16="http://schemas.microsoft.com/office/drawing/2014/main" id="{E15DF0EF-FC70-4F3D-BBC2-575304CCFCC4}"/>
              </a:ext>
            </a:extLst>
          </p:cNvPr>
          <p:cNvSpPr>
            <a:spLocks noGrp="1"/>
          </p:cNvSpPr>
          <p:nvPr>
            <p:ph type="body" idx="10"/>
          </p:nvPr>
        </p:nvSpPr>
        <p:spPr/>
        <p:txBody>
          <a:bodyPr/>
          <a:lstStyle/>
          <a:p>
            <a:r>
              <a:rPr lang="en-US" dirty="0"/>
              <a:t>Different functionality for different customer needs</a:t>
            </a:r>
          </a:p>
          <a:p>
            <a:endParaRPr lang="en-US" dirty="0"/>
          </a:p>
        </p:txBody>
      </p:sp>
      <p:sp>
        <p:nvSpPr>
          <p:cNvPr id="2" name="Title 1">
            <a:extLst>
              <a:ext uri="{FF2B5EF4-FFF2-40B4-BE49-F238E27FC236}">
                <a16:creationId xmlns:a16="http://schemas.microsoft.com/office/drawing/2014/main" id="{E1B6C90C-4C4A-4AA9-8278-1CCB803BA964}"/>
              </a:ext>
            </a:extLst>
          </p:cNvPr>
          <p:cNvSpPr>
            <a:spLocks noGrp="1"/>
          </p:cNvSpPr>
          <p:nvPr>
            <p:ph type="title"/>
          </p:nvPr>
        </p:nvSpPr>
        <p:spPr/>
        <p:txBody>
          <a:bodyPr/>
          <a:lstStyle/>
          <a:p>
            <a:r>
              <a:rPr lang="en-US" b="1" dirty="0"/>
              <a:t>Comparing NetApp synchronous replication offerings</a:t>
            </a:r>
          </a:p>
        </p:txBody>
      </p:sp>
      <p:sp>
        <p:nvSpPr>
          <p:cNvPr id="17" name="Text Placeholder 6">
            <a:extLst>
              <a:ext uri="{FF2B5EF4-FFF2-40B4-BE49-F238E27FC236}">
                <a16:creationId xmlns:a16="http://schemas.microsoft.com/office/drawing/2014/main" id="{23DD9C45-37FE-9B40-8393-904CE1F37F71}"/>
              </a:ext>
            </a:extLst>
          </p:cNvPr>
          <p:cNvSpPr txBox="1">
            <a:spLocks/>
          </p:cNvSpPr>
          <p:nvPr/>
        </p:nvSpPr>
        <p:spPr>
          <a:xfrm>
            <a:off x="263031" y="6238647"/>
            <a:ext cx="10377699" cy="215444"/>
          </a:xfrm>
          <a:prstGeom prst="rect">
            <a:avLst/>
          </a:prstGeom>
        </p:spPr>
        <p:txBody>
          <a:bodyPr/>
          <a:lstStyle>
            <a:lvl1pPr marL="235159" indent="-235159" algn="l" defTabSz="915216" rtl="0" eaLnBrk="1" latinLnBrk="0" hangingPunct="1">
              <a:lnSpc>
                <a:spcPct val="95000"/>
              </a:lnSpc>
              <a:spcBef>
                <a:spcPts val="1200"/>
              </a:spcBef>
              <a:spcAft>
                <a:spcPts val="400"/>
              </a:spcAft>
              <a:buClr>
                <a:schemeClr val="accent1"/>
              </a:buClr>
              <a:buFont typeface="Wingdings" panose="05000000000000000000" pitchFamily="2" charset="2"/>
              <a:buChar char="§"/>
              <a:defRPr sz="2200" kern="1200">
                <a:solidFill>
                  <a:schemeClr val="accent1"/>
                </a:solidFill>
                <a:latin typeface="+mn-lt"/>
                <a:ea typeface="+mn-ea"/>
                <a:cs typeface="+mn-cs"/>
              </a:defRPr>
            </a:lvl1pPr>
            <a:lvl2pPr marL="457608" indent="-228804" algn="l" defTabSz="915216" rtl="0" eaLnBrk="1" latinLnBrk="0" hangingPunct="1">
              <a:lnSpc>
                <a:spcPct val="90000"/>
              </a:lnSpc>
              <a:spcBef>
                <a:spcPts val="200"/>
              </a:spcBef>
              <a:spcAft>
                <a:spcPts val="400"/>
              </a:spcAft>
              <a:buClr>
                <a:schemeClr val="tx1">
                  <a:lumMod val="65000"/>
                  <a:lumOff val="35000"/>
                </a:schemeClr>
              </a:buClr>
              <a:buFont typeface="Wingdings" panose="05000000000000000000" pitchFamily="2" charset="2"/>
              <a:buChar char="§"/>
              <a:defRPr sz="1800" kern="1200">
                <a:solidFill>
                  <a:schemeClr val="tx1"/>
                </a:solidFill>
                <a:latin typeface="+mn-lt"/>
                <a:ea typeface="+mn-ea"/>
                <a:cs typeface="+mn-cs"/>
              </a:defRPr>
            </a:lvl2pPr>
            <a:lvl3pPr marL="686412"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600" kern="1200">
                <a:solidFill>
                  <a:schemeClr val="tx1"/>
                </a:solidFill>
                <a:latin typeface="+mn-lt"/>
                <a:ea typeface="+mn-ea"/>
                <a:cs typeface="+mn-cs"/>
              </a:defRPr>
            </a:lvl3pPr>
            <a:lvl4pPr marL="915216" indent="-228804" algn="l" defTabSz="915216" rtl="0" eaLnBrk="1" latinLnBrk="0" hangingPunct="1">
              <a:lnSpc>
                <a:spcPct val="85000"/>
              </a:lnSpc>
              <a:spcBef>
                <a:spcPts val="200"/>
              </a:spcBef>
              <a:spcAft>
                <a:spcPts val="400"/>
              </a:spcAft>
              <a:buClr>
                <a:schemeClr val="tx1">
                  <a:lumMod val="65000"/>
                  <a:lumOff val="35000"/>
                </a:schemeClr>
              </a:buClr>
              <a:buFont typeface="Wingdings" panose="05000000000000000000" pitchFamily="2" charset="2"/>
              <a:buChar char="§"/>
              <a:defRPr sz="1400" kern="1200">
                <a:solidFill>
                  <a:schemeClr val="tx1"/>
                </a:solidFill>
                <a:latin typeface="+mn-lt"/>
                <a:ea typeface="+mn-ea"/>
                <a:cs typeface="+mn-cs"/>
              </a:defRPr>
            </a:lvl4pPr>
            <a:lvl5pPr marL="1086818" marR="0" indent="-171603" algn="l" defTabSz="915216" rtl="0" eaLnBrk="1" fontAlgn="auto" latinLnBrk="0" hangingPunct="1">
              <a:lnSpc>
                <a:spcPct val="85000"/>
              </a:lnSpc>
              <a:spcBef>
                <a:spcPts val="200"/>
              </a:spcBef>
              <a:spcAft>
                <a:spcPts val="400"/>
              </a:spcAft>
              <a:buClr>
                <a:schemeClr val="tx1">
                  <a:lumMod val="65000"/>
                  <a:lumOff val="35000"/>
                </a:schemeClr>
              </a:buClr>
              <a:buSzTx/>
              <a:buFont typeface="Wingdings" panose="05000000000000000000" pitchFamily="2" charset="2"/>
              <a:buChar char="§"/>
              <a:tabLst/>
              <a:defRPr lang="en-US" sz="1200" kern="1200" dirty="0">
                <a:solidFill>
                  <a:schemeClr val="tx1"/>
                </a:solidFill>
                <a:latin typeface="+mn-lt"/>
                <a:ea typeface="+mn-ea"/>
                <a:cs typeface="+mn-cs"/>
              </a:defRPr>
            </a:lvl5pPr>
            <a:lvl6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1144018" indent="-228804" algn="l" defTabSz="9152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900" dirty="0">
                <a:solidFill>
                  <a:srgbClr val="A2A5A2"/>
                </a:solidFill>
                <a:latin typeface="Arial" panose="020B0604020202020204" pitchFamily="34" charset="0"/>
              </a:rPr>
              <a:t>TR-4832: Three-way Disaster Recovery Using SnapMirror </a:t>
            </a:r>
          </a:p>
        </p:txBody>
      </p:sp>
      <p:pic>
        <p:nvPicPr>
          <p:cNvPr id="29" name="Picture 6" descr="Image result for proven icon">
            <a:extLst>
              <a:ext uri="{FF2B5EF4-FFF2-40B4-BE49-F238E27FC236}">
                <a16:creationId xmlns:a16="http://schemas.microsoft.com/office/drawing/2014/main" id="{1AADC7BB-A097-4F49-8251-4ED77913FFA8}"/>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0684" t="8041" r="6715" b="11561"/>
          <a:stretch/>
        </p:blipFill>
        <p:spPr bwMode="auto">
          <a:xfrm>
            <a:off x="6172200" y="1697656"/>
            <a:ext cx="1272720" cy="123878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Image result for flexibility icon">
            <a:extLst>
              <a:ext uri="{FF2B5EF4-FFF2-40B4-BE49-F238E27FC236}">
                <a16:creationId xmlns:a16="http://schemas.microsoft.com/office/drawing/2014/main" id="{F919BA3B-A4A5-B04A-90B7-30CCE81459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8371" y="1676400"/>
            <a:ext cx="1232646" cy="1260038"/>
          </a:xfrm>
          <a:prstGeom prst="rect">
            <a:avLst/>
          </a:prstGeom>
          <a:noFill/>
          <a:extLst>
            <a:ext uri="{909E8E84-426E-40DD-AFC4-6F175D3DCCD1}">
              <a14:hiddenFill xmlns:a14="http://schemas.microsoft.com/office/drawing/2010/main">
                <a:solidFill>
                  <a:srgbClr val="FFFFFF"/>
                </a:solidFill>
              </a14:hiddenFill>
            </a:ext>
          </a:extLst>
        </p:spPr>
      </p:pic>
      <p:sp>
        <p:nvSpPr>
          <p:cNvPr id="33" name="Footer Placeholder 3">
            <a:extLst>
              <a:ext uri="{FF2B5EF4-FFF2-40B4-BE49-F238E27FC236}">
                <a16:creationId xmlns:a16="http://schemas.microsoft.com/office/drawing/2014/main" id="{B94282D0-B35C-D040-99E8-97771879409C}"/>
              </a:ext>
            </a:extLst>
          </p:cNvPr>
          <p:cNvSpPr>
            <a:spLocks noGrp="1"/>
          </p:cNvSpPr>
          <p:nvPr>
            <p:ph type="ftr" sz="quarter" idx="3"/>
          </p:nvPr>
        </p:nvSpPr>
        <p:spPr>
          <a:xfrm>
            <a:off x="1581912" y="6547104"/>
            <a:ext cx="5409438" cy="118872"/>
          </a:xfrm>
        </p:spPr>
        <p:txBody>
          <a:bodyPr/>
          <a:lstStyle/>
          <a:p>
            <a:pPr defTabSz="914126">
              <a:defRPr/>
            </a:pPr>
            <a:r>
              <a:rPr lang="en-US" dirty="0">
                <a:solidFill>
                  <a:srgbClr val="505350"/>
                </a:solidFill>
                <a:latin typeface="Arial"/>
              </a:rPr>
              <a:t>© 2021 NetApp, Inc. All rights reserved.  — NETAPP CONFIDENTIAL — Internal use only. Do not share externally.</a:t>
            </a:r>
          </a:p>
        </p:txBody>
      </p:sp>
      <p:sp>
        <p:nvSpPr>
          <p:cNvPr id="34" name="Slide Number Placeholder 5">
            <a:extLst>
              <a:ext uri="{FF2B5EF4-FFF2-40B4-BE49-F238E27FC236}">
                <a16:creationId xmlns:a16="http://schemas.microsoft.com/office/drawing/2014/main" id="{ACF3DC47-8284-D54F-BF2C-4A3673CAAD71}"/>
              </a:ext>
            </a:extLst>
          </p:cNvPr>
          <p:cNvSpPr>
            <a:spLocks noGrp="1"/>
          </p:cNvSpPr>
          <p:nvPr>
            <p:ph type="sldNum" sz="quarter" idx="4"/>
          </p:nvPr>
        </p:nvSpPr>
        <p:spPr>
          <a:xfrm>
            <a:off x="1170432" y="6547104"/>
            <a:ext cx="402336" cy="118872"/>
          </a:xfrm>
        </p:spPr>
        <p:txBody>
          <a:bodyPr/>
          <a:lstStyle/>
          <a:p>
            <a:fld id="{B071A5F3-A4FF-4CEE-8215-C08835B585C1}" type="slidenum">
              <a:rPr lang="en-US" smtClean="0">
                <a:solidFill>
                  <a:srgbClr val="A2A5A2">
                    <a:lumMod val="50000"/>
                  </a:srgbClr>
                </a:solidFill>
              </a:rPr>
              <a:pPr/>
              <a:t>35</a:t>
            </a:fld>
            <a:endParaRPr lang="en-US" dirty="0">
              <a:solidFill>
                <a:srgbClr val="A2A5A2">
                  <a:lumMod val="50000"/>
                </a:srgbClr>
              </a:solidFill>
            </a:endParaRPr>
          </a:p>
        </p:txBody>
      </p:sp>
    </p:spTree>
    <p:extLst>
      <p:ext uri="{BB962C8B-B14F-4D97-AF65-F5344CB8AC3E}">
        <p14:creationId xmlns:p14="http://schemas.microsoft.com/office/powerpoint/2010/main" val="2309053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Thanks</a:t>
            </a:r>
          </a:p>
        </p:txBody>
      </p:sp>
      <p:sp>
        <p:nvSpPr>
          <p:cNvPr id="2" name="Footer Placeholder 1"/>
          <p:cNvSpPr>
            <a:spLocks noGrp="1"/>
          </p:cNvSpPr>
          <p:nvPr>
            <p:ph type="ftr" sz="quarter" idx="3"/>
          </p:nvPr>
        </p:nvSpPr>
        <p:spPr/>
        <p:txBody>
          <a:bodyPr/>
          <a:lstStyle/>
          <a:p>
            <a:r>
              <a:rPr lang="en-US" dirty="0"/>
              <a:t>© 2021 NetApp, Inc. All rights reserved.  — NETAPP CONFIDENTIAL — </a:t>
            </a:r>
          </a:p>
        </p:txBody>
      </p:sp>
    </p:spTree>
    <p:extLst>
      <p:ext uri="{BB962C8B-B14F-4D97-AF65-F5344CB8AC3E}">
        <p14:creationId xmlns:p14="http://schemas.microsoft.com/office/powerpoint/2010/main" val="2707014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0BDEBD-99D6-4A79-9B84-0ACF7270692C}"/>
              </a:ext>
            </a:extLst>
          </p:cNvPr>
          <p:cNvSpPr>
            <a:spLocks noGrp="1"/>
          </p:cNvSpPr>
          <p:nvPr>
            <p:ph type="ftr" sz="quarter" idx="3"/>
          </p:nvPr>
        </p:nvSpPr>
        <p:spPr/>
        <p:txBody>
          <a:bodyPr/>
          <a:lstStyle/>
          <a:p>
            <a:r>
              <a:rPr lang="en-US" dirty="0"/>
              <a:t>© 2021 NetApp, Inc. All rights reserved.  — NETAPP CONFIDENTIAL — </a:t>
            </a:r>
          </a:p>
        </p:txBody>
      </p:sp>
      <p:sp>
        <p:nvSpPr>
          <p:cNvPr id="3" name="Slide Number Placeholder 2">
            <a:extLst>
              <a:ext uri="{FF2B5EF4-FFF2-40B4-BE49-F238E27FC236}">
                <a16:creationId xmlns:a16="http://schemas.microsoft.com/office/drawing/2014/main" id="{461F8151-E4CB-41E4-A8CB-9441FA23C2C6}"/>
              </a:ext>
            </a:extLst>
          </p:cNvPr>
          <p:cNvSpPr>
            <a:spLocks noGrp="1"/>
          </p:cNvSpPr>
          <p:nvPr>
            <p:ph type="sldNum" sz="quarter" idx="4"/>
          </p:nvPr>
        </p:nvSpPr>
        <p:spPr/>
        <p:txBody>
          <a:bodyPr/>
          <a:lstStyle/>
          <a:p>
            <a:fld id="{B071A5F3-A4FF-4CEE-8215-C08835B585C1}" type="slidenum">
              <a:rPr lang="en-US" smtClean="0"/>
              <a:pPr/>
              <a:t>37</a:t>
            </a:fld>
            <a:endParaRPr lang="en-US" dirty="0"/>
          </a:p>
        </p:txBody>
      </p:sp>
      <p:graphicFrame>
        <p:nvGraphicFramePr>
          <p:cNvPr id="7" name="Table 7">
            <a:extLst>
              <a:ext uri="{FF2B5EF4-FFF2-40B4-BE49-F238E27FC236}">
                <a16:creationId xmlns:a16="http://schemas.microsoft.com/office/drawing/2014/main" id="{112651F8-E115-45A2-9318-B404E98FACC4}"/>
              </a:ext>
            </a:extLst>
          </p:cNvPr>
          <p:cNvGraphicFramePr>
            <a:graphicFrameLocks noGrp="1"/>
          </p:cNvGraphicFramePr>
          <p:nvPr>
            <p:ph sz="quarter" idx="14"/>
            <p:extLst>
              <p:ext uri="{D42A27DB-BD31-4B8C-83A1-F6EECF244321}">
                <p14:modId xmlns:p14="http://schemas.microsoft.com/office/powerpoint/2010/main" val="2693320274"/>
              </p:ext>
            </p:extLst>
          </p:nvPr>
        </p:nvGraphicFramePr>
        <p:xfrm>
          <a:off x="557403" y="3551504"/>
          <a:ext cx="11439525" cy="2778760"/>
        </p:xfrm>
        <a:graphic>
          <a:graphicData uri="http://schemas.openxmlformats.org/drawingml/2006/table">
            <a:tbl>
              <a:tblPr firstRow="1" bandRow="1">
                <a:tableStyleId>{5C22544A-7EE6-4342-B048-85BDC9FD1C3A}</a:tableStyleId>
              </a:tblPr>
              <a:tblGrid>
                <a:gridCol w="1897794">
                  <a:extLst>
                    <a:ext uri="{9D8B030D-6E8A-4147-A177-3AD203B41FA5}">
                      <a16:colId xmlns:a16="http://schemas.microsoft.com/office/drawing/2014/main" val="3168554498"/>
                    </a:ext>
                  </a:extLst>
                </a:gridCol>
                <a:gridCol w="1706137">
                  <a:extLst>
                    <a:ext uri="{9D8B030D-6E8A-4147-A177-3AD203B41FA5}">
                      <a16:colId xmlns:a16="http://schemas.microsoft.com/office/drawing/2014/main" val="4280540205"/>
                    </a:ext>
                  </a:extLst>
                </a:gridCol>
                <a:gridCol w="1973765">
                  <a:extLst>
                    <a:ext uri="{9D8B030D-6E8A-4147-A177-3AD203B41FA5}">
                      <a16:colId xmlns:a16="http://schemas.microsoft.com/office/drawing/2014/main" val="3660618897"/>
                    </a:ext>
                  </a:extLst>
                </a:gridCol>
                <a:gridCol w="1661532">
                  <a:extLst>
                    <a:ext uri="{9D8B030D-6E8A-4147-A177-3AD203B41FA5}">
                      <a16:colId xmlns:a16="http://schemas.microsoft.com/office/drawing/2014/main" val="781519850"/>
                    </a:ext>
                  </a:extLst>
                </a:gridCol>
                <a:gridCol w="4200297">
                  <a:extLst>
                    <a:ext uri="{9D8B030D-6E8A-4147-A177-3AD203B41FA5}">
                      <a16:colId xmlns:a16="http://schemas.microsoft.com/office/drawing/2014/main" val="1656649351"/>
                    </a:ext>
                  </a:extLst>
                </a:gridCol>
              </a:tblGrid>
              <a:tr h="370840">
                <a:tc>
                  <a:txBody>
                    <a:bodyPr/>
                    <a:lstStyle/>
                    <a:p>
                      <a:pPr algn="ctr"/>
                      <a:r>
                        <a:rPr lang="en-US" dirty="0"/>
                        <a:t>C1</a:t>
                      </a:r>
                    </a:p>
                  </a:txBody>
                  <a:tcPr/>
                </a:tc>
                <a:tc>
                  <a:txBody>
                    <a:bodyPr/>
                    <a:lstStyle/>
                    <a:p>
                      <a:pPr algn="ctr"/>
                      <a:r>
                        <a:rPr lang="en-US" dirty="0"/>
                        <a:t>C2</a:t>
                      </a:r>
                    </a:p>
                  </a:txBody>
                  <a:tcPr/>
                </a:tc>
                <a:tc>
                  <a:txBody>
                    <a:bodyPr/>
                    <a:lstStyle/>
                    <a:p>
                      <a:pPr algn="ctr"/>
                      <a:r>
                        <a:rPr lang="en-US" dirty="0"/>
                        <a:t>Replication link</a:t>
                      </a:r>
                    </a:p>
                  </a:txBody>
                  <a:tcPr/>
                </a:tc>
                <a:tc>
                  <a:txBody>
                    <a:bodyPr/>
                    <a:lstStyle/>
                    <a:p>
                      <a:pPr algn="ctr"/>
                      <a:r>
                        <a:rPr lang="en-US" dirty="0"/>
                        <a:t>Mediator</a:t>
                      </a:r>
                    </a:p>
                  </a:txBody>
                  <a:tcPr/>
                </a:tc>
                <a:tc>
                  <a:txBody>
                    <a:bodyPr/>
                    <a:lstStyle/>
                    <a:p>
                      <a:pPr algn="ctr"/>
                      <a:r>
                        <a:rPr lang="en-US" dirty="0"/>
                        <a:t>Data access through</a:t>
                      </a:r>
                    </a:p>
                  </a:txBody>
                  <a:tcPr/>
                </a:tc>
                <a:extLst>
                  <a:ext uri="{0D108BD9-81ED-4DB2-BD59-A6C34878D82A}">
                    <a16:rowId xmlns:a16="http://schemas.microsoft.com/office/drawing/2014/main" val="2571452005"/>
                  </a:ext>
                </a:extLst>
              </a:tr>
              <a:tr h="370840">
                <a:tc>
                  <a:txBody>
                    <a:bodyPr/>
                    <a:lstStyle/>
                    <a:p>
                      <a:pPr algn="ctr">
                        <a:spcBef>
                          <a:spcPts val="0"/>
                        </a:spcBef>
                      </a:pPr>
                      <a:r>
                        <a:rPr lang="en-US" dirty="0">
                          <a:solidFill>
                            <a:srgbClr val="FFBCA3"/>
                          </a:solidFill>
                          <a:effectLst/>
                        </a:rPr>
                        <a:t>Down</a:t>
                      </a:r>
                    </a:p>
                  </a:txBody>
                  <a:tcPr marL="63500" marR="63500" marT="63500" marB="63500"/>
                </a:tc>
                <a:tc>
                  <a:txBody>
                    <a:bodyPr/>
                    <a:lstStyle/>
                    <a:p>
                      <a:pPr algn="ctr">
                        <a:spcBef>
                          <a:spcPts val="0"/>
                        </a:spcBef>
                      </a:pPr>
                      <a:r>
                        <a:rPr lang="en-US" dirty="0">
                          <a:solidFill>
                            <a:srgbClr val="65D097"/>
                          </a:solidFill>
                          <a:effectLst/>
                        </a:rPr>
                        <a:t>Up (mirror)</a:t>
                      </a:r>
                    </a:p>
                  </a:txBody>
                  <a:tcPr marL="63500" marR="63500" marT="63500" marB="63500"/>
                </a:tc>
                <a:tc>
                  <a:txBody>
                    <a:bodyPr/>
                    <a:lstStyle/>
                    <a:p>
                      <a:pPr algn="ctr">
                        <a:spcBef>
                          <a:spcPts val="0"/>
                        </a:spcBef>
                      </a:pPr>
                      <a:r>
                        <a:rPr lang="en-US" dirty="0">
                          <a:solidFill>
                            <a:srgbClr val="65D097"/>
                          </a:solidFill>
                          <a:effectLst/>
                        </a:rPr>
                        <a:t>Up</a:t>
                      </a:r>
                    </a:p>
                  </a:txBody>
                  <a:tcPr marL="63500" marR="63500" marT="63500" marB="63500"/>
                </a:tc>
                <a:tc>
                  <a:txBody>
                    <a:bodyPr/>
                    <a:lstStyle/>
                    <a:p>
                      <a:pPr algn="ctr">
                        <a:spcBef>
                          <a:spcPts val="0"/>
                        </a:spcBef>
                      </a:pPr>
                      <a:r>
                        <a:rPr lang="en-US" dirty="0">
                          <a:solidFill>
                            <a:srgbClr val="FFBCA3"/>
                          </a:solidFill>
                          <a:effectLst/>
                        </a:rPr>
                        <a:t>Down</a:t>
                      </a:r>
                    </a:p>
                  </a:txBody>
                  <a:tcPr marL="63500" marR="63500" marT="63500" marB="63500"/>
                </a:tc>
                <a:tc>
                  <a:txBody>
                    <a:bodyPr/>
                    <a:lstStyle/>
                    <a:p>
                      <a:pPr algn="ctr">
                        <a:spcBef>
                          <a:spcPts val="0"/>
                        </a:spcBef>
                      </a:pPr>
                      <a:r>
                        <a:rPr lang="en-US" dirty="0">
                          <a:solidFill>
                            <a:srgbClr val="65D097"/>
                          </a:solidFill>
                          <a:effectLst/>
                        </a:rPr>
                        <a:t>C2 </a:t>
                      </a:r>
                    </a:p>
                  </a:txBody>
                  <a:tcPr marL="63500" marR="63500" marT="63500" marB="63500"/>
                </a:tc>
                <a:extLst>
                  <a:ext uri="{0D108BD9-81ED-4DB2-BD59-A6C34878D82A}">
                    <a16:rowId xmlns:a16="http://schemas.microsoft.com/office/drawing/2014/main" val="3139388250"/>
                  </a:ext>
                </a:extLst>
              </a:tr>
              <a:tr h="370840">
                <a:tc>
                  <a:txBody>
                    <a:bodyPr/>
                    <a:lstStyle/>
                    <a:p>
                      <a:pPr algn="ctr">
                        <a:spcBef>
                          <a:spcPts val="0"/>
                        </a:spcBef>
                      </a:pPr>
                      <a:r>
                        <a:rPr lang="en-US" dirty="0">
                          <a:solidFill>
                            <a:srgbClr val="FFBCA3"/>
                          </a:solidFill>
                          <a:effectLst/>
                        </a:rPr>
                        <a:t>Down</a:t>
                      </a:r>
                    </a:p>
                  </a:txBody>
                  <a:tcPr marL="63500" marR="63500" marT="63500" marB="635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5D097"/>
                          </a:solidFill>
                          <a:effectLst/>
                          <a:uLnTx/>
                          <a:uFillTx/>
                          <a:latin typeface="Arial" panose="020B0604020202020204"/>
                          <a:ea typeface="+mn-ea"/>
                          <a:cs typeface="+mn-cs"/>
                        </a:rPr>
                        <a:t>Up (mirror)</a:t>
                      </a:r>
                    </a:p>
                  </a:txBody>
                  <a:tcPr marL="63500" marR="63500" marT="63500" marB="63500"/>
                </a:tc>
                <a:tc>
                  <a:txBody>
                    <a:bodyPr/>
                    <a:lstStyle/>
                    <a:p>
                      <a:pPr algn="ctr">
                        <a:spcBef>
                          <a:spcPts val="0"/>
                        </a:spcBef>
                      </a:pPr>
                      <a:r>
                        <a:rPr lang="en-US" dirty="0">
                          <a:solidFill>
                            <a:srgbClr val="65D097"/>
                          </a:solidFill>
                          <a:effectLst/>
                        </a:rPr>
                        <a:t>Up</a:t>
                      </a:r>
                    </a:p>
                  </a:txBody>
                  <a:tcPr marL="63500" marR="63500" marT="63500" marB="63500"/>
                </a:tc>
                <a:tc>
                  <a:txBody>
                    <a:bodyPr/>
                    <a:lstStyle/>
                    <a:p>
                      <a:pPr algn="ctr">
                        <a:spcBef>
                          <a:spcPts val="0"/>
                        </a:spcBef>
                      </a:pPr>
                      <a:r>
                        <a:rPr lang="en-US" dirty="0">
                          <a:solidFill>
                            <a:srgbClr val="FFBCA3"/>
                          </a:solidFill>
                          <a:effectLst/>
                        </a:rPr>
                        <a:t>Down</a:t>
                      </a:r>
                    </a:p>
                  </a:txBody>
                  <a:tcPr marL="63500" marR="63500" marT="63500" marB="63500"/>
                </a:tc>
                <a:tc>
                  <a:txBody>
                    <a:bodyPr/>
                    <a:lstStyle/>
                    <a:p>
                      <a:pPr algn="ctr">
                        <a:spcBef>
                          <a:spcPts val="0"/>
                        </a:spcBef>
                      </a:pPr>
                      <a:r>
                        <a:rPr lang="en-US" dirty="0">
                          <a:solidFill>
                            <a:srgbClr val="FFBCA3"/>
                          </a:solidFill>
                          <a:effectLst/>
                        </a:rPr>
                        <a:t>I/O disruption</a:t>
                      </a:r>
                    </a:p>
                  </a:txBody>
                  <a:tcPr marL="63500" marR="63500" marT="63500" marB="63500"/>
                </a:tc>
                <a:extLst>
                  <a:ext uri="{0D108BD9-81ED-4DB2-BD59-A6C34878D82A}">
                    <a16:rowId xmlns:a16="http://schemas.microsoft.com/office/drawing/2014/main" val="3626282726"/>
                  </a:ext>
                </a:extLst>
              </a:tr>
              <a:tr h="370840">
                <a:tc>
                  <a:txBody>
                    <a:bodyPr/>
                    <a:lstStyle/>
                    <a:p>
                      <a:pPr algn="ctr">
                        <a:spcBef>
                          <a:spcPts val="0"/>
                        </a:spcBef>
                      </a:pPr>
                      <a:r>
                        <a:rPr lang="en-US" dirty="0">
                          <a:solidFill>
                            <a:srgbClr val="65D097"/>
                          </a:solidFill>
                          <a:effectLst/>
                        </a:rPr>
                        <a:t>Up (primary)</a:t>
                      </a:r>
                    </a:p>
                  </a:txBody>
                  <a:tcPr marL="63500" marR="63500" marT="63500" marB="635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5D097"/>
                          </a:solidFill>
                          <a:effectLst/>
                          <a:uLnTx/>
                          <a:uFillTx/>
                          <a:latin typeface="Arial" panose="020B0604020202020204"/>
                          <a:ea typeface="+mn-ea"/>
                          <a:cs typeface="+mn-cs"/>
                        </a:rPr>
                        <a:t>Up (mirror)</a:t>
                      </a:r>
                    </a:p>
                  </a:txBody>
                  <a:tcPr marL="63500" marR="63500" marT="63500" marB="63500"/>
                </a:tc>
                <a:tc>
                  <a:txBody>
                    <a:bodyPr/>
                    <a:lstStyle/>
                    <a:p>
                      <a:pPr algn="ctr">
                        <a:spcBef>
                          <a:spcPts val="0"/>
                        </a:spcBef>
                      </a:pPr>
                      <a:r>
                        <a:rPr lang="en-US" dirty="0">
                          <a:solidFill>
                            <a:srgbClr val="FFBCA3"/>
                          </a:solidFill>
                          <a:effectLst/>
                        </a:rPr>
                        <a:t>Down</a:t>
                      </a:r>
                    </a:p>
                  </a:txBody>
                  <a:tcPr marL="63500" marR="63500" marT="63500" marB="63500"/>
                </a:tc>
                <a:tc>
                  <a:txBody>
                    <a:bodyPr/>
                    <a:lstStyle/>
                    <a:p>
                      <a:pPr algn="ctr">
                        <a:spcBef>
                          <a:spcPts val="0"/>
                        </a:spcBef>
                      </a:pPr>
                      <a:r>
                        <a:rPr lang="en-US" dirty="0">
                          <a:solidFill>
                            <a:srgbClr val="FFBCA3"/>
                          </a:solidFill>
                          <a:effectLst/>
                        </a:rPr>
                        <a:t>Down</a:t>
                      </a:r>
                    </a:p>
                  </a:txBody>
                  <a:tcPr marL="63500" marR="63500" marT="63500" marB="635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65D097"/>
                          </a:solidFill>
                          <a:effectLst/>
                        </a:rPr>
                        <a:t>C1 after consensus </a:t>
                      </a:r>
                    </a:p>
                  </a:txBody>
                  <a:tcPr marL="63500" marR="63500" marT="63500" marB="63500"/>
                </a:tc>
                <a:extLst>
                  <a:ext uri="{0D108BD9-81ED-4DB2-BD59-A6C34878D82A}">
                    <a16:rowId xmlns:a16="http://schemas.microsoft.com/office/drawing/2014/main" val="32373275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5D097"/>
                          </a:solidFill>
                          <a:effectLst/>
                          <a:uLnTx/>
                          <a:uFillTx/>
                          <a:latin typeface="Arial" panose="020B0604020202020204"/>
                          <a:ea typeface="+mn-ea"/>
                          <a:cs typeface="+mn-cs"/>
                        </a:rPr>
                        <a:t>Up (primary)</a:t>
                      </a:r>
                    </a:p>
                  </a:txBody>
                  <a:tcPr marL="63500" marR="63500" marT="63500" marB="635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5D097"/>
                          </a:solidFill>
                          <a:effectLst/>
                          <a:uLnTx/>
                          <a:uFillTx/>
                          <a:latin typeface="Arial" panose="020B0604020202020204"/>
                          <a:ea typeface="+mn-ea"/>
                          <a:cs typeface="+mn-cs"/>
                        </a:rPr>
                        <a:t>Up (mirror)</a:t>
                      </a:r>
                    </a:p>
                  </a:txBody>
                  <a:tcPr marL="63500" marR="63500" marT="63500" marB="63500"/>
                </a:tc>
                <a:tc>
                  <a:txBody>
                    <a:bodyPr/>
                    <a:lstStyle/>
                    <a:p>
                      <a:pPr algn="ctr">
                        <a:spcBef>
                          <a:spcPts val="0"/>
                        </a:spcBef>
                      </a:pPr>
                      <a:r>
                        <a:rPr lang="en-US" dirty="0">
                          <a:solidFill>
                            <a:srgbClr val="FFBCA3"/>
                          </a:solidFill>
                          <a:effectLst/>
                        </a:rPr>
                        <a:t>Down</a:t>
                      </a:r>
                    </a:p>
                  </a:txBody>
                  <a:tcPr marL="63500" marR="63500" marT="63500" marB="63500"/>
                </a:tc>
                <a:tc>
                  <a:txBody>
                    <a:bodyPr/>
                    <a:lstStyle/>
                    <a:p>
                      <a:pPr algn="ctr">
                        <a:spcBef>
                          <a:spcPts val="0"/>
                        </a:spcBef>
                      </a:pPr>
                      <a:r>
                        <a:rPr lang="en-US" dirty="0">
                          <a:solidFill>
                            <a:srgbClr val="FFBCA3"/>
                          </a:solidFill>
                          <a:effectLst/>
                        </a:rPr>
                        <a:t>Down</a:t>
                      </a:r>
                    </a:p>
                  </a:txBody>
                  <a:tcPr marL="63500" marR="63500" marT="63500" marB="63500"/>
                </a:tc>
                <a:tc>
                  <a:txBody>
                    <a:bodyPr/>
                    <a:lstStyle/>
                    <a:p>
                      <a:pPr algn="ctr">
                        <a:spcBef>
                          <a:spcPts val="0"/>
                        </a:spcBef>
                      </a:pPr>
                      <a:r>
                        <a:rPr lang="en-US" dirty="0">
                          <a:solidFill>
                            <a:srgbClr val="FFBCA3"/>
                          </a:solidFill>
                          <a:effectLst/>
                        </a:rPr>
                        <a:t>I/O disruption</a:t>
                      </a:r>
                    </a:p>
                  </a:txBody>
                  <a:tcPr marL="63500" marR="63500" marT="63500" marB="63500"/>
                </a:tc>
                <a:extLst>
                  <a:ext uri="{0D108BD9-81ED-4DB2-BD59-A6C34878D82A}">
                    <a16:rowId xmlns:a16="http://schemas.microsoft.com/office/drawing/2014/main" val="40162590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5D097"/>
                          </a:solidFill>
                          <a:effectLst/>
                          <a:uLnTx/>
                          <a:uFillTx/>
                          <a:latin typeface="Arial" panose="020B0604020202020204"/>
                          <a:ea typeface="+mn-ea"/>
                          <a:cs typeface="+mn-cs"/>
                        </a:rPr>
                        <a:t>Up (primary)</a:t>
                      </a:r>
                    </a:p>
                  </a:txBody>
                  <a:tcPr marL="63500" marR="63500" marT="63500" marB="63500"/>
                </a:tc>
                <a:tc>
                  <a:txBody>
                    <a:bodyPr/>
                    <a:lstStyle/>
                    <a:p>
                      <a:pPr algn="ctr">
                        <a:spcBef>
                          <a:spcPts val="0"/>
                        </a:spcBef>
                      </a:pPr>
                      <a:r>
                        <a:rPr lang="en-US" dirty="0">
                          <a:solidFill>
                            <a:srgbClr val="FFBCA3"/>
                          </a:solidFill>
                          <a:effectLst/>
                        </a:rPr>
                        <a:t>Down</a:t>
                      </a:r>
                    </a:p>
                  </a:txBody>
                  <a:tcPr marL="63500" marR="63500" marT="63500" marB="63500"/>
                </a:tc>
                <a:tc>
                  <a:txBody>
                    <a:bodyPr/>
                    <a:lstStyle/>
                    <a:p>
                      <a:pPr algn="ctr">
                        <a:spcBef>
                          <a:spcPts val="0"/>
                        </a:spcBef>
                      </a:pPr>
                      <a:r>
                        <a:rPr lang="en-US" dirty="0">
                          <a:solidFill>
                            <a:srgbClr val="6AA84F"/>
                          </a:solidFill>
                          <a:effectLst/>
                        </a:rPr>
                        <a:t>Up</a:t>
                      </a:r>
                      <a:endParaRPr lang="en-US" dirty="0">
                        <a:effectLst/>
                      </a:endParaRPr>
                    </a:p>
                  </a:txBody>
                  <a:tcPr marL="63500" marR="63500" marT="63500" marB="63500"/>
                </a:tc>
                <a:tc>
                  <a:txBody>
                    <a:bodyPr/>
                    <a:lstStyle/>
                    <a:p>
                      <a:pPr algn="ctr">
                        <a:spcBef>
                          <a:spcPts val="0"/>
                        </a:spcBef>
                      </a:pPr>
                      <a:r>
                        <a:rPr lang="en-US" dirty="0">
                          <a:solidFill>
                            <a:srgbClr val="FFBCA3"/>
                          </a:solidFill>
                          <a:effectLst/>
                        </a:rPr>
                        <a:t>Down</a:t>
                      </a:r>
                    </a:p>
                  </a:txBody>
                  <a:tcPr marL="63500" marR="63500" marT="63500" marB="635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65D097"/>
                          </a:solidFill>
                          <a:effectLst/>
                        </a:rPr>
                        <a:t>C1 after consensus </a:t>
                      </a:r>
                    </a:p>
                  </a:txBody>
                  <a:tcPr marL="63500" marR="63500" marT="63500" marB="63500"/>
                </a:tc>
                <a:extLst>
                  <a:ext uri="{0D108BD9-81ED-4DB2-BD59-A6C34878D82A}">
                    <a16:rowId xmlns:a16="http://schemas.microsoft.com/office/drawing/2014/main" val="186134487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5D097"/>
                          </a:solidFill>
                          <a:effectLst/>
                          <a:uLnTx/>
                          <a:uFillTx/>
                          <a:latin typeface="Arial" panose="020B0604020202020204"/>
                          <a:ea typeface="+mn-ea"/>
                          <a:cs typeface="+mn-cs"/>
                        </a:rPr>
                        <a:t>Up (primary)</a:t>
                      </a:r>
                    </a:p>
                  </a:txBody>
                  <a:tcPr marL="63500" marR="63500" marT="63500" marB="63500"/>
                </a:tc>
                <a:tc>
                  <a:txBody>
                    <a:bodyPr/>
                    <a:lstStyle/>
                    <a:p>
                      <a:pPr algn="ctr">
                        <a:spcBef>
                          <a:spcPts val="0"/>
                        </a:spcBef>
                      </a:pPr>
                      <a:r>
                        <a:rPr lang="en-US" dirty="0">
                          <a:solidFill>
                            <a:srgbClr val="FFBCA3"/>
                          </a:solidFill>
                          <a:effectLst/>
                        </a:rPr>
                        <a:t>Down</a:t>
                      </a:r>
                    </a:p>
                  </a:txBody>
                  <a:tcPr marL="63500" marR="63500" marT="63500" marB="63500"/>
                </a:tc>
                <a:tc>
                  <a:txBody>
                    <a:bodyPr/>
                    <a:lstStyle/>
                    <a:p>
                      <a:pPr algn="ctr">
                        <a:spcBef>
                          <a:spcPts val="0"/>
                        </a:spcBef>
                      </a:pPr>
                      <a:r>
                        <a:rPr lang="en-US" dirty="0">
                          <a:solidFill>
                            <a:srgbClr val="6AA84F"/>
                          </a:solidFill>
                          <a:effectLst/>
                        </a:rPr>
                        <a:t>Up</a:t>
                      </a:r>
                      <a:endParaRPr lang="en-US" dirty="0">
                        <a:effectLst/>
                      </a:endParaRPr>
                    </a:p>
                  </a:txBody>
                  <a:tcPr marL="63500" marR="63500" marT="63500" marB="63500"/>
                </a:tc>
                <a:tc>
                  <a:txBody>
                    <a:bodyPr/>
                    <a:lstStyle/>
                    <a:p>
                      <a:pPr algn="ctr">
                        <a:spcBef>
                          <a:spcPts val="0"/>
                        </a:spcBef>
                      </a:pPr>
                      <a:r>
                        <a:rPr lang="en-US" dirty="0">
                          <a:solidFill>
                            <a:srgbClr val="FFBCA3"/>
                          </a:solidFill>
                          <a:effectLst/>
                        </a:rPr>
                        <a:t>Down</a:t>
                      </a:r>
                    </a:p>
                  </a:txBody>
                  <a:tcPr marL="63500" marR="63500" marT="63500" marB="635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BCA3"/>
                          </a:solidFill>
                          <a:effectLst/>
                        </a:rPr>
                        <a:t>I/O disruption</a:t>
                      </a:r>
                    </a:p>
                  </a:txBody>
                  <a:tcPr marL="63500" marR="63500" marT="63500" marB="63500"/>
                </a:tc>
                <a:extLst>
                  <a:ext uri="{0D108BD9-81ED-4DB2-BD59-A6C34878D82A}">
                    <a16:rowId xmlns:a16="http://schemas.microsoft.com/office/drawing/2014/main" val="3419425797"/>
                  </a:ext>
                </a:extLst>
              </a:tr>
            </a:tbl>
          </a:graphicData>
        </a:graphic>
      </p:graphicFrame>
      <p:sp>
        <p:nvSpPr>
          <p:cNvPr id="6" name="Title 5">
            <a:extLst>
              <a:ext uri="{FF2B5EF4-FFF2-40B4-BE49-F238E27FC236}">
                <a16:creationId xmlns:a16="http://schemas.microsoft.com/office/drawing/2014/main" id="{05E9F296-6D9D-4097-BFD2-A5060DFE897A}"/>
              </a:ext>
            </a:extLst>
          </p:cNvPr>
          <p:cNvSpPr>
            <a:spLocks noGrp="1"/>
          </p:cNvSpPr>
          <p:nvPr>
            <p:ph type="title"/>
          </p:nvPr>
        </p:nvSpPr>
        <p:spPr/>
        <p:txBody>
          <a:bodyPr/>
          <a:lstStyle/>
          <a:p>
            <a:r>
              <a:rPr lang="en-US" dirty="0"/>
              <a:t>Storage access through multiple failure scenarios</a:t>
            </a:r>
          </a:p>
        </p:txBody>
      </p:sp>
      <p:sp>
        <p:nvSpPr>
          <p:cNvPr id="8" name="TextBox 7">
            <a:extLst>
              <a:ext uri="{FF2B5EF4-FFF2-40B4-BE49-F238E27FC236}">
                <a16:creationId xmlns:a16="http://schemas.microsoft.com/office/drawing/2014/main" id="{1D25DBD8-4374-4FE1-B5A4-773ACB8071D7}"/>
              </a:ext>
            </a:extLst>
          </p:cNvPr>
          <p:cNvSpPr txBox="1"/>
          <p:nvPr/>
        </p:nvSpPr>
        <p:spPr>
          <a:xfrm>
            <a:off x="1755648" y="3952824"/>
            <a:ext cx="280823" cy="276206"/>
          </a:xfrm>
          <a:prstGeom prst="rect">
            <a:avLst/>
          </a:prstGeom>
        </p:spPr>
        <p:txBody>
          <a:bodyPr vert="horz" wrap="none" lIns="91416" tIns="45708" rIns="91416" bIns="45708" rtlCol="0" anchor="t">
            <a:noAutofit/>
          </a:bodyPr>
          <a:lstStyle/>
          <a:p>
            <a:pPr defTabSz="915216">
              <a:lnSpc>
                <a:spcPct val="95000"/>
              </a:lnSpc>
              <a:spcBef>
                <a:spcPts val="400"/>
              </a:spcBef>
              <a:spcAft>
                <a:spcPts val="200"/>
              </a:spcAft>
              <a:buClr>
                <a:srgbClr val="0067C5"/>
              </a:buClr>
            </a:pPr>
            <a:r>
              <a:rPr lang="en-US" sz="1400" dirty="0">
                <a:solidFill>
                  <a:sysClr val="windowText" lastClr="000000"/>
                </a:solidFill>
                <a:latin typeface="Arial"/>
              </a:rPr>
              <a:t>1</a:t>
            </a:r>
          </a:p>
        </p:txBody>
      </p:sp>
      <p:sp>
        <p:nvSpPr>
          <p:cNvPr id="9" name="TextBox 8">
            <a:extLst>
              <a:ext uri="{FF2B5EF4-FFF2-40B4-BE49-F238E27FC236}">
                <a16:creationId xmlns:a16="http://schemas.microsoft.com/office/drawing/2014/main" id="{3A646BBE-55C9-4E9A-BA63-CA762139956E}"/>
              </a:ext>
            </a:extLst>
          </p:cNvPr>
          <p:cNvSpPr txBox="1"/>
          <p:nvPr/>
        </p:nvSpPr>
        <p:spPr>
          <a:xfrm>
            <a:off x="7255903" y="3952824"/>
            <a:ext cx="280823" cy="276206"/>
          </a:xfrm>
          <a:prstGeom prst="rect">
            <a:avLst/>
          </a:prstGeom>
        </p:spPr>
        <p:txBody>
          <a:bodyPr vert="horz" wrap="none" lIns="91416" tIns="45708" rIns="91416" bIns="45708" rtlCol="0" anchor="t">
            <a:noAutofit/>
          </a:bodyPr>
          <a:lstStyle/>
          <a:p>
            <a:pPr defTabSz="915216">
              <a:lnSpc>
                <a:spcPct val="95000"/>
              </a:lnSpc>
              <a:spcBef>
                <a:spcPts val="400"/>
              </a:spcBef>
              <a:spcAft>
                <a:spcPts val="200"/>
              </a:spcAft>
              <a:buClr>
                <a:srgbClr val="0067C5"/>
              </a:buClr>
            </a:pPr>
            <a:r>
              <a:rPr lang="en-US" sz="1400" dirty="0">
                <a:solidFill>
                  <a:sysClr val="windowText" lastClr="000000"/>
                </a:solidFill>
                <a:latin typeface="Arial"/>
              </a:rPr>
              <a:t>2</a:t>
            </a:r>
          </a:p>
        </p:txBody>
      </p:sp>
      <p:sp>
        <p:nvSpPr>
          <p:cNvPr id="10" name="TextBox 9">
            <a:extLst>
              <a:ext uri="{FF2B5EF4-FFF2-40B4-BE49-F238E27FC236}">
                <a16:creationId xmlns:a16="http://schemas.microsoft.com/office/drawing/2014/main" id="{FD405609-D8E7-4B9D-9945-05D0363CCE2C}"/>
              </a:ext>
            </a:extLst>
          </p:cNvPr>
          <p:cNvSpPr txBox="1"/>
          <p:nvPr/>
        </p:nvSpPr>
        <p:spPr>
          <a:xfrm>
            <a:off x="1755647" y="4354144"/>
            <a:ext cx="280823" cy="276206"/>
          </a:xfrm>
          <a:prstGeom prst="rect">
            <a:avLst/>
          </a:prstGeom>
        </p:spPr>
        <p:txBody>
          <a:bodyPr vert="horz" wrap="none" lIns="91416" tIns="45708" rIns="91416" bIns="45708" rtlCol="0" anchor="t">
            <a:noAutofit/>
          </a:bodyPr>
          <a:lstStyle/>
          <a:p>
            <a:pPr defTabSz="915216">
              <a:lnSpc>
                <a:spcPct val="95000"/>
              </a:lnSpc>
              <a:spcBef>
                <a:spcPts val="400"/>
              </a:spcBef>
              <a:spcAft>
                <a:spcPts val="200"/>
              </a:spcAft>
              <a:buClr>
                <a:srgbClr val="0067C5"/>
              </a:buClr>
            </a:pPr>
            <a:r>
              <a:rPr lang="en-US" sz="1400" dirty="0">
                <a:solidFill>
                  <a:sysClr val="windowText" lastClr="000000"/>
                </a:solidFill>
                <a:latin typeface="Arial"/>
              </a:rPr>
              <a:t>2</a:t>
            </a:r>
          </a:p>
        </p:txBody>
      </p:sp>
      <p:sp>
        <p:nvSpPr>
          <p:cNvPr id="11" name="TextBox 10">
            <a:extLst>
              <a:ext uri="{FF2B5EF4-FFF2-40B4-BE49-F238E27FC236}">
                <a16:creationId xmlns:a16="http://schemas.microsoft.com/office/drawing/2014/main" id="{BA1EC052-5888-4620-BA2F-21271F3F4A6C}"/>
              </a:ext>
            </a:extLst>
          </p:cNvPr>
          <p:cNvSpPr txBox="1"/>
          <p:nvPr/>
        </p:nvSpPr>
        <p:spPr>
          <a:xfrm>
            <a:off x="7255902" y="4354144"/>
            <a:ext cx="280823" cy="276206"/>
          </a:xfrm>
          <a:prstGeom prst="rect">
            <a:avLst/>
          </a:prstGeom>
        </p:spPr>
        <p:txBody>
          <a:bodyPr vert="horz" wrap="none" lIns="91416" tIns="45708" rIns="91416" bIns="45708" rtlCol="0" anchor="t">
            <a:noAutofit/>
          </a:bodyPr>
          <a:lstStyle/>
          <a:p>
            <a:pPr defTabSz="915216">
              <a:lnSpc>
                <a:spcPct val="95000"/>
              </a:lnSpc>
              <a:spcBef>
                <a:spcPts val="400"/>
              </a:spcBef>
              <a:spcAft>
                <a:spcPts val="200"/>
              </a:spcAft>
              <a:buClr>
                <a:srgbClr val="0067C5"/>
              </a:buClr>
            </a:pPr>
            <a:r>
              <a:rPr lang="en-US" sz="1400" dirty="0">
                <a:solidFill>
                  <a:sysClr val="windowText" lastClr="000000"/>
                </a:solidFill>
                <a:latin typeface="Arial"/>
              </a:rPr>
              <a:t>1</a:t>
            </a:r>
          </a:p>
        </p:txBody>
      </p:sp>
      <p:sp>
        <p:nvSpPr>
          <p:cNvPr id="12" name="TextBox 11">
            <a:extLst>
              <a:ext uri="{FF2B5EF4-FFF2-40B4-BE49-F238E27FC236}">
                <a16:creationId xmlns:a16="http://schemas.microsoft.com/office/drawing/2014/main" id="{1EC7E286-5C23-43B8-A4F8-161C6413C816}"/>
              </a:ext>
            </a:extLst>
          </p:cNvPr>
          <p:cNvSpPr txBox="1"/>
          <p:nvPr/>
        </p:nvSpPr>
        <p:spPr>
          <a:xfrm>
            <a:off x="5432533" y="4771282"/>
            <a:ext cx="280823" cy="276206"/>
          </a:xfrm>
          <a:prstGeom prst="rect">
            <a:avLst/>
          </a:prstGeom>
        </p:spPr>
        <p:txBody>
          <a:bodyPr vert="horz" wrap="none" lIns="91416" tIns="45708" rIns="91416" bIns="45708" rtlCol="0" anchor="t">
            <a:noAutofit/>
          </a:bodyPr>
          <a:lstStyle/>
          <a:p>
            <a:pPr defTabSz="915216">
              <a:lnSpc>
                <a:spcPct val="95000"/>
              </a:lnSpc>
              <a:spcBef>
                <a:spcPts val="400"/>
              </a:spcBef>
              <a:spcAft>
                <a:spcPts val="200"/>
              </a:spcAft>
              <a:buClr>
                <a:srgbClr val="0067C5"/>
              </a:buClr>
            </a:pPr>
            <a:r>
              <a:rPr lang="en-US" sz="1400" dirty="0">
                <a:solidFill>
                  <a:sysClr val="windowText" lastClr="000000"/>
                </a:solidFill>
                <a:latin typeface="Arial"/>
              </a:rPr>
              <a:t>1</a:t>
            </a:r>
          </a:p>
        </p:txBody>
      </p:sp>
      <p:sp>
        <p:nvSpPr>
          <p:cNvPr id="14" name="TextBox 13">
            <a:extLst>
              <a:ext uri="{FF2B5EF4-FFF2-40B4-BE49-F238E27FC236}">
                <a16:creationId xmlns:a16="http://schemas.microsoft.com/office/drawing/2014/main" id="{BBDEEB5D-B7D9-472D-B1D5-14C3456A1635}"/>
              </a:ext>
            </a:extLst>
          </p:cNvPr>
          <p:cNvSpPr txBox="1"/>
          <p:nvPr/>
        </p:nvSpPr>
        <p:spPr>
          <a:xfrm>
            <a:off x="7255902" y="4755464"/>
            <a:ext cx="280823" cy="276206"/>
          </a:xfrm>
          <a:prstGeom prst="rect">
            <a:avLst/>
          </a:prstGeom>
        </p:spPr>
        <p:txBody>
          <a:bodyPr vert="horz" wrap="none" lIns="91416" tIns="45708" rIns="91416" bIns="45708" rtlCol="0" anchor="t">
            <a:noAutofit/>
          </a:bodyPr>
          <a:lstStyle/>
          <a:p>
            <a:pPr defTabSz="915216">
              <a:lnSpc>
                <a:spcPct val="95000"/>
              </a:lnSpc>
              <a:spcBef>
                <a:spcPts val="400"/>
              </a:spcBef>
              <a:spcAft>
                <a:spcPts val="200"/>
              </a:spcAft>
              <a:buClr>
                <a:srgbClr val="0067C5"/>
              </a:buClr>
            </a:pPr>
            <a:r>
              <a:rPr lang="en-US" sz="1400" dirty="0">
                <a:solidFill>
                  <a:sysClr val="windowText" lastClr="000000"/>
                </a:solidFill>
                <a:latin typeface="Arial"/>
              </a:rPr>
              <a:t>2</a:t>
            </a:r>
          </a:p>
        </p:txBody>
      </p:sp>
      <p:sp>
        <p:nvSpPr>
          <p:cNvPr id="15" name="TextBox 14">
            <a:extLst>
              <a:ext uri="{FF2B5EF4-FFF2-40B4-BE49-F238E27FC236}">
                <a16:creationId xmlns:a16="http://schemas.microsoft.com/office/drawing/2014/main" id="{06208183-C4C9-493C-A9DD-9C40FB45EC13}"/>
              </a:ext>
            </a:extLst>
          </p:cNvPr>
          <p:cNvSpPr txBox="1"/>
          <p:nvPr/>
        </p:nvSpPr>
        <p:spPr>
          <a:xfrm>
            <a:off x="5432534" y="5182181"/>
            <a:ext cx="280823" cy="276206"/>
          </a:xfrm>
          <a:prstGeom prst="rect">
            <a:avLst/>
          </a:prstGeom>
        </p:spPr>
        <p:txBody>
          <a:bodyPr vert="horz" wrap="none" lIns="91416" tIns="45708" rIns="91416" bIns="45708" rtlCol="0" anchor="t">
            <a:noAutofit/>
          </a:bodyPr>
          <a:lstStyle/>
          <a:p>
            <a:pPr defTabSz="915216">
              <a:lnSpc>
                <a:spcPct val="95000"/>
              </a:lnSpc>
              <a:spcBef>
                <a:spcPts val="400"/>
              </a:spcBef>
              <a:spcAft>
                <a:spcPts val="200"/>
              </a:spcAft>
              <a:buClr>
                <a:srgbClr val="0067C5"/>
              </a:buClr>
            </a:pPr>
            <a:r>
              <a:rPr lang="en-US" sz="1400" dirty="0">
                <a:solidFill>
                  <a:sysClr val="windowText" lastClr="000000"/>
                </a:solidFill>
                <a:latin typeface="Arial"/>
              </a:rPr>
              <a:t>2</a:t>
            </a:r>
          </a:p>
        </p:txBody>
      </p:sp>
      <p:sp>
        <p:nvSpPr>
          <p:cNvPr id="16" name="TextBox 15">
            <a:extLst>
              <a:ext uri="{FF2B5EF4-FFF2-40B4-BE49-F238E27FC236}">
                <a16:creationId xmlns:a16="http://schemas.microsoft.com/office/drawing/2014/main" id="{05219C73-7FCF-4FF4-BF6A-76141BED7EB0}"/>
              </a:ext>
            </a:extLst>
          </p:cNvPr>
          <p:cNvSpPr txBox="1"/>
          <p:nvPr/>
        </p:nvSpPr>
        <p:spPr>
          <a:xfrm>
            <a:off x="7255901" y="5156784"/>
            <a:ext cx="280823" cy="276206"/>
          </a:xfrm>
          <a:prstGeom prst="rect">
            <a:avLst/>
          </a:prstGeom>
        </p:spPr>
        <p:txBody>
          <a:bodyPr vert="horz" wrap="none" lIns="91416" tIns="45708" rIns="91416" bIns="45708" rtlCol="0" anchor="t">
            <a:noAutofit/>
          </a:bodyPr>
          <a:lstStyle/>
          <a:p>
            <a:pPr defTabSz="915216">
              <a:lnSpc>
                <a:spcPct val="95000"/>
              </a:lnSpc>
              <a:spcBef>
                <a:spcPts val="400"/>
              </a:spcBef>
              <a:spcAft>
                <a:spcPts val="200"/>
              </a:spcAft>
              <a:buClr>
                <a:srgbClr val="0067C5"/>
              </a:buClr>
            </a:pPr>
            <a:r>
              <a:rPr lang="en-US" sz="1400" dirty="0">
                <a:solidFill>
                  <a:sysClr val="windowText" lastClr="000000"/>
                </a:solidFill>
                <a:latin typeface="Arial"/>
              </a:rPr>
              <a:t>1</a:t>
            </a:r>
          </a:p>
        </p:txBody>
      </p:sp>
      <p:sp>
        <p:nvSpPr>
          <p:cNvPr id="17" name="TextBox 16">
            <a:extLst>
              <a:ext uri="{FF2B5EF4-FFF2-40B4-BE49-F238E27FC236}">
                <a16:creationId xmlns:a16="http://schemas.microsoft.com/office/drawing/2014/main" id="{9075C0F3-FE5D-437F-878D-4108A135A05D}"/>
              </a:ext>
            </a:extLst>
          </p:cNvPr>
          <p:cNvSpPr txBox="1"/>
          <p:nvPr/>
        </p:nvSpPr>
        <p:spPr>
          <a:xfrm>
            <a:off x="3534460" y="5585025"/>
            <a:ext cx="280823" cy="276206"/>
          </a:xfrm>
          <a:prstGeom prst="rect">
            <a:avLst/>
          </a:prstGeom>
        </p:spPr>
        <p:txBody>
          <a:bodyPr vert="horz" wrap="none" lIns="91416" tIns="45708" rIns="91416" bIns="45708" rtlCol="0" anchor="t">
            <a:noAutofit/>
          </a:bodyPr>
          <a:lstStyle/>
          <a:p>
            <a:pPr defTabSz="915216">
              <a:lnSpc>
                <a:spcPct val="95000"/>
              </a:lnSpc>
              <a:spcBef>
                <a:spcPts val="400"/>
              </a:spcBef>
              <a:spcAft>
                <a:spcPts val="200"/>
              </a:spcAft>
              <a:buClr>
                <a:srgbClr val="0067C5"/>
              </a:buClr>
            </a:pPr>
            <a:r>
              <a:rPr lang="en-US" sz="1400" dirty="0">
                <a:solidFill>
                  <a:sysClr val="windowText" lastClr="000000"/>
                </a:solidFill>
                <a:latin typeface="Arial"/>
              </a:rPr>
              <a:t>1</a:t>
            </a:r>
          </a:p>
        </p:txBody>
      </p:sp>
      <p:sp>
        <p:nvSpPr>
          <p:cNvPr id="18" name="TextBox 17">
            <a:extLst>
              <a:ext uri="{FF2B5EF4-FFF2-40B4-BE49-F238E27FC236}">
                <a16:creationId xmlns:a16="http://schemas.microsoft.com/office/drawing/2014/main" id="{4F7572E3-ADEF-4808-9152-2DB9A55FF8A3}"/>
              </a:ext>
            </a:extLst>
          </p:cNvPr>
          <p:cNvSpPr txBox="1"/>
          <p:nvPr/>
        </p:nvSpPr>
        <p:spPr>
          <a:xfrm>
            <a:off x="3534461" y="5995924"/>
            <a:ext cx="280823" cy="276206"/>
          </a:xfrm>
          <a:prstGeom prst="rect">
            <a:avLst/>
          </a:prstGeom>
        </p:spPr>
        <p:txBody>
          <a:bodyPr vert="horz" wrap="none" lIns="91416" tIns="45708" rIns="91416" bIns="45708" rtlCol="0" anchor="t">
            <a:noAutofit/>
          </a:bodyPr>
          <a:lstStyle/>
          <a:p>
            <a:pPr defTabSz="915216">
              <a:lnSpc>
                <a:spcPct val="95000"/>
              </a:lnSpc>
              <a:spcBef>
                <a:spcPts val="400"/>
              </a:spcBef>
              <a:spcAft>
                <a:spcPts val="200"/>
              </a:spcAft>
              <a:buClr>
                <a:srgbClr val="0067C5"/>
              </a:buClr>
            </a:pPr>
            <a:r>
              <a:rPr lang="en-US" sz="1400" dirty="0">
                <a:solidFill>
                  <a:sysClr val="windowText" lastClr="000000"/>
                </a:solidFill>
                <a:latin typeface="Arial"/>
              </a:rPr>
              <a:t>2</a:t>
            </a:r>
          </a:p>
        </p:txBody>
      </p:sp>
      <p:sp>
        <p:nvSpPr>
          <p:cNvPr id="19" name="TextBox 18">
            <a:extLst>
              <a:ext uri="{FF2B5EF4-FFF2-40B4-BE49-F238E27FC236}">
                <a16:creationId xmlns:a16="http://schemas.microsoft.com/office/drawing/2014/main" id="{DE1BF277-9703-4DA5-AD06-F06D55E2B1EF}"/>
              </a:ext>
            </a:extLst>
          </p:cNvPr>
          <p:cNvSpPr txBox="1"/>
          <p:nvPr/>
        </p:nvSpPr>
        <p:spPr>
          <a:xfrm>
            <a:off x="7255902" y="5594604"/>
            <a:ext cx="280823" cy="276206"/>
          </a:xfrm>
          <a:prstGeom prst="rect">
            <a:avLst/>
          </a:prstGeom>
        </p:spPr>
        <p:txBody>
          <a:bodyPr vert="horz" wrap="none" lIns="91416" tIns="45708" rIns="91416" bIns="45708" rtlCol="0" anchor="t">
            <a:noAutofit/>
          </a:bodyPr>
          <a:lstStyle/>
          <a:p>
            <a:pPr defTabSz="915216">
              <a:lnSpc>
                <a:spcPct val="95000"/>
              </a:lnSpc>
              <a:spcBef>
                <a:spcPts val="400"/>
              </a:spcBef>
              <a:spcAft>
                <a:spcPts val="200"/>
              </a:spcAft>
              <a:buClr>
                <a:srgbClr val="0067C5"/>
              </a:buClr>
            </a:pPr>
            <a:r>
              <a:rPr lang="en-US" sz="1400" dirty="0">
                <a:solidFill>
                  <a:sysClr val="windowText" lastClr="000000"/>
                </a:solidFill>
                <a:latin typeface="Arial"/>
              </a:rPr>
              <a:t>2</a:t>
            </a:r>
          </a:p>
        </p:txBody>
      </p:sp>
      <p:sp>
        <p:nvSpPr>
          <p:cNvPr id="20" name="TextBox 19">
            <a:extLst>
              <a:ext uri="{FF2B5EF4-FFF2-40B4-BE49-F238E27FC236}">
                <a16:creationId xmlns:a16="http://schemas.microsoft.com/office/drawing/2014/main" id="{27B7320D-5D92-42BE-98E2-652A20129DF6}"/>
              </a:ext>
            </a:extLst>
          </p:cNvPr>
          <p:cNvSpPr txBox="1"/>
          <p:nvPr/>
        </p:nvSpPr>
        <p:spPr>
          <a:xfrm>
            <a:off x="7255901" y="5995924"/>
            <a:ext cx="280823" cy="276206"/>
          </a:xfrm>
          <a:prstGeom prst="rect">
            <a:avLst/>
          </a:prstGeom>
        </p:spPr>
        <p:txBody>
          <a:bodyPr vert="horz" wrap="none" lIns="91416" tIns="45708" rIns="91416" bIns="45708" rtlCol="0" anchor="t">
            <a:noAutofit/>
          </a:bodyPr>
          <a:lstStyle/>
          <a:p>
            <a:pPr defTabSz="915216">
              <a:lnSpc>
                <a:spcPct val="95000"/>
              </a:lnSpc>
              <a:spcBef>
                <a:spcPts val="400"/>
              </a:spcBef>
              <a:spcAft>
                <a:spcPts val="200"/>
              </a:spcAft>
              <a:buClr>
                <a:srgbClr val="0067C5"/>
              </a:buClr>
            </a:pPr>
            <a:r>
              <a:rPr lang="en-US" sz="1400" dirty="0">
                <a:solidFill>
                  <a:sysClr val="windowText" lastClr="000000"/>
                </a:solidFill>
                <a:latin typeface="Arial"/>
              </a:rPr>
              <a:t>1</a:t>
            </a:r>
          </a:p>
        </p:txBody>
      </p:sp>
      <p:grpSp>
        <p:nvGrpSpPr>
          <p:cNvPr id="21" name="Group 20">
            <a:extLst>
              <a:ext uri="{FF2B5EF4-FFF2-40B4-BE49-F238E27FC236}">
                <a16:creationId xmlns:a16="http://schemas.microsoft.com/office/drawing/2014/main" id="{34BA2CC7-75BB-4752-B917-AFB11CBF46B1}"/>
              </a:ext>
            </a:extLst>
          </p:cNvPr>
          <p:cNvGrpSpPr/>
          <p:nvPr/>
        </p:nvGrpSpPr>
        <p:grpSpPr>
          <a:xfrm>
            <a:off x="4954864" y="912078"/>
            <a:ext cx="2484708" cy="2422586"/>
            <a:chOff x="838966" y="3107462"/>
            <a:chExt cx="2917316" cy="3148484"/>
          </a:xfrm>
        </p:grpSpPr>
        <p:sp>
          <p:nvSpPr>
            <p:cNvPr id="22" name="Rectangle: Rounded Corners 4">
              <a:extLst>
                <a:ext uri="{FF2B5EF4-FFF2-40B4-BE49-F238E27FC236}">
                  <a16:creationId xmlns:a16="http://schemas.microsoft.com/office/drawing/2014/main" id="{53A3AD18-8941-4CB0-82B8-D2DA8D3A64DB}"/>
                </a:ext>
              </a:extLst>
            </p:cNvPr>
            <p:cNvSpPr/>
            <p:nvPr/>
          </p:nvSpPr>
          <p:spPr>
            <a:xfrm>
              <a:off x="838966" y="3330929"/>
              <a:ext cx="2866524" cy="2909105"/>
            </a:xfrm>
            <a:prstGeom prst="roundRect">
              <a:avLst/>
            </a:prstGeom>
            <a:noFill/>
            <a:ln w="63500" cmpd="thickThi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23" name="Graphic 22" descr="Server">
              <a:extLst>
                <a:ext uri="{FF2B5EF4-FFF2-40B4-BE49-F238E27FC236}">
                  <a16:creationId xmlns:a16="http://schemas.microsoft.com/office/drawing/2014/main" id="{800291AD-7753-41CD-AFA1-55B26278E3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5471" y="5055569"/>
              <a:ext cx="607471" cy="607471"/>
            </a:xfrm>
            <a:prstGeom prst="rect">
              <a:avLst/>
            </a:prstGeom>
          </p:spPr>
        </p:pic>
        <p:pic>
          <p:nvPicPr>
            <p:cNvPr id="24" name="Graphic 23" descr="Eye">
              <a:extLst>
                <a:ext uri="{FF2B5EF4-FFF2-40B4-BE49-F238E27FC236}">
                  <a16:creationId xmlns:a16="http://schemas.microsoft.com/office/drawing/2014/main" id="{709A0996-BBCB-460B-804A-89B59CA871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89222" y="3539003"/>
              <a:ext cx="730405" cy="730405"/>
            </a:xfrm>
            <a:prstGeom prst="rect">
              <a:avLst/>
            </a:prstGeom>
          </p:spPr>
        </p:pic>
        <p:pic>
          <p:nvPicPr>
            <p:cNvPr id="25" name="Graphic 24" descr="Server">
              <a:extLst>
                <a:ext uri="{FF2B5EF4-FFF2-40B4-BE49-F238E27FC236}">
                  <a16:creationId xmlns:a16="http://schemas.microsoft.com/office/drawing/2014/main" id="{FF56D797-8633-48F3-961B-A5A251878A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0193" y="5066719"/>
              <a:ext cx="607471" cy="607471"/>
            </a:xfrm>
            <a:prstGeom prst="rect">
              <a:avLst/>
            </a:prstGeom>
          </p:spPr>
        </p:pic>
        <p:cxnSp>
          <p:nvCxnSpPr>
            <p:cNvPr id="26" name="Straight Arrow Connector 25">
              <a:extLst>
                <a:ext uri="{FF2B5EF4-FFF2-40B4-BE49-F238E27FC236}">
                  <a16:creationId xmlns:a16="http://schemas.microsoft.com/office/drawing/2014/main" id="{6E9E867C-CC35-4040-A985-A020DA6E94E2}"/>
                </a:ext>
              </a:extLst>
            </p:cNvPr>
            <p:cNvCxnSpPr>
              <a:cxnSpLocks/>
              <a:stCxn id="23" idx="0"/>
            </p:cNvCxnSpPr>
            <p:nvPr/>
          </p:nvCxnSpPr>
          <p:spPr>
            <a:xfrm flipV="1">
              <a:off x="1409207" y="4043893"/>
              <a:ext cx="644457" cy="1011676"/>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810EC72-86C8-408B-A905-FBE5E1095BD8}"/>
                </a:ext>
              </a:extLst>
            </p:cNvPr>
            <p:cNvCxnSpPr>
              <a:cxnSpLocks/>
              <a:stCxn id="25" idx="0"/>
            </p:cNvCxnSpPr>
            <p:nvPr/>
          </p:nvCxnSpPr>
          <p:spPr>
            <a:xfrm flipH="1" flipV="1">
              <a:off x="2453380" y="4043891"/>
              <a:ext cx="680549" cy="1022828"/>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D4B73FC-9CFB-42BB-ACA5-C75A3F824501}"/>
                </a:ext>
              </a:extLst>
            </p:cNvPr>
            <p:cNvCxnSpPr>
              <a:cxnSpLocks/>
            </p:cNvCxnSpPr>
            <p:nvPr/>
          </p:nvCxnSpPr>
          <p:spPr>
            <a:xfrm flipH="1">
              <a:off x="1632071" y="5359304"/>
              <a:ext cx="1244706" cy="0"/>
            </a:xfrm>
            <a:prstGeom prst="straightConnector1">
              <a:avLst/>
            </a:prstGeom>
            <a:ln w="76200">
              <a:solidFill>
                <a:srgbClr val="65D09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5A8440D-0C1B-4379-BD9C-27ECBB5F1923}"/>
                </a:ext>
              </a:extLst>
            </p:cNvPr>
            <p:cNvSpPr txBox="1"/>
            <p:nvPr/>
          </p:nvSpPr>
          <p:spPr>
            <a:xfrm>
              <a:off x="1796322" y="3107462"/>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Mediator</a:t>
              </a:r>
            </a:p>
          </p:txBody>
        </p:sp>
        <p:sp>
          <p:nvSpPr>
            <p:cNvPr id="30" name="TextBox 29">
              <a:extLst>
                <a:ext uri="{FF2B5EF4-FFF2-40B4-BE49-F238E27FC236}">
                  <a16:creationId xmlns:a16="http://schemas.microsoft.com/office/drawing/2014/main" id="{896751F1-F5EA-4B1E-885B-24A8E931FB1E}"/>
                </a:ext>
              </a:extLst>
            </p:cNvPr>
            <p:cNvSpPr txBox="1"/>
            <p:nvPr/>
          </p:nvSpPr>
          <p:spPr>
            <a:xfrm>
              <a:off x="974822" y="5341546"/>
              <a:ext cx="914400"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1400" b="0" i="0" u="none" strike="noStrike" kern="1200" cap="none" spc="0" normalizeH="0" baseline="0" noProof="0" dirty="0">
                  <a:ln>
                    <a:noFill/>
                  </a:ln>
                  <a:solidFill>
                    <a:sysClr val="windowText" lastClr="000000"/>
                  </a:solidFill>
                  <a:effectLst/>
                  <a:uLnTx/>
                  <a:uFillTx/>
                  <a:latin typeface="+mn-lt"/>
                </a:rPr>
                <a:t>C1</a:t>
              </a:r>
            </a:p>
          </p:txBody>
        </p:sp>
        <p:sp>
          <p:nvSpPr>
            <p:cNvPr id="31" name="TextBox 30">
              <a:extLst>
                <a:ext uri="{FF2B5EF4-FFF2-40B4-BE49-F238E27FC236}">
                  <a16:creationId xmlns:a16="http://schemas.microsoft.com/office/drawing/2014/main" id="{02F08D2C-0BD0-437A-A4DB-4B8FC7C896B9}"/>
                </a:ext>
              </a:extLst>
            </p:cNvPr>
            <p:cNvSpPr txBox="1"/>
            <p:nvPr/>
          </p:nvSpPr>
          <p:spPr>
            <a:xfrm>
              <a:off x="2511576" y="5331305"/>
              <a:ext cx="1244706" cy="914400"/>
            </a:xfrm>
            <a:prstGeom prst="rect">
              <a:avLst/>
            </a:prstGeom>
          </p:spPr>
          <p:txBody>
            <a:bodyPr vert="horz" wrap="non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lang="en-US" sz="1400" dirty="0">
                  <a:solidFill>
                    <a:sysClr val="windowText" lastClr="000000"/>
                  </a:solidFill>
                </a:rPr>
                <a:t>C2</a:t>
              </a:r>
            </a:p>
          </p:txBody>
        </p:sp>
      </p:grpSp>
    </p:spTree>
    <p:extLst>
      <p:ext uri="{BB962C8B-B14F-4D97-AF65-F5344CB8AC3E}">
        <p14:creationId xmlns:p14="http://schemas.microsoft.com/office/powerpoint/2010/main" val="2871290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6610CF4-5153-40D5-A5C7-2AE0810BF1A9}"/>
              </a:ext>
            </a:extLst>
          </p:cNvPr>
          <p:cNvSpPr>
            <a:spLocks noGrp="1"/>
          </p:cNvSpPr>
          <p:nvPr>
            <p:ph type="body" sz="quarter" idx="10"/>
          </p:nvPr>
        </p:nvSpPr>
        <p:spPr/>
        <p:txBody>
          <a:bodyPr/>
          <a:lstStyle/>
          <a:p>
            <a:r>
              <a:rPr lang="en-US" dirty="0"/>
              <a:t>SM-BC versus MetroCluster</a:t>
            </a:r>
          </a:p>
        </p:txBody>
      </p:sp>
      <p:sp>
        <p:nvSpPr>
          <p:cNvPr id="7" name="Title 6">
            <a:extLst>
              <a:ext uri="{FF2B5EF4-FFF2-40B4-BE49-F238E27FC236}">
                <a16:creationId xmlns:a16="http://schemas.microsoft.com/office/drawing/2014/main" id="{78508528-C891-4FBA-AA4A-D0D87ABF4802}"/>
              </a:ext>
            </a:extLst>
          </p:cNvPr>
          <p:cNvSpPr>
            <a:spLocks noGrp="1"/>
          </p:cNvSpPr>
          <p:nvPr>
            <p:ph type="ctrTitle"/>
          </p:nvPr>
        </p:nvSpPr>
        <p:spPr/>
        <p:txBody>
          <a:bodyPr/>
          <a:lstStyle/>
          <a:p>
            <a:r>
              <a:rPr lang="en-US" dirty="0"/>
              <a:t>Business continuity solutions</a:t>
            </a:r>
          </a:p>
        </p:txBody>
      </p:sp>
      <p:sp>
        <p:nvSpPr>
          <p:cNvPr id="2" name="Footer Placeholder 1">
            <a:extLst>
              <a:ext uri="{FF2B5EF4-FFF2-40B4-BE49-F238E27FC236}">
                <a16:creationId xmlns:a16="http://schemas.microsoft.com/office/drawing/2014/main" id="{7966CEC2-C4EE-48ED-84C9-8D2B8847CE60}"/>
              </a:ext>
            </a:extLst>
          </p:cNvPr>
          <p:cNvSpPr>
            <a:spLocks noGrp="1"/>
          </p:cNvSpPr>
          <p:nvPr>
            <p:ph type="ftr" sz="quarter" idx="3"/>
          </p:nvPr>
        </p:nvSpPr>
        <p:spPr/>
        <p:txBody>
          <a:bodyPr/>
          <a:lstStyle/>
          <a:p>
            <a:r>
              <a:rPr lang="en-US" dirty="0"/>
              <a:t>© 2021 NetApp, Inc. All rights reserved.  — NETAPP CONFIDENTIAL — </a:t>
            </a:r>
          </a:p>
        </p:txBody>
      </p:sp>
      <p:sp>
        <p:nvSpPr>
          <p:cNvPr id="3" name="Slide Number Placeholder 2">
            <a:extLst>
              <a:ext uri="{FF2B5EF4-FFF2-40B4-BE49-F238E27FC236}">
                <a16:creationId xmlns:a16="http://schemas.microsoft.com/office/drawing/2014/main" id="{F14E3D2A-3257-40CF-9010-E380761D3E5C}"/>
              </a:ext>
            </a:extLst>
          </p:cNvPr>
          <p:cNvSpPr>
            <a:spLocks noGrp="1"/>
          </p:cNvSpPr>
          <p:nvPr>
            <p:ph type="sldNum" sz="quarter" idx="4"/>
          </p:nvPr>
        </p:nvSpPr>
        <p:spPr/>
        <p:txBody>
          <a:bodyPr/>
          <a:lstStyle/>
          <a:p>
            <a:fld id="{B071A5F3-A4FF-4CEE-8215-C08835B585C1}" type="slidenum">
              <a:rPr lang="en-US" smtClean="0"/>
              <a:pPr/>
              <a:t>38</a:t>
            </a:fld>
            <a:endParaRPr lang="en-US" dirty="0"/>
          </a:p>
        </p:txBody>
      </p:sp>
    </p:spTree>
    <p:extLst>
      <p:ext uri="{BB962C8B-B14F-4D97-AF65-F5344CB8AC3E}">
        <p14:creationId xmlns:p14="http://schemas.microsoft.com/office/powerpoint/2010/main" val="1800621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6EE776-1AB1-4F07-8141-7CF02011567B}"/>
              </a:ext>
            </a:extLst>
          </p:cNvPr>
          <p:cNvSpPr>
            <a:spLocks noGrp="1"/>
          </p:cNvSpPr>
          <p:nvPr>
            <p:ph type="ftr" sz="quarter" idx="3"/>
          </p:nvPr>
        </p:nvSpPr>
        <p:spPr/>
        <p:txBody>
          <a:bodyPr/>
          <a:lstStyle/>
          <a:p>
            <a:r>
              <a:rPr lang="en-US" dirty="0"/>
              <a:t>© 2020 NetApp, Inc. All rights reserved. </a:t>
            </a:r>
          </a:p>
        </p:txBody>
      </p:sp>
      <p:sp>
        <p:nvSpPr>
          <p:cNvPr id="3" name="Slide Number Placeholder 2">
            <a:extLst>
              <a:ext uri="{FF2B5EF4-FFF2-40B4-BE49-F238E27FC236}">
                <a16:creationId xmlns:a16="http://schemas.microsoft.com/office/drawing/2014/main" id="{3F2164FC-CA55-45C4-BB42-B66F38BE72B0}"/>
              </a:ext>
            </a:extLst>
          </p:cNvPr>
          <p:cNvSpPr>
            <a:spLocks noGrp="1"/>
          </p:cNvSpPr>
          <p:nvPr>
            <p:ph type="sldNum" sz="quarter" idx="4"/>
          </p:nvPr>
        </p:nvSpPr>
        <p:spPr/>
        <p:txBody>
          <a:bodyPr/>
          <a:lstStyle/>
          <a:p>
            <a:fld id="{B071A5F3-A4FF-4CEE-8215-C08835B585C1}" type="slidenum">
              <a:rPr lang="en-US" smtClean="0"/>
              <a:pPr/>
              <a:t>39</a:t>
            </a:fld>
            <a:endParaRPr lang="en-US" dirty="0"/>
          </a:p>
        </p:txBody>
      </p:sp>
      <p:sp>
        <p:nvSpPr>
          <p:cNvPr id="8" name="Title 36">
            <a:extLst>
              <a:ext uri="{FF2B5EF4-FFF2-40B4-BE49-F238E27FC236}">
                <a16:creationId xmlns:a16="http://schemas.microsoft.com/office/drawing/2014/main" id="{04B75DBF-B50E-4F83-9FD6-4B8BD4F9F6D1}"/>
              </a:ext>
            </a:extLst>
          </p:cNvPr>
          <p:cNvSpPr>
            <a:spLocks noGrp="1"/>
          </p:cNvSpPr>
          <p:nvPr>
            <p:ph type="title"/>
          </p:nvPr>
        </p:nvSpPr>
        <p:spPr>
          <a:xfrm>
            <a:off x="374904" y="527736"/>
            <a:ext cx="11439144" cy="329184"/>
          </a:xfrm>
        </p:spPr>
        <p:txBody>
          <a:bodyPr/>
          <a:lstStyle/>
          <a:p>
            <a:r>
              <a:rPr lang="en-US" dirty="0"/>
              <a:t>Integrated ONTAP continuous availability</a:t>
            </a:r>
          </a:p>
        </p:txBody>
      </p:sp>
      <p:grpSp>
        <p:nvGrpSpPr>
          <p:cNvPr id="9" name="Group 8">
            <a:extLst>
              <a:ext uri="{FF2B5EF4-FFF2-40B4-BE49-F238E27FC236}">
                <a16:creationId xmlns:a16="http://schemas.microsoft.com/office/drawing/2014/main" id="{048D733E-3635-4F6A-8728-5000F42B2E24}"/>
              </a:ext>
            </a:extLst>
          </p:cNvPr>
          <p:cNvGrpSpPr/>
          <p:nvPr/>
        </p:nvGrpSpPr>
        <p:grpSpPr>
          <a:xfrm>
            <a:off x="964177" y="3514748"/>
            <a:ext cx="4195981" cy="2611582"/>
            <a:chOff x="445412" y="3831448"/>
            <a:chExt cx="4195981" cy="2611582"/>
          </a:xfrm>
        </p:grpSpPr>
        <p:pic>
          <p:nvPicPr>
            <p:cNvPr id="10" name="Picture 9">
              <a:extLst>
                <a:ext uri="{FF2B5EF4-FFF2-40B4-BE49-F238E27FC236}">
                  <a16:creationId xmlns:a16="http://schemas.microsoft.com/office/drawing/2014/main" id="{FFBE8AB3-4781-4E0C-9AA7-10E3FC7827F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45412" y="5220872"/>
              <a:ext cx="1371600" cy="981075"/>
            </a:xfrm>
            <a:prstGeom prst="rect">
              <a:avLst/>
            </a:prstGeom>
          </p:spPr>
        </p:pic>
        <p:pic>
          <p:nvPicPr>
            <p:cNvPr id="11" name="Picture 10">
              <a:extLst>
                <a:ext uri="{FF2B5EF4-FFF2-40B4-BE49-F238E27FC236}">
                  <a16:creationId xmlns:a16="http://schemas.microsoft.com/office/drawing/2014/main" id="{CDB09710-2625-4E88-8FD9-1BF586257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9793" y="5531070"/>
              <a:ext cx="1371600" cy="371475"/>
            </a:xfrm>
            <a:prstGeom prst="rect">
              <a:avLst/>
            </a:prstGeom>
          </p:spPr>
        </p:pic>
        <p:sp>
          <p:nvSpPr>
            <p:cNvPr id="12" name="Line 21">
              <a:extLst>
                <a:ext uri="{FF2B5EF4-FFF2-40B4-BE49-F238E27FC236}">
                  <a16:creationId xmlns:a16="http://schemas.microsoft.com/office/drawing/2014/main" id="{47F2DF44-3343-4887-B170-FDCF3EE82079}"/>
                </a:ext>
              </a:extLst>
            </p:cNvPr>
            <p:cNvSpPr>
              <a:spLocks noChangeShapeType="1"/>
            </p:cNvSpPr>
            <p:nvPr/>
          </p:nvSpPr>
          <p:spPr bwMode="gray">
            <a:xfrm>
              <a:off x="1817012" y="5718624"/>
              <a:ext cx="1440000" cy="15334"/>
            </a:xfrm>
            <a:prstGeom prst="line">
              <a:avLst/>
            </a:prstGeom>
            <a:noFill/>
            <a:ln w="28575">
              <a:solidFill>
                <a:schemeClr val="tx1"/>
              </a:solidFill>
              <a:prstDash val="solid"/>
              <a:round/>
              <a:headEnd type="none" w="med" len="med"/>
              <a:tailEnd type="none" w="med" len="med"/>
            </a:ln>
          </p:spPr>
          <p:txBody>
            <a:bodyPr wrap="none" anchor="ctr"/>
            <a:lstStyle/>
            <a:p>
              <a:pPr defTabSz="1142634">
                <a:defRPr/>
              </a:pPr>
              <a:endParaRPr lang="en-US" sz="1500" kern="0" dirty="0">
                <a:solidFill>
                  <a:sysClr val="windowText" lastClr="000000"/>
                </a:solidFill>
                <a:latin typeface="Arial"/>
                <a:cs typeface="Arial" pitchFamily="34" charset="0"/>
              </a:endParaRPr>
            </a:p>
          </p:txBody>
        </p:sp>
        <p:sp>
          <p:nvSpPr>
            <p:cNvPr id="13" name="TextBox 12">
              <a:extLst>
                <a:ext uri="{FF2B5EF4-FFF2-40B4-BE49-F238E27FC236}">
                  <a16:creationId xmlns:a16="http://schemas.microsoft.com/office/drawing/2014/main" id="{0B80ED48-9A68-4D1A-85C9-47EE5B2CDEC4}"/>
                </a:ext>
              </a:extLst>
            </p:cNvPr>
            <p:cNvSpPr txBox="1"/>
            <p:nvPr/>
          </p:nvSpPr>
          <p:spPr>
            <a:xfrm>
              <a:off x="1760730" y="5918891"/>
              <a:ext cx="1898965" cy="524139"/>
            </a:xfrm>
            <a:prstGeom prst="rect">
              <a:avLst/>
            </a:prstGeom>
          </p:spPr>
          <p:txBody>
            <a:bodyPr vert="horz" wrap="square" lIns="82297" tIns="41148" rIns="82297" bIns="41148" rtlCol="0" anchor="ctr">
              <a:noAutofit/>
            </a:bodyPr>
            <a:lstStyle/>
            <a:p>
              <a:pPr algn="ctr" defTabSz="822952">
                <a:lnSpc>
                  <a:spcPct val="95000"/>
                </a:lnSpc>
                <a:spcBef>
                  <a:spcPts val="360"/>
                </a:spcBef>
                <a:spcAft>
                  <a:spcPts val="180"/>
                </a:spcAft>
              </a:pPr>
              <a:r>
                <a:rPr lang="en-US" sz="1200" b="1" dirty="0">
                  <a:ea typeface="Arial"/>
                </a:rPr>
                <a:t>SM-BC</a:t>
              </a:r>
              <a:endParaRPr lang="en-US" sz="1200" b="1" dirty="0">
                <a:latin typeface="Arial" panose="020B0604020202020204" pitchFamily="34" charset="0"/>
                <a:ea typeface="Arial"/>
              </a:endParaRPr>
            </a:p>
          </p:txBody>
        </p:sp>
        <p:pic>
          <p:nvPicPr>
            <p:cNvPr id="14" name="image279.png" descr="Stack-Linux-OS.png">
              <a:extLst>
                <a:ext uri="{FF2B5EF4-FFF2-40B4-BE49-F238E27FC236}">
                  <a16:creationId xmlns:a16="http://schemas.microsoft.com/office/drawing/2014/main" id="{95281482-1C93-4D33-A508-B44AA2192D9F}"/>
                </a:ext>
              </a:extLst>
            </p:cNvPr>
            <p:cNvPicPr>
              <a:picLocks/>
            </p:cNvPicPr>
            <p:nvPr/>
          </p:nvPicPr>
          <p:blipFill>
            <a:blip r:embed="rId4" cstate="print">
              <a:extLst>
                <a:ext uri="{28A0092B-C50C-407E-A947-70E740481C1C}">
                  <a14:useLocalDpi xmlns:a14="http://schemas.microsoft.com/office/drawing/2010/main"/>
                </a:ext>
              </a:extLst>
            </a:blip>
            <a:stretch>
              <a:fillRect/>
            </a:stretch>
          </p:blipFill>
          <p:spPr>
            <a:xfrm>
              <a:off x="2465351" y="3909437"/>
              <a:ext cx="342900" cy="507624"/>
            </a:xfrm>
            <a:prstGeom prst="rect">
              <a:avLst/>
            </a:prstGeom>
            <a:ln w="12700">
              <a:miter lim="400000"/>
            </a:ln>
          </p:spPr>
        </p:pic>
        <p:sp>
          <p:nvSpPr>
            <p:cNvPr id="15" name="AutoShape 88">
              <a:extLst>
                <a:ext uri="{FF2B5EF4-FFF2-40B4-BE49-F238E27FC236}">
                  <a16:creationId xmlns:a16="http://schemas.microsoft.com/office/drawing/2014/main" id="{0F3D7D71-547D-4556-A211-77E51412C9B4}"/>
                </a:ext>
              </a:extLst>
            </p:cNvPr>
            <p:cNvSpPr>
              <a:spLocks noChangeArrowheads="1"/>
            </p:cNvSpPr>
            <p:nvPr/>
          </p:nvSpPr>
          <p:spPr bwMode="auto">
            <a:xfrm>
              <a:off x="1973003" y="4417061"/>
              <a:ext cx="1303451" cy="3856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934 w 21600"/>
                <a:gd name="T13" fmla="*/ 5935 h 21600"/>
                <a:gd name="T14" fmla="*/ 15666 w 21600"/>
                <a:gd name="T15" fmla="*/ 15665 h 21600"/>
              </a:gdLst>
              <a:ahLst/>
              <a:cxnLst>
                <a:cxn ang="T8">
                  <a:pos x="T0" y="T1"/>
                </a:cxn>
                <a:cxn ang="T9">
                  <a:pos x="T2" y="T3"/>
                </a:cxn>
                <a:cxn ang="T10">
                  <a:pos x="T4" y="T5"/>
                </a:cxn>
                <a:cxn ang="T11">
                  <a:pos x="T6" y="T7"/>
                </a:cxn>
              </a:cxnLst>
              <a:rect l="T12" t="T13" r="T14" b="T15"/>
              <a:pathLst>
                <a:path w="21600" h="21600">
                  <a:moveTo>
                    <a:pt x="0" y="0"/>
                  </a:moveTo>
                  <a:lnTo>
                    <a:pt x="8274" y="21600"/>
                  </a:lnTo>
                  <a:lnTo>
                    <a:pt x="13326" y="21600"/>
                  </a:lnTo>
                  <a:lnTo>
                    <a:pt x="21600" y="0"/>
                  </a:lnTo>
                  <a:close/>
                </a:path>
              </a:pathLst>
            </a:custGeom>
            <a:gradFill rotWithShape="1">
              <a:gsLst>
                <a:gs pos="0">
                  <a:schemeClr val="bg1"/>
                </a:gs>
                <a:gs pos="100000">
                  <a:schemeClr val="accent1"/>
                </a:gs>
              </a:gsLst>
              <a:lin ang="5400000" scaled="1"/>
            </a:gradFill>
            <a:ln w="9525">
              <a:noFill/>
              <a:miter lim="800000"/>
              <a:headEnd/>
              <a:tailEnd/>
            </a:ln>
          </p:spPr>
          <p:txBody>
            <a:bodyPr wrap="none" lIns="91448" tIns="45724" rIns="91448" bIns="45724" anchor="ctr"/>
            <a:lstStyle/>
            <a:p>
              <a:endParaRPr lang="en-US" sz="1575" dirty="0">
                <a:solidFill>
                  <a:srgbClr val="0070C0"/>
                </a:solidFill>
                <a:latin typeface="Arial"/>
                <a:ea typeface="Arial"/>
              </a:endParaRPr>
            </a:p>
          </p:txBody>
        </p:sp>
        <p:pic>
          <p:nvPicPr>
            <p:cNvPr id="16" name="image260.png">
              <a:extLst>
                <a:ext uri="{FF2B5EF4-FFF2-40B4-BE49-F238E27FC236}">
                  <a16:creationId xmlns:a16="http://schemas.microsoft.com/office/drawing/2014/main" id="{CB8B7D31-3ECD-4C0F-A498-D092C5BE2E75}"/>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980506" y="3916307"/>
              <a:ext cx="339277" cy="509802"/>
            </a:xfrm>
            <a:prstGeom prst="rect">
              <a:avLst/>
            </a:prstGeom>
            <a:ln w="12700">
              <a:miter lim="400000"/>
            </a:ln>
          </p:spPr>
        </p:pic>
        <p:pic>
          <p:nvPicPr>
            <p:cNvPr id="17" name="image240.png">
              <a:extLst>
                <a:ext uri="{FF2B5EF4-FFF2-40B4-BE49-F238E27FC236}">
                  <a16:creationId xmlns:a16="http://schemas.microsoft.com/office/drawing/2014/main" id="{58CC26D2-52A8-4568-BD36-083642D463FA}"/>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053339" y="4807440"/>
              <a:ext cx="1126243" cy="401801"/>
            </a:xfrm>
            <a:prstGeom prst="rect">
              <a:avLst/>
            </a:prstGeom>
            <a:ln w="12700">
              <a:miter lim="400000"/>
            </a:ln>
          </p:spPr>
        </p:pic>
        <p:pic>
          <p:nvPicPr>
            <p:cNvPr id="18" name="Picture 45" descr="Manageability">
              <a:extLst>
                <a:ext uri="{FF2B5EF4-FFF2-40B4-BE49-F238E27FC236}">
                  <a16:creationId xmlns:a16="http://schemas.microsoft.com/office/drawing/2014/main" id="{912D7526-F9F3-4AF0-911B-0789ACCCB3D9}"/>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2405499" y="4409412"/>
              <a:ext cx="429980" cy="319345"/>
            </a:xfrm>
            <a:prstGeom prst="rect">
              <a:avLst/>
            </a:prstGeom>
            <a:noFill/>
            <a:ln w="9525">
              <a:noFill/>
              <a:miter lim="800000"/>
              <a:headEnd/>
              <a:tailEnd/>
            </a:ln>
          </p:spPr>
        </p:pic>
        <p:sp>
          <p:nvSpPr>
            <p:cNvPr id="19" name="TextBox 18">
              <a:extLst>
                <a:ext uri="{FF2B5EF4-FFF2-40B4-BE49-F238E27FC236}">
                  <a16:creationId xmlns:a16="http://schemas.microsoft.com/office/drawing/2014/main" id="{37C6F47E-865E-44A8-A406-2A75252D09CB}"/>
                </a:ext>
              </a:extLst>
            </p:cNvPr>
            <p:cNvSpPr txBox="1"/>
            <p:nvPr/>
          </p:nvSpPr>
          <p:spPr>
            <a:xfrm>
              <a:off x="1791178" y="3831448"/>
              <a:ext cx="573427" cy="653380"/>
            </a:xfrm>
            <a:prstGeom prst="rect">
              <a:avLst/>
            </a:prstGeom>
            <a:ln w="41275">
              <a:solidFill>
                <a:schemeClr val="tx2">
                  <a:lumMod val="75000"/>
                </a:schemeClr>
              </a:solidFill>
            </a:ln>
          </p:spPr>
          <p:txBody>
            <a:bodyPr vert="horz" wrap="square" lIns="91440" tIns="45720" rIns="91440" bIns="45720" rtlCol="0" anchor="t">
              <a:noAutofit/>
            </a:bodyPr>
            <a:lstStyle/>
            <a:p>
              <a:pPr marL="173038" indent="-173038">
                <a:lnSpc>
                  <a:spcPct val="95000"/>
                </a:lnSpc>
                <a:spcBef>
                  <a:spcPts val="400"/>
                </a:spcBef>
                <a:spcAft>
                  <a:spcPts val="200"/>
                </a:spcAft>
                <a:buClr>
                  <a:schemeClr val="accent1"/>
                </a:buClr>
                <a:buFont typeface="Wingdings" panose="05000000000000000000" pitchFamily="2" charset="2"/>
                <a:buChar char="§"/>
              </a:pPr>
              <a:endParaRPr lang="en-IN" sz="1400" dirty="0">
                <a:solidFill>
                  <a:sysClr val="windowText" lastClr="000000"/>
                </a:solidFill>
              </a:endParaRPr>
            </a:p>
          </p:txBody>
        </p:sp>
        <p:pic>
          <p:nvPicPr>
            <p:cNvPr id="20" name="image124.png">
              <a:extLst>
                <a:ext uri="{FF2B5EF4-FFF2-40B4-BE49-F238E27FC236}">
                  <a16:creationId xmlns:a16="http://schemas.microsoft.com/office/drawing/2014/main" id="{D2320E89-402F-426E-8E00-3D5A7BD881D5}"/>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2271251" y="5437589"/>
              <a:ext cx="557886" cy="524139"/>
            </a:xfrm>
            <a:prstGeom prst="rect">
              <a:avLst/>
            </a:prstGeom>
            <a:ln w="12700">
              <a:miter lim="400000"/>
            </a:ln>
          </p:spPr>
        </p:pic>
        <p:pic>
          <p:nvPicPr>
            <p:cNvPr id="21" name="image256.png">
              <a:extLst>
                <a:ext uri="{FF2B5EF4-FFF2-40B4-BE49-F238E27FC236}">
                  <a16:creationId xmlns:a16="http://schemas.microsoft.com/office/drawing/2014/main" id="{A687E3BD-57E3-4ED4-B916-B66F47E8CE98}"/>
                </a:ext>
              </a:extLst>
            </p:cNvPr>
            <p:cNvPicPr/>
            <p:nvPr/>
          </p:nvPicPr>
          <p:blipFill>
            <a:blip r:embed="rId9"/>
            <a:stretch>
              <a:fillRect/>
            </a:stretch>
          </p:blipFill>
          <p:spPr>
            <a:xfrm>
              <a:off x="1926000" y="3916118"/>
              <a:ext cx="342000" cy="511200"/>
            </a:xfrm>
            <a:prstGeom prst="rect">
              <a:avLst/>
            </a:prstGeom>
            <a:ln w="12700">
              <a:miter lim="400000"/>
            </a:ln>
          </p:spPr>
        </p:pic>
      </p:grpSp>
      <p:grpSp>
        <p:nvGrpSpPr>
          <p:cNvPr id="22" name="Group 21">
            <a:extLst>
              <a:ext uri="{FF2B5EF4-FFF2-40B4-BE49-F238E27FC236}">
                <a16:creationId xmlns:a16="http://schemas.microsoft.com/office/drawing/2014/main" id="{4E402353-3C57-44ED-9116-626301C8161C}"/>
              </a:ext>
            </a:extLst>
          </p:cNvPr>
          <p:cNvGrpSpPr/>
          <p:nvPr/>
        </p:nvGrpSpPr>
        <p:grpSpPr>
          <a:xfrm>
            <a:off x="7581671" y="3591732"/>
            <a:ext cx="4163420" cy="2534598"/>
            <a:chOff x="7684915" y="1508098"/>
            <a:chExt cx="4163420" cy="2534598"/>
          </a:xfrm>
        </p:grpSpPr>
        <p:sp>
          <p:nvSpPr>
            <p:cNvPr id="23" name="AutoShape 88">
              <a:extLst>
                <a:ext uri="{FF2B5EF4-FFF2-40B4-BE49-F238E27FC236}">
                  <a16:creationId xmlns:a16="http://schemas.microsoft.com/office/drawing/2014/main" id="{378E226B-AB45-4719-A900-9BC59A581CEE}"/>
                </a:ext>
              </a:extLst>
            </p:cNvPr>
            <p:cNvSpPr>
              <a:spLocks noChangeArrowheads="1"/>
            </p:cNvSpPr>
            <p:nvPr/>
          </p:nvSpPr>
          <p:spPr bwMode="auto">
            <a:xfrm>
              <a:off x="9079241" y="2101912"/>
              <a:ext cx="1303451" cy="37429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934 w 21600"/>
                <a:gd name="T13" fmla="*/ 5935 h 21600"/>
                <a:gd name="T14" fmla="*/ 15666 w 21600"/>
                <a:gd name="T15" fmla="*/ 15665 h 21600"/>
              </a:gdLst>
              <a:ahLst/>
              <a:cxnLst>
                <a:cxn ang="T8">
                  <a:pos x="T0" y="T1"/>
                </a:cxn>
                <a:cxn ang="T9">
                  <a:pos x="T2" y="T3"/>
                </a:cxn>
                <a:cxn ang="T10">
                  <a:pos x="T4" y="T5"/>
                </a:cxn>
                <a:cxn ang="T11">
                  <a:pos x="T6" y="T7"/>
                </a:cxn>
              </a:cxnLst>
              <a:rect l="T12" t="T13" r="T14" b="T15"/>
              <a:pathLst>
                <a:path w="21600" h="21600">
                  <a:moveTo>
                    <a:pt x="0" y="0"/>
                  </a:moveTo>
                  <a:lnTo>
                    <a:pt x="8274" y="21600"/>
                  </a:lnTo>
                  <a:lnTo>
                    <a:pt x="13326" y="21600"/>
                  </a:lnTo>
                  <a:lnTo>
                    <a:pt x="21600" y="0"/>
                  </a:lnTo>
                  <a:close/>
                </a:path>
              </a:pathLst>
            </a:custGeom>
            <a:gradFill rotWithShape="1">
              <a:gsLst>
                <a:gs pos="0">
                  <a:schemeClr val="bg1"/>
                </a:gs>
                <a:gs pos="100000">
                  <a:schemeClr val="accent1"/>
                </a:gs>
              </a:gsLst>
              <a:lin ang="5400000" scaled="1"/>
            </a:gradFill>
            <a:ln w="9525">
              <a:noFill/>
              <a:miter lim="800000"/>
              <a:headEnd/>
              <a:tailEnd/>
            </a:ln>
          </p:spPr>
          <p:txBody>
            <a:bodyPr wrap="none" lIns="91448" tIns="45724" rIns="91448" bIns="45724" anchor="ctr"/>
            <a:lstStyle/>
            <a:p>
              <a:endParaRPr lang="en-US" sz="1575" dirty="0">
                <a:solidFill>
                  <a:srgbClr val="0070C0"/>
                </a:solidFill>
                <a:latin typeface="Arial"/>
                <a:ea typeface="Arial"/>
              </a:endParaRPr>
            </a:p>
          </p:txBody>
        </p:sp>
        <p:sp>
          <p:nvSpPr>
            <p:cNvPr id="24" name="Shape 885">
              <a:extLst>
                <a:ext uri="{FF2B5EF4-FFF2-40B4-BE49-F238E27FC236}">
                  <a16:creationId xmlns:a16="http://schemas.microsoft.com/office/drawing/2014/main" id="{B3276920-3809-4C10-8042-292BD260CEF4}"/>
                </a:ext>
              </a:extLst>
            </p:cNvPr>
            <p:cNvSpPr/>
            <p:nvPr/>
          </p:nvSpPr>
          <p:spPr>
            <a:xfrm rot="10800000" flipV="1">
              <a:off x="9052467" y="3374742"/>
              <a:ext cx="1440000" cy="342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25400">
              <a:solidFill/>
              <a:round/>
            </a:ln>
          </p:spPr>
          <p:txBody>
            <a:bodyPr lIns="0" tIns="0" rIns="0" bIns="0" anchor="ctr"/>
            <a:lstStyle/>
            <a:p>
              <a:pPr defTabSz="685983">
                <a:defRPr sz="2000">
                  <a:latin typeface="Arial"/>
                  <a:ea typeface="Arial"/>
                  <a:cs typeface="Arial"/>
                  <a:sym typeface="Arial"/>
                </a:defRPr>
              </a:pPr>
              <a:endParaRPr sz="1500" dirty="0"/>
            </a:p>
          </p:txBody>
        </p:sp>
        <p:pic>
          <p:nvPicPr>
            <p:cNvPr id="25" name="image44.png">
              <a:extLst>
                <a:ext uri="{FF2B5EF4-FFF2-40B4-BE49-F238E27FC236}">
                  <a16:creationId xmlns:a16="http://schemas.microsoft.com/office/drawing/2014/main" id="{DAC80288-601C-4E55-8930-E92742F8FA9C}"/>
                </a:ext>
              </a:extLst>
            </p:cNvPr>
            <p:cNvPicPr/>
            <p:nvPr/>
          </p:nvPicPr>
          <p:blipFill>
            <a:blip r:embed="rId10" cstate="print">
              <a:extLst>
                <a:ext uri="{28A0092B-C50C-407E-A947-70E740481C1C}">
                  <a14:useLocalDpi xmlns:a14="http://schemas.microsoft.com/office/drawing/2010/main"/>
                </a:ext>
              </a:extLst>
            </a:blip>
            <a:stretch>
              <a:fillRect/>
            </a:stretch>
          </p:blipFill>
          <p:spPr>
            <a:xfrm>
              <a:off x="9444982" y="3220394"/>
              <a:ext cx="758798" cy="342994"/>
            </a:xfrm>
            <a:prstGeom prst="rect">
              <a:avLst/>
            </a:prstGeom>
            <a:ln w="12700">
              <a:miter lim="400000"/>
            </a:ln>
          </p:spPr>
        </p:pic>
        <p:pic>
          <p:nvPicPr>
            <p:cNvPr id="26" name="image260.png">
              <a:extLst>
                <a:ext uri="{FF2B5EF4-FFF2-40B4-BE49-F238E27FC236}">
                  <a16:creationId xmlns:a16="http://schemas.microsoft.com/office/drawing/2014/main" id="{005FD041-B934-45FC-A934-B9C6CF53E5C0}"/>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0086744" y="1589821"/>
              <a:ext cx="339277" cy="509802"/>
            </a:xfrm>
            <a:prstGeom prst="rect">
              <a:avLst/>
            </a:prstGeom>
            <a:ln w="12700">
              <a:miter lim="400000"/>
            </a:ln>
          </p:spPr>
        </p:pic>
        <p:pic>
          <p:nvPicPr>
            <p:cNvPr id="27" name="image262.png">
              <a:extLst>
                <a:ext uri="{FF2B5EF4-FFF2-40B4-BE49-F238E27FC236}">
                  <a16:creationId xmlns:a16="http://schemas.microsoft.com/office/drawing/2014/main" id="{1770E385-F08B-4ED7-816B-CA0718DD97A1}"/>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9030579" y="1589823"/>
              <a:ext cx="340799" cy="512089"/>
            </a:xfrm>
            <a:prstGeom prst="rect">
              <a:avLst/>
            </a:prstGeom>
            <a:ln w="12700">
              <a:miter lim="400000"/>
            </a:ln>
          </p:spPr>
        </p:pic>
        <p:pic>
          <p:nvPicPr>
            <p:cNvPr id="28" name="image240.png">
              <a:extLst>
                <a:ext uri="{FF2B5EF4-FFF2-40B4-BE49-F238E27FC236}">
                  <a16:creationId xmlns:a16="http://schemas.microsoft.com/office/drawing/2014/main" id="{C1F70E25-3BA9-423C-BC2F-F8473CF8A42F}"/>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159577" y="2480954"/>
              <a:ext cx="1126243" cy="401801"/>
            </a:xfrm>
            <a:prstGeom prst="rect">
              <a:avLst/>
            </a:prstGeom>
            <a:ln w="12700">
              <a:miter lim="400000"/>
            </a:ln>
          </p:spPr>
        </p:pic>
        <p:pic>
          <p:nvPicPr>
            <p:cNvPr id="29" name="Picture 45" descr="Manageability">
              <a:extLst>
                <a:ext uri="{FF2B5EF4-FFF2-40B4-BE49-F238E27FC236}">
                  <a16:creationId xmlns:a16="http://schemas.microsoft.com/office/drawing/2014/main" id="{4342B72C-CA77-4405-8606-E6FF40497C33}"/>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9511737" y="2082926"/>
              <a:ext cx="429980" cy="319345"/>
            </a:xfrm>
            <a:prstGeom prst="rect">
              <a:avLst/>
            </a:prstGeom>
            <a:noFill/>
            <a:ln w="9525">
              <a:noFill/>
              <a:miter lim="800000"/>
              <a:headEnd/>
              <a:tailEnd/>
            </a:ln>
          </p:spPr>
        </p:pic>
        <p:pic>
          <p:nvPicPr>
            <p:cNvPr id="30" name="Picture 29">
              <a:extLst>
                <a:ext uri="{FF2B5EF4-FFF2-40B4-BE49-F238E27FC236}">
                  <a16:creationId xmlns:a16="http://schemas.microsoft.com/office/drawing/2014/main" id="{D67F000F-4DF8-4483-AA4C-6B05B8F0822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476735" y="2895954"/>
              <a:ext cx="1371600" cy="981075"/>
            </a:xfrm>
            <a:prstGeom prst="rect">
              <a:avLst/>
            </a:prstGeom>
          </p:spPr>
        </p:pic>
        <p:pic>
          <p:nvPicPr>
            <p:cNvPr id="31" name="Picture 30">
              <a:extLst>
                <a:ext uri="{FF2B5EF4-FFF2-40B4-BE49-F238E27FC236}">
                  <a16:creationId xmlns:a16="http://schemas.microsoft.com/office/drawing/2014/main" id="{EA61936A-E419-4C23-82E0-D2543ABFD70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684915" y="2895954"/>
              <a:ext cx="1371600" cy="981075"/>
            </a:xfrm>
            <a:prstGeom prst="rect">
              <a:avLst/>
            </a:prstGeom>
          </p:spPr>
        </p:pic>
        <p:sp>
          <p:nvSpPr>
            <p:cNvPr id="32" name="TextBox 31">
              <a:extLst>
                <a:ext uri="{FF2B5EF4-FFF2-40B4-BE49-F238E27FC236}">
                  <a16:creationId xmlns:a16="http://schemas.microsoft.com/office/drawing/2014/main" id="{97BA0AB7-532D-421A-A8C8-D90913C9C36F}"/>
                </a:ext>
              </a:extLst>
            </p:cNvPr>
            <p:cNvSpPr txBox="1"/>
            <p:nvPr/>
          </p:nvSpPr>
          <p:spPr>
            <a:xfrm>
              <a:off x="8925355" y="1508098"/>
              <a:ext cx="1642092" cy="653380"/>
            </a:xfrm>
            <a:prstGeom prst="rect">
              <a:avLst/>
            </a:prstGeom>
            <a:ln w="41275">
              <a:solidFill>
                <a:schemeClr val="tx2">
                  <a:lumMod val="75000"/>
                </a:schemeClr>
              </a:solidFill>
            </a:ln>
          </p:spPr>
          <p:txBody>
            <a:bodyPr vert="horz" wrap="square" lIns="91440" tIns="45720" rIns="91440" bIns="45720" rtlCol="0" anchor="t">
              <a:noAutofit/>
            </a:bodyPr>
            <a:lstStyle/>
            <a:p>
              <a:pPr marL="173038" indent="-173038">
                <a:lnSpc>
                  <a:spcPct val="95000"/>
                </a:lnSpc>
                <a:spcBef>
                  <a:spcPts val="400"/>
                </a:spcBef>
                <a:spcAft>
                  <a:spcPts val="200"/>
                </a:spcAft>
                <a:buClr>
                  <a:schemeClr val="accent1"/>
                </a:buClr>
                <a:buFont typeface="Wingdings" panose="05000000000000000000" pitchFamily="2" charset="2"/>
                <a:buChar char="§"/>
              </a:pPr>
              <a:endParaRPr lang="en-IN" sz="1400" dirty="0">
                <a:solidFill>
                  <a:sysClr val="windowText" lastClr="000000"/>
                </a:solidFill>
              </a:endParaRPr>
            </a:p>
          </p:txBody>
        </p:sp>
        <p:sp>
          <p:nvSpPr>
            <p:cNvPr id="33" name="TextBox 32">
              <a:extLst>
                <a:ext uri="{FF2B5EF4-FFF2-40B4-BE49-F238E27FC236}">
                  <a16:creationId xmlns:a16="http://schemas.microsoft.com/office/drawing/2014/main" id="{17E77895-9AA9-4F35-B547-3C75472A14F0}"/>
                </a:ext>
              </a:extLst>
            </p:cNvPr>
            <p:cNvSpPr txBox="1"/>
            <p:nvPr/>
          </p:nvSpPr>
          <p:spPr>
            <a:xfrm>
              <a:off x="9020941" y="3518557"/>
              <a:ext cx="1643974" cy="524139"/>
            </a:xfrm>
            <a:prstGeom prst="rect">
              <a:avLst/>
            </a:prstGeom>
          </p:spPr>
          <p:txBody>
            <a:bodyPr vert="horz" wrap="square" lIns="82297" tIns="41148" rIns="82297" bIns="41148" rtlCol="0" anchor="ctr">
              <a:noAutofit/>
            </a:bodyPr>
            <a:lstStyle/>
            <a:p>
              <a:pPr algn="ctr" defTabSz="822952">
                <a:lnSpc>
                  <a:spcPct val="95000"/>
                </a:lnSpc>
                <a:spcBef>
                  <a:spcPts val="360"/>
                </a:spcBef>
                <a:spcAft>
                  <a:spcPts val="180"/>
                </a:spcAft>
              </a:pPr>
              <a:r>
                <a:rPr lang="en-US" sz="1200" b="1" dirty="0">
                  <a:ea typeface="Arial"/>
                </a:rPr>
                <a:t>MetroCluster</a:t>
              </a:r>
              <a:endParaRPr lang="en-US" sz="1200" b="1" dirty="0">
                <a:latin typeface="Arial" panose="020B0604020202020204" pitchFamily="34" charset="0"/>
                <a:ea typeface="Arial"/>
              </a:endParaRPr>
            </a:p>
          </p:txBody>
        </p:sp>
        <p:pic>
          <p:nvPicPr>
            <p:cNvPr id="34" name="image273.png" descr="Stack-Virtual-App-OS.png">
              <a:extLst>
                <a:ext uri="{FF2B5EF4-FFF2-40B4-BE49-F238E27FC236}">
                  <a16:creationId xmlns:a16="http://schemas.microsoft.com/office/drawing/2014/main" id="{722751ED-622E-41F6-AA57-EC60153947E7}"/>
                </a:ext>
              </a:extLst>
            </p:cNvPr>
            <p:cNvPicPr/>
            <p:nvPr/>
          </p:nvPicPr>
          <p:blipFill>
            <a:blip r:embed="rId12"/>
            <a:stretch>
              <a:fillRect/>
            </a:stretch>
          </p:blipFill>
          <p:spPr>
            <a:xfrm>
              <a:off x="9572400" y="1584000"/>
              <a:ext cx="342000" cy="511200"/>
            </a:xfrm>
            <a:prstGeom prst="rect">
              <a:avLst/>
            </a:prstGeom>
            <a:ln w="12700">
              <a:miter lim="400000"/>
            </a:ln>
          </p:spPr>
        </p:pic>
      </p:grpSp>
      <p:sp>
        <p:nvSpPr>
          <p:cNvPr id="35" name="TextBox 34">
            <a:extLst>
              <a:ext uri="{FF2B5EF4-FFF2-40B4-BE49-F238E27FC236}">
                <a16:creationId xmlns:a16="http://schemas.microsoft.com/office/drawing/2014/main" id="{2FEB354E-9E3B-4219-8CAE-88767B4D4FA8}"/>
              </a:ext>
            </a:extLst>
          </p:cNvPr>
          <p:cNvSpPr txBox="1"/>
          <p:nvPr/>
        </p:nvSpPr>
        <p:spPr>
          <a:xfrm>
            <a:off x="428372" y="1645902"/>
            <a:ext cx="5831449" cy="1745717"/>
          </a:xfrm>
          <a:prstGeom prst="rect">
            <a:avLst/>
          </a:prstGeom>
        </p:spPr>
        <p:txBody>
          <a:bodyPr vert="horz" wrap="square" lIns="91440" tIns="45720" rIns="91440" bIns="45720" rtlCol="0" anchor="t">
            <a:noAutofit/>
          </a:bodyPr>
          <a:lstStyle/>
          <a:p>
            <a:pPr marL="0" marR="0" lvl="0" indent="0" defTabSz="914400" eaLnBrk="1" fontAlgn="auto" latinLnBrk="0" hangingPunct="1">
              <a:lnSpc>
                <a:spcPct val="95000"/>
              </a:lnSpc>
              <a:spcBef>
                <a:spcPts val="400"/>
              </a:spcBef>
              <a:spcAft>
                <a:spcPts val="200"/>
              </a:spcAft>
              <a:buClr>
                <a:srgbClr val="0067C5"/>
              </a:buClr>
              <a:buSzTx/>
              <a:buFontTx/>
              <a:buNone/>
              <a:tabLst/>
              <a:defRPr/>
            </a:pPr>
            <a:r>
              <a:rPr kumimoji="0" lang="en-IN" sz="1800" b="1" i="0" u="none" strike="noStrike" kern="0" cap="none" spc="0" normalizeH="0" baseline="0" noProof="0" dirty="0">
                <a:ln>
                  <a:noFill/>
                </a:ln>
                <a:solidFill>
                  <a:prstClr val="black"/>
                </a:solidFill>
                <a:effectLst/>
                <a:uLnTx/>
                <a:uFillTx/>
              </a:rPr>
              <a:t>Continuous Availability for select SAN applications</a:t>
            </a:r>
          </a:p>
          <a:p>
            <a:pPr marL="285750" marR="0" lvl="0" indent="-285750" defTabSz="914400" eaLnBrk="1" fontAlgn="auto" latinLnBrk="0" hangingPunct="1">
              <a:lnSpc>
                <a:spcPct val="95000"/>
              </a:lnSpc>
              <a:spcBef>
                <a:spcPts val="400"/>
              </a:spcBef>
              <a:spcAft>
                <a:spcPts val="200"/>
              </a:spcAft>
              <a:buClr>
                <a:schemeClr val="tx1"/>
              </a:buClr>
              <a:buSzTx/>
              <a:buFont typeface="Arial" panose="020B0604020202020204" pitchFamily="34" charset="0"/>
              <a:buChar char="•"/>
              <a:tabLst/>
              <a:defRPr/>
            </a:pPr>
            <a:r>
              <a:rPr kumimoji="0" lang="en-IN" sz="1800" b="0" i="0" u="none" strike="noStrike" kern="0" cap="none" spc="0" normalizeH="0" baseline="0" noProof="0" dirty="0">
                <a:ln>
                  <a:noFill/>
                </a:ln>
                <a:solidFill>
                  <a:schemeClr val="accent1"/>
                </a:solidFill>
                <a:effectLst/>
                <a:uLnTx/>
                <a:uFillTx/>
              </a:rPr>
              <a:t>Minimize cost </a:t>
            </a:r>
            <a:r>
              <a:rPr kumimoji="0" lang="en-IN" sz="1800" b="0" i="0" u="none" strike="noStrike" kern="0" cap="none" spc="0" normalizeH="0" baseline="0" noProof="0" dirty="0">
                <a:ln>
                  <a:noFill/>
                </a:ln>
                <a:solidFill>
                  <a:sysClr val="windowText" lastClr="000000"/>
                </a:solidFill>
                <a:effectLst/>
                <a:uLnTx/>
                <a:uFillTx/>
              </a:rPr>
              <a:t>by tailoring configuration to your requirement</a:t>
            </a:r>
          </a:p>
          <a:p>
            <a:pPr marL="285750" marR="0" lvl="0" indent="-285750" defTabSz="914400" eaLnBrk="1" fontAlgn="auto" latinLnBrk="0" hangingPunct="1">
              <a:lnSpc>
                <a:spcPct val="95000"/>
              </a:lnSpc>
              <a:spcBef>
                <a:spcPts val="400"/>
              </a:spcBef>
              <a:spcAft>
                <a:spcPts val="200"/>
              </a:spcAft>
              <a:buClr>
                <a:schemeClr val="tx1"/>
              </a:buClr>
              <a:buSzTx/>
              <a:buFont typeface="Arial" panose="020B0604020202020204" pitchFamily="34" charset="0"/>
              <a:buChar char="•"/>
              <a:tabLst/>
              <a:defRPr/>
            </a:pPr>
            <a:r>
              <a:rPr kumimoji="0" lang="en-IN" sz="1800" b="0" i="0" u="none" strike="noStrike" kern="0" cap="none" spc="0" normalizeH="0" baseline="0" noProof="0" dirty="0">
                <a:ln>
                  <a:noFill/>
                </a:ln>
                <a:solidFill>
                  <a:schemeClr val="accent1"/>
                </a:solidFill>
                <a:effectLst/>
                <a:uLnTx/>
                <a:uFillTx/>
              </a:rPr>
              <a:t>Simplify</a:t>
            </a:r>
            <a:r>
              <a:rPr kumimoji="0" lang="en-IN" sz="1800" b="0" i="0" u="none" strike="noStrike" kern="0" cap="none" spc="0" normalizeH="0" baseline="0" noProof="0" dirty="0">
                <a:ln>
                  <a:noFill/>
                </a:ln>
                <a:solidFill>
                  <a:sysClr val="windowText" lastClr="000000"/>
                </a:solidFill>
                <a:effectLst/>
                <a:uLnTx/>
                <a:uFillTx/>
              </a:rPr>
              <a:t> application management with granular control</a:t>
            </a:r>
          </a:p>
          <a:p>
            <a:pPr marL="173038" marR="0" lvl="0" indent="-173038" defTabSz="914400" eaLnBrk="1" fontAlgn="auto" latinLnBrk="0" hangingPunct="1">
              <a:lnSpc>
                <a:spcPct val="95000"/>
              </a:lnSpc>
              <a:spcBef>
                <a:spcPts val="400"/>
              </a:spcBef>
              <a:spcAft>
                <a:spcPts val="200"/>
              </a:spcAft>
              <a:buClr>
                <a:srgbClr val="0067C5"/>
              </a:buClr>
              <a:buSzTx/>
              <a:buFont typeface="Wingdings" panose="05000000000000000000" pitchFamily="2" charset="2"/>
              <a:buChar char="§"/>
              <a:tabLst/>
              <a:defRPr/>
            </a:pPr>
            <a:endParaRPr kumimoji="0" lang="en-IN" sz="1800" b="0" i="0" u="none" strike="noStrike" kern="0" cap="none" spc="0" normalizeH="0" baseline="0" noProof="0" dirty="0">
              <a:ln>
                <a:noFill/>
              </a:ln>
              <a:solidFill>
                <a:sysClr val="windowText" lastClr="000000"/>
              </a:solidFill>
              <a:effectLst/>
              <a:uLnTx/>
              <a:uFillTx/>
            </a:endParaRPr>
          </a:p>
          <a:p>
            <a:pPr marL="173038" marR="0" lvl="0" indent="-173038" defTabSz="914400" eaLnBrk="1" fontAlgn="auto" latinLnBrk="0" hangingPunct="1">
              <a:lnSpc>
                <a:spcPct val="95000"/>
              </a:lnSpc>
              <a:spcBef>
                <a:spcPts val="400"/>
              </a:spcBef>
              <a:spcAft>
                <a:spcPts val="200"/>
              </a:spcAft>
              <a:buClr>
                <a:srgbClr val="0067C5"/>
              </a:buClr>
              <a:buSzTx/>
              <a:buFont typeface="Wingdings" panose="05000000000000000000" pitchFamily="2" charset="2"/>
              <a:buChar char="§"/>
              <a:tabLst/>
              <a:defRPr/>
            </a:pPr>
            <a:endParaRPr kumimoji="0" lang="en-IN" sz="1400" b="0" i="0" u="none" strike="noStrike" kern="0" cap="none" spc="0" normalizeH="0" baseline="0" noProof="0" dirty="0">
              <a:ln>
                <a:noFill/>
              </a:ln>
              <a:solidFill>
                <a:sysClr val="windowText" lastClr="000000"/>
              </a:solidFill>
              <a:effectLst/>
              <a:uLnTx/>
              <a:uFillTx/>
            </a:endParaRPr>
          </a:p>
          <a:p>
            <a:pPr marL="173038" marR="0" lvl="0" indent="-173038" defTabSz="914400" eaLnBrk="1" fontAlgn="auto" latinLnBrk="0" hangingPunct="1">
              <a:lnSpc>
                <a:spcPct val="95000"/>
              </a:lnSpc>
              <a:spcBef>
                <a:spcPts val="400"/>
              </a:spcBef>
              <a:spcAft>
                <a:spcPts val="200"/>
              </a:spcAft>
              <a:buClr>
                <a:srgbClr val="0067C5"/>
              </a:buClr>
              <a:buSzTx/>
              <a:buFont typeface="Wingdings" panose="05000000000000000000" pitchFamily="2" charset="2"/>
              <a:buChar char="§"/>
              <a:tabLst/>
              <a:defRPr/>
            </a:pPr>
            <a:endParaRPr kumimoji="0" lang="en-IN" sz="1400" b="0" i="0" u="none" strike="noStrike" kern="0" cap="none" spc="0" normalizeH="0" baseline="0" noProof="0" dirty="0">
              <a:ln>
                <a:noFill/>
              </a:ln>
              <a:solidFill>
                <a:sysClr val="windowText" lastClr="000000"/>
              </a:solidFill>
              <a:effectLst/>
              <a:uLnTx/>
              <a:uFillTx/>
            </a:endParaRPr>
          </a:p>
        </p:txBody>
      </p:sp>
      <p:sp>
        <p:nvSpPr>
          <p:cNvPr id="36" name="TextBox 35">
            <a:extLst>
              <a:ext uri="{FF2B5EF4-FFF2-40B4-BE49-F238E27FC236}">
                <a16:creationId xmlns:a16="http://schemas.microsoft.com/office/drawing/2014/main" id="{94D3D3FE-FA93-4373-BDB1-413D7CCC3E20}"/>
              </a:ext>
            </a:extLst>
          </p:cNvPr>
          <p:cNvSpPr txBox="1"/>
          <p:nvPr/>
        </p:nvSpPr>
        <p:spPr>
          <a:xfrm>
            <a:off x="6614094" y="1645902"/>
            <a:ext cx="5831449" cy="1745717"/>
          </a:xfrm>
          <a:prstGeom prst="rect">
            <a:avLst/>
          </a:prstGeom>
        </p:spPr>
        <p:txBody>
          <a:bodyPr vert="horz" wrap="square" lIns="91440" tIns="45720" rIns="91440" bIns="45720" rtlCol="0" anchor="t">
            <a:noAutofit/>
          </a:bodyPr>
          <a:lstStyle/>
          <a:p>
            <a:pPr marL="0" marR="0" lvl="0" indent="0" defTabSz="914400" eaLnBrk="1" fontAlgn="auto" latinLnBrk="0" hangingPunct="1">
              <a:lnSpc>
                <a:spcPct val="95000"/>
              </a:lnSpc>
              <a:spcBef>
                <a:spcPts val="400"/>
              </a:spcBef>
              <a:spcAft>
                <a:spcPts val="200"/>
              </a:spcAft>
              <a:buClr>
                <a:srgbClr val="0067C5"/>
              </a:buClr>
              <a:buSzTx/>
              <a:buFontTx/>
              <a:buNone/>
              <a:tabLst/>
              <a:defRPr/>
            </a:pPr>
            <a:r>
              <a:rPr kumimoji="0" lang="en-IN" sz="1800" b="1" i="0" u="none" strike="noStrike" kern="0" cap="none" spc="0" normalizeH="0" baseline="0" noProof="0" dirty="0">
                <a:ln>
                  <a:noFill/>
                </a:ln>
                <a:solidFill>
                  <a:prstClr val="black"/>
                </a:solidFill>
                <a:effectLst/>
                <a:uLnTx/>
                <a:uFillTx/>
              </a:rPr>
              <a:t>Continuous Availability infrastructure</a:t>
            </a:r>
          </a:p>
          <a:p>
            <a:pPr marL="285750" marR="0" lvl="0" indent="-285750" defTabSz="914400" eaLnBrk="1" fontAlgn="auto" latinLnBrk="0" hangingPunct="1">
              <a:lnSpc>
                <a:spcPct val="95000"/>
              </a:lnSpc>
              <a:spcBef>
                <a:spcPts val="400"/>
              </a:spcBef>
              <a:spcAft>
                <a:spcPts val="200"/>
              </a:spcAft>
              <a:buClr>
                <a:schemeClr val="tx1"/>
              </a:buClr>
              <a:buSzTx/>
              <a:buFont typeface="Arial" panose="020B0604020202020204" pitchFamily="34" charset="0"/>
              <a:buChar char="•"/>
              <a:tabLst/>
              <a:defRPr/>
            </a:pPr>
            <a:r>
              <a:rPr kumimoji="0" lang="en-IN" sz="1800" b="0" i="0" u="none" strike="noStrike" kern="0" cap="none" spc="0" normalizeH="0" baseline="0" noProof="0" dirty="0">
                <a:ln>
                  <a:noFill/>
                </a:ln>
                <a:solidFill>
                  <a:schemeClr val="accent1"/>
                </a:solidFill>
                <a:effectLst/>
                <a:uLnTx/>
                <a:uFillTx/>
              </a:rPr>
              <a:t>Consolidate critical SAN and NAS workloads </a:t>
            </a:r>
            <a:r>
              <a:rPr kumimoji="0" lang="en-IN" sz="1800" b="0" i="0" u="none" strike="noStrike" kern="0" cap="none" spc="0" normalizeH="0" baseline="0" noProof="0" dirty="0">
                <a:ln>
                  <a:noFill/>
                </a:ln>
                <a:solidFill>
                  <a:sysClr val="windowText" lastClr="000000"/>
                </a:solidFill>
                <a:effectLst/>
                <a:uLnTx/>
                <a:uFillTx/>
              </a:rPr>
              <a:t>on a dedicated solution</a:t>
            </a:r>
          </a:p>
          <a:p>
            <a:pPr marL="285750" marR="0" lvl="0" indent="-285750" defTabSz="914400" eaLnBrk="1" fontAlgn="auto" latinLnBrk="0" hangingPunct="1">
              <a:lnSpc>
                <a:spcPct val="95000"/>
              </a:lnSpc>
              <a:spcBef>
                <a:spcPts val="400"/>
              </a:spcBef>
              <a:spcAft>
                <a:spcPts val="200"/>
              </a:spcAft>
              <a:buClr>
                <a:schemeClr val="tx1"/>
              </a:buClr>
              <a:buSzTx/>
              <a:buFont typeface="Arial" panose="020B0604020202020204" pitchFamily="34" charset="0"/>
              <a:buChar char="•"/>
              <a:tabLst/>
              <a:defRPr/>
            </a:pPr>
            <a:r>
              <a:rPr kumimoji="0" lang="en-IN" sz="1800" b="0" i="0" u="none" strike="noStrike" kern="0" cap="none" spc="0" normalizeH="0" baseline="0" noProof="0" dirty="0">
                <a:ln>
                  <a:noFill/>
                </a:ln>
                <a:solidFill>
                  <a:prstClr val="black"/>
                </a:solidFill>
                <a:effectLst/>
                <a:uLnTx/>
                <a:uFillTx/>
              </a:rPr>
              <a:t>Deliver</a:t>
            </a:r>
            <a:r>
              <a:rPr kumimoji="0" lang="en-IN" sz="1800" b="0" i="0" u="none" strike="noStrike" kern="0" cap="none" spc="0" normalizeH="0" baseline="0" noProof="0" dirty="0">
                <a:ln>
                  <a:noFill/>
                </a:ln>
                <a:solidFill>
                  <a:srgbClr val="0067C5"/>
                </a:solidFill>
                <a:effectLst/>
                <a:uLnTx/>
                <a:uFillTx/>
              </a:rPr>
              <a:t> </a:t>
            </a:r>
            <a:r>
              <a:rPr kumimoji="0" lang="en-IN" sz="1800" b="0" i="0" u="none" strike="noStrike" kern="0" cap="none" spc="0" normalizeH="0" baseline="0" noProof="0" dirty="0">
                <a:ln>
                  <a:noFill/>
                </a:ln>
                <a:solidFill>
                  <a:schemeClr val="accent1"/>
                </a:solidFill>
                <a:effectLst/>
                <a:uLnTx/>
                <a:uFillTx/>
              </a:rPr>
              <a:t>bullet-proof</a:t>
            </a:r>
            <a:r>
              <a:rPr kumimoji="0" lang="en-IN" sz="1800" b="0" i="0" u="none" strike="noStrike" kern="0" cap="none" spc="0" normalizeH="0" baseline="0" noProof="0" dirty="0">
                <a:ln>
                  <a:noFill/>
                </a:ln>
                <a:solidFill>
                  <a:sysClr val="windowText" lastClr="000000"/>
                </a:solidFill>
                <a:effectLst/>
                <a:uLnTx/>
                <a:uFillTx/>
              </a:rPr>
              <a:t> reliability and performance at scale</a:t>
            </a:r>
          </a:p>
          <a:p>
            <a:pPr marL="173038" marR="0" lvl="0" indent="-173038" defTabSz="914400" eaLnBrk="1" fontAlgn="auto" latinLnBrk="0" hangingPunct="1">
              <a:lnSpc>
                <a:spcPct val="95000"/>
              </a:lnSpc>
              <a:spcBef>
                <a:spcPts val="400"/>
              </a:spcBef>
              <a:spcAft>
                <a:spcPts val="200"/>
              </a:spcAft>
              <a:buClr>
                <a:srgbClr val="0067C5"/>
              </a:buClr>
              <a:buSzTx/>
              <a:buFont typeface="Wingdings" panose="05000000000000000000" pitchFamily="2" charset="2"/>
              <a:buChar char="§"/>
              <a:tabLst/>
              <a:defRPr/>
            </a:pPr>
            <a:endParaRPr kumimoji="0" lang="en-IN" sz="1400" b="0"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71F6D92C-ABF2-45EB-B269-BF674DDF6A08}"/>
              </a:ext>
            </a:extLst>
          </p:cNvPr>
          <p:cNvSpPr txBox="1"/>
          <p:nvPr/>
        </p:nvSpPr>
        <p:spPr>
          <a:xfrm>
            <a:off x="8012153" y="1136519"/>
            <a:ext cx="2914006" cy="243588"/>
          </a:xfrm>
          <a:prstGeom prst="rect">
            <a:avLst/>
          </a:prstGeom>
          <a:noFill/>
        </p:spPr>
        <p:txBody>
          <a:bodyPr wrap="square" rtlCol="0">
            <a:noAutofit/>
          </a:bodyPr>
          <a:lstStyle/>
          <a:p>
            <a:pPr algn="l"/>
            <a:r>
              <a:rPr lang="en-IN" dirty="0"/>
              <a:t>MetroCluster</a:t>
            </a:r>
          </a:p>
        </p:txBody>
      </p:sp>
      <p:sp>
        <p:nvSpPr>
          <p:cNvPr id="37" name="TextBox 36">
            <a:extLst>
              <a:ext uri="{FF2B5EF4-FFF2-40B4-BE49-F238E27FC236}">
                <a16:creationId xmlns:a16="http://schemas.microsoft.com/office/drawing/2014/main" id="{5D4DEEF7-0F02-415E-B486-9FE43120A61B}"/>
              </a:ext>
            </a:extLst>
          </p:cNvPr>
          <p:cNvSpPr txBox="1"/>
          <p:nvPr/>
        </p:nvSpPr>
        <p:spPr>
          <a:xfrm>
            <a:off x="1170432" y="1136519"/>
            <a:ext cx="4478014" cy="218153"/>
          </a:xfrm>
          <a:prstGeom prst="rect">
            <a:avLst/>
          </a:prstGeom>
          <a:noFill/>
        </p:spPr>
        <p:txBody>
          <a:bodyPr wrap="square" rtlCol="0">
            <a:noAutofit/>
          </a:bodyPr>
          <a:lstStyle/>
          <a:p>
            <a:pPr algn="l"/>
            <a:r>
              <a:rPr lang="en-IN" dirty="0"/>
              <a:t>SnapMirror Business Continuity (SM-BC)</a:t>
            </a:r>
          </a:p>
        </p:txBody>
      </p:sp>
    </p:spTree>
    <p:extLst>
      <p:ext uri="{BB962C8B-B14F-4D97-AF65-F5344CB8AC3E}">
        <p14:creationId xmlns:p14="http://schemas.microsoft.com/office/powerpoint/2010/main" val="342610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FFD6BC-7760-431F-846E-180E10B6EE91}"/>
              </a:ext>
            </a:extLst>
          </p:cNvPr>
          <p:cNvSpPr>
            <a:spLocks noGrp="1"/>
          </p:cNvSpPr>
          <p:nvPr>
            <p:ph type="title"/>
          </p:nvPr>
        </p:nvSpPr>
        <p:spPr/>
        <p:txBody>
          <a:bodyPr/>
          <a:lstStyle/>
          <a:p>
            <a:r>
              <a:rPr lang="en-IN" dirty="0"/>
              <a:t>SMBC Synchronous replication for zero data loss</a:t>
            </a:r>
          </a:p>
        </p:txBody>
      </p:sp>
      <p:sp>
        <p:nvSpPr>
          <p:cNvPr id="19" name="Rectangle 18">
            <a:extLst>
              <a:ext uri="{FF2B5EF4-FFF2-40B4-BE49-F238E27FC236}">
                <a16:creationId xmlns:a16="http://schemas.microsoft.com/office/drawing/2014/main" id="{B807AEE0-E4FC-4D2A-B60A-A4811CF8D5D9}"/>
              </a:ext>
            </a:extLst>
          </p:cNvPr>
          <p:cNvSpPr/>
          <p:nvPr/>
        </p:nvSpPr>
        <p:spPr>
          <a:xfrm>
            <a:off x="122399" y="1609679"/>
            <a:ext cx="1538680" cy="744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cxnSp>
        <p:nvCxnSpPr>
          <p:cNvPr id="15" name="Straight Arrow Connector 14">
            <a:extLst>
              <a:ext uri="{FF2B5EF4-FFF2-40B4-BE49-F238E27FC236}">
                <a16:creationId xmlns:a16="http://schemas.microsoft.com/office/drawing/2014/main" id="{DF2886E7-9AF1-4133-A4F8-6E43E5C60A8F}"/>
              </a:ext>
            </a:extLst>
          </p:cNvPr>
          <p:cNvCxnSpPr>
            <a:cxnSpLocks/>
          </p:cNvCxnSpPr>
          <p:nvPr/>
        </p:nvCxnSpPr>
        <p:spPr>
          <a:xfrm flipV="1">
            <a:off x="1434603" y="2348686"/>
            <a:ext cx="961200" cy="12514"/>
          </a:xfrm>
          <a:prstGeom prst="straightConnector1">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885B07-5D99-4FBD-860F-769626B540D5}"/>
              </a:ext>
            </a:extLst>
          </p:cNvPr>
          <p:cNvCxnSpPr>
            <a:cxnSpLocks/>
            <a:stCxn id="59" idx="3"/>
            <a:endCxn id="61" idx="1"/>
          </p:cNvCxnSpPr>
          <p:nvPr/>
        </p:nvCxnSpPr>
        <p:spPr>
          <a:xfrm>
            <a:off x="3761434" y="2418064"/>
            <a:ext cx="980076" cy="0"/>
          </a:xfrm>
          <a:prstGeom prst="straightConnector1">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303D711-0770-48FE-B5AF-FEB37640697E}"/>
              </a:ext>
            </a:extLst>
          </p:cNvPr>
          <p:cNvSpPr txBox="1"/>
          <p:nvPr/>
        </p:nvSpPr>
        <p:spPr>
          <a:xfrm>
            <a:off x="3233672" y="2949424"/>
            <a:ext cx="1684962" cy="246221"/>
          </a:xfrm>
          <a:prstGeom prst="rect">
            <a:avLst/>
          </a:prstGeom>
          <a:solidFill>
            <a:schemeClr val="accent1"/>
          </a:solidFill>
          <a:ln w="28575">
            <a:solidFill>
              <a:schemeClr val="tx1"/>
            </a:solidFill>
          </a:ln>
        </p:spPr>
        <p:txBody>
          <a:bodyPr wrap="square" rtlCol="0">
            <a:spAutoFit/>
          </a:bodyPr>
          <a:lstStyle/>
          <a:p>
            <a:pPr algn="ctr"/>
            <a:r>
              <a:rPr lang="en-IN" sz="1000" dirty="0"/>
              <a:t>Master CG NVRAM</a:t>
            </a:r>
          </a:p>
        </p:txBody>
      </p:sp>
      <p:sp>
        <p:nvSpPr>
          <p:cNvPr id="63" name="TextBox 62">
            <a:extLst>
              <a:ext uri="{FF2B5EF4-FFF2-40B4-BE49-F238E27FC236}">
                <a16:creationId xmlns:a16="http://schemas.microsoft.com/office/drawing/2014/main" id="{B54931AC-F263-4BF4-A336-3DAF0CBAB212}"/>
              </a:ext>
            </a:extLst>
          </p:cNvPr>
          <p:cNvSpPr txBox="1"/>
          <p:nvPr/>
        </p:nvSpPr>
        <p:spPr>
          <a:xfrm>
            <a:off x="5976671" y="1868682"/>
            <a:ext cx="1440000" cy="246221"/>
          </a:xfrm>
          <a:prstGeom prst="rect">
            <a:avLst/>
          </a:prstGeom>
          <a:solidFill>
            <a:schemeClr val="bg2"/>
          </a:solidFill>
          <a:ln w="28575">
            <a:solidFill>
              <a:schemeClr val="accent1"/>
            </a:solidFill>
          </a:ln>
        </p:spPr>
        <p:txBody>
          <a:bodyPr wrap="square" rtlCol="0">
            <a:spAutoFit/>
          </a:bodyPr>
          <a:lstStyle/>
          <a:p>
            <a:pPr algn="ctr"/>
            <a:r>
              <a:rPr lang="en-IN" sz="1000" dirty="0"/>
              <a:t>Mirror CG  NVRAM</a:t>
            </a:r>
          </a:p>
        </p:txBody>
      </p:sp>
      <p:cxnSp>
        <p:nvCxnSpPr>
          <p:cNvPr id="67" name="Connector: Elbow 66">
            <a:extLst>
              <a:ext uri="{FF2B5EF4-FFF2-40B4-BE49-F238E27FC236}">
                <a16:creationId xmlns:a16="http://schemas.microsoft.com/office/drawing/2014/main" id="{D914D6FF-41BC-4389-A137-B7F6060A2CA9}"/>
              </a:ext>
            </a:extLst>
          </p:cNvPr>
          <p:cNvCxnSpPr>
            <a:cxnSpLocks/>
            <a:stCxn id="61" idx="0"/>
            <a:endCxn id="59" idx="0"/>
          </p:cNvCxnSpPr>
          <p:nvPr/>
        </p:nvCxnSpPr>
        <p:spPr>
          <a:xfrm rot="16200000" flipV="1">
            <a:off x="4251472" y="1056488"/>
            <a:ext cx="12700" cy="2351676"/>
          </a:xfrm>
          <a:prstGeom prst="bentConnector3">
            <a:avLst>
              <a:gd name="adj1" fmla="val 1800000"/>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CB807E6-6E80-4BA6-891F-3C2489A5E818}"/>
              </a:ext>
            </a:extLst>
          </p:cNvPr>
          <p:cNvSpPr txBox="1"/>
          <p:nvPr/>
        </p:nvSpPr>
        <p:spPr>
          <a:xfrm>
            <a:off x="1408101" y="2076880"/>
            <a:ext cx="1173005" cy="246221"/>
          </a:xfrm>
          <a:prstGeom prst="rect">
            <a:avLst/>
          </a:prstGeom>
          <a:noFill/>
        </p:spPr>
        <p:txBody>
          <a:bodyPr wrap="square" rtlCol="0">
            <a:spAutoFit/>
          </a:bodyPr>
          <a:lstStyle/>
          <a:p>
            <a:r>
              <a:rPr lang="en-IN" sz="1000" dirty="0"/>
              <a:t>Host write (1)</a:t>
            </a:r>
          </a:p>
        </p:txBody>
      </p:sp>
      <p:sp>
        <p:nvSpPr>
          <p:cNvPr id="79" name="TextBox 78">
            <a:extLst>
              <a:ext uri="{FF2B5EF4-FFF2-40B4-BE49-F238E27FC236}">
                <a16:creationId xmlns:a16="http://schemas.microsoft.com/office/drawing/2014/main" id="{9D2D13AD-F13A-4C7F-B8F5-81CEB2AC2120}"/>
              </a:ext>
            </a:extLst>
          </p:cNvPr>
          <p:cNvSpPr txBox="1"/>
          <p:nvPr/>
        </p:nvSpPr>
        <p:spPr>
          <a:xfrm>
            <a:off x="3822097" y="1817237"/>
            <a:ext cx="888681" cy="246221"/>
          </a:xfrm>
          <a:prstGeom prst="rect">
            <a:avLst/>
          </a:prstGeom>
          <a:noFill/>
        </p:spPr>
        <p:txBody>
          <a:bodyPr wrap="square" rtlCol="0">
            <a:spAutoFit/>
          </a:bodyPr>
          <a:lstStyle/>
          <a:p>
            <a:r>
              <a:rPr lang="en-IN" sz="1000" dirty="0"/>
              <a:t>RACK (3)</a:t>
            </a:r>
          </a:p>
        </p:txBody>
      </p:sp>
      <p:cxnSp>
        <p:nvCxnSpPr>
          <p:cNvPr id="87" name="Straight Arrow Connector 86">
            <a:extLst>
              <a:ext uri="{FF2B5EF4-FFF2-40B4-BE49-F238E27FC236}">
                <a16:creationId xmlns:a16="http://schemas.microsoft.com/office/drawing/2014/main" id="{5D3E190E-8372-48E7-B5F7-098951458441}"/>
              </a:ext>
            </a:extLst>
          </p:cNvPr>
          <p:cNvCxnSpPr>
            <a:cxnSpLocks/>
          </p:cNvCxnSpPr>
          <p:nvPr/>
        </p:nvCxnSpPr>
        <p:spPr>
          <a:xfrm flipH="1">
            <a:off x="1410814" y="2519125"/>
            <a:ext cx="961200" cy="3976"/>
          </a:xfrm>
          <a:prstGeom prst="straightConnector1">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89A6ED4D-2156-4F78-A17B-6338D762D17B}"/>
              </a:ext>
            </a:extLst>
          </p:cNvPr>
          <p:cNvSpPr txBox="1"/>
          <p:nvPr/>
        </p:nvSpPr>
        <p:spPr>
          <a:xfrm>
            <a:off x="3161285" y="2715733"/>
            <a:ext cx="1096537" cy="246221"/>
          </a:xfrm>
          <a:prstGeom prst="rect">
            <a:avLst/>
          </a:prstGeom>
          <a:noFill/>
        </p:spPr>
        <p:txBody>
          <a:bodyPr wrap="square" rtlCol="0">
            <a:spAutoFit/>
          </a:bodyPr>
          <a:lstStyle/>
          <a:p>
            <a:r>
              <a:rPr lang="en-IN" sz="1000" dirty="0"/>
              <a:t>Write (2)</a:t>
            </a:r>
          </a:p>
        </p:txBody>
      </p:sp>
      <p:sp>
        <p:nvSpPr>
          <p:cNvPr id="115" name="TextBox 114">
            <a:extLst>
              <a:ext uri="{FF2B5EF4-FFF2-40B4-BE49-F238E27FC236}">
                <a16:creationId xmlns:a16="http://schemas.microsoft.com/office/drawing/2014/main" id="{57BBDD7A-380C-4EA0-BB25-9EE22C0CA035}"/>
              </a:ext>
            </a:extLst>
          </p:cNvPr>
          <p:cNvSpPr txBox="1"/>
          <p:nvPr/>
        </p:nvSpPr>
        <p:spPr>
          <a:xfrm>
            <a:off x="1692425" y="2529074"/>
            <a:ext cx="888681" cy="246221"/>
          </a:xfrm>
          <a:prstGeom prst="rect">
            <a:avLst/>
          </a:prstGeom>
          <a:noFill/>
        </p:spPr>
        <p:txBody>
          <a:bodyPr wrap="square" rtlCol="0">
            <a:spAutoFit/>
          </a:bodyPr>
          <a:lstStyle/>
          <a:p>
            <a:r>
              <a:rPr lang="en-IN" sz="1000" dirty="0"/>
              <a:t>ACK (4)</a:t>
            </a:r>
          </a:p>
        </p:txBody>
      </p:sp>
      <p:cxnSp>
        <p:nvCxnSpPr>
          <p:cNvPr id="11" name="Connector: Elbow 10">
            <a:extLst>
              <a:ext uri="{FF2B5EF4-FFF2-40B4-BE49-F238E27FC236}">
                <a16:creationId xmlns:a16="http://schemas.microsoft.com/office/drawing/2014/main" id="{B7ECF972-5699-4E50-A92D-DC34BD678813}"/>
              </a:ext>
            </a:extLst>
          </p:cNvPr>
          <p:cNvCxnSpPr>
            <a:cxnSpLocks/>
            <a:stCxn id="61" idx="3"/>
            <a:endCxn id="63" idx="2"/>
          </p:cNvCxnSpPr>
          <p:nvPr/>
        </p:nvCxnSpPr>
        <p:spPr>
          <a:xfrm flipV="1">
            <a:off x="6113111" y="2114902"/>
            <a:ext cx="583561" cy="303162"/>
          </a:xfrm>
          <a:prstGeom prst="bentConnector2">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0FEE27D-9D05-4C67-BA1A-A9C1C78C0AD5}"/>
              </a:ext>
            </a:extLst>
          </p:cNvPr>
          <p:cNvSpPr txBox="1"/>
          <p:nvPr/>
        </p:nvSpPr>
        <p:spPr>
          <a:xfrm>
            <a:off x="6087408" y="2193808"/>
            <a:ext cx="1215594" cy="246221"/>
          </a:xfrm>
          <a:prstGeom prst="rect">
            <a:avLst/>
          </a:prstGeom>
          <a:noFill/>
        </p:spPr>
        <p:txBody>
          <a:bodyPr wrap="square" rtlCol="0">
            <a:spAutoFit/>
          </a:bodyPr>
          <a:lstStyle/>
          <a:p>
            <a:r>
              <a:rPr lang="en-IN" sz="1000" dirty="0"/>
              <a:t>Write (2)</a:t>
            </a:r>
          </a:p>
        </p:txBody>
      </p:sp>
      <p:sp>
        <p:nvSpPr>
          <p:cNvPr id="118" name="Rectangle 117">
            <a:extLst>
              <a:ext uri="{FF2B5EF4-FFF2-40B4-BE49-F238E27FC236}">
                <a16:creationId xmlns:a16="http://schemas.microsoft.com/office/drawing/2014/main" id="{9AB68A72-79B6-4052-B8FD-AD79887F2E64}"/>
              </a:ext>
            </a:extLst>
          </p:cNvPr>
          <p:cNvSpPr/>
          <p:nvPr/>
        </p:nvSpPr>
        <p:spPr>
          <a:xfrm>
            <a:off x="4257822" y="4421118"/>
            <a:ext cx="1538680" cy="744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cxnSp>
        <p:nvCxnSpPr>
          <p:cNvPr id="117" name="Straight Arrow Connector 116">
            <a:extLst>
              <a:ext uri="{FF2B5EF4-FFF2-40B4-BE49-F238E27FC236}">
                <a16:creationId xmlns:a16="http://schemas.microsoft.com/office/drawing/2014/main" id="{C0F1F609-38F2-429E-AC04-7AC8D9197EBF}"/>
              </a:ext>
            </a:extLst>
          </p:cNvPr>
          <p:cNvCxnSpPr>
            <a:cxnSpLocks/>
          </p:cNvCxnSpPr>
          <p:nvPr/>
        </p:nvCxnSpPr>
        <p:spPr>
          <a:xfrm flipV="1">
            <a:off x="5570026" y="4903275"/>
            <a:ext cx="961200" cy="12514"/>
          </a:xfrm>
          <a:prstGeom prst="straightConnector1">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F62BB131-1768-461A-87AB-CC99F4B5D27B}"/>
              </a:ext>
            </a:extLst>
          </p:cNvPr>
          <p:cNvCxnSpPr>
            <a:cxnSpLocks/>
          </p:cNvCxnSpPr>
          <p:nvPr/>
        </p:nvCxnSpPr>
        <p:spPr>
          <a:xfrm flipV="1">
            <a:off x="7911588" y="4947879"/>
            <a:ext cx="997200" cy="2"/>
          </a:xfrm>
          <a:prstGeom prst="straightConnector1">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80B74A13-E799-4613-95DD-3F116ABD4EF2}"/>
              </a:ext>
            </a:extLst>
          </p:cNvPr>
          <p:cNvSpPr txBox="1"/>
          <p:nvPr/>
        </p:nvSpPr>
        <p:spPr>
          <a:xfrm>
            <a:off x="10027877" y="4481123"/>
            <a:ext cx="1476000" cy="244800"/>
          </a:xfrm>
          <a:prstGeom prst="rect">
            <a:avLst/>
          </a:prstGeom>
          <a:solidFill>
            <a:schemeClr val="accent1"/>
          </a:solidFill>
          <a:ln w="28575">
            <a:solidFill>
              <a:schemeClr val="tx1"/>
            </a:solidFill>
          </a:ln>
        </p:spPr>
        <p:txBody>
          <a:bodyPr wrap="square" rtlCol="0">
            <a:spAutoFit/>
          </a:bodyPr>
          <a:lstStyle/>
          <a:p>
            <a:pPr algn="ctr"/>
            <a:r>
              <a:rPr lang="en-IN" sz="1000" dirty="0"/>
              <a:t>Master CG NVRAM</a:t>
            </a:r>
          </a:p>
        </p:txBody>
      </p:sp>
      <p:sp>
        <p:nvSpPr>
          <p:cNvPr id="126" name="TextBox 125">
            <a:extLst>
              <a:ext uri="{FF2B5EF4-FFF2-40B4-BE49-F238E27FC236}">
                <a16:creationId xmlns:a16="http://schemas.microsoft.com/office/drawing/2014/main" id="{EAA8EDF0-4A14-4C3F-822D-F704A14D8671}"/>
              </a:ext>
            </a:extLst>
          </p:cNvPr>
          <p:cNvSpPr txBox="1"/>
          <p:nvPr/>
        </p:nvSpPr>
        <p:spPr>
          <a:xfrm>
            <a:off x="5579558" y="4617951"/>
            <a:ext cx="1138684" cy="246221"/>
          </a:xfrm>
          <a:prstGeom prst="rect">
            <a:avLst/>
          </a:prstGeom>
          <a:noFill/>
        </p:spPr>
        <p:txBody>
          <a:bodyPr wrap="square" rtlCol="0">
            <a:spAutoFit/>
          </a:bodyPr>
          <a:lstStyle/>
          <a:p>
            <a:r>
              <a:rPr lang="en-IN" sz="1000" dirty="0"/>
              <a:t>Host write (1)</a:t>
            </a:r>
          </a:p>
        </p:txBody>
      </p:sp>
      <p:sp>
        <p:nvSpPr>
          <p:cNvPr id="127" name="TextBox 126">
            <a:extLst>
              <a:ext uri="{FF2B5EF4-FFF2-40B4-BE49-F238E27FC236}">
                <a16:creationId xmlns:a16="http://schemas.microsoft.com/office/drawing/2014/main" id="{2FFDAEEC-7292-43C7-B29B-4CD733728AD6}"/>
              </a:ext>
            </a:extLst>
          </p:cNvPr>
          <p:cNvSpPr txBox="1"/>
          <p:nvPr/>
        </p:nvSpPr>
        <p:spPr>
          <a:xfrm>
            <a:off x="7959233" y="6188013"/>
            <a:ext cx="888681" cy="246221"/>
          </a:xfrm>
          <a:prstGeom prst="rect">
            <a:avLst/>
          </a:prstGeom>
          <a:noFill/>
        </p:spPr>
        <p:txBody>
          <a:bodyPr wrap="square" rtlCol="0">
            <a:spAutoFit/>
          </a:bodyPr>
          <a:lstStyle/>
          <a:p>
            <a:r>
              <a:rPr lang="en-IN" sz="1000" dirty="0"/>
              <a:t>ACK (4)</a:t>
            </a:r>
          </a:p>
        </p:txBody>
      </p:sp>
      <p:cxnSp>
        <p:nvCxnSpPr>
          <p:cNvPr id="128" name="Straight Arrow Connector 127">
            <a:extLst>
              <a:ext uri="{FF2B5EF4-FFF2-40B4-BE49-F238E27FC236}">
                <a16:creationId xmlns:a16="http://schemas.microsoft.com/office/drawing/2014/main" id="{C1E89381-DBA2-4642-ADB0-523A9697CCB7}"/>
              </a:ext>
            </a:extLst>
          </p:cNvPr>
          <p:cNvCxnSpPr>
            <a:cxnSpLocks/>
          </p:cNvCxnSpPr>
          <p:nvPr/>
        </p:nvCxnSpPr>
        <p:spPr>
          <a:xfrm flipH="1">
            <a:off x="5546237" y="5073714"/>
            <a:ext cx="961200" cy="3976"/>
          </a:xfrm>
          <a:prstGeom prst="straightConnector1">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52CC7821-12CC-43A8-A00F-E6E2A1A5D0C8}"/>
              </a:ext>
            </a:extLst>
          </p:cNvPr>
          <p:cNvSpPr txBox="1"/>
          <p:nvPr/>
        </p:nvSpPr>
        <p:spPr>
          <a:xfrm>
            <a:off x="5829561" y="5083663"/>
            <a:ext cx="888681" cy="246221"/>
          </a:xfrm>
          <a:prstGeom prst="rect">
            <a:avLst/>
          </a:prstGeom>
          <a:noFill/>
        </p:spPr>
        <p:txBody>
          <a:bodyPr wrap="square" rtlCol="0">
            <a:spAutoFit/>
          </a:bodyPr>
          <a:lstStyle/>
          <a:p>
            <a:r>
              <a:rPr lang="en-IN" sz="1000" dirty="0"/>
              <a:t>ACK (6)</a:t>
            </a:r>
          </a:p>
        </p:txBody>
      </p:sp>
      <p:sp>
        <p:nvSpPr>
          <p:cNvPr id="21" name="TextBox 20">
            <a:extLst>
              <a:ext uri="{FF2B5EF4-FFF2-40B4-BE49-F238E27FC236}">
                <a16:creationId xmlns:a16="http://schemas.microsoft.com/office/drawing/2014/main" id="{8C810CD5-3838-4423-9F84-69E691D9250A}"/>
              </a:ext>
            </a:extLst>
          </p:cNvPr>
          <p:cNvSpPr txBox="1"/>
          <p:nvPr/>
        </p:nvSpPr>
        <p:spPr>
          <a:xfrm>
            <a:off x="7816481" y="4672328"/>
            <a:ext cx="1061881" cy="246221"/>
          </a:xfrm>
          <a:prstGeom prst="rect">
            <a:avLst/>
          </a:prstGeom>
          <a:noFill/>
        </p:spPr>
        <p:txBody>
          <a:bodyPr wrap="square" rtlCol="0">
            <a:spAutoFit/>
          </a:bodyPr>
          <a:lstStyle/>
          <a:p>
            <a:r>
              <a:rPr lang="en-IN" sz="1000" dirty="0"/>
              <a:t>Proxy write (2)</a:t>
            </a:r>
          </a:p>
        </p:txBody>
      </p:sp>
      <p:cxnSp>
        <p:nvCxnSpPr>
          <p:cNvPr id="34" name="Straight Arrow Connector 33">
            <a:extLst>
              <a:ext uri="{FF2B5EF4-FFF2-40B4-BE49-F238E27FC236}">
                <a16:creationId xmlns:a16="http://schemas.microsoft.com/office/drawing/2014/main" id="{BC08D97A-8BF6-411B-8465-666DE942CAA2}"/>
              </a:ext>
            </a:extLst>
          </p:cNvPr>
          <p:cNvCxnSpPr/>
          <p:nvPr/>
        </p:nvCxnSpPr>
        <p:spPr>
          <a:xfrm flipH="1">
            <a:off x="7890968" y="5090117"/>
            <a:ext cx="997200" cy="0"/>
          </a:xfrm>
          <a:prstGeom prst="straightConnector1">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676DB58-C65B-4D9B-ADCA-553D11A6FC61}"/>
              </a:ext>
            </a:extLst>
          </p:cNvPr>
          <p:cNvSpPr txBox="1"/>
          <p:nvPr/>
        </p:nvSpPr>
        <p:spPr>
          <a:xfrm>
            <a:off x="7166457" y="5235455"/>
            <a:ext cx="888681" cy="400110"/>
          </a:xfrm>
          <a:prstGeom prst="rect">
            <a:avLst/>
          </a:prstGeom>
          <a:noFill/>
        </p:spPr>
        <p:txBody>
          <a:bodyPr wrap="square" rtlCol="0">
            <a:spAutoFit/>
          </a:bodyPr>
          <a:lstStyle/>
          <a:p>
            <a:r>
              <a:rPr lang="en-IN" sz="1000" dirty="0"/>
              <a:t>Write (3)	</a:t>
            </a:r>
          </a:p>
        </p:txBody>
      </p:sp>
      <p:sp>
        <p:nvSpPr>
          <p:cNvPr id="36" name="TextBox 35">
            <a:extLst>
              <a:ext uri="{FF2B5EF4-FFF2-40B4-BE49-F238E27FC236}">
                <a16:creationId xmlns:a16="http://schemas.microsoft.com/office/drawing/2014/main" id="{5EB16A01-3312-4E83-8E7C-A21AC99DE7DB}"/>
              </a:ext>
            </a:extLst>
          </p:cNvPr>
          <p:cNvSpPr txBox="1"/>
          <p:nvPr/>
        </p:nvSpPr>
        <p:spPr>
          <a:xfrm>
            <a:off x="7475289" y="5469633"/>
            <a:ext cx="1476000" cy="244800"/>
          </a:xfrm>
          <a:prstGeom prst="rect">
            <a:avLst/>
          </a:prstGeom>
          <a:solidFill>
            <a:schemeClr val="bg2"/>
          </a:solidFill>
          <a:ln w="28575">
            <a:solidFill>
              <a:schemeClr val="accent1"/>
            </a:solidFill>
          </a:ln>
        </p:spPr>
        <p:txBody>
          <a:bodyPr wrap="square" rtlCol="0">
            <a:spAutoFit/>
          </a:bodyPr>
          <a:lstStyle/>
          <a:p>
            <a:pPr algn="ctr"/>
            <a:r>
              <a:rPr lang="en-IN" sz="1000" dirty="0"/>
              <a:t>Mirror CG NVRAM</a:t>
            </a:r>
          </a:p>
        </p:txBody>
      </p:sp>
      <p:cxnSp>
        <p:nvCxnSpPr>
          <p:cNvPr id="40" name="Connector: Elbow 39">
            <a:extLst>
              <a:ext uri="{FF2B5EF4-FFF2-40B4-BE49-F238E27FC236}">
                <a16:creationId xmlns:a16="http://schemas.microsoft.com/office/drawing/2014/main" id="{4AFAF0C2-EC71-4B71-94E9-BA90677E270C}"/>
              </a:ext>
            </a:extLst>
          </p:cNvPr>
          <p:cNvCxnSpPr>
            <a:cxnSpLocks/>
            <a:stCxn id="72" idx="2"/>
            <a:endCxn id="36" idx="1"/>
          </p:cNvCxnSpPr>
          <p:nvPr/>
        </p:nvCxnSpPr>
        <p:spPr>
          <a:xfrm rot="16200000" flipH="1">
            <a:off x="7138257" y="5255002"/>
            <a:ext cx="411544" cy="262519"/>
          </a:xfrm>
          <a:prstGeom prst="bentConnector2">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A797F84E-9854-4BC7-9E27-883F9077D80D}"/>
              </a:ext>
            </a:extLst>
          </p:cNvPr>
          <p:cNvCxnSpPr>
            <a:cxnSpLocks/>
            <a:stCxn id="72" idx="2"/>
            <a:endCxn id="74" idx="2"/>
          </p:cNvCxnSpPr>
          <p:nvPr/>
        </p:nvCxnSpPr>
        <p:spPr>
          <a:xfrm rot="16200000" flipH="1">
            <a:off x="8393748" y="3999511"/>
            <a:ext cx="13322" cy="2375279"/>
          </a:xfrm>
          <a:prstGeom prst="bentConnector3">
            <a:avLst>
              <a:gd name="adj1" fmla="val 7600105"/>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30C64FB5-426D-4867-AA24-0BFC92D3433C}"/>
              </a:ext>
            </a:extLst>
          </p:cNvPr>
          <p:cNvCxnSpPr>
            <a:cxnSpLocks/>
            <a:stCxn id="74" idx="0"/>
            <a:endCxn id="72" idx="0"/>
          </p:cNvCxnSpPr>
          <p:nvPr/>
        </p:nvCxnSpPr>
        <p:spPr>
          <a:xfrm rot="16200000" flipV="1">
            <a:off x="8393749" y="3628036"/>
            <a:ext cx="13322" cy="2375279"/>
          </a:xfrm>
          <a:prstGeom prst="bentConnector3">
            <a:avLst>
              <a:gd name="adj1" fmla="val 2432923"/>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2C8383F-2889-473B-ADE7-6E7056D5F3D8}"/>
              </a:ext>
            </a:extLst>
          </p:cNvPr>
          <p:cNvSpPr txBox="1"/>
          <p:nvPr/>
        </p:nvSpPr>
        <p:spPr>
          <a:xfrm>
            <a:off x="7959233" y="4191612"/>
            <a:ext cx="888681" cy="246221"/>
          </a:xfrm>
          <a:prstGeom prst="rect">
            <a:avLst/>
          </a:prstGeom>
          <a:noFill/>
        </p:spPr>
        <p:txBody>
          <a:bodyPr wrap="square" rtlCol="0">
            <a:spAutoFit/>
          </a:bodyPr>
          <a:lstStyle/>
          <a:p>
            <a:r>
              <a:rPr lang="en-IN" sz="1000" dirty="0"/>
              <a:t>RACK (5)</a:t>
            </a:r>
          </a:p>
        </p:txBody>
      </p:sp>
      <p:sp>
        <p:nvSpPr>
          <p:cNvPr id="57" name="TextBox 56">
            <a:extLst>
              <a:ext uri="{FF2B5EF4-FFF2-40B4-BE49-F238E27FC236}">
                <a16:creationId xmlns:a16="http://schemas.microsoft.com/office/drawing/2014/main" id="{27B75A29-555F-4677-A4FF-2232B0EBF9FE}"/>
              </a:ext>
            </a:extLst>
          </p:cNvPr>
          <p:cNvSpPr txBox="1"/>
          <p:nvPr/>
        </p:nvSpPr>
        <p:spPr>
          <a:xfrm>
            <a:off x="1492695" y="1232854"/>
            <a:ext cx="3823277" cy="276999"/>
          </a:xfrm>
          <a:prstGeom prst="rect">
            <a:avLst/>
          </a:prstGeom>
          <a:noFill/>
        </p:spPr>
        <p:txBody>
          <a:bodyPr wrap="square" rtlCol="0">
            <a:spAutoFit/>
          </a:bodyPr>
          <a:lstStyle/>
          <a:p>
            <a:r>
              <a:rPr lang="en-IN" sz="1200" b="1" dirty="0"/>
              <a:t>Host write to a CG on cluster hosting master copy</a:t>
            </a:r>
          </a:p>
        </p:txBody>
      </p:sp>
      <p:sp>
        <p:nvSpPr>
          <p:cNvPr id="58" name="TextBox 57">
            <a:extLst>
              <a:ext uri="{FF2B5EF4-FFF2-40B4-BE49-F238E27FC236}">
                <a16:creationId xmlns:a16="http://schemas.microsoft.com/office/drawing/2014/main" id="{0E0733D7-5AD7-4B74-8605-D6F8BCB15995}"/>
              </a:ext>
            </a:extLst>
          </p:cNvPr>
          <p:cNvSpPr txBox="1"/>
          <p:nvPr/>
        </p:nvSpPr>
        <p:spPr>
          <a:xfrm>
            <a:off x="6204600" y="3738665"/>
            <a:ext cx="3823277" cy="276999"/>
          </a:xfrm>
          <a:prstGeom prst="rect">
            <a:avLst/>
          </a:prstGeom>
          <a:noFill/>
        </p:spPr>
        <p:txBody>
          <a:bodyPr wrap="square" rtlCol="0">
            <a:spAutoFit/>
          </a:bodyPr>
          <a:lstStyle/>
          <a:p>
            <a:r>
              <a:rPr lang="en-IN" sz="1200" b="1" dirty="0"/>
              <a:t>Host write to a CG on cluster hosting mirror copy</a:t>
            </a:r>
          </a:p>
        </p:txBody>
      </p:sp>
      <p:pic>
        <p:nvPicPr>
          <p:cNvPr id="59" name="Picture 58">
            <a:extLst>
              <a:ext uri="{FF2B5EF4-FFF2-40B4-BE49-F238E27FC236}">
                <a16:creationId xmlns:a16="http://schemas.microsoft.com/office/drawing/2014/main" id="{1BEFD402-5B75-42B3-8E31-73651E937B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9834" y="2232327"/>
            <a:ext cx="1371600" cy="371475"/>
          </a:xfrm>
          <a:prstGeom prst="rect">
            <a:avLst/>
          </a:prstGeom>
        </p:spPr>
      </p:pic>
      <p:pic>
        <p:nvPicPr>
          <p:cNvPr id="61" name="Picture 60">
            <a:extLst>
              <a:ext uri="{FF2B5EF4-FFF2-40B4-BE49-F238E27FC236}">
                <a16:creationId xmlns:a16="http://schemas.microsoft.com/office/drawing/2014/main" id="{D1D62238-8A83-43C8-83B2-7D446488C7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1510" y="2232327"/>
            <a:ext cx="1371600" cy="371475"/>
          </a:xfrm>
          <a:prstGeom prst="rect">
            <a:avLst/>
          </a:prstGeom>
        </p:spPr>
      </p:pic>
      <p:pic>
        <p:nvPicPr>
          <p:cNvPr id="72" name="Picture 71">
            <a:extLst>
              <a:ext uri="{FF2B5EF4-FFF2-40B4-BE49-F238E27FC236}">
                <a16:creationId xmlns:a16="http://schemas.microsoft.com/office/drawing/2014/main" id="{CAB55AF4-DD77-4892-A802-14821B85D0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6970" y="4809015"/>
            <a:ext cx="1371600" cy="371475"/>
          </a:xfrm>
          <a:prstGeom prst="rect">
            <a:avLst/>
          </a:prstGeom>
        </p:spPr>
      </p:pic>
      <p:pic>
        <p:nvPicPr>
          <p:cNvPr id="74" name="Picture 73">
            <a:extLst>
              <a:ext uri="{FF2B5EF4-FFF2-40B4-BE49-F238E27FC236}">
                <a16:creationId xmlns:a16="http://schemas.microsoft.com/office/drawing/2014/main" id="{A2BE6199-1700-4E9E-AEA3-DFF8DB71ED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2249" y="4822337"/>
            <a:ext cx="1371600" cy="371475"/>
          </a:xfrm>
          <a:prstGeom prst="rect">
            <a:avLst/>
          </a:prstGeom>
        </p:spPr>
      </p:pic>
      <p:pic>
        <p:nvPicPr>
          <p:cNvPr id="77" name="image227.png">
            <a:extLst>
              <a:ext uri="{FF2B5EF4-FFF2-40B4-BE49-F238E27FC236}">
                <a16:creationId xmlns:a16="http://schemas.microsoft.com/office/drawing/2014/main" id="{52E0C266-1C12-47E0-880F-CE9542E34459}"/>
              </a:ext>
            </a:extLst>
          </p:cNvPr>
          <p:cNvPicPr/>
          <p:nvPr/>
        </p:nvPicPr>
        <p:blipFill>
          <a:blip r:embed="rId4"/>
          <a:stretch>
            <a:fillRect/>
          </a:stretch>
        </p:blipFill>
        <p:spPr>
          <a:xfrm>
            <a:off x="903308" y="1838788"/>
            <a:ext cx="506450" cy="1094843"/>
          </a:xfrm>
          <a:prstGeom prst="rect">
            <a:avLst/>
          </a:prstGeom>
          <a:ln w="12700">
            <a:miter lim="400000"/>
          </a:ln>
        </p:spPr>
      </p:pic>
      <p:pic>
        <p:nvPicPr>
          <p:cNvPr id="78" name="image227.png">
            <a:extLst>
              <a:ext uri="{FF2B5EF4-FFF2-40B4-BE49-F238E27FC236}">
                <a16:creationId xmlns:a16="http://schemas.microsoft.com/office/drawing/2014/main" id="{ECF2637C-C790-4CD2-850A-195B33049E62}"/>
              </a:ext>
            </a:extLst>
          </p:cNvPr>
          <p:cNvPicPr/>
          <p:nvPr/>
        </p:nvPicPr>
        <p:blipFill>
          <a:blip r:embed="rId4"/>
          <a:stretch>
            <a:fillRect/>
          </a:stretch>
        </p:blipFill>
        <p:spPr>
          <a:xfrm>
            <a:off x="5038786" y="4447330"/>
            <a:ext cx="506450" cy="1094843"/>
          </a:xfrm>
          <a:prstGeom prst="rect">
            <a:avLst/>
          </a:prstGeom>
          <a:ln w="12700">
            <a:miter lim="400000"/>
          </a:ln>
        </p:spPr>
      </p:pic>
      <p:cxnSp>
        <p:nvCxnSpPr>
          <p:cNvPr id="110" name="Connector: Elbow 109">
            <a:extLst>
              <a:ext uri="{FF2B5EF4-FFF2-40B4-BE49-F238E27FC236}">
                <a16:creationId xmlns:a16="http://schemas.microsoft.com/office/drawing/2014/main" id="{08160DCA-94A6-449F-B3D1-8BD25A700700}"/>
              </a:ext>
            </a:extLst>
          </p:cNvPr>
          <p:cNvCxnSpPr>
            <a:cxnSpLocks/>
          </p:cNvCxnSpPr>
          <p:nvPr/>
        </p:nvCxnSpPr>
        <p:spPr>
          <a:xfrm flipV="1">
            <a:off x="10245706" y="4729747"/>
            <a:ext cx="574039" cy="283701"/>
          </a:xfrm>
          <a:prstGeom prst="bentConnector2">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74F2DAAF-40D7-4269-9D85-4F6255FD2B1A}"/>
              </a:ext>
            </a:extLst>
          </p:cNvPr>
          <p:cNvSpPr txBox="1"/>
          <p:nvPr/>
        </p:nvSpPr>
        <p:spPr>
          <a:xfrm>
            <a:off x="10205455" y="4735921"/>
            <a:ext cx="1174184" cy="246221"/>
          </a:xfrm>
          <a:prstGeom prst="rect">
            <a:avLst/>
          </a:prstGeom>
          <a:noFill/>
        </p:spPr>
        <p:txBody>
          <a:bodyPr wrap="square" rtlCol="0">
            <a:spAutoFit/>
          </a:bodyPr>
          <a:lstStyle/>
          <a:p>
            <a:r>
              <a:rPr lang="en-IN" sz="1000" dirty="0"/>
              <a:t>Write (3)</a:t>
            </a:r>
          </a:p>
        </p:txBody>
      </p:sp>
      <p:cxnSp>
        <p:nvCxnSpPr>
          <p:cNvPr id="112" name="Connector: Elbow 111">
            <a:extLst>
              <a:ext uri="{FF2B5EF4-FFF2-40B4-BE49-F238E27FC236}">
                <a16:creationId xmlns:a16="http://schemas.microsoft.com/office/drawing/2014/main" id="{FB8F4A32-2EF6-47C0-BE91-9171BB68B37E}"/>
              </a:ext>
            </a:extLst>
          </p:cNvPr>
          <p:cNvCxnSpPr>
            <a:cxnSpLocks/>
            <a:stCxn id="59" idx="2"/>
            <a:endCxn id="60" idx="1"/>
          </p:cNvCxnSpPr>
          <p:nvPr/>
        </p:nvCxnSpPr>
        <p:spPr>
          <a:xfrm rot="16200000" flipH="1">
            <a:off x="2920288" y="2759148"/>
            <a:ext cx="468733" cy="158038"/>
          </a:xfrm>
          <a:prstGeom prst="bentConnector2">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3D3D39D-5A26-49B1-8CA6-957A3883CA4F}"/>
              </a:ext>
            </a:extLst>
          </p:cNvPr>
          <p:cNvSpPr/>
          <p:nvPr/>
        </p:nvSpPr>
        <p:spPr>
          <a:xfrm>
            <a:off x="901650" y="2695903"/>
            <a:ext cx="508108" cy="237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ysClr val="windowText" lastClr="000000"/>
                </a:solidFill>
              </a:rPr>
              <a:t>ALUA</a:t>
            </a:r>
          </a:p>
        </p:txBody>
      </p:sp>
      <p:sp>
        <p:nvSpPr>
          <p:cNvPr id="8" name="Rectangle 7">
            <a:extLst>
              <a:ext uri="{FF2B5EF4-FFF2-40B4-BE49-F238E27FC236}">
                <a16:creationId xmlns:a16="http://schemas.microsoft.com/office/drawing/2014/main" id="{B8D381C8-045B-4622-90F0-7ABAAC2CC3FF}"/>
              </a:ext>
            </a:extLst>
          </p:cNvPr>
          <p:cNvSpPr/>
          <p:nvPr/>
        </p:nvSpPr>
        <p:spPr>
          <a:xfrm>
            <a:off x="5061918" y="5301041"/>
            <a:ext cx="508108" cy="237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ysClr val="windowText" lastClr="000000"/>
                </a:solidFill>
              </a:rPr>
              <a:t>ALUA</a:t>
            </a:r>
          </a:p>
        </p:txBody>
      </p:sp>
      <p:sp>
        <p:nvSpPr>
          <p:cNvPr id="9" name="TextBox 8">
            <a:extLst>
              <a:ext uri="{FF2B5EF4-FFF2-40B4-BE49-F238E27FC236}">
                <a16:creationId xmlns:a16="http://schemas.microsoft.com/office/drawing/2014/main" id="{0E9B3202-FF5A-4F8E-9B1A-BFB53E73B3C3}"/>
              </a:ext>
            </a:extLst>
          </p:cNvPr>
          <p:cNvSpPr txBox="1"/>
          <p:nvPr/>
        </p:nvSpPr>
        <p:spPr>
          <a:xfrm>
            <a:off x="2438715" y="2309196"/>
            <a:ext cx="717727" cy="246221"/>
          </a:xfrm>
          <a:prstGeom prst="rect">
            <a:avLst/>
          </a:prstGeom>
          <a:solidFill>
            <a:schemeClr val="tx2">
              <a:lumMod val="20000"/>
              <a:lumOff val="80000"/>
            </a:schemeClr>
          </a:solidFill>
        </p:spPr>
        <p:txBody>
          <a:bodyPr wrap="square" rtlCol="0">
            <a:spAutoFit/>
          </a:bodyPr>
          <a:lstStyle/>
          <a:p>
            <a:r>
              <a:rPr lang="en-IN" sz="1000" dirty="0"/>
              <a:t>Cluster A</a:t>
            </a:r>
          </a:p>
        </p:txBody>
      </p:sp>
      <p:sp>
        <p:nvSpPr>
          <p:cNvPr id="14" name="Footer Placeholder 13">
            <a:extLst>
              <a:ext uri="{FF2B5EF4-FFF2-40B4-BE49-F238E27FC236}">
                <a16:creationId xmlns:a16="http://schemas.microsoft.com/office/drawing/2014/main" id="{3DC1F789-8F16-044C-8ED7-7F73A7BF5866}"/>
              </a:ext>
            </a:extLst>
          </p:cNvPr>
          <p:cNvSpPr>
            <a:spLocks noGrp="1"/>
          </p:cNvSpPr>
          <p:nvPr>
            <p:ph type="ftr" sz="quarter" idx="3"/>
          </p:nvPr>
        </p:nvSpPr>
        <p:spPr/>
        <p:txBody>
          <a:bodyPr/>
          <a:lstStyle/>
          <a:p>
            <a:r>
              <a:rPr lang="en-US" dirty="0"/>
              <a:t>© 2021 NetApp, Inc. All rights reserved.  — NETAPP CONFIDENTIAL — </a:t>
            </a:r>
          </a:p>
        </p:txBody>
      </p:sp>
      <p:sp>
        <p:nvSpPr>
          <p:cNvPr id="16" name="Slide Number Placeholder 15">
            <a:extLst>
              <a:ext uri="{FF2B5EF4-FFF2-40B4-BE49-F238E27FC236}">
                <a16:creationId xmlns:a16="http://schemas.microsoft.com/office/drawing/2014/main" id="{3FD759BB-94F4-224B-A567-0EC3392BEAF0}"/>
              </a:ext>
            </a:extLst>
          </p:cNvPr>
          <p:cNvSpPr>
            <a:spLocks noGrp="1"/>
          </p:cNvSpPr>
          <p:nvPr>
            <p:ph type="sldNum" sz="quarter" idx="4"/>
          </p:nvPr>
        </p:nvSpPr>
        <p:spPr/>
        <p:txBody>
          <a:bodyPr/>
          <a:lstStyle/>
          <a:p>
            <a:fld id="{B071A5F3-A4FF-4CEE-8215-C08835B585C1}" type="slidenum">
              <a:rPr lang="en-US" smtClean="0"/>
              <a:pPr/>
              <a:t>4</a:t>
            </a:fld>
            <a:endParaRPr lang="en-US" dirty="0"/>
          </a:p>
        </p:txBody>
      </p:sp>
      <p:sp>
        <p:nvSpPr>
          <p:cNvPr id="62" name="TextBox 61">
            <a:extLst>
              <a:ext uri="{FF2B5EF4-FFF2-40B4-BE49-F238E27FC236}">
                <a16:creationId xmlns:a16="http://schemas.microsoft.com/office/drawing/2014/main" id="{A95B3368-7D38-4482-A9B3-0A132B40B967}"/>
              </a:ext>
            </a:extLst>
          </p:cNvPr>
          <p:cNvSpPr txBox="1"/>
          <p:nvPr/>
        </p:nvSpPr>
        <p:spPr>
          <a:xfrm>
            <a:off x="4755896" y="2291249"/>
            <a:ext cx="717727" cy="246221"/>
          </a:xfrm>
          <a:prstGeom prst="rect">
            <a:avLst/>
          </a:prstGeom>
          <a:solidFill>
            <a:schemeClr val="tx2">
              <a:lumMod val="20000"/>
              <a:lumOff val="80000"/>
            </a:schemeClr>
          </a:solidFill>
        </p:spPr>
        <p:txBody>
          <a:bodyPr wrap="square" rtlCol="0">
            <a:spAutoFit/>
          </a:bodyPr>
          <a:lstStyle/>
          <a:p>
            <a:r>
              <a:rPr lang="en-IN" sz="1000" dirty="0"/>
              <a:t>Cluster B</a:t>
            </a:r>
          </a:p>
        </p:txBody>
      </p:sp>
      <p:sp>
        <p:nvSpPr>
          <p:cNvPr id="64" name="TextBox 63">
            <a:extLst>
              <a:ext uri="{FF2B5EF4-FFF2-40B4-BE49-F238E27FC236}">
                <a16:creationId xmlns:a16="http://schemas.microsoft.com/office/drawing/2014/main" id="{9AF17833-11BD-46BF-A7CD-47EE630B5A23}"/>
              </a:ext>
            </a:extLst>
          </p:cNvPr>
          <p:cNvSpPr txBox="1"/>
          <p:nvPr/>
        </p:nvSpPr>
        <p:spPr>
          <a:xfrm>
            <a:off x="6556866" y="4892532"/>
            <a:ext cx="717727" cy="246221"/>
          </a:xfrm>
          <a:prstGeom prst="rect">
            <a:avLst/>
          </a:prstGeom>
          <a:solidFill>
            <a:schemeClr val="tx2">
              <a:lumMod val="20000"/>
              <a:lumOff val="80000"/>
            </a:schemeClr>
          </a:solidFill>
        </p:spPr>
        <p:txBody>
          <a:bodyPr wrap="square" rtlCol="0">
            <a:spAutoFit/>
          </a:bodyPr>
          <a:lstStyle/>
          <a:p>
            <a:r>
              <a:rPr lang="en-IN" sz="1000" dirty="0"/>
              <a:t>Cluster B</a:t>
            </a:r>
          </a:p>
        </p:txBody>
      </p:sp>
      <p:sp>
        <p:nvSpPr>
          <p:cNvPr id="65" name="TextBox 64">
            <a:extLst>
              <a:ext uri="{FF2B5EF4-FFF2-40B4-BE49-F238E27FC236}">
                <a16:creationId xmlns:a16="http://schemas.microsoft.com/office/drawing/2014/main" id="{647731A7-008F-452F-999A-BAE681D0731F}"/>
              </a:ext>
            </a:extLst>
          </p:cNvPr>
          <p:cNvSpPr txBox="1"/>
          <p:nvPr/>
        </p:nvSpPr>
        <p:spPr>
          <a:xfrm>
            <a:off x="8938511" y="4882563"/>
            <a:ext cx="717727" cy="246221"/>
          </a:xfrm>
          <a:prstGeom prst="rect">
            <a:avLst/>
          </a:prstGeom>
          <a:solidFill>
            <a:schemeClr val="tx2">
              <a:lumMod val="20000"/>
              <a:lumOff val="80000"/>
            </a:schemeClr>
          </a:solidFill>
        </p:spPr>
        <p:txBody>
          <a:bodyPr wrap="square" rtlCol="0">
            <a:spAutoFit/>
          </a:bodyPr>
          <a:lstStyle/>
          <a:p>
            <a:r>
              <a:rPr lang="en-IN" sz="1000" dirty="0"/>
              <a:t>Cluster A</a:t>
            </a:r>
          </a:p>
        </p:txBody>
      </p:sp>
    </p:spTree>
    <p:extLst>
      <p:ext uri="{BB962C8B-B14F-4D97-AF65-F5344CB8AC3E}">
        <p14:creationId xmlns:p14="http://schemas.microsoft.com/office/powerpoint/2010/main" val="20826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fade">
                                      <p:cBhvr>
                                        <p:cTn id="15" dur="500"/>
                                        <p:tgtEl>
                                          <p:spTgt spid="1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fade">
                                      <p:cBhvr>
                                        <p:cTn id="18" dur="500"/>
                                        <p:tgtEl>
                                          <p:spTgt spid="109"/>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500"/>
                                        <p:tgtEl>
                                          <p:spTgt spid="115"/>
                                        </p:tgtEl>
                                      </p:cBhvr>
                                    </p:animEffect>
                                  </p:childTnLst>
                                </p:cTn>
                              </p:par>
                              <p:par>
                                <p:cTn id="43" presetID="10" presetClass="entr" presetSubtype="0" fill="hold" nodeType="withEffect">
                                  <p:stCondLst>
                                    <p:cond delay="0"/>
                                  </p:stCondLst>
                                  <p:childTnLst>
                                    <p:set>
                                      <p:cBhvr>
                                        <p:cTn id="44" dur="1" fill="hold">
                                          <p:stCondLst>
                                            <p:cond delay="0"/>
                                          </p:stCondLst>
                                        </p:cTn>
                                        <p:tgtEl>
                                          <p:spTgt spid="87"/>
                                        </p:tgtEl>
                                        <p:attrNameLst>
                                          <p:attrName>style.visibility</p:attrName>
                                        </p:attrNameLst>
                                      </p:cBhvr>
                                      <p:to>
                                        <p:strVal val="visible"/>
                                      </p:to>
                                    </p:set>
                                    <p:animEffect transition="in" filter="fade">
                                      <p:cBhvr>
                                        <p:cTn id="45" dur="500"/>
                                        <p:tgtEl>
                                          <p:spTgt spid="8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fade">
                                      <p:cBhvr>
                                        <p:cTn id="55" dur="500"/>
                                        <p:tgtEl>
                                          <p:spTgt spid="78"/>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6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4"/>
                                        </p:tgtEl>
                                        <p:attrNameLst>
                                          <p:attrName>style.visibility</p:attrName>
                                        </p:attrNameLst>
                                      </p:cBhvr>
                                      <p:to>
                                        <p:strVal val="visible"/>
                                      </p:to>
                                    </p:set>
                                  </p:childTnLst>
                                </p:cTn>
                              </p:par>
                              <p:par>
                                <p:cTn id="62" presetID="10"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par>
                                <p:cTn id="65" presetID="10" presetClass="entr" presetSubtype="0" fill="hold" nodeType="with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fade">
                                      <p:cBhvr>
                                        <p:cTn id="67" dur="500"/>
                                        <p:tgtEl>
                                          <p:spTgt spid="7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par>
                                <p:cTn id="71" presetID="10"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animEffect transition="in" filter="fade">
                                      <p:cBhvr>
                                        <p:cTn id="73" dur="500"/>
                                        <p:tgtEl>
                                          <p:spTgt spid="7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4"/>
                                        </p:tgtEl>
                                        <p:attrNameLst>
                                          <p:attrName>style.visibility</p:attrName>
                                        </p:attrNameLst>
                                      </p:cBhvr>
                                      <p:to>
                                        <p:strVal val="visible"/>
                                      </p:to>
                                    </p:set>
                                    <p:animEffect transition="in" filter="fade">
                                      <p:cBhvr>
                                        <p:cTn id="76" dur="500"/>
                                        <p:tgtEl>
                                          <p:spTgt spid="12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26"/>
                                        </p:tgtEl>
                                        <p:attrNameLst>
                                          <p:attrName>style.visibility</p:attrName>
                                        </p:attrNameLst>
                                      </p:cBhvr>
                                      <p:to>
                                        <p:strVal val="visible"/>
                                      </p:to>
                                    </p:set>
                                    <p:animEffect transition="in" filter="fade">
                                      <p:cBhvr>
                                        <p:cTn id="81" dur="500"/>
                                        <p:tgtEl>
                                          <p:spTgt spid="126"/>
                                        </p:tgtEl>
                                      </p:cBhvr>
                                    </p:animEffect>
                                  </p:childTnLst>
                                </p:cTn>
                              </p:par>
                              <p:par>
                                <p:cTn id="82" presetID="10" presetClass="entr" presetSubtype="0" fill="hold" nodeType="withEffect">
                                  <p:stCondLst>
                                    <p:cond delay="0"/>
                                  </p:stCondLst>
                                  <p:childTnLst>
                                    <p:set>
                                      <p:cBhvr>
                                        <p:cTn id="83" dur="1" fill="hold">
                                          <p:stCondLst>
                                            <p:cond delay="0"/>
                                          </p:stCondLst>
                                        </p:cTn>
                                        <p:tgtEl>
                                          <p:spTgt spid="117"/>
                                        </p:tgtEl>
                                        <p:attrNameLst>
                                          <p:attrName>style.visibility</p:attrName>
                                        </p:attrNameLst>
                                      </p:cBhvr>
                                      <p:to>
                                        <p:strVal val="visible"/>
                                      </p:to>
                                    </p:set>
                                    <p:animEffect transition="in" filter="fade">
                                      <p:cBhvr>
                                        <p:cTn id="84" dur="500"/>
                                        <p:tgtEl>
                                          <p:spTgt spid="117"/>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22"/>
                                        </p:tgtEl>
                                        <p:attrNameLst>
                                          <p:attrName>style.visibility</p:attrName>
                                        </p:attrNameLst>
                                      </p:cBhvr>
                                      <p:to>
                                        <p:strVal val="visible"/>
                                      </p:to>
                                    </p:set>
                                    <p:animEffect transition="in" filter="fade">
                                      <p:cBhvr>
                                        <p:cTn id="89" dur="500"/>
                                        <p:tgtEl>
                                          <p:spTgt spid="12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10"/>
                                        </p:tgtEl>
                                        <p:attrNameLst>
                                          <p:attrName>style.visibility</p:attrName>
                                        </p:attrNameLst>
                                      </p:cBhvr>
                                      <p:to>
                                        <p:strVal val="visible"/>
                                      </p:to>
                                    </p:set>
                                    <p:animEffect transition="in" filter="fade">
                                      <p:cBhvr>
                                        <p:cTn id="97" dur="500"/>
                                        <p:tgtEl>
                                          <p:spTgt spid="110"/>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82"/>
                                        </p:tgtEl>
                                        <p:attrNameLst>
                                          <p:attrName>style.visibility</p:attrName>
                                        </p:attrNameLst>
                                      </p:cBhvr>
                                      <p:to>
                                        <p:strVal val="visible"/>
                                      </p:to>
                                    </p:set>
                                    <p:animEffect transition="in" filter="fade">
                                      <p:cBhvr>
                                        <p:cTn id="100" dur="500"/>
                                        <p:tgtEl>
                                          <p:spTgt spid="8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fade">
                                      <p:cBhvr>
                                        <p:cTn id="103" dur="500"/>
                                        <p:tgtEl>
                                          <p:spTgt spid="35"/>
                                        </p:tgtEl>
                                      </p:cBhvr>
                                    </p:animEffect>
                                  </p:childTnLst>
                                </p:cTn>
                              </p:par>
                              <p:par>
                                <p:cTn id="104" presetID="10" presetClass="entr" presetSubtype="0" fill="hold"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fade">
                                      <p:cBhvr>
                                        <p:cTn id="106" dur="500"/>
                                        <p:tgtEl>
                                          <p:spTgt spid="34"/>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500"/>
                                        <p:tgtEl>
                                          <p:spTgt spid="4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43"/>
                                        </p:tgtEl>
                                        <p:attrNameLst>
                                          <p:attrName>style.visibility</p:attrName>
                                        </p:attrNameLst>
                                      </p:cBhvr>
                                      <p:to>
                                        <p:strVal val="visible"/>
                                      </p:to>
                                    </p:set>
                                    <p:animEffect transition="in" filter="fade">
                                      <p:cBhvr>
                                        <p:cTn id="116" dur="500"/>
                                        <p:tgtEl>
                                          <p:spTgt spid="4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27"/>
                                        </p:tgtEl>
                                        <p:attrNameLst>
                                          <p:attrName>style.visibility</p:attrName>
                                        </p:attrNameLst>
                                      </p:cBhvr>
                                      <p:to>
                                        <p:strVal val="visible"/>
                                      </p:to>
                                    </p:set>
                                    <p:animEffect transition="in" filter="fade">
                                      <p:cBhvr>
                                        <p:cTn id="119" dur="500"/>
                                        <p:tgtEl>
                                          <p:spTgt spid="127"/>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fade">
                                      <p:cBhvr>
                                        <p:cTn id="124" dur="500"/>
                                        <p:tgtEl>
                                          <p:spTgt spid="45"/>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fade">
                                      <p:cBhvr>
                                        <p:cTn id="127" dur="500"/>
                                        <p:tgtEl>
                                          <p:spTgt spid="4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131"/>
                                        </p:tgtEl>
                                        <p:attrNameLst>
                                          <p:attrName>style.visibility</p:attrName>
                                        </p:attrNameLst>
                                      </p:cBhvr>
                                      <p:to>
                                        <p:strVal val="visible"/>
                                      </p:to>
                                    </p:set>
                                    <p:animEffect transition="in" filter="fade">
                                      <p:cBhvr>
                                        <p:cTn id="132" dur="500"/>
                                        <p:tgtEl>
                                          <p:spTgt spid="131"/>
                                        </p:tgtEl>
                                      </p:cBhvr>
                                    </p:animEffect>
                                  </p:childTnLst>
                                </p:cTn>
                              </p:par>
                              <p:par>
                                <p:cTn id="133" presetID="10" presetClass="entr" presetSubtype="0" fill="hold" nodeType="withEffect">
                                  <p:stCondLst>
                                    <p:cond delay="0"/>
                                  </p:stCondLst>
                                  <p:childTnLst>
                                    <p:set>
                                      <p:cBhvr>
                                        <p:cTn id="134" dur="1" fill="hold">
                                          <p:stCondLst>
                                            <p:cond delay="0"/>
                                          </p:stCondLst>
                                        </p:cTn>
                                        <p:tgtEl>
                                          <p:spTgt spid="128"/>
                                        </p:tgtEl>
                                        <p:attrNameLst>
                                          <p:attrName>style.visibility</p:attrName>
                                        </p:attrNameLst>
                                      </p:cBhvr>
                                      <p:to>
                                        <p:strVal val="visible"/>
                                      </p:to>
                                    </p:set>
                                    <p:animEffect transition="in" filter="fade">
                                      <p:cBhvr>
                                        <p:cTn id="13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9" grpId="0"/>
      <p:bldP spid="109" grpId="0"/>
      <p:bldP spid="115" grpId="0"/>
      <p:bldP spid="32" grpId="0"/>
      <p:bldP spid="124" grpId="0" animBg="1"/>
      <p:bldP spid="126" grpId="0"/>
      <p:bldP spid="127" grpId="0"/>
      <p:bldP spid="131" grpId="0"/>
      <p:bldP spid="21" grpId="0"/>
      <p:bldP spid="35" grpId="0"/>
      <p:bldP spid="36" grpId="0" animBg="1"/>
      <p:bldP spid="48" grpId="0"/>
      <p:bldP spid="58" grpId="0"/>
      <p:bldP spid="82" grpId="0"/>
      <p:bldP spid="8" grpId="0" animBg="1"/>
      <p:bldP spid="64" grpId="0" animBg="1"/>
      <p:bldP spid="6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8B320E-105B-4CB1-8382-AD24713A2D98}"/>
              </a:ext>
            </a:extLst>
          </p:cNvPr>
          <p:cNvSpPr>
            <a:spLocks noGrp="1"/>
          </p:cNvSpPr>
          <p:nvPr>
            <p:ph type="ctrTitle"/>
          </p:nvPr>
        </p:nvSpPr>
        <p:spPr/>
        <p:txBody>
          <a:bodyPr/>
          <a:lstStyle/>
          <a:p>
            <a:r>
              <a:rPr lang="en-US" dirty="0"/>
              <a:t>Resources</a:t>
            </a:r>
          </a:p>
        </p:txBody>
      </p:sp>
      <p:sp>
        <p:nvSpPr>
          <p:cNvPr id="5" name="Footer Placeholder 4">
            <a:extLst>
              <a:ext uri="{FF2B5EF4-FFF2-40B4-BE49-F238E27FC236}">
                <a16:creationId xmlns:a16="http://schemas.microsoft.com/office/drawing/2014/main" id="{1C83C394-838C-456A-805B-66A0DE9C29A7}"/>
              </a:ext>
            </a:extLst>
          </p:cNvPr>
          <p:cNvSpPr>
            <a:spLocks noGrp="1"/>
          </p:cNvSpPr>
          <p:nvPr>
            <p:ph type="ftr" sz="quarter" idx="3"/>
          </p:nvPr>
        </p:nvSpPr>
        <p:spPr>
          <a:xfrm>
            <a:off x="786384" y="6511971"/>
            <a:ext cx="4425696" cy="118872"/>
          </a:xfrm>
        </p:spPr>
        <p:txBody>
          <a:bodyPr/>
          <a:lstStyle/>
          <a:p>
            <a:r>
              <a:rPr lang="en-US" dirty="0"/>
              <a:t>© 2021 NetApp, Inc. All rights reserved.  — NETAPP CONFIDENTIAL — </a:t>
            </a:r>
          </a:p>
        </p:txBody>
      </p:sp>
      <p:sp>
        <p:nvSpPr>
          <p:cNvPr id="6" name="Slide Number Placeholder 2">
            <a:extLst>
              <a:ext uri="{FF2B5EF4-FFF2-40B4-BE49-F238E27FC236}">
                <a16:creationId xmlns:a16="http://schemas.microsoft.com/office/drawing/2014/main" id="{F3868038-0AEA-466D-A3F3-9ACB6828946B}"/>
              </a:ext>
            </a:extLst>
          </p:cNvPr>
          <p:cNvSpPr txBox="1">
            <a:spLocks/>
          </p:cNvSpPr>
          <p:nvPr/>
        </p:nvSpPr>
        <p:spPr>
          <a:xfrm>
            <a:off x="374904" y="6462491"/>
            <a:ext cx="402336" cy="118872"/>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71A5F3-A4FF-4CEE-8215-C08835B585C1}" type="slidenum">
              <a:rPr lang="en-US" sz="800" dirty="0" smtClean="0"/>
              <a:pPr/>
              <a:t>40</a:t>
            </a:fld>
            <a:endParaRPr lang="en-US" sz="800" dirty="0"/>
          </a:p>
        </p:txBody>
      </p:sp>
    </p:spTree>
    <p:extLst>
      <p:ext uri="{BB962C8B-B14F-4D97-AF65-F5344CB8AC3E}">
        <p14:creationId xmlns:p14="http://schemas.microsoft.com/office/powerpoint/2010/main" val="1489390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Resources</a:t>
            </a:r>
          </a:p>
        </p:txBody>
      </p:sp>
      <p:sp>
        <p:nvSpPr>
          <p:cNvPr id="2" name="Content Placeholder 1"/>
          <p:cNvSpPr>
            <a:spLocks noGrp="1"/>
          </p:cNvSpPr>
          <p:nvPr>
            <p:ph sz="quarter" idx="14"/>
          </p:nvPr>
        </p:nvSpPr>
        <p:spPr>
          <a:xfrm>
            <a:off x="263030" y="1506528"/>
            <a:ext cx="11661637" cy="4479925"/>
          </a:xfrm>
        </p:spPr>
        <p:txBody>
          <a:bodyPr/>
          <a:lstStyle/>
          <a:p>
            <a:r>
              <a:rPr lang="en-US" dirty="0"/>
              <a:t>Documentation for the SnapMirror Business Continuity solution</a:t>
            </a:r>
          </a:p>
          <a:p>
            <a:pPr lvl="1"/>
            <a:r>
              <a:rPr lang="en-US" dirty="0">
                <a:hlinkClick r:id="rId3"/>
              </a:rPr>
              <a:t>https://docs.netapp.com/us-en/ontap/smbc/index.html</a:t>
            </a:r>
            <a:r>
              <a:rPr lang="en-US" dirty="0"/>
              <a:t> </a:t>
            </a:r>
          </a:p>
          <a:p>
            <a:r>
              <a:rPr lang="en-US" dirty="0"/>
              <a:t>ONTAP 9 Documentation</a:t>
            </a:r>
          </a:p>
          <a:p>
            <a:pPr lvl="1"/>
            <a:r>
              <a:rPr lang="en-US" dirty="0">
                <a:hlinkClick r:id="rId4"/>
              </a:rPr>
              <a:t>http://docs.netapp.com/ontap-9/index.jsp</a:t>
            </a:r>
            <a:r>
              <a:rPr lang="en-US" dirty="0"/>
              <a:t> </a:t>
            </a:r>
          </a:p>
          <a:p>
            <a:r>
              <a:rPr lang="en-US" dirty="0"/>
              <a:t>SnapMirror Business Continuity (SM-BC) FAQ</a:t>
            </a:r>
          </a:p>
          <a:p>
            <a:pPr lvl="1"/>
            <a:r>
              <a:rPr lang="en-US" dirty="0">
                <a:hlinkClick r:id="rId5"/>
              </a:rPr>
              <a:t>https://fieldportal.netapp.com/content/1232901?assetComponentId=1235397&amp;languageCode=en-US&amp;nid=9338852</a:t>
            </a:r>
            <a:r>
              <a:rPr lang="en-US" dirty="0"/>
              <a:t> </a:t>
            </a:r>
          </a:p>
          <a:p>
            <a:r>
              <a:rPr lang="en-US" dirty="0"/>
              <a:t>TR-4878: SnapMirror Business Continuity (SM-BC) for ONTAP 9.8	</a:t>
            </a:r>
          </a:p>
          <a:p>
            <a:pPr lvl="1"/>
            <a:r>
              <a:rPr lang="en-US" dirty="0">
                <a:hlinkClick r:id="rId6"/>
              </a:rPr>
              <a:t>https://fieldportal.netapp.com/content/1292249?assetComponentId=1294798</a:t>
            </a:r>
            <a:r>
              <a:rPr lang="en-US" dirty="0"/>
              <a:t> </a:t>
            </a:r>
          </a:p>
        </p:txBody>
      </p:sp>
      <p:sp>
        <p:nvSpPr>
          <p:cNvPr id="6" name="Text Placeholder 5"/>
          <p:cNvSpPr>
            <a:spLocks noGrp="1"/>
          </p:cNvSpPr>
          <p:nvPr>
            <p:ph type="body" idx="10"/>
          </p:nvPr>
        </p:nvSpPr>
        <p:spPr/>
        <p:txBody>
          <a:bodyPr/>
          <a:lstStyle/>
          <a:p>
            <a:r>
              <a:rPr lang="en-US" dirty="0"/>
              <a:t>Learn more about SnapMirror Business Continuity (SM-BC)</a:t>
            </a:r>
          </a:p>
        </p:txBody>
      </p:sp>
      <p:sp>
        <p:nvSpPr>
          <p:cNvPr id="7" name="Footer Placeholder 1"/>
          <p:cNvSpPr>
            <a:spLocks noGrp="1"/>
          </p:cNvSpPr>
          <p:nvPr>
            <p:ph type="ftr" sz="quarter" idx="3"/>
          </p:nvPr>
        </p:nvSpPr>
        <p:spPr/>
        <p:txBody>
          <a:bodyPr/>
          <a:lstStyle/>
          <a:p>
            <a:r>
              <a:rPr lang="en-US" dirty="0"/>
              <a:t>© 2019 NetApp, Inc. All rights reserved.  — NETAPP CONFIDENTIAL — </a:t>
            </a:r>
          </a:p>
        </p:txBody>
      </p:sp>
      <p:sp>
        <p:nvSpPr>
          <p:cNvPr id="4" name="Slide Number Placeholder 3"/>
          <p:cNvSpPr>
            <a:spLocks noGrp="1"/>
          </p:cNvSpPr>
          <p:nvPr>
            <p:ph type="sldNum" sz="quarter" idx="4"/>
          </p:nvPr>
        </p:nvSpPr>
        <p:spPr/>
        <p:txBody>
          <a:bodyPr/>
          <a:lstStyle/>
          <a:p>
            <a:fld id="{B071A5F3-A4FF-4CEE-8215-C08835B585C1}" type="slidenum">
              <a:rPr lang="en-US" smtClean="0"/>
              <a:pPr/>
              <a:t>41</a:t>
            </a:fld>
            <a:endParaRPr lang="en-US" dirty="0"/>
          </a:p>
        </p:txBody>
      </p:sp>
    </p:spTree>
    <p:extLst>
      <p:ext uri="{BB962C8B-B14F-4D97-AF65-F5344CB8AC3E}">
        <p14:creationId xmlns:p14="http://schemas.microsoft.com/office/powerpoint/2010/main" val="1303520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13AB43-E1C4-4A4D-847B-46A6E67D141F}"/>
              </a:ext>
            </a:extLst>
          </p:cNvPr>
          <p:cNvSpPr>
            <a:spLocks noGrp="1"/>
          </p:cNvSpPr>
          <p:nvPr>
            <p:ph type="ctrTitle"/>
          </p:nvPr>
        </p:nvSpPr>
        <p:spPr/>
        <p:txBody>
          <a:bodyPr/>
          <a:lstStyle/>
          <a:p>
            <a:r>
              <a:rPr lang="en-US" dirty="0"/>
              <a:t>What is business continuity (BC)?</a:t>
            </a:r>
          </a:p>
        </p:txBody>
      </p:sp>
      <p:sp>
        <p:nvSpPr>
          <p:cNvPr id="4" name="Footer Placeholder 3">
            <a:extLst>
              <a:ext uri="{FF2B5EF4-FFF2-40B4-BE49-F238E27FC236}">
                <a16:creationId xmlns:a16="http://schemas.microsoft.com/office/drawing/2014/main" id="{99499FF4-99EE-D942-B9D6-C6DD5F04D636}"/>
              </a:ext>
            </a:extLst>
          </p:cNvPr>
          <p:cNvSpPr>
            <a:spLocks noGrp="1"/>
          </p:cNvSpPr>
          <p:nvPr>
            <p:ph type="ftr" sz="quarter" idx="3"/>
          </p:nvPr>
        </p:nvSpPr>
        <p:spPr/>
        <p:txBody>
          <a:bodyPr/>
          <a:lstStyle/>
          <a:p>
            <a:r>
              <a:rPr lang="en-US" dirty="0"/>
              <a:t>© 2021 NetApp, Inc. All rights reserved.  — NETAPP CONFIDENTIAL — </a:t>
            </a:r>
          </a:p>
        </p:txBody>
      </p:sp>
      <p:sp>
        <p:nvSpPr>
          <p:cNvPr id="5" name="Slide Number Placeholder 4">
            <a:extLst>
              <a:ext uri="{FF2B5EF4-FFF2-40B4-BE49-F238E27FC236}">
                <a16:creationId xmlns:a16="http://schemas.microsoft.com/office/drawing/2014/main" id="{10CFA414-4A64-B545-B539-3767DEBC25ED}"/>
              </a:ext>
            </a:extLst>
          </p:cNvPr>
          <p:cNvSpPr>
            <a:spLocks noGrp="1"/>
          </p:cNvSpPr>
          <p:nvPr>
            <p:ph type="sldNum" sz="quarter" idx="4"/>
          </p:nvPr>
        </p:nvSpPr>
        <p:spPr/>
        <p:txBody>
          <a:bodyPr/>
          <a:lstStyle/>
          <a:p>
            <a:fld id="{B071A5F3-A4FF-4CEE-8215-C08835B585C1}" type="slidenum">
              <a:rPr lang="en-US" smtClean="0"/>
              <a:pPr/>
              <a:t>42</a:t>
            </a:fld>
            <a:endParaRPr lang="en-US" dirty="0"/>
          </a:p>
        </p:txBody>
      </p:sp>
    </p:spTree>
    <p:extLst>
      <p:ext uri="{BB962C8B-B14F-4D97-AF65-F5344CB8AC3E}">
        <p14:creationId xmlns:p14="http://schemas.microsoft.com/office/powerpoint/2010/main" val="2753496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4" name="Straight Connector 53">
            <a:extLst>
              <a:ext uri="{FF2B5EF4-FFF2-40B4-BE49-F238E27FC236}">
                <a16:creationId xmlns:a16="http://schemas.microsoft.com/office/drawing/2014/main" id="{59D756E3-A618-477E-9ECE-86914E9FAE63}"/>
              </a:ext>
            </a:extLst>
          </p:cNvPr>
          <p:cNvCxnSpPr/>
          <p:nvPr/>
        </p:nvCxnSpPr>
        <p:spPr>
          <a:xfrm>
            <a:off x="6681834" y="3880344"/>
            <a:ext cx="0" cy="1244572"/>
          </a:xfrm>
          <a:prstGeom prst="line">
            <a:avLst/>
          </a:prstGeom>
          <a:ln w="19050">
            <a:solidFill>
              <a:schemeClr val="tx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8C12D08-66B4-428A-9AF4-6A3AE84A74F3}"/>
              </a:ext>
            </a:extLst>
          </p:cNvPr>
          <p:cNvCxnSpPr/>
          <p:nvPr/>
        </p:nvCxnSpPr>
        <p:spPr>
          <a:xfrm>
            <a:off x="6677179" y="2652486"/>
            <a:ext cx="0" cy="1244572"/>
          </a:xfrm>
          <a:prstGeom prst="line">
            <a:avLst/>
          </a:prstGeom>
          <a:noFill/>
          <a:ln w="19050">
            <a:solidFill>
              <a:srgbClr val="65D09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99" name="Straight Connector 98">
            <a:extLst>
              <a:ext uri="{FF2B5EF4-FFF2-40B4-BE49-F238E27FC236}">
                <a16:creationId xmlns:a16="http://schemas.microsoft.com/office/drawing/2014/main" id="{03E0EBC9-20C2-4245-A43F-78349FCBB0BD}"/>
              </a:ext>
            </a:extLst>
          </p:cNvPr>
          <p:cNvCxnSpPr/>
          <p:nvPr/>
        </p:nvCxnSpPr>
        <p:spPr>
          <a:xfrm>
            <a:off x="8206314" y="2626813"/>
            <a:ext cx="0" cy="1244572"/>
          </a:xfrm>
          <a:prstGeom prst="lin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6" name="Title 5">
            <a:extLst>
              <a:ext uri="{FF2B5EF4-FFF2-40B4-BE49-F238E27FC236}">
                <a16:creationId xmlns:a16="http://schemas.microsoft.com/office/drawing/2014/main" id="{AD88CA77-C14B-4BD8-B9EB-123298A4DCBA}"/>
              </a:ext>
            </a:extLst>
          </p:cNvPr>
          <p:cNvSpPr>
            <a:spLocks noGrp="1"/>
          </p:cNvSpPr>
          <p:nvPr>
            <p:ph type="title"/>
          </p:nvPr>
        </p:nvSpPr>
        <p:spPr/>
        <p:txBody>
          <a:bodyPr/>
          <a:lstStyle/>
          <a:p>
            <a:r>
              <a:rPr lang="en-US" dirty="0">
                <a:latin typeface="+mn-lt"/>
              </a:rPr>
              <a:t>Business continuity and disaster recovery timeline</a:t>
            </a:r>
          </a:p>
        </p:txBody>
      </p:sp>
      <p:sp>
        <p:nvSpPr>
          <p:cNvPr id="9" name="Tekstvak 10">
            <a:extLst>
              <a:ext uri="{FF2B5EF4-FFF2-40B4-BE49-F238E27FC236}">
                <a16:creationId xmlns:a16="http://schemas.microsoft.com/office/drawing/2014/main" id="{819CEA3A-E881-4CFB-8B1F-534016813BAE}"/>
              </a:ext>
            </a:extLst>
          </p:cNvPr>
          <p:cNvSpPr txBox="1">
            <a:spLocks noChangeArrowheads="1"/>
          </p:cNvSpPr>
          <p:nvPr/>
        </p:nvSpPr>
        <p:spPr bwMode="auto">
          <a:xfrm>
            <a:off x="11279048" y="3842440"/>
            <a:ext cx="776902" cy="295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defTabSz="914149" eaLnBrk="1" hangingPunct="1">
              <a:lnSpc>
                <a:spcPct val="90000"/>
              </a:lnSpc>
              <a:spcBef>
                <a:spcPct val="50000"/>
              </a:spcBef>
              <a:buClr>
                <a:srgbClr val="54B948"/>
              </a:buClr>
              <a:buSzPct val="80000"/>
            </a:pPr>
            <a:r>
              <a:rPr lang="nl-NL" sz="1466" b="1" dirty="0">
                <a:latin typeface="+mn-lt"/>
              </a:rPr>
              <a:t>Time</a:t>
            </a:r>
          </a:p>
        </p:txBody>
      </p:sp>
      <p:cxnSp>
        <p:nvCxnSpPr>
          <p:cNvPr id="11" name="Straight Arrow Connector 10">
            <a:extLst>
              <a:ext uri="{FF2B5EF4-FFF2-40B4-BE49-F238E27FC236}">
                <a16:creationId xmlns:a16="http://schemas.microsoft.com/office/drawing/2014/main" id="{CC9B758C-DAE3-4A34-82EC-56B3EAD5CA64}"/>
              </a:ext>
            </a:extLst>
          </p:cNvPr>
          <p:cNvCxnSpPr>
            <a:cxnSpLocks/>
          </p:cNvCxnSpPr>
          <p:nvPr/>
        </p:nvCxnSpPr>
        <p:spPr>
          <a:xfrm>
            <a:off x="328829" y="3851861"/>
            <a:ext cx="11468102" cy="0"/>
          </a:xfrm>
          <a:prstGeom prst="straightConnector1">
            <a:avLst/>
          </a:prstGeom>
          <a:ln w="1905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9F33972-8446-4D23-9705-CCD504F9C743}"/>
              </a:ext>
            </a:extLst>
          </p:cNvPr>
          <p:cNvSpPr txBox="1"/>
          <p:nvPr/>
        </p:nvSpPr>
        <p:spPr>
          <a:xfrm>
            <a:off x="311494" y="1199153"/>
            <a:ext cx="1739386" cy="923330"/>
          </a:xfrm>
          <a:prstGeom prst="rect">
            <a:avLst/>
          </a:prstGeom>
          <a:ln>
            <a:noFill/>
          </a:ln>
        </p:spPr>
        <p:txBody>
          <a:bodyPr wrap="square" rtlCol="0" anchor="ctr">
            <a:spAutoFit/>
          </a:bodyPr>
          <a:lstStyle/>
          <a:p>
            <a:pPr algn="ctr"/>
            <a:r>
              <a:rPr lang="en-US" dirty="0">
                <a:solidFill>
                  <a:schemeClr val="accent1"/>
                </a:solidFill>
              </a:rPr>
              <a:t>NetApp</a:t>
            </a:r>
            <a:r>
              <a:rPr lang="en-US" baseline="30000" dirty="0">
                <a:solidFill>
                  <a:schemeClr val="accent1"/>
                </a:solidFill>
              </a:rPr>
              <a:t>®</a:t>
            </a:r>
            <a:r>
              <a:rPr lang="en-US" dirty="0">
                <a:solidFill>
                  <a:schemeClr val="accent1"/>
                </a:solidFill>
              </a:rPr>
              <a:t> Snapshot™ copies</a:t>
            </a:r>
          </a:p>
        </p:txBody>
      </p:sp>
      <p:cxnSp>
        <p:nvCxnSpPr>
          <p:cNvPr id="13" name="Straight Connector 12">
            <a:extLst>
              <a:ext uri="{FF2B5EF4-FFF2-40B4-BE49-F238E27FC236}">
                <a16:creationId xmlns:a16="http://schemas.microsoft.com/office/drawing/2014/main" id="{A65B54FE-A608-4890-AF9E-6981EB2627C6}"/>
              </a:ext>
            </a:extLst>
          </p:cNvPr>
          <p:cNvCxnSpPr/>
          <p:nvPr/>
        </p:nvCxnSpPr>
        <p:spPr>
          <a:xfrm>
            <a:off x="1621663" y="2639363"/>
            <a:ext cx="0" cy="1244572"/>
          </a:xfrm>
          <a:prstGeom prst="lin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14" name="Oval 13">
            <a:extLst>
              <a:ext uri="{FF2B5EF4-FFF2-40B4-BE49-F238E27FC236}">
                <a16:creationId xmlns:a16="http://schemas.microsoft.com/office/drawing/2014/main" id="{5334DC9A-6110-4A65-911F-01E850D3A3BD}"/>
              </a:ext>
            </a:extLst>
          </p:cNvPr>
          <p:cNvSpPr/>
          <p:nvPr/>
        </p:nvSpPr>
        <p:spPr bwMode="auto">
          <a:xfrm>
            <a:off x="1528532" y="3774631"/>
            <a:ext cx="186270" cy="186270"/>
          </a:xfrm>
          <a:prstGeom prst="ellipse">
            <a:avLst/>
          </a:prstGeom>
          <a:solidFill>
            <a:srgbClr val="00B050"/>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60944" rIns="60944" bIns="121888" numCol="1" spcCol="0" rtlCol="0" fromWordArt="0" anchor="ctr" anchorCtr="0" forceAA="0" compatLnSpc="1">
            <a:prstTxWarp prst="textNoShape">
              <a:avLst/>
            </a:prstTxWarp>
            <a:noAutofit/>
          </a:bodyPr>
          <a:lstStyle/>
          <a:p>
            <a:pPr algn="ctr" defTabSz="1218463" fontAlgn="base">
              <a:spcBef>
                <a:spcPct val="0"/>
              </a:spcBef>
              <a:spcAft>
                <a:spcPct val="0"/>
              </a:spcAft>
            </a:pPr>
            <a:endParaRPr lang="ru-RU" sz="1350">
              <a:solidFill>
                <a:schemeClr val="tx1"/>
              </a:solidFill>
              <a:ea typeface="Tahoma" panose="020B0604030504040204" pitchFamily="34" charset="0"/>
              <a:cs typeface="Tahoma" panose="020B0604030504040204" pitchFamily="34" charset="0"/>
            </a:endParaRPr>
          </a:p>
        </p:txBody>
      </p:sp>
      <p:grpSp>
        <p:nvGrpSpPr>
          <p:cNvPr id="15" name="Group 14">
            <a:extLst>
              <a:ext uri="{FF2B5EF4-FFF2-40B4-BE49-F238E27FC236}">
                <a16:creationId xmlns:a16="http://schemas.microsoft.com/office/drawing/2014/main" id="{61765FFF-F029-4627-9C15-43C9E6401DE3}"/>
              </a:ext>
            </a:extLst>
          </p:cNvPr>
          <p:cNvGrpSpPr/>
          <p:nvPr/>
        </p:nvGrpSpPr>
        <p:grpSpPr>
          <a:xfrm>
            <a:off x="1477701" y="2243820"/>
            <a:ext cx="287925" cy="287925"/>
            <a:chOff x="1450687" y="4615809"/>
            <a:chExt cx="216000" cy="216000"/>
          </a:xfrm>
        </p:grpSpPr>
        <p:sp>
          <p:nvSpPr>
            <p:cNvPr id="16" name="Freeform 19">
              <a:extLst>
                <a:ext uri="{FF2B5EF4-FFF2-40B4-BE49-F238E27FC236}">
                  <a16:creationId xmlns:a16="http://schemas.microsoft.com/office/drawing/2014/main" id="{9078D76D-F53D-4F32-89B1-C94AEBAAE4D4}"/>
                </a:ext>
              </a:extLst>
            </p:cNvPr>
            <p:cNvSpPr>
              <a:spLocks noEditPoints="1"/>
            </p:cNvSpPr>
            <p:nvPr/>
          </p:nvSpPr>
          <p:spPr bwMode="auto">
            <a:xfrm>
              <a:off x="1450687" y="4615809"/>
              <a:ext cx="216000" cy="216000"/>
            </a:xfrm>
            <a:prstGeom prst="ellipse">
              <a:avLst/>
            </a:prstGeom>
            <a:noFill/>
            <a:ln w="19050">
              <a:solidFill>
                <a:schemeClr val="accent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49"/>
              <a:endParaRPr lang="id-ID" sz="1350"/>
            </a:p>
          </p:txBody>
        </p:sp>
        <p:grpSp>
          <p:nvGrpSpPr>
            <p:cNvPr id="17" name="Group 16">
              <a:extLst>
                <a:ext uri="{FF2B5EF4-FFF2-40B4-BE49-F238E27FC236}">
                  <a16:creationId xmlns:a16="http://schemas.microsoft.com/office/drawing/2014/main" id="{4260CB5E-FFF4-404C-93D1-B8F8973509A1}"/>
                </a:ext>
              </a:extLst>
            </p:cNvPr>
            <p:cNvGrpSpPr/>
            <p:nvPr/>
          </p:nvGrpSpPr>
          <p:grpSpPr>
            <a:xfrm>
              <a:off x="1507929" y="4698923"/>
              <a:ext cx="95016" cy="53641"/>
              <a:chOff x="3914722" y="2009662"/>
              <a:chExt cx="84527" cy="47491"/>
            </a:xfrm>
          </p:grpSpPr>
          <p:cxnSp>
            <p:nvCxnSpPr>
              <p:cNvPr id="18" name="Straight Connector 17">
                <a:extLst>
                  <a:ext uri="{FF2B5EF4-FFF2-40B4-BE49-F238E27FC236}">
                    <a16:creationId xmlns:a16="http://schemas.microsoft.com/office/drawing/2014/main" id="{C66084BC-34C7-4E0D-9DDE-59DF2A73708F}"/>
                  </a:ext>
                </a:extLst>
              </p:cNvPr>
              <p:cNvCxnSpPr>
                <a:cxnSpLocks/>
              </p:cNvCxnSpPr>
              <p:nvPr/>
            </p:nvCxnSpPr>
            <p:spPr>
              <a:xfrm flipH="1">
                <a:off x="3951782" y="2009662"/>
                <a:ext cx="47467" cy="47467"/>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39B7026-A504-422F-B8DB-247FA8464FA3}"/>
                  </a:ext>
                </a:extLst>
              </p:cNvPr>
              <p:cNvCxnSpPr/>
              <p:nvPr/>
            </p:nvCxnSpPr>
            <p:spPr>
              <a:xfrm flipH="1" flipV="1">
                <a:off x="3914722" y="2021153"/>
                <a:ext cx="36000" cy="3600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9719CA08-5838-4E1F-BF8D-923A34317D87}"/>
              </a:ext>
            </a:extLst>
          </p:cNvPr>
          <p:cNvCxnSpPr/>
          <p:nvPr/>
        </p:nvCxnSpPr>
        <p:spPr>
          <a:xfrm>
            <a:off x="3594606" y="2640493"/>
            <a:ext cx="0" cy="1244572"/>
          </a:xfrm>
          <a:prstGeom prst="line">
            <a:avLst/>
          </a:prstGeom>
          <a:noFill/>
          <a:ln w="19050">
            <a:solidFill>
              <a:srgbClr val="FFBCA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2" name="Oval 24">
            <a:extLst>
              <a:ext uri="{FF2B5EF4-FFF2-40B4-BE49-F238E27FC236}">
                <a16:creationId xmlns:a16="http://schemas.microsoft.com/office/drawing/2014/main" id="{7C4EDA67-50EC-4DCA-A277-883BEAB40247}"/>
              </a:ext>
            </a:extLst>
          </p:cNvPr>
          <p:cNvSpPr/>
          <p:nvPr/>
        </p:nvSpPr>
        <p:spPr bwMode="auto">
          <a:xfrm flipV="1">
            <a:off x="3687054" y="3586928"/>
            <a:ext cx="1107025" cy="273108"/>
          </a:xfrm>
          <a:custGeom>
            <a:avLst/>
            <a:gdLst>
              <a:gd name="connsiteX0" fmla="*/ 0 w 776535"/>
              <a:gd name="connsiteY0" fmla="*/ 311758 h 623515"/>
              <a:gd name="connsiteX1" fmla="*/ 388268 w 776535"/>
              <a:gd name="connsiteY1" fmla="*/ 0 h 623515"/>
              <a:gd name="connsiteX2" fmla="*/ 776536 w 776535"/>
              <a:gd name="connsiteY2" fmla="*/ 311758 h 623515"/>
              <a:gd name="connsiteX3" fmla="*/ 388268 w 776535"/>
              <a:gd name="connsiteY3" fmla="*/ 623516 h 623515"/>
              <a:gd name="connsiteX4" fmla="*/ 0 w 776535"/>
              <a:gd name="connsiteY4" fmla="*/ 311758 h 623515"/>
              <a:gd name="connsiteX0" fmla="*/ 388268 w 776536"/>
              <a:gd name="connsiteY0" fmla="*/ 0 h 623516"/>
              <a:gd name="connsiteX1" fmla="*/ 776536 w 776536"/>
              <a:gd name="connsiteY1" fmla="*/ 311758 h 623516"/>
              <a:gd name="connsiteX2" fmla="*/ 388268 w 776536"/>
              <a:gd name="connsiteY2" fmla="*/ 623516 h 623516"/>
              <a:gd name="connsiteX3" fmla="*/ 0 w 776536"/>
              <a:gd name="connsiteY3" fmla="*/ 311758 h 623516"/>
              <a:gd name="connsiteX4" fmla="*/ 479708 w 776536"/>
              <a:gd name="connsiteY4" fmla="*/ 91440 h 623516"/>
              <a:gd name="connsiteX0" fmla="*/ 776536 w 776536"/>
              <a:gd name="connsiteY0" fmla="*/ 249239 h 560997"/>
              <a:gd name="connsiteX1" fmla="*/ 388268 w 776536"/>
              <a:gd name="connsiteY1" fmla="*/ 560997 h 560997"/>
              <a:gd name="connsiteX2" fmla="*/ 0 w 776536"/>
              <a:gd name="connsiteY2" fmla="*/ 249239 h 560997"/>
              <a:gd name="connsiteX3" fmla="*/ 479708 w 776536"/>
              <a:gd name="connsiteY3" fmla="*/ 28921 h 560997"/>
              <a:gd name="connsiteX0" fmla="*/ 776536 w 776536"/>
              <a:gd name="connsiteY0" fmla="*/ 0 h 311758"/>
              <a:gd name="connsiteX1" fmla="*/ 388268 w 776536"/>
              <a:gd name="connsiteY1" fmla="*/ 311758 h 311758"/>
              <a:gd name="connsiteX2" fmla="*/ 0 w 776536"/>
              <a:gd name="connsiteY2" fmla="*/ 0 h 311758"/>
            </a:gdLst>
            <a:ahLst/>
            <a:cxnLst>
              <a:cxn ang="0">
                <a:pos x="connsiteX0" y="connsiteY0"/>
              </a:cxn>
              <a:cxn ang="0">
                <a:pos x="connsiteX1" y="connsiteY1"/>
              </a:cxn>
              <a:cxn ang="0">
                <a:pos x="connsiteX2" y="connsiteY2"/>
              </a:cxn>
            </a:cxnLst>
            <a:rect l="l" t="t" r="r" b="b"/>
            <a:pathLst>
              <a:path w="776536" h="311758">
                <a:moveTo>
                  <a:pt x="776536" y="0"/>
                </a:moveTo>
                <a:cubicBezTo>
                  <a:pt x="776536" y="172179"/>
                  <a:pt x="602702" y="311758"/>
                  <a:pt x="388268" y="311758"/>
                </a:cubicBezTo>
                <a:cubicBezTo>
                  <a:pt x="173834" y="311758"/>
                  <a:pt x="0" y="172179"/>
                  <a:pt x="0" y="0"/>
                </a:cubicBezTo>
              </a:path>
            </a:pathLst>
          </a:custGeom>
          <a:pattFill prst="ltUpDiag">
            <a:fgClr>
              <a:srgbClr val="FF0000"/>
            </a:fgClr>
            <a:bgClr>
              <a:srgbClr val="003738"/>
            </a:bgClr>
          </a:patt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60944" rIns="60944" bIns="121888" numCol="1" spcCol="0" rtlCol="0" fromWordArt="0" anchor="ctr" anchorCtr="0" forceAA="0" compatLnSpc="1">
            <a:prstTxWarp prst="textNoShape">
              <a:avLst/>
            </a:prstTxWarp>
            <a:noAutofit/>
          </a:bodyPr>
          <a:lstStyle/>
          <a:p>
            <a:pPr algn="ctr" defTabSz="1218463" fontAlgn="base">
              <a:spcBef>
                <a:spcPct val="0"/>
              </a:spcBef>
              <a:spcAft>
                <a:spcPct val="0"/>
              </a:spcAft>
            </a:pPr>
            <a:endParaRPr lang="ru-RU" sz="1350">
              <a:solidFill>
                <a:schemeClr val="tx1"/>
              </a:solidFill>
              <a:ea typeface="Tahoma" panose="020B0604030504040204" pitchFamily="34" charset="0"/>
              <a:cs typeface="Tahoma" panose="020B0604030504040204" pitchFamily="34" charset="0"/>
            </a:endParaRPr>
          </a:p>
        </p:txBody>
      </p:sp>
      <p:sp>
        <p:nvSpPr>
          <p:cNvPr id="23" name="Oval 22">
            <a:extLst>
              <a:ext uri="{FF2B5EF4-FFF2-40B4-BE49-F238E27FC236}">
                <a16:creationId xmlns:a16="http://schemas.microsoft.com/office/drawing/2014/main" id="{D843CA07-E5A9-41A6-851C-9E12DB120130}"/>
              </a:ext>
            </a:extLst>
          </p:cNvPr>
          <p:cNvSpPr/>
          <p:nvPr/>
        </p:nvSpPr>
        <p:spPr bwMode="auto">
          <a:xfrm>
            <a:off x="3501474" y="3787211"/>
            <a:ext cx="186270" cy="186270"/>
          </a:xfrm>
          <a:prstGeom prst="ellipse">
            <a:avLst/>
          </a:prstGeom>
          <a:solidFill>
            <a:srgbClr val="FF0000"/>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60944" rIns="60944" bIns="121888" numCol="1" spcCol="0" rtlCol="0" fromWordArt="0" anchor="ctr" anchorCtr="0" forceAA="0" compatLnSpc="1">
            <a:prstTxWarp prst="textNoShape">
              <a:avLst/>
            </a:prstTxWarp>
            <a:noAutofit/>
          </a:bodyPr>
          <a:lstStyle/>
          <a:p>
            <a:pPr algn="ctr" defTabSz="1218463" fontAlgn="base">
              <a:spcBef>
                <a:spcPct val="0"/>
              </a:spcBef>
              <a:spcAft>
                <a:spcPct val="0"/>
              </a:spcAft>
            </a:pPr>
            <a:endParaRPr lang="ru-RU" sz="1350">
              <a:solidFill>
                <a:schemeClr val="tx1"/>
              </a:solidFill>
              <a:ea typeface="Tahoma" panose="020B0604030504040204" pitchFamily="34" charset="0"/>
              <a:cs typeface="Tahoma" panose="020B0604030504040204" pitchFamily="34" charset="0"/>
            </a:endParaRPr>
          </a:p>
        </p:txBody>
      </p:sp>
      <p:grpSp>
        <p:nvGrpSpPr>
          <p:cNvPr id="24" name="Group 23">
            <a:extLst>
              <a:ext uri="{FF2B5EF4-FFF2-40B4-BE49-F238E27FC236}">
                <a16:creationId xmlns:a16="http://schemas.microsoft.com/office/drawing/2014/main" id="{BF9C1A95-AEF2-4AC2-B9CD-0F0BD6374B74}"/>
              </a:ext>
            </a:extLst>
          </p:cNvPr>
          <p:cNvGrpSpPr/>
          <p:nvPr/>
        </p:nvGrpSpPr>
        <p:grpSpPr>
          <a:xfrm>
            <a:off x="3450645" y="2244952"/>
            <a:ext cx="287925" cy="287925"/>
            <a:chOff x="1450687" y="4251757"/>
            <a:chExt cx="216000" cy="216000"/>
          </a:xfrm>
        </p:grpSpPr>
        <p:sp>
          <p:nvSpPr>
            <p:cNvPr id="25" name="Freeform 19">
              <a:extLst>
                <a:ext uri="{FF2B5EF4-FFF2-40B4-BE49-F238E27FC236}">
                  <a16:creationId xmlns:a16="http://schemas.microsoft.com/office/drawing/2014/main" id="{B5CADEB1-B00D-4FE8-B129-5519D08BB025}"/>
                </a:ext>
              </a:extLst>
            </p:cNvPr>
            <p:cNvSpPr>
              <a:spLocks noEditPoints="1"/>
            </p:cNvSpPr>
            <p:nvPr/>
          </p:nvSpPr>
          <p:spPr bwMode="auto">
            <a:xfrm>
              <a:off x="1450687" y="4251757"/>
              <a:ext cx="216000" cy="216000"/>
            </a:xfrm>
            <a:prstGeom prst="ellipse">
              <a:avLst/>
            </a:prstGeom>
            <a:noFill/>
            <a:ln w="19050">
              <a:solidFill>
                <a:srgbClr val="FFBCA3"/>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49"/>
              <a:endParaRPr lang="id-ID" sz="1350"/>
            </a:p>
          </p:txBody>
        </p:sp>
        <p:grpSp>
          <p:nvGrpSpPr>
            <p:cNvPr id="26" name="Group 25">
              <a:extLst>
                <a:ext uri="{FF2B5EF4-FFF2-40B4-BE49-F238E27FC236}">
                  <a16:creationId xmlns:a16="http://schemas.microsoft.com/office/drawing/2014/main" id="{B24EF51D-3899-49CC-96D1-9D2F0E40B4CA}"/>
                </a:ext>
              </a:extLst>
            </p:cNvPr>
            <p:cNvGrpSpPr/>
            <p:nvPr/>
          </p:nvGrpSpPr>
          <p:grpSpPr>
            <a:xfrm>
              <a:off x="1518216" y="4319090"/>
              <a:ext cx="80942" cy="81333"/>
              <a:chOff x="3923928" y="1995686"/>
              <a:chExt cx="72008" cy="72008"/>
            </a:xfrm>
          </p:grpSpPr>
          <p:cxnSp>
            <p:nvCxnSpPr>
              <p:cNvPr id="27" name="Straight Connector 26">
                <a:extLst>
                  <a:ext uri="{FF2B5EF4-FFF2-40B4-BE49-F238E27FC236}">
                    <a16:creationId xmlns:a16="http://schemas.microsoft.com/office/drawing/2014/main" id="{CDDC3D73-E811-4EB3-9901-2359F0BE4C30}"/>
                  </a:ext>
                </a:extLst>
              </p:cNvPr>
              <p:cNvCxnSpPr/>
              <p:nvPr/>
            </p:nvCxnSpPr>
            <p:spPr>
              <a:xfrm flipH="1">
                <a:off x="3923928" y="1995686"/>
                <a:ext cx="72008" cy="72008"/>
              </a:xfrm>
              <a:prstGeom prst="line">
                <a:avLst/>
              </a:prstGeom>
              <a:ln w="19050" cap="rnd">
                <a:solidFill>
                  <a:srgbClr val="FFBCA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579F693-5376-4D3A-B324-62A947215459}"/>
                  </a:ext>
                </a:extLst>
              </p:cNvPr>
              <p:cNvCxnSpPr/>
              <p:nvPr/>
            </p:nvCxnSpPr>
            <p:spPr>
              <a:xfrm flipH="1" flipV="1">
                <a:off x="3923928" y="1995686"/>
                <a:ext cx="72008" cy="72008"/>
              </a:xfrm>
              <a:prstGeom prst="line">
                <a:avLst/>
              </a:prstGeom>
              <a:ln w="19050" cap="rnd">
                <a:solidFill>
                  <a:srgbClr val="FFBCA3"/>
                </a:solidFill>
              </a:ln>
            </p:spPr>
            <p:style>
              <a:lnRef idx="1">
                <a:schemeClr val="accent1"/>
              </a:lnRef>
              <a:fillRef idx="0">
                <a:schemeClr val="accent1"/>
              </a:fillRef>
              <a:effectRef idx="0">
                <a:schemeClr val="accent1"/>
              </a:effectRef>
              <a:fontRef idx="minor">
                <a:schemeClr val="tx1"/>
              </a:fontRef>
            </p:style>
          </p:cxnSp>
        </p:grpSp>
      </p:grpSp>
      <p:sp>
        <p:nvSpPr>
          <p:cNvPr id="29" name="Rectangle 28">
            <a:extLst>
              <a:ext uri="{FF2B5EF4-FFF2-40B4-BE49-F238E27FC236}">
                <a16:creationId xmlns:a16="http://schemas.microsoft.com/office/drawing/2014/main" id="{EE57C61B-D3BF-4A92-B0D6-9541CB4FCA9D}"/>
              </a:ext>
            </a:extLst>
          </p:cNvPr>
          <p:cNvSpPr/>
          <p:nvPr/>
        </p:nvSpPr>
        <p:spPr>
          <a:xfrm>
            <a:off x="3652916" y="3183219"/>
            <a:ext cx="1440513" cy="343135"/>
          </a:xfrm>
          <a:prstGeom prst="rect">
            <a:avLst/>
          </a:prstGeom>
          <a:noFill/>
          <a:ln>
            <a:noFill/>
          </a:ln>
        </p:spPr>
        <p:txBody>
          <a:bodyPr wrap="square" lIns="0" tIns="47988" rIns="0" bIns="47988">
            <a:spAutoFit/>
          </a:bodyPr>
          <a:lstStyle/>
          <a:p>
            <a:pPr algn="ctr" defTabSz="914149"/>
            <a:r>
              <a:rPr lang="en-GB" sz="1600" dirty="0">
                <a:solidFill>
                  <a:srgbClr val="FFBCA3"/>
                </a:solidFill>
                <a:ea typeface="Tahoma" charset="0"/>
                <a:cs typeface="Tahoma" charset="0"/>
              </a:rPr>
              <a:t>Loss of service</a:t>
            </a:r>
          </a:p>
        </p:txBody>
      </p:sp>
      <p:sp>
        <p:nvSpPr>
          <p:cNvPr id="30" name="Tekstvak 11">
            <a:extLst>
              <a:ext uri="{FF2B5EF4-FFF2-40B4-BE49-F238E27FC236}">
                <a16:creationId xmlns:a16="http://schemas.microsoft.com/office/drawing/2014/main" id="{ACCFA76E-68FC-406B-984C-9276EE69476A}"/>
              </a:ext>
            </a:extLst>
          </p:cNvPr>
          <p:cNvSpPr txBox="1">
            <a:spLocks noChangeArrowheads="1"/>
          </p:cNvSpPr>
          <p:nvPr/>
        </p:nvSpPr>
        <p:spPr bwMode="auto">
          <a:xfrm>
            <a:off x="1765626" y="4986488"/>
            <a:ext cx="1643191" cy="4983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en-US"/>
            </a:defPPr>
            <a:lvl1pPr algn="ctr">
              <a:lnSpc>
                <a:spcPct val="90000"/>
              </a:lnSpc>
              <a:spcBef>
                <a:spcPct val="50000"/>
              </a:spcBef>
              <a:buClr>
                <a:schemeClr val="tx2"/>
              </a:buClr>
              <a:buSzPct val="80000"/>
              <a:defRPr sz="1100">
                <a:solidFill>
                  <a:schemeClr val="tx1">
                    <a:lumMod val="75000"/>
                    <a:lumOff val="25000"/>
                  </a:schemeClr>
                </a:solidFill>
                <a:latin typeface="+mj-lt"/>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pPr defTabSz="914149">
              <a:buClr>
                <a:srgbClr val="54B948"/>
              </a:buClr>
            </a:pPr>
            <a:r>
              <a:rPr lang="nl-NL" sz="1466" b="1" dirty="0">
                <a:solidFill>
                  <a:schemeClr val="tx1"/>
                </a:solidFill>
              </a:rPr>
              <a:t>Recovery point objective </a:t>
            </a:r>
            <a:r>
              <a:rPr lang="nl-NL" sz="1466" b="1" dirty="0">
                <a:solidFill>
                  <a:schemeClr val="tx1"/>
                </a:solidFill>
                <a:latin typeface="+mn-lt"/>
              </a:rPr>
              <a:t>(RPO)</a:t>
            </a:r>
          </a:p>
        </p:txBody>
      </p:sp>
      <p:cxnSp>
        <p:nvCxnSpPr>
          <p:cNvPr id="31" name="Rechte verbindingslijn 143">
            <a:extLst>
              <a:ext uri="{FF2B5EF4-FFF2-40B4-BE49-F238E27FC236}">
                <a16:creationId xmlns:a16="http://schemas.microsoft.com/office/drawing/2014/main" id="{5C95C28A-90DF-440F-8E7D-468380379255}"/>
              </a:ext>
            </a:extLst>
          </p:cNvPr>
          <p:cNvCxnSpPr>
            <a:cxnSpLocks/>
          </p:cNvCxnSpPr>
          <p:nvPr/>
        </p:nvCxnSpPr>
        <p:spPr>
          <a:xfrm flipH="1">
            <a:off x="1622388" y="4928703"/>
            <a:ext cx="1972218" cy="0"/>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0F9D1A-B232-4EE5-AF94-B6E17BEF1088}"/>
              </a:ext>
            </a:extLst>
          </p:cNvPr>
          <p:cNvCxnSpPr>
            <a:cxnSpLocks/>
          </p:cNvCxnSpPr>
          <p:nvPr/>
        </p:nvCxnSpPr>
        <p:spPr>
          <a:xfrm>
            <a:off x="1622388" y="3967876"/>
            <a:ext cx="0" cy="1157040"/>
          </a:xfrm>
          <a:prstGeom prst="line">
            <a:avLst/>
          </a:prstGeom>
          <a:ln w="19050">
            <a:solidFill>
              <a:schemeClr val="tx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6272893-C7F5-4496-A0B8-653EF0119BF6}"/>
              </a:ext>
            </a:extLst>
          </p:cNvPr>
          <p:cNvCxnSpPr>
            <a:cxnSpLocks/>
          </p:cNvCxnSpPr>
          <p:nvPr/>
        </p:nvCxnSpPr>
        <p:spPr>
          <a:xfrm>
            <a:off x="3594606" y="3967876"/>
            <a:ext cx="0" cy="561610"/>
          </a:xfrm>
          <a:prstGeom prst="line">
            <a:avLst/>
          </a:prstGeom>
          <a:ln w="19050">
            <a:solidFill>
              <a:schemeClr val="tx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EE41A9F-E08F-4899-A57B-D946A424B1D6}"/>
              </a:ext>
            </a:extLst>
          </p:cNvPr>
          <p:cNvCxnSpPr>
            <a:cxnSpLocks/>
          </p:cNvCxnSpPr>
          <p:nvPr/>
        </p:nvCxnSpPr>
        <p:spPr>
          <a:xfrm>
            <a:off x="3594606" y="4529486"/>
            <a:ext cx="0" cy="595430"/>
          </a:xfrm>
          <a:prstGeom prst="line">
            <a:avLst/>
          </a:prstGeom>
          <a:ln w="19050">
            <a:solidFill>
              <a:schemeClr val="tx1"/>
            </a:solidFill>
            <a:tailEnd type="none" w="med" len="sm"/>
          </a:ln>
        </p:spPr>
        <p:style>
          <a:lnRef idx="1">
            <a:schemeClr val="accent1"/>
          </a:lnRef>
          <a:fillRef idx="0">
            <a:schemeClr val="accent1"/>
          </a:fillRef>
          <a:effectRef idx="0">
            <a:schemeClr val="accent1"/>
          </a:effectRef>
          <a:fontRef idx="minor">
            <a:schemeClr val="tx1"/>
          </a:fontRef>
        </p:style>
      </p:cxnSp>
      <p:sp>
        <p:nvSpPr>
          <p:cNvPr id="35" name="Tekstvak 11">
            <a:extLst>
              <a:ext uri="{FF2B5EF4-FFF2-40B4-BE49-F238E27FC236}">
                <a16:creationId xmlns:a16="http://schemas.microsoft.com/office/drawing/2014/main" id="{427DABFF-3AC7-4F93-9216-C90EFCDF1E0E}"/>
              </a:ext>
            </a:extLst>
          </p:cNvPr>
          <p:cNvSpPr txBox="1">
            <a:spLocks noChangeArrowheads="1"/>
          </p:cNvSpPr>
          <p:nvPr/>
        </p:nvSpPr>
        <p:spPr bwMode="auto">
          <a:xfrm>
            <a:off x="4042957" y="4986488"/>
            <a:ext cx="2192341" cy="4983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en-US"/>
            </a:defPPr>
            <a:lvl1pPr algn="ctr">
              <a:lnSpc>
                <a:spcPct val="90000"/>
              </a:lnSpc>
              <a:spcBef>
                <a:spcPct val="50000"/>
              </a:spcBef>
              <a:buClr>
                <a:schemeClr val="tx2"/>
              </a:buClr>
              <a:buSzPct val="80000"/>
              <a:defRPr sz="1100">
                <a:solidFill>
                  <a:schemeClr val="tx1">
                    <a:lumMod val="75000"/>
                    <a:lumOff val="25000"/>
                  </a:schemeClr>
                </a:solidFill>
                <a:latin typeface="+mj-lt"/>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pPr defTabSz="914149">
              <a:buClr>
                <a:srgbClr val="54B948"/>
              </a:buClr>
            </a:pPr>
            <a:r>
              <a:rPr lang="nl-NL" sz="1466" b="1" dirty="0">
                <a:solidFill>
                  <a:schemeClr val="tx1"/>
                </a:solidFill>
                <a:latin typeface="+mn-lt"/>
              </a:rPr>
              <a:t>Recovery time objective (RTO)</a:t>
            </a:r>
          </a:p>
        </p:txBody>
      </p:sp>
      <p:cxnSp>
        <p:nvCxnSpPr>
          <p:cNvPr id="36" name="Rechte verbindingslijn 143">
            <a:extLst>
              <a:ext uri="{FF2B5EF4-FFF2-40B4-BE49-F238E27FC236}">
                <a16:creationId xmlns:a16="http://schemas.microsoft.com/office/drawing/2014/main" id="{730A6358-6BEC-4387-9D2A-764559736FCD}"/>
              </a:ext>
            </a:extLst>
          </p:cNvPr>
          <p:cNvCxnSpPr>
            <a:cxnSpLocks/>
          </p:cNvCxnSpPr>
          <p:nvPr/>
        </p:nvCxnSpPr>
        <p:spPr>
          <a:xfrm flipH="1" flipV="1">
            <a:off x="3594607" y="4928703"/>
            <a:ext cx="3091881" cy="7658"/>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Tekstvak 10">
            <a:extLst>
              <a:ext uri="{FF2B5EF4-FFF2-40B4-BE49-F238E27FC236}">
                <a16:creationId xmlns:a16="http://schemas.microsoft.com/office/drawing/2014/main" id="{257714B0-0371-4EE6-A5BE-3E13C8B327E6}"/>
              </a:ext>
            </a:extLst>
          </p:cNvPr>
          <p:cNvSpPr txBox="1">
            <a:spLocks noChangeArrowheads="1"/>
          </p:cNvSpPr>
          <p:nvPr/>
        </p:nvSpPr>
        <p:spPr bwMode="auto">
          <a:xfrm>
            <a:off x="3606878" y="3998553"/>
            <a:ext cx="1241552" cy="313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defTabSz="914149" eaLnBrk="1" hangingPunct="1">
              <a:lnSpc>
                <a:spcPct val="90000"/>
              </a:lnSpc>
              <a:spcBef>
                <a:spcPct val="50000"/>
              </a:spcBef>
              <a:buClr>
                <a:srgbClr val="54B948"/>
              </a:buClr>
              <a:buSzPct val="80000"/>
            </a:pPr>
            <a:r>
              <a:rPr lang="nl-NL" sz="1600" dirty="0">
                <a:solidFill>
                  <a:srgbClr val="FFBCA3"/>
                </a:solidFill>
                <a:latin typeface="+mn-lt"/>
              </a:rPr>
              <a:t>Downtime</a:t>
            </a:r>
          </a:p>
        </p:txBody>
      </p:sp>
      <p:cxnSp>
        <p:nvCxnSpPr>
          <p:cNvPr id="38" name="Rechte verbindingslijn 143">
            <a:extLst>
              <a:ext uri="{FF2B5EF4-FFF2-40B4-BE49-F238E27FC236}">
                <a16:creationId xmlns:a16="http://schemas.microsoft.com/office/drawing/2014/main" id="{5546CB3C-DD01-4640-A198-49494C561E23}"/>
              </a:ext>
            </a:extLst>
          </p:cNvPr>
          <p:cNvCxnSpPr>
            <a:cxnSpLocks/>
          </p:cNvCxnSpPr>
          <p:nvPr/>
        </p:nvCxnSpPr>
        <p:spPr>
          <a:xfrm flipH="1">
            <a:off x="3594608" y="4435638"/>
            <a:ext cx="1240394" cy="634"/>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099C553-E80E-4988-A0DB-C2D30D2BB6A4}"/>
              </a:ext>
            </a:extLst>
          </p:cNvPr>
          <p:cNvCxnSpPr>
            <a:cxnSpLocks/>
          </p:cNvCxnSpPr>
          <p:nvPr/>
        </p:nvCxnSpPr>
        <p:spPr>
          <a:xfrm flipH="1">
            <a:off x="4835002" y="3880345"/>
            <a:ext cx="4653" cy="622285"/>
          </a:xfrm>
          <a:prstGeom prst="line">
            <a:avLst/>
          </a:prstGeom>
          <a:ln w="19050">
            <a:solidFill>
              <a:schemeClr val="tx1"/>
            </a:solidFill>
            <a:tailEnd type="none" w="med" len="sm"/>
          </a:ln>
        </p:spPr>
        <p:style>
          <a:lnRef idx="1">
            <a:schemeClr val="accent1"/>
          </a:lnRef>
          <a:fillRef idx="0">
            <a:schemeClr val="accent1"/>
          </a:fillRef>
          <a:effectRef idx="0">
            <a:schemeClr val="accent1"/>
          </a:effectRef>
          <a:fontRef idx="minor">
            <a:schemeClr val="tx1"/>
          </a:fontRef>
        </p:style>
      </p:cxnSp>
      <p:sp>
        <p:nvSpPr>
          <p:cNvPr id="41" name="Oval 24">
            <a:extLst>
              <a:ext uri="{FF2B5EF4-FFF2-40B4-BE49-F238E27FC236}">
                <a16:creationId xmlns:a16="http://schemas.microsoft.com/office/drawing/2014/main" id="{1801B8F1-8524-4892-AA94-230CE45B0A42}"/>
              </a:ext>
            </a:extLst>
          </p:cNvPr>
          <p:cNvSpPr/>
          <p:nvPr/>
        </p:nvSpPr>
        <p:spPr bwMode="auto">
          <a:xfrm flipV="1">
            <a:off x="4890468" y="3586928"/>
            <a:ext cx="1723626" cy="273108"/>
          </a:xfrm>
          <a:custGeom>
            <a:avLst/>
            <a:gdLst>
              <a:gd name="connsiteX0" fmla="*/ 0 w 776535"/>
              <a:gd name="connsiteY0" fmla="*/ 311758 h 623515"/>
              <a:gd name="connsiteX1" fmla="*/ 388268 w 776535"/>
              <a:gd name="connsiteY1" fmla="*/ 0 h 623515"/>
              <a:gd name="connsiteX2" fmla="*/ 776536 w 776535"/>
              <a:gd name="connsiteY2" fmla="*/ 311758 h 623515"/>
              <a:gd name="connsiteX3" fmla="*/ 388268 w 776535"/>
              <a:gd name="connsiteY3" fmla="*/ 623516 h 623515"/>
              <a:gd name="connsiteX4" fmla="*/ 0 w 776535"/>
              <a:gd name="connsiteY4" fmla="*/ 311758 h 623515"/>
              <a:gd name="connsiteX0" fmla="*/ 388268 w 776536"/>
              <a:gd name="connsiteY0" fmla="*/ 0 h 623516"/>
              <a:gd name="connsiteX1" fmla="*/ 776536 w 776536"/>
              <a:gd name="connsiteY1" fmla="*/ 311758 h 623516"/>
              <a:gd name="connsiteX2" fmla="*/ 388268 w 776536"/>
              <a:gd name="connsiteY2" fmla="*/ 623516 h 623516"/>
              <a:gd name="connsiteX3" fmla="*/ 0 w 776536"/>
              <a:gd name="connsiteY3" fmla="*/ 311758 h 623516"/>
              <a:gd name="connsiteX4" fmla="*/ 479708 w 776536"/>
              <a:gd name="connsiteY4" fmla="*/ 91440 h 623516"/>
              <a:gd name="connsiteX0" fmla="*/ 776536 w 776536"/>
              <a:gd name="connsiteY0" fmla="*/ 249239 h 560997"/>
              <a:gd name="connsiteX1" fmla="*/ 388268 w 776536"/>
              <a:gd name="connsiteY1" fmla="*/ 560997 h 560997"/>
              <a:gd name="connsiteX2" fmla="*/ 0 w 776536"/>
              <a:gd name="connsiteY2" fmla="*/ 249239 h 560997"/>
              <a:gd name="connsiteX3" fmla="*/ 479708 w 776536"/>
              <a:gd name="connsiteY3" fmla="*/ 28921 h 560997"/>
              <a:gd name="connsiteX0" fmla="*/ 776536 w 776536"/>
              <a:gd name="connsiteY0" fmla="*/ 0 h 311758"/>
              <a:gd name="connsiteX1" fmla="*/ 388268 w 776536"/>
              <a:gd name="connsiteY1" fmla="*/ 311758 h 311758"/>
              <a:gd name="connsiteX2" fmla="*/ 0 w 776536"/>
              <a:gd name="connsiteY2" fmla="*/ 0 h 311758"/>
            </a:gdLst>
            <a:ahLst/>
            <a:cxnLst>
              <a:cxn ang="0">
                <a:pos x="connsiteX0" y="connsiteY0"/>
              </a:cxn>
              <a:cxn ang="0">
                <a:pos x="connsiteX1" y="connsiteY1"/>
              </a:cxn>
              <a:cxn ang="0">
                <a:pos x="connsiteX2" y="connsiteY2"/>
              </a:cxn>
            </a:cxnLst>
            <a:rect l="l" t="t" r="r" b="b"/>
            <a:pathLst>
              <a:path w="776536" h="311758">
                <a:moveTo>
                  <a:pt x="776536" y="0"/>
                </a:moveTo>
                <a:cubicBezTo>
                  <a:pt x="776536" y="172179"/>
                  <a:pt x="602702" y="311758"/>
                  <a:pt x="388268" y="311758"/>
                </a:cubicBezTo>
                <a:cubicBezTo>
                  <a:pt x="173834" y="311758"/>
                  <a:pt x="0" y="172179"/>
                  <a:pt x="0" y="0"/>
                </a:cubicBezTo>
              </a:path>
            </a:pathLst>
          </a:custGeom>
          <a:pattFill prst="ltUpDiag">
            <a:fgClr>
              <a:schemeClr val="accent4"/>
            </a:fgClr>
            <a:bgClr>
              <a:srgbClr val="003738"/>
            </a:bgClr>
          </a:patt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60944" rIns="60944" bIns="121888" numCol="1" spcCol="0" rtlCol="0" fromWordArt="0" anchor="ctr" anchorCtr="0" forceAA="0" compatLnSpc="1">
            <a:prstTxWarp prst="textNoShape">
              <a:avLst/>
            </a:prstTxWarp>
            <a:noAutofit/>
          </a:bodyPr>
          <a:lstStyle/>
          <a:p>
            <a:pPr algn="ctr" defTabSz="1218463" fontAlgn="base">
              <a:spcBef>
                <a:spcPct val="0"/>
              </a:spcBef>
              <a:spcAft>
                <a:spcPct val="0"/>
              </a:spcAft>
            </a:pPr>
            <a:endParaRPr lang="ru-RU" sz="1350">
              <a:solidFill>
                <a:schemeClr val="tx1"/>
              </a:solidFill>
              <a:ea typeface="Tahoma" panose="020B0604030504040204" pitchFamily="34" charset="0"/>
              <a:cs typeface="Tahoma" panose="020B0604030504040204" pitchFamily="34" charset="0"/>
            </a:endParaRPr>
          </a:p>
        </p:txBody>
      </p:sp>
      <p:sp>
        <p:nvSpPr>
          <p:cNvPr id="42" name="Oval 41">
            <a:extLst>
              <a:ext uri="{FF2B5EF4-FFF2-40B4-BE49-F238E27FC236}">
                <a16:creationId xmlns:a16="http://schemas.microsoft.com/office/drawing/2014/main" id="{7C7E0455-4181-4007-B074-6F9459ADEBBE}"/>
              </a:ext>
            </a:extLst>
          </p:cNvPr>
          <p:cNvSpPr/>
          <p:nvPr/>
        </p:nvSpPr>
        <p:spPr bwMode="auto">
          <a:xfrm>
            <a:off x="4743026" y="3787211"/>
            <a:ext cx="186270" cy="186270"/>
          </a:xfrm>
          <a:prstGeom prst="ellipse">
            <a:avLst/>
          </a:prstGeom>
          <a:solidFill>
            <a:srgbClr val="FFC000"/>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60944" rIns="60944" bIns="121888" numCol="1" spcCol="0" rtlCol="0" fromWordArt="0" anchor="ctr" anchorCtr="0" forceAA="0" compatLnSpc="1">
            <a:prstTxWarp prst="textNoShape">
              <a:avLst/>
            </a:prstTxWarp>
            <a:noAutofit/>
          </a:bodyPr>
          <a:lstStyle/>
          <a:p>
            <a:pPr algn="ctr" defTabSz="1218463" fontAlgn="base">
              <a:spcBef>
                <a:spcPct val="0"/>
              </a:spcBef>
              <a:spcAft>
                <a:spcPct val="0"/>
              </a:spcAft>
            </a:pPr>
            <a:endParaRPr lang="ru-RU" sz="1350">
              <a:solidFill>
                <a:schemeClr val="tx1"/>
              </a:solidFill>
              <a:ea typeface="Tahoma" panose="020B0604030504040204" pitchFamily="34" charset="0"/>
              <a:cs typeface="Tahoma" panose="020B0604030504040204" pitchFamily="34" charset="0"/>
            </a:endParaRPr>
          </a:p>
        </p:txBody>
      </p:sp>
      <p:sp>
        <p:nvSpPr>
          <p:cNvPr id="43" name="Oval 42">
            <a:extLst>
              <a:ext uri="{FF2B5EF4-FFF2-40B4-BE49-F238E27FC236}">
                <a16:creationId xmlns:a16="http://schemas.microsoft.com/office/drawing/2014/main" id="{E8881F60-020F-4CA7-8150-994F54FEC521}"/>
              </a:ext>
            </a:extLst>
          </p:cNvPr>
          <p:cNvSpPr/>
          <p:nvPr/>
        </p:nvSpPr>
        <p:spPr bwMode="auto">
          <a:xfrm>
            <a:off x="6588702" y="3774631"/>
            <a:ext cx="186270" cy="186270"/>
          </a:xfrm>
          <a:prstGeom prst="ellipse">
            <a:avLst/>
          </a:prstGeom>
          <a:solidFill>
            <a:srgbClr val="00B050"/>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60944" rIns="60944" bIns="121888" numCol="1" spcCol="0" rtlCol="0" fromWordArt="0" anchor="ctr" anchorCtr="0" forceAA="0" compatLnSpc="1">
            <a:prstTxWarp prst="textNoShape">
              <a:avLst/>
            </a:prstTxWarp>
            <a:noAutofit/>
          </a:bodyPr>
          <a:lstStyle/>
          <a:p>
            <a:pPr algn="ctr" defTabSz="1218463" fontAlgn="base">
              <a:spcBef>
                <a:spcPct val="0"/>
              </a:spcBef>
              <a:spcAft>
                <a:spcPct val="0"/>
              </a:spcAft>
            </a:pPr>
            <a:endParaRPr lang="ru-RU" sz="1350">
              <a:solidFill>
                <a:schemeClr val="tx1"/>
              </a:solidFill>
              <a:ea typeface="Tahoma" panose="020B0604030504040204" pitchFamily="34" charset="0"/>
              <a:cs typeface="Tahoma" panose="020B0604030504040204" pitchFamily="34" charset="0"/>
            </a:endParaRPr>
          </a:p>
        </p:txBody>
      </p:sp>
      <p:sp>
        <p:nvSpPr>
          <p:cNvPr id="51" name="Rectangle 50">
            <a:extLst>
              <a:ext uri="{FF2B5EF4-FFF2-40B4-BE49-F238E27FC236}">
                <a16:creationId xmlns:a16="http://schemas.microsoft.com/office/drawing/2014/main" id="{807C8BFE-3123-4891-A043-F3A48BF9AF30}"/>
              </a:ext>
            </a:extLst>
          </p:cNvPr>
          <p:cNvSpPr/>
          <p:nvPr/>
        </p:nvSpPr>
        <p:spPr>
          <a:xfrm>
            <a:off x="5398941" y="3175628"/>
            <a:ext cx="946061" cy="343135"/>
          </a:xfrm>
          <a:prstGeom prst="rect">
            <a:avLst/>
          </a:prstGeom>
          <a:noFill/>
        </p:spPr>
        <p:txBody>
          <a:bodyPr wrap="square" lIns="0" tIns="47988" rIns="0" bIns="47988">
            <a:spAutoFit/>
          </a:bodyPr>
          <a:lstStyle/>
          <a:p>
            <a:pPr algn="ctr" defTabSz="914149"/>
            <a:r>
              <a:rPr lang="en-GB" sz="1600" dirty="0">
                <a:solidFill>
                  <a:srgbClr val="FFC000"/>
                </a:solidFill>
                <a:ea typeface="Tahoma" charset="0"/>
                <a:cs typeface="Tahoma" charset="0"/>
              </a:rPr>
              <a:t>Limited</a:t>
            </a:r>
          </a:p>
        </p:txBody>
      </p:sp>
      <p:sp>
        <p:nvSpPr>
          <p:cNvPr id="52" name="Tekstvak 10">
            <a:extLst>
              <a:ext uri="{FF2B5EF4-FFF2-40B4-BE49-F238E27FC236}">
                <a16:creationId xmlns:a16="http://schemas.microsoft.com/office/drawing/2014/main" id="{79EE10E4-7600-495B-9A8A-C955E9B8323E}"/>
              </a:ext>
            </a:extLst>
          </p:cNvPr>
          <p:cNvSpPr txBox="1">
            <a:spLocks noChangeArrowheads="1"/>
          </p:cNvSpPr>
          <p:nvPr/>
        </p:nvSpPr>
        <p:spPr bwMode="auto">
          <a:xfrm>
            <a:off x="4903692" y="4052779"/>
            <a:ext cx="1728452" cy="3139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defTabSz="914149" eaLnBrk="1" hangingPunct="1">
              <a:lnSpc>
                <a:spcPct val="90000"/>
              </a:lnSpc>
              <a:spcBef>
                <a:spcPct val="50000"/>
              </a:spcBef>
              <a:buClr>
                <a:srgbClr val="54B948"/>
              </a:buClr>
              <a:buSzPct val="80000"/>
            </a:pPr>
            <a:r>
              <a:rPr lang="nl-NL" sz="1600" dirty="0">
                <a:solidFill>
                  <a:srgbClr val="FFC000"/>
                </a:solidFill>
                <a:latin typeface="+mn-lt"/>
              </a:rPr>
              <a:t>Reaction time</a:t>
            </a:r>
          </a:p>
        </p:txBody>
      </p:sp>
      <p:cxnSp>
        <p:nvCxnSpPr>
          <p:cNvPr id="53" name="Rechte verbindingslijn 143">
            <a:extLst>
              <a:ext uri="{FF2B5EF4-FFF2-40B4-BE49-F238E27FC236}">
                <a16:creationId xmlns:a16="http://schemas.microsoft.com/office/drawing/2014/main" id="{5FFE2604-7D01-4AA3-852E-3EB3DA730689}"/>
              </a:ext>
            </a:extLst>
          </p:cNvPr>
          <p:cNvCxnSpPr>
            <a:cxnSpLocks/>
          </p:cNvCxnSpPr>
          <p:nvPr/>
        </p:nvCxnSpPr>
        <p:spPr>
          <a:xfrm flipH="1">
            <a:off x="4831220" y="4436272"/>
            <a:ext cx="1842122" cy="0"/>
          </a:xfrm>
          <a:prstGeom prst="line">
            <a:avLst/>
          </a:prstGeom>
          <a:ln w="12700">
            <a:no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9264EFA1-532F-4D6D-9EA6-E026113FB123}"/>
              </a:ext>
            </a:extLst>
          </p:cNvPr>
          <p:cNvSpPr/>
          <p:nvPr/>
        </p:nvSpPr>
        <p:spPr bwMode="auto">
          <a:xfrm>
            <a:off x="8121506" y="3774631"/>
            <a:ext cx="186270" cy="186270"/>
          </a:xfrm>
          <a:prstGeom prst="ellipse">
            <a:avLst/>
          </a:prstGeom>
          <a:solidFill>
            <a:srgbClr val="00B050"/>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60944" rIns="60944" bIns="121888" numCol="1" spcCol="0" rtlCol="0" fromWordArt="0" anchor="ctr" anchorCtr="0" forceAA="0" compatLnSpc="1">
            <a:prstTxWarp prst="textNoShape">
              <a:avLst/>
            </a:prstTxWarp>
            <a:noAutofit/>
          </a:bodyPr>
          <a:lstStyle/>
          <a:p>
            <a:pPr algn="ctr" defTabSz="1218463" fontAlgn="base">
              <a:spcBef>
                <a:spcPct val="0"/>
              </a:spcBef>
              <a:spcAft>
                <a:spcPct val="0"/>
              </a:spcAft>
            </a:pPr>
            <a:endParaRPr lang="ru-RU" sz="1350">
              <a:solidFill>
                <a:schemeClr val="tx1"/>
              </a:solidFill>
              <a:ea typeface="Tahoma" panose="020B0604030504040204" pitchFamily="34" charset="0"/>
              <a:cs typeface="Tahoma" panose="020B0604030504040204" pitchFamily="34" charset="0"/>
            </a:endParaRPr>
          </a:p>
        </p:txBody>
      </p:sp>
      <p:grpSp>
        <p:nvGrpSpPr>
          <p:cNvPr id="58" name="Group 57">
            <a:extLst>
              <a:ext uri="{FF2B5EF4-FFF2-40B4-BE49-F238E27FC236}">
                <a16:creationId xmlns:a16="http://schemas.microsoft.com/office/drawing/2014/main" id="{FA2291FB-EA86-4BA0-BAB9-72209DD8308D}"/>
              </a:ext>
            </a:extLst>
          </p:cNvPr>
          <p:cNvGrpSpPr/>
          <p:nvPr/>
        </p:nvGrpSpPr>
        <p:grpSpPr>
          <a:xfrm>
            <a:off x="6533218" y="2256943"/>
            <a:ext cx="287925" cy="287925"/>
            <a:chOff x="1450687" y="4615809"/>
            <a:chExt cx="216000" cy="216000"/>
          </a:xfrm>
        </p:grpSpPr>
        <p:sp>
          <p:nvSpPr>
            <p:cNvPr id="59" name="Freeform 19">
              <a:extLst>
                <a:ext uri="{FF2B5EF4-FFF2-40B4-BE49-F238E27FC236}">
                  <a16:creationId xmlns:a16="http://schemas.microsoft.com/office/drawing/2014/main" id="{58C29073-B693-46D4-B600-E1B98AB444B2}"/>
                </a:ext>
              </a:extLst>
            </p:cNvPr>
            <p:cNvSpPr>
              <a:spLocks noEditPoints="1"/>
            </p:cNvSpPr>
            <p:nvPr/>
          </p:nvSpPr>
          <p:spPr bwMode="auto">
            <a:xfrm>
              <a:off x="1450687" y="4615809"/>
              <a:ext cx="216000" cy="216000"/>
            </a:xfrm>
            <a:prstGeom prst="ellipse">
              <a:avLst/>
            </a:prstGeom>
            <a:noFill/>
            <a:ln w="19050">
              <a:solidFill>
                <a:srgbClr val="65D097"/>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49"/>
              <a:endParaRPr lang="id-ID" sz="1350"/>
            </a:p>
          </p:txBody>
        </p:sp>
        <p:grpSp>
          <p:nvGrpSpPr>
            <p:cNvPr id="60" name="Group 59">
              <a:extLst>
                <a:ext uri="{FF2B5EF4-FFF2-40B4-BE49-F238E27FC236}">
                  <a16:creationId xmlns:a16="http://schemas.microsoft.com/office/drawing/2014/main" id="{B0B19BBD-90C9-4847-AC04-8D536F4D74BD}"/>
                </a:ext>
              </a:extLst>
            </p:cNvPr>
            <p:cNvGrpSpPr/>
            <p:nvPr/>
          </p:nvGrpSpPr>
          <p:grpSpPr>
            <a:xfrm>
              <a:off x="1507929" y="4698923"/>
              <a:ext cx="95016" cy="53641"/>
              <a:chOff x="3914722" y="2009662"/>
              <a:chExt cx="84527" cy="47491"/>
            </a:xfrm>
          </p:grpSpPr>
          <p:cxnSp>
            <p:nvCxnSpPr>
              <p:cNvPr id="61" name="Straight Connector 60">
                <a:extLst>
                  <a:ext uri="{FF2B5EF4-FFF2-40B4-BE49-F238E27FC236}">
                    <a16:creationId xmlns:a16="http://schemas.microsoft.com/office/drawing/2014/main" id="{F0C4198C-3374-4164-ABE3-E03CDF644DD2}"/>
                  </a:ext>
                </a:extLst>
              </p:cNvPr>
              <p:cNvCxnSpPr>
                <a:cxnSpLocks/>
              </p:cNvCxnSpPr>
              <p:nvPr/>
            </p:nvCxnSpPr>
            <p:spPr>
              <a:xfrm flipH="1">
                <a:off x="3951782" y="2009662"/>
                <a:ext cx="47467" cy="47467"/>
              </a:xfrm>
              <a:prstGeom prst="line">
                <a:avLst/>
              </a:prstGeom>
              <a:ln w="19050" cap="rnd">
                <a:solidFill>
                  <a:srgbClr val="65D097"/>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E14467-46E9-42D0-9DB9-6A5E7FAACEE3}"/>
                  </a:ext>
                </a:extLst>
              </p:cNvPr>
              <p:cNvCxnSpPr/>
              <p:nvPr/>
            </p:nvCxnSpPr>
            <p:spPr>
              <a:xfrm flipH="1" flipV="1">
                <a:off x="3914722" y="2021153"/>
                <a:ext cx="36000" cy="36000"/>
              </a:xfrm>
              <a:prstGeom prst="line">
                <a:avLst/>
              </a:prstGeom>
              <a:ln w="19050" cap="rnd">
                <a:solidFill>
                  <a:srgbClr val="65D097"/>
                </a:solidFill>
              </a:ln>
            </p:spPr>
            <p:style>
              <a:lnRef idx="1">
                <a:schemeClr val="accent1"/>
              </a:lnRef>
              <a:fillRef idx="0">
                <a:schemeClr val="accent1"/>
              </a:fillRef>
              <a:effectRef idx="0">
                <a:schemeClr val="accent1"/>
              </a:effectRef>
              <a:fontRef idx="minor">
                <a:schemeClr val="tx1"/>
              </a:fontRef>
            </p:style>
          </p:cxnSp>
        </p:grpSp>
      </p:grpSp>
      <p:cxnSp>
        <p:nvCxnSpPr>
          <p:cNvPr id="66" name="Straight Connector 65">
            <a:extLst>
              <a:ext uri="{FF2B5EF4-FFF2-40B4-BE49-F238E27FC236}">
                <a16:creationId xmlns:a16="http://schemas.microsoft.com/office/drawing/2014/main" id="{145AF84F-47CF-4C0A-9A4A-F80214BFB925}"/>
              </a:ext>
            </a:extLst>
          </p:cNvPr>
          <p:cNvCxnSpPr>
            <a:cxnSpLocks/>
          </p:cNvCxnSpPr>
          <p:nvPr/>
        </p:nvCxnSpPr>
        <p:spPr>
          <a:xfrm>
            <a:off x="9803046" y="3871385"/>
            <a:ext cx="0" cy="191950"/>
          </a:xfrm>
          <a:prstGeom prst="line">
            <a:avLst/>
          </a:prstGeom>
          <a:ln w="12700">
            <a:solidFill>
              <a:schemeClr val="bg1"/>
            </a:solidFill>
            <a:tailEnd type="triangle" w="med" len="med"/>
          </a:ln>
        </p:spPr>
        <p:style>
          <a:lnRef idx="1">
            <a:schemeClr val="accent1"/>
          </a:lnRef>
          <a:fillRef idx="0">
            <a:schemeClr val="accent1"/>
          </a:fillRef>
          <a:effectRef idx="0">
            <a:schemeClr val="accent1"/>
          </a:effectRef>
          <a:fontRef idx="minor">
            <a:schemeClr val="tx1"/>
          </a:fontRef>
        </p:style>
      </p:cxnSp>
      <p:pic>
        <p:nvPicPr>
          <p:cNvPr id="69" name="image158.png" descr="Failure.png">
            <a:extLst>
              <a:ext uri="{FF2B5EF4-FFF2-40B4-BE49-F238E27FC236}">
                <a16:creationId xmlns:a16="http://schemas.microsoft.com/office/drawing/2014/main" id="{D1E9119F-3F36-401F-A4B2-B54254486386}"/>
              </a:ext>
            </a:extLst>
          </p:cNvPr>
          <p:cNvPicPr/>
          <p:nvPr/>
        </p:nvPicPr>
        <p:blipFill>
          <a:blip r:embed="rId3"/>
          <a:stretch>
            <a:fillRect/>
          </a:stretch>
        </p:blipFill>
        <p:spPr>
          <a:xfrm>
            <a:off x="3351276" y="1693061"/>
            <a:ext cx="486661" cy="476711"/>
          </a:xfrm>
          <a:prstGeom prst="rect">
            <a:avLst/>
          </a:prstGeom>
          <a:ln w="12700">
            <a:miter lim="400000"/>
          </a:ln>
        </p:spPr>
      </p:pic>
      <p:sp>
        <p:nvSpPr>
          <p:cNvPr id="68" name="TextBox 67">
            <a:extLst>
              <a:ext uri="{FF2B5EF4-FFF2-40B4-BE49-F238E27FC236}">
                <a16:creationId xmlns:a16="http://schemas.microsoft.com/office/drawing/2014/main" id="{F0112BE8-951E-4849-91CF-5B7848C9F076}"/>
              </a:ext>
            </a:extLst>
          </p:cNvPr>
          <p:cNvSpPr txBox="1"/>
          <p:nvPr/>
        </p:nvSpPr>
        <p:spPr>
          <a:xfrm>
            <a:off x="2729077" y="1298841"/>
            <a:ext cx="1838965" cy="369332"/>
          </a:xfrm>
          <a:prstGeom prst="rect">
            <a:avLst/>
          </a:prstGeom>
          <a:ln>
            <a:noFill/>
          </a:ln>
        </p:spPr>
        <p:txBody>
          <a:bodyPr wrap="none" rtlCol="0" anchor="ctr">
            <a:spAutoFit/>
          </a:bodyPr>
          <a:lstStyle/>
          <a:p>
            <a:pPr algn="ctr"/>
            <a:r>
              <a:rPr lang="en-US" dirty="0">
                <a:solidFill>
                  <a:srgbClr val="FFBCA3"/>
                </a:solidFill>
              </a:rPr>
              <a:t>Disruptive event</a:t>
            </a:r>
          </a:p>
        </p:txBody>
      </p:sp>
      <p:cxnSp>
        <p:nvCxnSpPr>
          <p:cNvPr id="70" name="Straight Connector 69">
            <a:extLst>
              <a:ext uri="{FF2B5EF4-FFF2-40B4-BE49-F238E27FC236}">
                <a16:creationId xmlns:a16="http://schemas.microsoft.com/office/drawing/2014/main" id="{9ADF1101-A075-41BE-A155-372B3E65755F}"/>
              </a:ext>
            </a:extLst>
          </p:cNvPr>
          <p:cNvCxnSpPr/>
          <p:nvPr/>
        </p:nvCxnSpPr>
        <p:spPr>
          <a:xfrm>
            <a:off x="524501" y="2630092"/>
            <a:ext cx="0" cy="1244572"/>
          </a:xfrm>
          <a:prstGeom prst="line">
            <a:avLst/>
          </a:prstGeom>
          <a:noFill/>
          <a:ln w="19050">
            <a:solidFill>
              <a:srgbClr val="5CC4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71" name="Oval 70">
            <a:extLst>
              <a:ext uri="{FF2B5EF4-FFF2-40B4-BE49-F238E27FC236}">
                <a16:creationId xmlns:a16="http://schemas.microsoft.com/office/drawing/2014/main" id="{5768AC65-684E-4134-8A65-78B28BBEF517}"/>
              </a:ext>
            </a:extLst>
          </p:cNvPr>
          <p:cNvSpPr/>
          <p:nvPr/>
        </p:nvSpPr>
        <p:spPr bwMode="auto">
          <a:xfrm>
            <a:off x="431370" y="3765360"/>
            <a:ext cx="186270" cy="186270"/>
          </a:xfrm>
          <a:prstGeom prst="ellipse">
            <a:avLst/>
          </a:prstGeom>
          <a:solidFill>
            <a:srgbClr val="00B050"/>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60944" rIns="60944" bIns="121888" numCol="1" spcCol="0" rtlCol="0" fromWordArt="0" anchor="ctr" anchorCtr="0" forceAA="0" compatLnSpc="1">
            <a:prstTxWarp prst="textNoShape">
              <a:avLst/>
            </a:prstTxWarp>
            <a:noAutofit/>
          </a:bodyPr>
          <a:lstStyle/>
          <a:p>
            <a:pPr algn="ctr" defTabSz="1218463" fontAlgn="base">
              <a:spcBef>
                <a:spcPct val="0"/>
              </a:spcBef>
              <a:spcAft>
                <a:spcPct val="0"/>
              </a:spcAft>
            </a:pPr>
            <a:endParaRPr lang="ru-RU" sz="1350">
              <a:solidFill>
                <a:schemeClr val="tx1"/>
              </a:solidFill>
              <a:ea typeface="Tahoma" panose="020B0604030504040204" pitchFamily="34" charset="0"/>
              <a:cs typeface="Tahoma" panose="020B0604030504040204" pitchFamily="34" charset="0"/>
            </a:endParaRPr>
          </a:p>
        </p:txBody>
      </p:sp>
      <p:grpSp>
        <p:nvGrpSpPr>
          <p:cNvPr id="72" name="Group 71">
            <a:extLst>
              <a:ext uri="{FF2B5EF4-FFF2-40B4-BE49-F238E27FC236}">
                <a16:creationId xmlns:a16="http://schemas.microsoft.com/office/drawing/2014/main" id="{8786B27F-7FC0-4338-B2EB-11E0ED78C7F0}"/>
              </a:ext>
            </a:extLst>
          </p:cNvPr>
          <p:cNvGrpSpPr/>
          <p:nvPr/>
        </p:nvGrpSpPr>
        <p:grpSpPr>
          <a:xfrm>
            <a:off x="380539" y="2234549"/>
            <a:ext cx="287925" cy="287925"/>
            <a:chOff x="1450687" y="4615809"/>
            <a:chExt cx="216000" cy="216000"/>
          </a:xfrm>
        </p:grpSpPr>
        <p:sp>
          <p:nvSpPr>
            <p:cNvPr id="73" name="Freeform 19">
              <a:extLst>
                <a:ext uri="{FF2B5EF4-FFF2-40B4-BE49-F238E27FC236}">
                  <a16:creationId xmlns:a16="http://schemas.microsoft.com/office/drawing/2014/main" id="{17482EB7-E90F-4E45-8B64-020472529289}"/>
                </a:ext>
              </a:extLst>
            </p:cNvPr>
            <p:cNvSpPr>
              <a:spLocks noEditPoints="1"/>
            </p:cNvSpPr>
            <p:nvPr/>
          </p:nvSpPr>
          <p:spPr bwMode="auto">
            <a:xfrm>
              <a:off x="1450687" y="4615809"/>
              <a:ext cx="216000" cy="216000"/>
            </a:xfrm>
            <a:prstGeom prst="ellipse">
              <a:avLst/>
            </a:prstGeom>
            <a:noFill/>
            <a:ln w="19050">
              <a:solidFill>
                <a:schemeClr val="accent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49"/>
              <a:endParaRPr lang="id-ID" sz="1350"/>
            </a:p>
          </p:txBody>
        </p:sp>
        <p:grpSp>
          <p:nvGrpSpPr>
            <p:cNvPr id="74" name="Group 73">
              <a:extLst>
                <a:ext uri="{FF2B5EF4-FFF2-40B4-BE49-F238E27FC236}">
                  <a16:creationId xmlns:a16="http://schemas.microsoft.com/office/drawing/2014/main" id="{E9847A0A-3890-41E9-AF48-D5032AE35532}"/>
                </a:ext>
              </a:extLst>
            </p:cNvPr>
            <p:cNvGrpSpPr/>
            <p:nvPr/>
          </p:nvGrpSpPr>
          <p:grpSpPr>
            <a:xfrm>
              <a:off x="1507929" y="4698923"/>
              <a:ext cx="95016" cy="53641"/>
              <a:chOff x="3914722" y="2009662"/>
              <a:chExt cx="84527" cy="47491"/>
            </a:xfrm>
          </p:grpSpPr>
          <p:cxnSp>
            <p:nvCxnSpPr>
              <p:cNvPr id="75" name="Straight Connector 74">
                <a:extLst>
                  <a:ext uri="{FF2B5EF4-FFF2-40B4-BE49-F238E27FC236}">
                    <a16:creationId xmlns:a16="http://schemas.microsoft.com/office/drawing/2014/main" id="{82CA0C81-7EF4-4869-A739-5B54E8AB84FE}"/>
                  </a:ext>
                </a:extLst>
              </p:cNvPr>
              <p:cNvCxnSpPr>
                <a:cxnSpLocks/>
              </p:cNvCxnSpPr>
              <p:nvPr/>
            </p:nvCxnSpPr>
            <p:spPr>
              <a:xfrm flipH="1">
                <a:off x="3951782" y="2009662"/>
                <a:ext cx="47467" cy="47467"/>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C9112C5-8689-428A-9D58-D87275044E4B}"/>
                  </a:ext>
                </a:extLst>
              </p:cNvPr>
              <p:cNvCxnSpPr/>
              <p:nvPr/>
            </p:nvCxnSpPr>
            <p:spPr>
              <a:xfrm flipH="1" flipV="1">
                <a:off x="3914722" y="2021153"/>
                <a:ext cx="36000" cy="3600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A75C5145-EE24-4F93-B112-EED36A06DD6A}"/>
              </a:ext>
            </a:extLst>
          </p:cNvPr>
          <p:cNvGrpSpPr/>
          <p:nvPr/>
        </p:nvGrpSpPr>
        <p:grpSpPr>
          <a:xfrm>
            <a:off x="8439576" y="1641774"/>
            <a:ext cx="2279386" cy="2936256"/>
            <a:chOff x="-490165" y="1823189"/>
            <a:chExt cx="2279386" cy="2936256"/>
          </a:xfrm>
        </p:grpSpPr>
        <p:sp>
          <p:nvSpPr>
            <p:cNvPr id="78" name="TextBox 77">
              <a:extLst>
                <a:ext uri="{FF2B5EF4-FFF2-40B4-BE49-F238E27FC236}">
                  <a16:creationId xmlns:a16="http://schemas.microsoft.com/office/drawing/2014/main" id="{74445285-4278-4F19-8C29-FF9A3603FD30}"/>
                </a:ext>
              </a:extLst>
            </p:cNvPr>
            <p:cNvSpPr txBox="1"/>
            <p:nvPr/>
          </p:nvSpPr>
          <p:spPr>
            <a:xfrm>
              <a:off x="-490165" y="1823189"/>
              <a:ext cx="1890261" cy="369332"/>
            </a:xfrm>
            <a:prstGeom prst="rect">
              <a:avLst/>
            </a:prstGeom>
            <a:ln>
              <a:noFill/>
            </a:ln>
          </p:spPr>
          <p:txBody>
            <a:bodyPr wrap="none" rtlCol="0" anchor="ctr">
              <a:spAutoFit/>
            </a:bodyPr>
            <a:lstStyle/>
            <a:p>
              <a:pPr algn="ctr"/>
              <a:r>
                <a:rPr lang="en-US" dirty="0">
                  <a:solidFill>
                    <a:srgbClr val="5CC4FF"/>
                  </a:solidFill>
                </a:rPr>
                <a:t>Snapshot copies</a:t>
              </a:r>
            </a:p>
          </p:txBody>
        </p:sp>
        <p:cxnSp>
          <p:nvCxnSpPr>
            <p:cNvPr id="79" name="Straight Connector 78">
              <a:extLst>
                <a:ext uri="{FF2B5EF4-FFF2-40B4-BE49-F238E27FC236}">
                  <a16:creationId xmlns:a16="http://schemas.microsoft.com/office/drawing/2014/main" id="{14BE9E39-C9FA-4B25-A619-A4480EA4A78A}"/>
                </a:ext>
              </a:extLst>
            </p:cNvPr>
            <p:cNvCxnSpPr/>
            <p:nvPr/>
          </p:nvCxnSpPr>
          <p:spPr>
            <a:xfrm>
              <a:off x="1645259" y="2791763"/>
              <a:ext cx="0" cy="1244572"/>
            </a:xfrm>
            <a:prstGeom prst="line">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80" name="Oval 79">
              <a:extLst>
                <a:ext uri="{FF2B5EF4-FFF2-40B4-BE49-F238E27FC236}">
                  <a16:creationId xmlns:a16="http://schemas.microsoft.com/office/drawing/2014/main" id="{183578E7-395B-40B7-BD69-399507BBEC38}"/>
                </a:ext>
              </a:extLst>
            </p:cNvPr>
            <p:cNvSpPr/>
            <p:nvPr/>
          </p:nvSpPr>
          <p:spPr bwMode="auto">
            <a:xfrm>
              <a:off x="1552128" y="3927031"/>
              <a:ext cx="186270" cy="186270"/>
            </a:xfrm>
            <a:prstGeom prst="ellipse">
              <a:avLst/>
            </a:prstGeom>
            <a:solidFill>
              <a:srgbClr val="00B05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60944" rIns="60944" bIns="121888" numCol="1" spcCol="0" rtlCol="0" fromWordArt="0" anchor="ctr" anchorCtr="0" forceAA="0" compatLnSpc="1">
              <a:prstTxWarp prst="textNoShape">
                <a:avLst/>
              </a:prstTxWarp>
              <a:noAutofit/>
            </a:bodyPr>
            <a:lstStyle/>
            <a:p>
              <a:pPr algn="ctr" defTabSz="1218463" fontAlgn="base">
                <a:spcBef>
                  <a:spcPct val="0"/>
                </a:spcBef>
                <a:spcAft>
                  <a:spcPct val="0"/>
                </a:spcAft>
              </a:pPr>
              <a:endParaRPr lang="ru-RU" sz="1400">
                <a:solidFill>
                  <a:schemeClr val="tx1"/>
                </a:solidFill>
                <a:ea typeface="Tahoma" panose="020B0604030504040204" pitchFamily="34" charset="0"/>
                <a:cs typeface="Tahoma" panose="020B0604030504040204" pitchFamily="34" charset="0"/>
              </a:endParaRPr>
            </a:p>
          </p:txBody>
        </p:sp>
        <p:grpSp>
          <p:nvGrpSpPr>
            <p:cNvPr id="81" name="Group 80">
              <a:extLst>
                <a:ext uri="{FF2B5EF4-FFF2-40B4-BE49-F238E27FC236}">
                  <a16:creationId xmlns:a16="http://schemas.microsoft.com/office/drawing/2014/main" id="{1181AC5B-19BD-4692-AEF1-A91CE7EA2A43}"/>
                </a:ext>
              </a:extLst>
            </p:cNvPr>
            <p:cNvGrpSpPr/>
            <p:nvPr/>
          </p:nvGrpSpPr>
          <p:grpSpPr>
            <a:xfrm>
              <a:off x="1501296" y="2396219"/>
              <a:ext cx="287925" cy="287925"/>
              <a:chOff x="1450687" y="4615809"/>
              <a:chExt cx="216000" cy="216000"/>
            </a:xfrm>
          </p:grpSpPr>
          <p:sp>
            <p:nvSpPr>
              <p:cNvPr id="82" name="Freeform 19">
                <a:extLst>
                  <a:ext uri="{FF2B5EF4-FFF2-40B4-BE49-F238E27FC236}">
                    <a16:creationId xmlns:a16="http://schemas.microsoft.com/office/drawing/2014/main" id="{AB080FAB-4826-48DD-AA6A-2AE941A85E9D}"/>
                  </a:ext>
                </a:extLst>
              </p:cNvPr>
              <p:cNvSpPr>
                <a:spLocks noEditPoints="1"/>
              </p:cNvSpPr>
              <p:nvPr/>
            </p:nvSpPr>
            <p:spPr bwMode="auto">
              <a:xfrm>
                <a:off x="1450687" y="4615809"/>
                <a:ext cx="216000" cy="216000"/>
              </a:xfrm>
              <a:prstGeom prst="ellipse">
                <a:avLst/>
              </a:prstGeom>
              <a:noFill/>
              <a:ln w="19050">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49"/>
                <a:endParaRPr lang="id-ID" sz="1400"/>
              </a:p>
            </p:txBody>
          </p:sp>
          <p:grpSp>
            <p:nvGrpSpPr>
              <p:cNvPr id="83" name="Group 82">
                <a:extLst>
                  <a:ext uri="{FF2B5EF4-FFF2-40B4-BE49-F238E27FC236}">
                    <a16:creationId xmlns:a16="http://schemas.microsoft.com/office/drawing/2014/main" id="{0040FB38-549E-4D12-B75C-0ACC89B3FDD8}"/>
                  </a:ext>
                </a:extLst>
              </p:cNvPr>
              <p:cNvGrpSpPr/>
              <p:nvPr/>
            </p:nvGrpSpPr>
            <p:grpSpPr>
              <a:xfrm>
                <a:off x="1507929" y="4698923"/>
                <a:ext cx="95016" cy="53641"/>
                <a:chOff x="3914722" y="2009662"/>
                <a:chExt cx="84527" cy="47491"/>
              </a:xfrm>
            </p:grpSpPr>
            <p:cxnSp>
              <p:nvCxnSpPr>
                <p:cNvPr id="84" name="Straight Connector 83">
                  <a:extLst>
                    <a:ext uri="{FF2B5EF4-FFF2-40B4-BE49-F238E27FC236}">
                      <a16:creationId xmlns:a16="http://schemas.microsoft.com/office/drawing/2014/main" id="{00416ABA-2326-4E04-9556-599A16A6BDB4}"/>
                    </a:ext>
                  </a:extLst>
                </p:cNvPr>
                <p:cNvCxnSpPr>
                  <a:cxnSpLocks/>
                </p:cNvCxnSpPr>
                <p:nvPr/>
              </p:nvCxnSpPr>
              <p:spPr>
                <a:xfrm flipH="1">
                  <a:off x="3951782" y="2009662"/>
                  <a:ext cx="47467" cy="47467"/>
                </a:xfrm>
                <a:prstGeom prst="line">
                  <a:avLst/>
                </a:prstGeom>
                <a:ln w="19050" cap="rnd">
                  <a:no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B91A1E8-A025-4A53-B942-842699BA8173}"/>
                    </a:ext>
                  </a:extLst>
                </p:cNvPr>
                <p:cNvCxnSpPr/>
                <p:nvPr/>
              </p:nvCxnSpPr>
              <p:spPr>
                <a:xfrm flipH="1" flipV="1">
                  <a:off x="3914722" y="2021153"/>
                  <a:ext cx="36000" cy="36000"/>
                </a:xfrm>
                <a:prstGeom prst="line">
                  <a:avLst/>
                </a:prstGeom>
                <a:ln w="19050" cap="rnd">
                  <a:noFill/>
                </a:ln>
              </p:spPr>
              <p:style>
                <a:lnRef idx="1">
                  <a:schemeClr val="accent1"/>
                </a:lnRef>
                <a:fillRef idx="0">
                  <a:schemeClr val="accent1"/>
                </a:fillRef>
                <a:effectRef idx="0">
                  <a:schemeClr val="accent1"/>
                </a:effectRef>
                <a:fontRef idx="minor">
                  <a:schemeClr val="tx1"/>
                </a:fontRef>
              </p:style>
            </p:cxnSp>
          </p:grpSp>
        </p:grpSp>
        <p:cxnSp>
          <p:nvCxnSpPr>
            <p:cNvPr id="86" name="Straight Connector 85">
              <a:extLst>
                <a:ext uri="{FF2B5EF4-FFF2-40B4-BE49-F238E27FC236}">
                  <a16:creationId xmlns:a16="http://schemas.microsoft.com/office/drawing/2014/main" id="{41A2CE69-F456-4C3F-9286-450D99F5A081}"/>
                </a:ext>
              </a:extLst>
            </p:cNvPr>
            <p:cNvCxnSpPr>
              <a:cxnSpLocks/>
            </p:cNvCxnSpPr>
            <p:nvPr/>
          </p:nvCxnSpPr>
          <p:spPr>
            <a:xfrm>
              <a:off x="1645984" y="4120276"/>
              <a:ext cx="0" cy="639169"/>
            </a:xfrm>
            <a:prstGeom prst="line">
              <a:avLst/>
            </a:prstGeom>
            <a:ln w="19050">
              <a:noFill/>
              <a:tailEnd type="none" w="med" len="sm"/>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73F8594-003D-43ED-92E6-050A189BC3D5}"/>
                </a:ext>
              </a:extLst>
            </p:cNvPr>
            <p:cNvCxnSpPr/>
            <p:nvPr/>
          </p:nvCxnSpPr>
          <p:spPr>
            <a:xfrm>
              <a:off x="548097" y="2782492"/>
              <a:ext cx="0" cy="1244572"/>
            </a:xfrm>
            <a:prstGeom prst="line">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88" name="Oval 87">
              <a:extLst>
                <a:ext uri="{FF2B5EF4-FFF2-40B4-BE49-F238E27FC236}">
                  <a16:creationId xmlns:a16="http://schemas.microsoft.com/office/drawing/2014/main" id="{F10E33D0-9613-4056-B629-FC30F2A55FA0}"/>
                </a:ext>
              </a:extLst>
            </p:cNvPr>
            <p:cNvSpPr/>
            <p:nvPr/>
          </p:nvSpPr>
          <p:spPr bwMode="auto">
            <a:xfrm>
              <a:off x="454966" y="3917760"/>
              <a:ext cx="186270" cy="186270"/>
            </a:xfrm>
            <a:prstGeom prst="ellipse">
              <a:avLst/>
            </a:prstGeom>
            <a:solidFill>
              <a:srgbClr val="00B050"/>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1888" tIns="60944" rIns="60944" bIns="121888" numCol="1" spcCol="0" rtlCol="0" fromWordArt="0" anchor="ctr" anchorCtr="0" forceAA="0" compatLnSpc="1">
              <a:prstTxWarp prst="textNoShape">
                <a:avLst/>
              </a:prstTxWarp>
              <a:noAutofit/>
            </a:bodyPr>
            <a:lstStyle/>
            <a:p>
              <a:pPr algn="ctr" defTabSz="1218463" fontAlgn="base">
                <a:spcBef>
                  <a:spcPct val="0"/>
                </a:spcBef>
                <a:spcAft>
                  <a:spcPct val="0"/>
                </a:spcAft>
              </a:pPr>
              <a:endParaRPr lang="ru-RU" sz="1400">
                <a:solidFill>
                  <a:schemeClr val="tx1"/>
                </a:solidFill>
                <a:ea typeface="Tahoma" panose="020B0604030504040204" pitchFamily="34" charset="0"/>
                <a:cs typeface="Tahoma" panose="020B0604030504040204" pitchFamily="34" charset="0"/>
              </a:endParaRPr>
            </a:p>
          </p:txBody>
        </p:sp>
        <p:grpSp>
          <p:nvGrpSpPr>
            <p:cNvPr id="89" name="Group 88">
              <a:extLst>
                <a:ext uri="{FF2B5EF4-FFF2-40B4-BE49-F238E27FC236}">
                  <a16:creationId xmlns:a16="http://schemas.microsoft.com/office/drawing/2014/main" id="{9F52DEB1-88CC-4943-872B-CF1F63A87A28}"/>
                </a:ext>
              </a:extLst>
            </p:cNvPr>
            <p:cNvGrpSpPr/>
            <p:nvPr/>
          </p:nvGrpSpPr>
          <p:grpSpPr>
            <a:xfrm>
              <a:off x="404134" y="2386948"/>
              <a:ext cx="287925" cy="287925"/>
              <a:chOff x="1450687" y="4615809"/>
              <a:chExt cx="216000" cy="216000"/>
            </a:xfrm>
          </p:grpSpPr>
          <p:sp>
            <p:nvSpPr>
              <p:cNvPr id="90" name="Freeform 19">
                <a:extLst>
                  <a:ext uri="{FF2B5EF4-FFF2-40B4-BE49-F238E27FC236}">
                    <a16:creationId xmlns:a16="http://schemas.microsoft.com/office/drawing/2014/main" id="{95A3127A-F9E5-4194-AF2C-412529F18B44}"/>
                  </a:ext>
                </a:extLst>
              </p:cNvPr>
              <p:cNvSpPr>
                <a:spLocks noEditPoints="1"/>
              </p:cNvSpPr>
              <p:nvPr/>
            </p:nvSpPr>
            <p:spPr bwMode="auto">
              <a:xfrm>
                <a:off x="1450687" y="4615809"/>
                <a:ext cx="216000" cy="216000"/>
              </a:xfrm>
              <a:prstGeom prst="ellipse">
                <a:avLst/>
              </a:prstGeom>
              <a:noFill/>
              <a:ln w="19050">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49"/>
                <a:endParaRPr lang="id-ID" sz="1400"/>
              </a:p>
            </p:txBody>
          </p:sp>
          <p:grpSp>
            <p:nvGrpSpPr>
              <p:cNvPr id="91" name="Group 90">
                <a:extLst>
                  <a:ext uri="{FF2B5EF4-FFF2-40B4-BE49-F238E27FC236}">
                    <a16:creationId xmlns:a16="http://schemas.microsoft.com/office/drawing/2014/main" id="{55ECFFA0-468D-4A6F-90F5-D40BD10BFFF3}"/>
                  </a:ext>
                </a:extLst>
              </p:cNvPr>
              <p:cNvGrpSpPr/>
              <p:nvPr/>
            </p:nvGrpSpPr>
            <p:grpSpPr>
              <a:xfrm>
                <a:off x="1507929" y="4698923"/>
                <a:ext cx="95016" cy="53641"/>
                <a:chOff x="3914722" y="2009662"/>
                <a:chExt cx="84527" cy="47491"/>
              </a:xfrm>
            </p:grpSpPr>
            <p:cxnSp>
              <p:nvCxnSpPr>
                <p:cNvPr id="92" name="Straight Connector 91">
                  <a:extLst>
                    <a:ext uri="{FF2B5EF4-FFF2-40B4-BE49-F238E27FC236}">
                      <a16:creationId xmlns:a16="http://schemas.microsoft.com/office/drawing/2014/main" id="{82840A41-9B34-48AE-B570-317F15E534C5}"/>
                    </a:ext>
                  </a:extLst>
                </p:cNvPr>
                <p:cNvCxnSpPr>
                  <a:cxnSpLocks/>
                </p:cNvCxnSpPr>
                <p:nvPr/>
              </p:nvCxnSpPr>
              <p:spPr>
                <a:xfrm flipH="1">
                  <a:off x="3951782" y="2009662"/>
                  <a:ext cx="47467" cy="47467"/>
                </a:xfrm>
                <a:prstGeom prst="line">
                  <a:avLst/>
                </a:prstGeom>
                <a:ln w="19050" cap="rnd">
                  <a:no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0652954-487C-412C-8E5D-E5AEB4F79A1E}"/>
                    </a:ext>
                  </a:extLst>
                </p:cNvPr>
                <p:cNvCxnSpPr/>
                <p:nvPr/>
              </p:nvCxnSpPr>
              <p:spPr>
                <a:xfrm flipH="1" flipV="1">
                  <a:off x="3914722" y="2021153"/>
                  <a:ext cx="36000" cy="36000"/>
                </a:xfrm>
                <a:prstGeom prst="line">
                  <a:avLst/>
                </a:prstGeom>
                <a:ln w="19050" cap="rnd">
                  <a:noFill/>
                </a:ln>
              </p:spPr>
              <p:style>
                <a:lnRef idx="1">
                  <a:schemeClr val="accent1"/>
                </a:lnRef>
                <a:fillRef idx="0">
                  <a:schemeClr val="accent1"/>
                </a:fillRef>
                <a:effectRef idx="0">
                  <a:schemeClr val="accent1"/>
                </a:effectRef>
                <a:fontRef idx="minor">
                  <a:schemeClr val="tx1"/>
                </a:fontRef>
              </p:style>
            </p:cxnSp>
          </p:grpSp>
        </p:grpSp>
        <p:cxnSp>
          <p:nvCxnSpPr>
            <p:cNvPr id="94" name="Straight Connector 93">
              <a:extLst>
                <a:ext uri="{FF2B5EF4-FFF2-40B4-BE49-F238E27FC236}">
                  <a16:creationId xmlns:a16="http://schemas.microsoft.com/office/drawing/2014/main" id="{E11700A2-F73D-4A4A-A621-2AAA70C61686}"/>
                </a:ext>
              </a:extLst>
            </p:cNvPr>
            <p:cNvCxnSpPr>
              <a:cxnSpLocks/>
            </p:cNvCxnSpPr>
            <p:nvPr/>
          </p:nvCxnSpPr>
          <p:spPr>
            <a:xfrm>
              <a:off x="548822" y="4111005"/>
              <a:ext cx="0" cy="607720"/>
            </a:xfrm>
            <a:prstGeom prst="line">
              <a:avLst/>
            </a:prstGeom>
            <a:ln w="19050">
              <a:noFill/>
              <a:tailEnd type="none" w="med" len="sm"/>
            </a:ln>
          </p:spPr>
          <p:style>
            <a:lnRef idx="1">
              <a:schemeClr val="accent1"/>
            </a:lnRef>
            <a:fillRef idx="0">
              <a:schemeClr val="accent1"/>
            </a:fillRef>
            <a:effectRef idx="0">
              <a:schemeClr val="accent1"/>
            </a:effectRef>
            <a:fontRef idx="minor">
              <a:schemeClr val="tx1"/>
            </a:fontRef>
          </p:style>
        </p:cxnSp>
      </p:grpSp>
      <p:sp>
        <p:nvSpPr>
          <p:cNvPr id="2" name="Footer Placeholder 1">
            <a:extLst>
              <a:ext uri="{FF2B5EF4-FFF2-40B4-BE49-F238E27FC236}">
                <a16:creationId xmlns:a16="http://schemas.microsoft.com/office/drawing/2014/main" id="{C2B22154-8895-174D-97D8-152634E3B876}"/>
              </a:ext>
            </a:extLst>
          </p:cNvPr>
          <p:cNvSpPr>
            <a:spLocks noGrp="1"/>
          </p:cNvSpPr>
          <p:nvPr>
            <p:ph type="ftr" sz="quarter" idx="3"/>
          </p:nvPr>
        </p:nvSpPr>
        <p:spPr/>
        <p:txBody>
          <a:bodyPr/>
          <a:lstStyle/>
          <a:p>
            <a:r>
              <a:rPr lang="en-US" dirty="0"/>
              <a:t>© 2021 NetApp, Inc. All rights reserved.  — NETAPP CONFIDENTIAL — </a:t>
            </a:r>
          </a:p>
        </p:txBody>
      </p:sp>
      <p:sp>
        <p:nvSpPr>
          <p:cNvPr id="4" name="Slide Number Placeholder 3">
            <a:extLst>
              <a:ext uri="{FF2B5EF4-FFF2-40B4-BE49-F238E27FC236}">
                <a16:creationId xmlns:a16="http://schemas.microsoft.com/office/drawing/2014/main" id="{7389CC12-7B75-C445-92CC-5C532A4669B4}"/>
              </a:ext>
            </a:extLst>
          </p:cNvPr>
          <p:cNvSpPr>
            <a:spLocks noGrp="1"/>
          </p:cNvSpPr>
          <p:nvPr>
            <p:ph type="sldNum" sz="quarter" idx="4"/>
          </p:nvPr>
        </p:nvSpPr>
        <p:spPr/>
        <p:txBody>
          <a:bodyPr/>
          <a:lstStyle/>
          <a:p>
            <a:fld id="{B071A5F3-A4FF-4CEE-8215-C08835B585C1}" type="slidenum">
              <a:rPr lang="en-US" smtClean="0"/>
              <a:pPr/>
              <a:t>43</a:t>
            </a:fld>
            <a:endParaRPr lang="en-US" dirty="0"/>
          </a:p>
        </p:txBody>
      </p:sp>
      <p:sp>
        <p:nvSpPr>
          <p:cNvPr id="100" name="Freeform 19">
            <a:extLst>
              <a:ext uri="{FF2B5EF4-FFF2-40B4-BE49-F238E27FC236}">
                <a16:creationId xmlns:a16="http://schemas.microsoft.com/office/drawing/2014/main" id="{BB9F3C07-83CA-4B94-9349-F2B356FA8540}"/>
              </a:ext>
            </a:extLst>
          </p:cNvPr>
          <p:cNvSpPr>
            <a:spLocks noEditPoints="1"/>
          </p:cNvSpPr>
          <p:nvPr/>
        </p:nvSpPr>
        <p:spPr bwMode="auto">
          <a:xfrm>
            <a:off x="8062351" y="2231269"/>
            <a:ext cx="287925" cy="287925"/>
          </a:xfrm>
          <a:prstGeom prst="ellipse">
            <a:avLst/>
          </a:prstGeom>
          <a:noFill/>
          <a:ln w="19050">
            <a:solidFill>
              <a:schemeClr val="accent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49"/>
            <a:endParaRPr lang="id-ID" sz="1350"/>
          </a:p>
        </p:txBody>
      </p:sp>
      <p:cxnSp>
        <p:nvCxnSpPr>
          <p:cNvPr id="101" name="Straight Connector 100">
            <a:extLst>
              <a:ext uri="{FF2B5EF4-FFF2-40B4-BE49-F238E27FC236}">
                <a16:creationId xmlns:a16="http://schemas.microsoft.com/office/drawing/2014/main" id="{59E1671A-A82C-46FD-9EAD-82D17D815545}"/>
              </a:ext>
            </a:extLst>
          </p:cNvPr>
          <p:cNvCxnSpPr>
            <a:cxnSpLocks/>
          </p:cNvCxnSpPr>
          <p:nvPr/>
        </p:nvCxnSpPr>
        <p:spPr>
          <a:xfrm flipH="1">
            <a:off x="8194185" y="2342059"/>
            <a:ext cx="71124" cy="71467"/>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DA44225-9A6F-465B-A912-784BA60F8058}"/>
              </a:ext>
            </a:extLst>
          </p:cNvPr>
          <p:cNvCxnSpPr/>
          <p:nvPr/>
        </p:nvCxnSpPr>
        <p:spPr>
          <a:xfrm flipH="1" flipV="1">
            <a:off x="8138654" y="2359360"/>
            <a:ext cx="53942" cy="54202"/>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E15FC87-3C1B-4C1F-B64E-8A025A111C78}"/>
              </a:ext>
            </a:extLst>
          </p:cNvPr>
          <p:cNvCxnSpPr>
            <a:cxnSpLocks/>
          </p:cNvCxnSpPr>
          <p:nvPr/>
        </p:nvCxnSpPr>
        <p:spPr>
          <a:xfrm>
            <a:off x="8213217" y="3975700"/>
            <a:ext cx="0" cy="561610"/>
          </a:xfrm>
          <a:prstGeom prst="line">
            <a:avLst/>
          </a:prstGeom>
          <a:ln w="19050">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A0FB68E-CB45-447A-A0B2-266388ED58BF}"/>
              </a:ext>
            </a:extLst>
          </p:cNvPr>
          <p:cNvSpPr txBox="1"/>
          <p:nvPr/>
        </p:nvSpPr>
        <p:spPr>
          <a:xfrm>
            <a:off x="5855490" y="1795096"/>
            <a:ext cx="1838965" cy="369332"/>
          </a:xfrm>
          <a:prstGeom prst="rect">
            <a:avLst/>
          </a:prstGeom>
          <a:ln>
            <a:noFill/>
          </a:ln>
        </p:spPr>
        <p:txBody>
          <a:bodyPr wrap="none" rtlCol="0" anchor="ctr">
            <a:spAutoFit/>
          </a:bodyPr>
          <a:lstStyle/>
          <a:p>
            <a:pPr algn="ctr"/>
            <a:r>
              <a:rPr lang="en-US" dirty="0">
                <a:solidFill>
                  <a:srgbClr val="65D097"/>
                </a:solidFill>
              </a:rPr>
              <a:t>Resume service</a:t>
            </a:r>
          </a:p>
        </p:txBody>
      </p:sp>
    </p:spTree>
    <p:extLst>
      <p:ext uri="{BB962C8B-B14F-4D97-AF65-F5344CB8AC3E}">
        <p14:creationId xmlns:p14="http://schemas.microsoft.com/office/powerpoint/2010/main" val="421386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 presetClass="entr" presetSubtype="0"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fade">
                                      <p:cBhvr>
                                        <p:cTn id="31" dur="500"/>
                                        <p:tgtEl>
                                          <p:spTgt spid="71"/>
                                        </p:tgtEl>
                                      </p:cBhvr>
                                    </p:animEffect>
                                  </p:childTnLst>
                                </p:cTn>
                              </p:par>
                            </p:childTnLst>
                          </p:cTn>
                        </p:par>
                        <p:par>
                          <p:cTn id="32" fill="hold">
                            <p:stCondLst>
                              <p:cond delay="1000"/>
                            </p:stCondLst>
                            <p:childTnLst>
                              <p:par>
                                <p:cTn id="33" presetID="10" presetClass="entr" presetSubtype="0" fill="hold" nodeType="afterEffect">
                                  <p:stCondLst>
                                    <p:cond delay="100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 presetClass="entr" presetSubtype="0" fill="hold" nodeType="withEffect">
                                  <p:stCondLst>
                                    <p:cond delay="1000"/>
                                  </p:stCondLst>
                                  <p:childTnLst>
                                    <p:set>
                                      <p:cBhvr>
                                        <p:cTn id="37" dur="1" fill="hold">
                                          <p:stCondLst>
                                            <p:cond delay="0"/>
                                          </p:stCondLst>
                                        </p:cTn>
                                        <p:tgtEl>
                                          <p:spTgt spid="69"/>
                                        </p:tgtEl>
                                        <p:attrNameLst>
                                          <p:attrName>style.visibility</p:attrName>
                                        </p:attrNameLst>
                                      </p:cBhvr>
                                      <p:to>
                                        <p:strVal val="visible"/>
                                      </p:to>
                                    </p:set>
                                  </p:childTnLst>
                                </p:cTn>
                              </p:par>
                              <p:par>
                                <p:cTn id="38" presetID="10" presetClass="entr" presetSubtype="0" fill="hold" grpId="0" nodeType="withEffect">
                                  <p:stCondLst>
                                    <p:cond delay="100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100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childTnLst>
                          </p:cTn>
                        </p:par>
                        <p:par>
                          <p:cTn id="53" fill="hold">
                            <p:stCondLst>
                              <p:cond delay="2500"/>
                            </p:stCondLst>
                            <p:childTnLst>
                              <p:par>
                                <p:cTn id="54" presetID="10" presetClass="entr" presetSubtype="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3000"/>
                            </p:stCondLst>
                            <p:childTnLst>
                              <p:par>
                                <p:cTn id="67" presetID="10" presetClass="entr" presetSubtype="0" fill="hold" grpId="0" nodeType="afterEffect">
                                  <p:stCondLst>
                                    <p:cond delay="100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par>
                                <p:cTn id="70" presetID="10" presetClass="entr" presetSubtype="0" fill="hold" nodeType="withEffect">
                                  <p:stCondLst>
                                    <p:cond delay="100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500"/>
                                        <p:tgtEl>
                                          <p:spTgt spid="36"/>
                                        </p:tgtEl>
                                      </p:cBhvr>
                                    </p:animEffect>
                                  </p:childTnLst>
                                </p:cTn>
                              </p:par>
                              <p:par>
                                <p:cTn id="73" presetID="10" presetClass="entr" presetSubtype="0" fill="hold" nodeType="withEffect">
                                  <p:stCondLst>
                                    <p:cond delay="100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100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500"/>
                                        <p:tgtEl>
                                          <p:spTgt spid="37"/>
                                        </p:tgtEl>
                                      </p:cBhvr>
                                    </p:animEffect>
                                  </p:childTnLst>
                                </p:cTn>
                              </p:par>
                              <p:par>
                                <p:cTn id="79" presetID="10" presetClass="entr" presetSubtype="0" fill="hold" nodeType="withEffect">
                                  <p:stCondLst>
                                    <p:cond delay="100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nodeType="withEffect">
                                  <p:stCondLst>
                                    <p:cond delay="100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grpId="0" nodeType="withEffect">
                                  <p:stCondLst>
                                    <p:cond delay="1000"/>
                                  </p:stCondLst>
                                  <p:childTnLst>
                                    <p:set>
                                      <p:cBhvr>
                                        <p:cTn id="86" dur="1" fill="hold">
                                          <p:stCondLst>
                                            <p:cond delay="0"/>
                                          </p:stCondLst>
                                        </p:cTn>
                                        <p:tgtEl>
                                          <p:spTgt spid="41"/>
                                        </p:tgtEl>
                                        <p:attrNameLst>
                                          <p:attrName>style.visibility</p:attrName>
                                        </p:attrNameLst>
                                      </p:cBhvr>
                                      <p:to>
                                        <p:strVal val="visible"/>
                                      </p:to>
                                    </p:set>
                                    <p:animEffect transition="in" filter="fade">
                                      <p:cBhvr>
                                        <p:cTn id="87" dur="500"/>
                                        <p:tgtEl>
                                          <p:spTgt spid="41"/>
                                        </p:tgtEl>
                                      </p:cBhvr>
                                    </p:animEffect>
                                  </p:childTnLst>
                                </p:cTn>
                              </p:par>
                              <p:par>
                                <p:cTn id="88" presetID="10" presetClass="entr" presetSubtype="0" fill="hold" grpId="0" nodeType="withEffect">
                                  <p:stCondLst>
                                    <p:cond delay="1000"/>
                                  </p:stCondLst>
                                  <p:childTnLst>
                                    <p:set>
                                      <p:cBhvr>
                                        <p:cTn id="89" dur="1" fill="hold">
                                          <p:stCondLst>
                                            <p:cond delay="0"/>
                                          </p:stCondLst>
                                        </p:cTn>
                                        <p:tgtEl>
                                          <p:spTgt spid="42"/>
                                        </p:tgtEl>
                                        <p:attrNameLst>
                                          <p:attrName>style.visibility</p:attrName>
                                        </p:attrNameLst>
                                      </p:cBhvr>
                                      <p:to>
                                        <p:strVal val="visible"/>
                                      </p:to>
                                    </p:set>
                                    <p:animEffect transition="in" filter="fade">
                                      <p:cBhvr>
                                        <p:cTn id="90" dur="500"/>
                                        <p:tgtEl>
                                          <p:spTgt spid="42"/>
                                        </p:tgtEl>
                                      </p:cBhvr>
                                    </p:animEffect>
                                  </p:childTnLst>
                                </p:cTn>
                              </p:par>
                              <p:par>
                                <p:cTn id="91" presetID="10" presetClass="entr" presetSubtype="0" fill="hold" grpId="0" nodeType="withEffect">
                                  <p:stCondLst>
                                    <p:cond delay="100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500"/>
                                        <p:tgtEl>
                                          <p:spTgt spid="43"/>
                                        </p:tgtEl>
                                      </p:cBhvr>
                                    </p:animEffect>
                                  </p:childTnLst>
                                </p:cTn>
                              </p:par>
                              <p:par>
                                <p:cTn id="94" presetID="10" presetClass="entr" presetSubtype="0" fill="hold" grpId="0" nodeType="withEffect">
                                  <p:stCondLst>
                                    <p:cond delay="1000"/>
                                  </p:stCondLst>
                                  <p:childTnLst>
                                    <p:set>
                                      <p:cBhvr>
                                        <p:cTn id="95" dur="1" fill="hold">
                                          <p:stCondLst>
                                            <p:cond delay="0"/>
                                          </p:stCondLst>
                                        </p:cTn>
                                        <p:tgtEl>
                                          <p:spTgt spid="51"/>
                                        </p:tgtEl>
                                        <p:attrNameLst>
                                          <p:attrName>style.visibility</p:attrName>
                                        </p:attrNameLst>
                                      </p:cBhvr>
                                      <p:to>
                                        <p:strVal val="visible"/>
                                      </p:to>
                                    </p:set>
                                    <p:animEffect transition="in" filter="fade">
                                      <p:cBhvr>
                                        <p:cTn id="96" dur="500"/>
                                        <p:tgtEl>
                                          <p:spTgt spid="51"/>
                                        </p:tgtEl>
                                      </p:cBhvr>
                                    </p:animEffect>
                                  </p:childTnLst>
                                </p:cTn>
                              </p:par>
                              <p:par>
                                <p:cTn id="97" presetID="10" presetClass="entr" presetSubtype="0" fill="hold" grpId="0" nodeType="withEffect">
                                  <p:stCondLst>
                                    <p:cond delay="100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500"/>
                                        <p:tgtEl>
                                          <p:spTgt spid="52"/>
                                        </p:tgtEl>
                                      </p:cBhvr>
                                    </p:animEffect>
                                  </p:childTnLst>
                                </p:cTn>
                              </p:par>
                              <p:par>
                                <p:cTn id="100" presetID="10" presetClass="entr" presetSubtype="0" fill="hold" nodeType="withEffect">
                                  <p:stCondLst>
                                    <p:cond delay="1000"/>
                                  </p:stCondLst>
                                  <p:childTnLst>
                                    <p:set>
                                      <p:cBhvr>
                                        <p:cTn id="101" dur="1" fill="hold">
                                          <p:stCondLst>
                                            <p:cond delay="0"/>
                                          </p:stCondLst>
                                        </p:cTn>
                                        <p:tgtEl>
                                          <p:spTgt spid="53"/>
                                        </p:tgtEl>
                                        <p:attrNameLst>
                                          <p:attrName>style.visibility</p:attrName>
                                        </p:attrNameLst>
                                      </p:cBhvr>
                                      <p:to>
                                        <p:strVal val="visible"/>
                                      </p:to>
                                    </p:set>
                                    <p:animEffect transition="in" filter="fade">
                                      <p:cBhvr>
                                        <p:cTn id="102" dur="500"/>
                                        <p:tgtEl>
                                          <p:spTgt spid="53"/>
                                        </p:tgtEl>
                                      </p:cBhvr>
                                    </p:animEffect>
                                  </p:childTnLst>
                                </p:cTn>
                              </p:par>
                              <p:par>
                                <p:cTn id="103" presetID="10" presetClass="entr" presetSubtype="0" fill="hold" nodeType="withEffect">
                                  <p:stCondLst>
                                    <p:cond delay="1000"/>
                                  </p:stCondLst>
                                  <p:childTnLst>
                                    <p:set>
                                      <p:cBhvr>
                                        <p:cTn id="104" dur="1" fill="hold">
                                          <p:stCondLst>
                                            <p:cond delay="0"/>
                                          </p:stCondLst>
                                        </p:cTn>
                                        <p:tgtEl>
                                          <p:spTgt spid="54"/>
                                        </p:tgtEl>
                                        <p:attrNameLst>
                                          <p:attrName>style.visibility</p:attrName>
                                        </p:attrNameLst>
                                      </p:cBhvr>
                                      <p:to>
                                        <p:strVal val="visible"/>
                                      </p:to>
                                    </p:set>
                                    <p:animEffect transition="in" filter="fade">
                                      <p:cBhvr>
                                        <p:cTn id="105" dur="500"/>
                                        <p:tgtEl>
                                          <p:spTgt spid="54"/>
                                        </p:tgtEl>
                                      </p:cBhvr>
                                    </p:animEffect>
                                  </p:childTnLst>
                                </p:cTn>
                              </p:par>
                            </p:childTnLst>
                          </p:cTn>
                        </p:par>
                        <p:par>
                          <p:cTn id="106" fill="hold">
                            <p:stCondLst>
                              <p:cond delay="4500"/>
                            </p:stCondLst>
                            <p:childTnLst>
                              <p:par>
                                <p:cTn id="107" presetID="10" presetClass="entr" presetSubtype="0" fill="hold" nodeType="afterEffect">
                                  <p:stCondLst>
                                    <p:cond delay="1000"/>
                                  </p:stCondLst>
                                  <p:childTnLst>
                                    <p:set>
                                      <p:cBhvr>
                                        <p:cTn id="108" dur="1" fill="hold">
                                          <p:stCondLst>
                                            <p:cond delay="0"/>
                                          </p:stCondLst>
                                        </p:cTn>
                                        <p:tgtEl>
                                          <p:spTgt spid="55"/>
                                        </p:tgtEl>
                                        <p:attrNameLst>
                                          <p:attrName>style.visibility</p:attrName>
                                        </p:attrNameLst>
                                      </p:cBhvr>
                                      <p:to>
                                        <p:strVal val="visible"/>
                                      </p:to>
                                    </p:set>
                                    <p:animEffect transition="in" filter="fade">
                                      <p:cBhvr>
                                        <p:cTn id="109" dur="500"/>
                                        <p:tgtEl>
                                          <p:spTgt spid="55"/>
                                        </p:tgtEl>
                                      </p:cBhvr>
                                    </p:animEffect>
                                  </p:childTnLst>
                                </p:cTn>
                              </p:par>
                              <p:par>
                                <p:cTn id="110" presetID="10" presetClass="entr" presetSubtype="0" fill="hold" grpId="0" nodeType="withEffect">
                                  <p:stCondLst>
                                    <p:cond delay="1000"/>
                                  </p:stCondLst>
                                  <p:childTnLst>
                                    <p:set>
                                      <p:cBhvr>
                                        <p:cTn id="111" dur="1" fill="hold">
                                          <p:stCondLst>
                                            <p:cond delay="0"/>
                                          </p:stCondLst>
                                        </p:cTn>
                                        <p:tgtEl>
                                          <p:spTgt spid="57"/>
                                        </p:tgtEl>
                                        <p:attrNameLst>
                                          <p:attrName>style.visibility</p:attrName>
                                        </p:attrNameLst>
                                      </p:cBhvr>
                                      <p:to>
                                        <p:strVal val="visible"/>
                                      </p:to>
                                    </p:set>
                                    <p:animEffect transition="in" filter="fade">
                                      <p:cBhvr>
                                        <p:cTn id="112" dur="500"/>
                                        <p:tgtEl>
                                          <p:spTgt spid="57"/>
                                        </p:tgtEl>
                                      </p:cBhvr>
                                    </p:animEffect>
                                  </p:childTnLst>
                                </p:cTn>
                              </p:par>
                              <p:par>
                                <p:cTn id="113" presetID="10" presetClass="entr" presetSubtype="0" fill="hold" nodeType="withEffect">
                                  <p:stCondLst>
                                    <p:cond delay="1000"/>
                                  </p:stCondLst>
                                  <p:childTnLst>
                                    <p:set>
                                      <p:cBhvr>
                                        <p:cTn id="114" dur="1" fill="hold">
                                          <p:stCondLst>
                                            <p:cond delay="0"/>
                                          </p:stCondLst>
                                        </p:cTn>
                                        <p:tgtEl>
                                          <p:spTgt spid="58"/>
                                        </p:tgtEl>
                                        <p:attrNameLst>
                                          <p:attrName>style.visibility</p:attrName>
                                        </p:attrNameLst>
                                      </p:cBhvr>
                                      <p:to>
                                        <p:strVal val="visible"/>
                                      </p:to>
                                    </p:set>
                                    <p:animEffect transition="in" filter="fade">
                                      <p:cBhvr>
                                        <p:cTn id="115" dur="500"/>
                                        <p:tgtEl>
                                          <p:spTgt spid="58"/>
                                        </p:tgtEl>
                                      </p:cBhvr>
                                    </p:animEffect>
                                  </p:childTnLst>
                                </p:cTn>
                              </p:par>
                              <p:par>
                                <p:cTn id="116" presetID="10" presetClass="entr" presetSubtype="0" fill="hold" nodeType="withEffect">
                                  <p:stCondLst>
                                    <p:cond delay="1000"/>
                                  </p:stCondLst>
                                  <p:childTnLst>
                                    <p:set>
                                      <p:cBhvr>
                                        <p:cTn id="117" dur="1" fill="hold">
                                          <p:stCondLst>
                                            <p:cond delay="0"/>
                                          </p:stCondLst>
                                        </p:cTn>
                                        <p:tgtEl>
                                          <p:spTgt spid="66"/>
                                        </p:tgtEl>
                                        <p:attrNameLst>
                                          <p:attrName>style.visibility</p:attrName>
                                        </p:attrNameLst>
                                      </p:cBhvr>
                                      <p:to>
                                        <p:strVal val="visible"/>
                                      </p:to>
                                    </p:set>
                                    <p:animEffect transition="in" filter="fade">
                                      <p:cBhvr>
                                        <p:cTn id="118" dur="500"/>
                                        <p:tgtEl>
                                          <p:spTgt spid="66"/>
                                        </p:tgtEl>
                                      </p:cBhvr>
                                    </p:animEffect>
                                  </p:childTnLst>
                                </p:cTn>
                              </p:par>
                              <p:par>
                                <p:cTn id="119" presetID="1" presetClass="entr" presetSubtype="0" fill="hold" nodeType="withEffect">
                                  <p:stCondLst>
                                    <p:cond delay="1000"/>
                                  </p:stCondLst>
                                  <p:childTnLst>
                                    <p:set>
                                      <p:cBhvr>
                                        <p:cTn id="120" dur="1" fill="hold">
                                          <p:stCondLst>
                                            <p:cond delay="0"/>
                                          </p:stCondLst>
                                        </p:cTn>
                                        <p:tgtEl>
                                          <p:spTgt spid="3"/>
                                        </p:tgtEl>
                                        <p:attrNameLst>
                                          <p:attrName>style.visibility</p:attrName>
                                        </p:attrNameLst>
                                      </p:cBhvr>
                                      <p:to>
                                        <p:strVal val="visible"/>
                                      </p:to>
                                    </p:set>
                                  </p:childTnLst>
                                </p:cTn>
                              </p:par>
                              <p:par>
                                <p:cTn id="121" presetID="10" presetClass="entr" presetSubtype="0" fill="hold" grpId="0" nodeType="withEffect">
                                  <p:stCondLst>
                                    <p:cond delay="1000"/>
                                  </p:stCondLst>
                                  <p:childTnLst>
                                    <p:set>
                                      <p:cBhvr>
                                        <p:cTn id="122" dur="1" fill="hold">
                                          <p:stCondLst>
                                            <p:cond delay="0"/>
                                          </p:stCondLst>
                                        </p:cTn>
                                        <p:tgtEl>
                                          <p:spTgt spid="106"/>
                                        </p:tgtEl>
                                        <p:attrNameLst>
                                          <p:attrName>style.visibility</p:attrName>
                                        </p:attrNameLst>
                                      </p:cBhvr>
                                      <p:to>
                                        <p:strVal val="visible"/>
                                      </p:to>
                                    </p:set>
                                    <p:animEffect transition="in" filter="fade">
                                      <p:cBhvr>
                                        <p:cTn id="123"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14" grpId="0" animBg="1"/>
      <p:bldP spid="22" grpId="0" animBg="1"/>
      <p:bldP spid="23" grpId="0" animBg="1"/>
      <p:bldP spid="29" grpId="0"/>
      <p:bldP spid="30" grpId="0" animBg="1"/>
      <p:bldP spid="35" grpId="0" animBg="1"/>
      <p:bldP spid="37" grpId="0"/>
      <p:bldP spid="41" grpId="0" animBg="1"/>
      <p:bldP spid="42" grpId="0" animBg="1"/>
      <p:bldP spid="43" grpId="0" animBg="1"/>
      <p:bldP spid="51" grpId="0"/>
      <p:bldP spid="52" grpId="0" animBg="1"/>
      <p:bldP spid="57" grpId="0" animBg="1"/>
      <p:bldP spid="68" grpId="0"/>
      <p:bldP spid="71" grpId="0" animBg="1"/>
      <p:bldP spid="106"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14E1650-B775-4216-B315-3FB6AA2DD146}"/>
              </a:ext>
            </a:extLst>
          </p:cNvPr>
          <p:cNvSpPr/>
          <p:nvPr/>
        </p:nvSpPr>
        <p:spPr>
          <a:xfrm>
            <a:off x="196250" y="2295647"/>
            <a:ext cx="11793540" cy="3760094"/>
          </a:xfrm>
          <a:prstGeom prst="rect">
            <a:avLst/>
          </a:prstGeom>
          <a:solidFill>
            <a:schemeClr val="bg1">
              <a:lumMod val="95000"/>
              <a:alpha val="69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71" name="Rectangle 3"/>
          <p:cNvSpPr>
            <a:spLocks noChangeArrowheads="1"/>
          </p:cNvSpPr>
          <p:nvPr/>
        </p:nvSpPr>
        <p:spPr bwMode="gray">
          <a:xfrm>
            <a:off x="2075785" y="2466858"/>
            <a:ext cx="1425775" cy="215444"/>
          </a:xfrm>
          <a:prstGeom prst="rect">
            <a:avLst/>
          </a:prstGeom>
          <a:noFill/>
          <a:ln w="12700">
            <a:noFill/>
            <a:miter lim="800000"/>
            <a:headEnd/>
            <a:tailEnd/>
          </a:ln>
        </p:spPr>
        <p:txBody>
          <a:bodyPr wrap="none" lIns="0" tIns="0" rIns="0" bIns="0" anchor="ctr" anchorCtr="0">
            <a:spAutoFit/>
          </a:bodyPr>
          <a:lstStyle/>
          <a:p>
            <a:pPr eaLnBrk="0" hangingPunct="0"/>
            <a:r>
              <a:rPr lang="en-US" sz="1400" dirty="0">
                <a:solidFill>
                  <a:srgbClr val="5F5F5F"/>
                </a:solidFill>
              </a:rPr>
              <a:t>Tape/VTL vaulting</a:t>
            </a:r>
            <a:endParaRPr lang="en-US" sz="1200" dirty="0">
              <a:solidFill>
                <a:srgbClr val="5F5F5F"/>
              </a:solidFill>
            </a:endParaRPr>
          </a:p>
        </p:txBody>
      </p:sp>
      <p:sp>
        <p:nvSpPr>
          <p:cNvPr id="72" name="Rectangle 3"/>
          <p:cNvSpPr>
            <a:spLocks noChangeArrowheads="1"/>
          </p:cNvSpPr>
          <p:nvPr/>
        </p:nvSpPr>
        <p:spPr bwMode="gray">
          <a:xfrm>
            <a:off x="2075785" y="2987559"/>
            <a:ext cx="1385700" cy="215444"/>
          </a:xfrm>
          <a:prstGeom prst="rect">
            <a:avLst/>
          </a:prstGeom>
          <a:noFill/>
          <a:ln w="12700">
            <a:noFill/>
            <a:miter lim="800000"/>
            <a:headEnd/>
            <a:tailEnd/>
          </a:ln>
        </p:spPr>
        <p:txBody>
          <a:bodyPr wrap="none" lIns="0" tIns="0" rIns="0" bIns="0" anchor="ctr" anchorCtr="0">
            <a:spAutoFit/>
          </a:bodyPr>
          <a:lstStyle/>
          <a:p>
            <a:pPr eaLnBrk="0" hangingPunct="0"/>
            <a:r>
              <a:rPr lang="en-US" sz="1400" dirty="0">
                <a:solidFill>
                  <a:srgbClr val="5F5F5F"/>
                </a:solidFill>
              </a:rPr>
              <a:t>Tape/VTL backup</a:t>
            </a:r>
            <a:endParaRPr lang="en-US" sz="1200" dirty="0">
              <a:solidFill>
                <a:srgbClr val="5F5F5F"/>
              </a:solidFill>
            </a:endParaRPr>
          </a:p>
        </p:txBody>
      </p:sp>
      <p:sp>
        <p:nvSpPr>
          <p:cNvPr id="74" name="Rectangle 3"/>
          <p:cNvSpPr>
            <a:spLocks noChangeArrowheads="1"/>
          </p:cNvSpPr>
          <p:nvPr/>
        </p:nvSpPr>
        <p:spPr bwMode="gray">
          <a:xfrm>
            <a:off x="2075785" y="4024196"/>
            <a:ext cx="1241558" cy="215444"/>
          </a:xfrm>
          <a:prstGeom prst="rect">
            <a:avLst/>
          </a:prstGeom>
          <a:noFill/>
          <a:ln w="12700">
            <a:noFill/>
            <a:miter lim="800000"/>
            <a:headEnd/>
            <a:tailEnd/>
          </a:ln>
        </p:spPr>
        <p:txBody>
          <a:bodyPr wrap="none" lIns="0" tIns="0" rIns="0" bIns="0" anchor="ctr" anchorCtr="0">
            <a:spAutoFit/>
          </a:bodyPr>
          <a:lstStyle/>
          <a:p>
            <a:pPr eaLnBrk="0" hangingPunct="0"/>
            <a:r>
              <a:rPr lang="en-US" sz="1400" dirty="0">
                <a:solidFill>
                  <a:srgbClr val="5F5F5F"/>
                </a:solidFill>
              </a:rPr>
              <a:t>Async replication</a:t>
            </a:r>
            <a:endParaRPr lang="en-US" sz="1200" dirty="0">
              <a:solidFill>
                <a:srgbClr val="5F5F5F"/>
              </a:solidFill>
            </a:endParaRPr>
          </a:p>
        </p:txBody>
      </p:sp>
      <p:sp>
        <p:nvSpPr>
          <p:cNvPr id="77" name="Rectangle 3"/>
          <p:cNvSpPr>
            <a:spLocks noChangeArrowheads="1"/>
          </p:cNvSpPr>
          <p:nvPr/>
        </p:nvSpPr>
        <p:spPr bwMode="gray">
          <a:xfrm>
            <a:off x="2004795" y="4530064"/>
            <a:ext cx="1698601" cy="305212"/>
          </a:xfrm>
          <a:prstGeom prst="rect">
            <a:avLst/>
          </a:prstGeom>
          <a:noFill/>
          <a:ln w="12700">
            <a:noFill/>
            <a:miter lim="800000"/>
            <a:headEnd/>
            <a:tailEnd/>
          </a:ln>
        </p:spPr>
        <p:txBody>
          <a:bodyPr wrap="square" lIns="90488" tIns="44450" rIns="90488" bIns="44450">
            <a:spAutoFit/>
          </a:bodyPr>
          <a:lstStyle/>
          <a:p>
            <a:pPr eaLnBrk="0" hangingPunct="0"/>
            <a:r>
              <a:rPr lang="en-US" sz="1400" dirty="0">
                <a:solidFill>
                  <a:srgbClr val="5F5F5F"/>
                </a:solidFill>
              </a:rPr>
              <a:t>Sync replication</a:t>
            </a:r>
            <a:endParaRPr lang="en-US" sz="1200" dirty="0">
              <a:solidFill>
                <a:srgbClr val="5F5F5F"/>
              </a:solidFill>
            </a:endParaRPr>
          </a:p>
        </p:txBody>
      </p:sp>
      <p:sp>
        <p:nvSpPr>
          <p:cNvPr id="80" name="Rectangle 3"/>
          <p:cNvSpPr>
            <a:spLocks noChangeArrowheads="1"/>
          </p:cNvSpPr>
          <p:nvPr/>
        </p:nvSpPr>
        <p:spPr bwMode="gray">
          <a:xfrm>
            <a:off x="2075785" y="3505084"/>
            <a:ext cx="1244828" cy="215444"/>
          </a:xfrm>
          <a:prstGeom prst="rect">
            <a:avLst/>
          </a:prstGeom>
          <a:noFill/>
          <a:ln w="12700">
            <a:noFill/>
            <a:miter lim="800000"/>
            <a:headEnd/>
            <a:tailEnd/>
          </a:ln>
        </p:spPr>
        <p:txBody>
          <a:bodyPr wrap="none" lIns="0" tIns="0" rIns="0" bIns="0" anchor="ctr" anchorCtr="0">
            <a:spAutoFit/>
          </a:bodyPr>
          <a:lstStyle/>
          <a:p>
            <a:pPr eaLnBrk="0" hangingPunct="0"/>
            <a:r>
              <a:rPr lang="en-US" sz="1400" dirty="0">
                <a:solidFill>
                  <a:srgbClr val="5F5F5F"/>
                </a:solidFill>
              </a:rPr>
              <a:t>D2D/D2C backup</a:t>
            </a:r>
            <a:endParaRPr lang="en-US" sz="1200" dirty="0">
              <a:solidFill>
                <a:srgbClr val="5F5F5F"/>
              </a:solidFill>
            </a:endParaRPr>
          </a:p>
        </p:txBody>
      </p:sp>
      <p:sp>
        <p:nvSpPr>
          <p:cNvPr id="57" name="Footer Placeholder 4">
            <a:extLst>
              <a:ext uri="{FF2B5EF4-FFF2-40B4-BE49-F238E27FC236}">
                <a16:creationId xmlns:a16="http://schemas.microsoft.com/office/drawing/2014/main" id="{667B6F4C-0964-44E4-A17A-DF73A3840266}"/>
              </a:ext>
            </a:extLst>
          </p:cNvPr>
          <p:cNvSpPr>
            <a:spLocks noGrp="1"/>
          </p:cNvSpPr>
          <p:nvPr>
            <p:ph type="ftr" sz="quarter" idx="3"/>
          </p:nvPr>
        </p:nvSpPr>
        <p:spPr>
          <a:xfrm>
            <a:off x="1495413" y="6633419"/>
            <a:ext cx="4425696" cy="118872"/>
          </a:xfrm>
          <a:prstGeom prst="rect">
            <a:avLst/>
          </a:prstGeom>
        </p:spPr>
        <p:txBody>
          <a:bodyPr vert="horz" wrap="square" lIns="91521" tIns="45761" rIns="91521" bIns="45761" rtlCol="0" anchor="b">
            <a:noAutofit/>
          </a:bodyPr>
          <a:lstStyle>
            <a:defPPr>
              <a:defRPr lang="en-US"/>
            </a:defPPr>
            <a:lvl1pPr marL="0" algn="l" defTabSz="914400" rtl="0" eaLnBrk="1" latinLnBrk="0" hangingPunct="1">
              <a:defRPr lang="en-US" sz="800" kern="1200" smtClean="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 2021 NetApp, Inc. All rights reserved.  — NETAPP CONFIDENTIAL — </a:t>
            </a:r>
          </a:p>
        </p:txBody>
      </p:sp>
      <p:sp>
        <p:nvSpPr>
          <p:cNvPr id="2" name="Slide Number Placeholder 1"/>
          <p:cNvSpPr>
            <a:spLocks noGrp="1"/>
          </p:cNvSpPr>
          <p:nvPr>
            <p:ph type="sldNum" sz="quarter" idx="4"/>
          </p:nvPr>
        </p:nvSpPr>
        <p:spPr>
          <a:xfrm>
            <a:off x="1170432" y="6633419"/>
            <a:ext cx="402336" cy="118872"/>
          </a:xfrm>
          <a:prstGeom prst="rect">
            <a:avLst/>
          </a:prstGeom>
        </p:spPr>
        <p:txBody>
          <a:bodyPr vert="horz" wrap="square" lIns="91521" tIns="45761" rIns="91521" bIns="45761" rtlCol="0" anchor="b">
            <a:noAutofit/>
          </a:bodyPr>
          <a:lstStyle>
            <a:defPPr>
              <a:defRPr lang="en-US"/>
            </a:defPPr>
            <a:lvl1pPr marL="0" algn="l" defTabSz="914400" rtl="0" eaLnBrk="1" latinLnBrk="0" hangingPunct="1">
              <a:defRPr lang="en-US" sz="1050" b="1" kern="1200" smtClean="0">
                <a:solidFill>
                  <a:schemeClr val="bg2">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71A5F3-A4FF-4CEE-8215-C08835B585C1}" type="slidenum">
              <a:rPr lang="en-US" sz="800" smtClean="0"/>
              <a:pPr/>
              <a:t>44</a:t>
            </a:fld>
            <a:endParaRPr lang="en-US" sz="800" dirty="0"/>
          </a:p>
        </p:txBody>
      </p:sp>
      <p:sp>
        <p:nvSpPr>
          <p:cNvPr id="3" name="Text Placeholder 2">
            <a:extLst>
              <a:ext uri="{FF2B5EF4-FFF2-40B4-BE49-F238E27FC236}">
                <a16:creationId xmlns:a16="http://schemas.microsoft.com/office/drawing/2014/main" id="{3E7AA25E-41CE-4BB3-A0B4-9657BBD57891}"/>
              </a:ext>
            </a:extLst>
          </p:cNvPr>
          <p:cNvSpPr>
            <a:spLocks noGrp="1"/>
          </p:cNvSpPr>
          <p:nvPr>
            <p:ph type="body" idx="10"/>
          </p:nvPr>
        </p:nvSpPr>
        <p:spPr/>
        <p:txBody>
          <a:bodyPr/>
          <a:lstStyle/>
          <a:p>
            <a:r>
              <a:rPr lang="en-US" dirty="0"/>
              <a:t>Ability for application to fail over to secondary copy in storage, without application reconnect or user disruption </a:t>
            </a:r>
          </a:p>
        </p:txBody>
      </p:sp>
      <p:sp>
        <p:nvSpPr>
          <p:cNvPr id="81" name="Title 80"/>
          <p:cNvSpPr>
            <a:spLocks noGrp="1"/>
          </p:cNvSpPr>
          <p:nvPr>
            <p:ph type="title"/>
          </p:nvPr>
        </p:nvSpPr>
        <p:spPr/>
        <p:txBody>
          <a:bodyPr/>
          <a:lstStyle/>
          <a:p>
            <a:pPr>
              <a:lnSpc>
                <a:spcPct val="90000"/>
              </a:lnSpc>
            </a:pPr>
            <a:br>
              <a:rPr lang="en-US" dirty="0"/>
            </a:br>
            <a:r>
              <a:rPr lang="en-US" dirty="0"/>
              <a:t>What is business continuity?</a:t>
            </a:r>
          </a:p>
        </p:txBody>
      </p:sp>
      <p:grpSp>
        <p:nvGrpSpPr>
          <p:cNvPr id="85" name="Group 84"/>
          <p:cNvGrpSpPr/>
          <p:nvPr/>
        </p:nvGrpSpPr>
        <p:grpSpPr bwMode="gray">
          <a:xfrm>
            <a:off x="3581083" y="2322021"/>
            <a:ext cx="8025648" cy="2854324"/>
            <a:chOff x="2078038" y="2212975"/>
            <a:chExt cx="6732588" cy="3373811"/>
          </a:xfrm>
        </p:grpSpPr>
        <p:sp>
          <p:nvSpPr>
            <p:cNvPr id="58376" name="Line 27"/>
            <p:cNvSpPr>
              <a:spLocks noChangeShapeType="1"/>
            </p:cNvSpPr>
            <p:nvPr/>
          </p:nvSpPr>
          <p:spPr bwMode="gray">
            <a:xfrm>
              <a:off x="2078038" y="2212975"/>
              <a:ext cx="3970" cy="3373811"/>
            </a:xfrm>
            <a:prstGeom prst="line">
              <a:avLst/>
            </a:prstGeom>
            <a:noFill/>
            <a:ln w="12700">
              <a:solidFill>
                <a:schemeClr val="bg2"/>
              </a:solidFill>
              <a:round/>
              <a:headEnd/>
              <a:tailEnd/>
            </a:ln>
          </p:spPr>
          <p:txBody>
            <a:bodyPr/>
            <a:lstStyle/>
            <a:p>
              <a:endParaRPr lang="en-US" dirty="0">
                <a:solidFill>
                  <a:srgbClr val="000000"/>
                </a:solidFill>
              </a:endParaRPr>
            </a:p>
          </p:txBody>
        </p:sp>
        <p:sp>
          <p:nvSpPr>
            <p:cNvPr id="58377" name="Line 28"/>
            <p:cNvSpPr>
              <a:spLocks noChangeShapeType="1"/>
            </p:cNvSpPr>
            <p:nvPr/>
          </p:nvSpPr>
          <p:spPr bwMode="gray">
            <a:xfrm>
              <a:off x="2827338" y="2212975"/>
              <a:ext cx="3970" cy="3373811"/>
            </a:xfrm>
            <a:prstGeom prst="line">
              <a:avLst/>
            </a:prstGeom>
            <a:noFill/>
            <a:ln w="12700">
              <a:solidFill>
                <a:schemeClr val="bg2"/>
              </a:solidFill>
              <a:round/>
              <a:headEnd/>
              <a:tailEnd/>
            </a:ln>
          </p:spPr>
          <p:txBody>
            <a:bodyPr/>
            <a:lstStyle/>
            <a:p>
              <a:endParaRPr lang="en-US" dirty="0">
                <a:solidFill>
                  <a:srgbClr val="000000"/>
                </a:solidFill>
              </a:endParaRPr>
            </a:p>
          </p:txBody>
        </p:sp>
        <p:sp>
          <p:nvSpPr>
            <p:cNvPr id="58378" name="Line 29"/>
            <p:cNvSpPr>
              <a:spLocks noChangeShapeType="1"/>
            </p:cNvSpPr>
            <p:nvPr/>
          </p:nvSpPr>
          <p:spPr bwMode="gray">
            <a:xfrm>
              <a:off x="3575050" y="2212975"/>
              <a:ext cx="0" cy="3373811"/>
            </a:xfrm>
            <a:prstGeom prst="line">
              <a:avLst/>
            </a:prstGeom>
            <a:noFill/>
            <a:ln w="12700">
              <a:solidFill>
                <a:schemeClr val="bg2"/>
              </a:solidFill>
              <a:round/>
              <a:headEnd/>
              <a:tailEnd/>
            </a:ln>
          </p:spPr>
          <p:txBody>
            <a:bodyPr/>
            <a:lstStyle/>
            <a:p>
              <a:endParaRPr lang="en-US" dirty="0">
                <a:solidFill>
                  <a:srgbClr val="000000"/>
                </a:solidFill>
              </a:endParaRPr>
            </a:p>
          </p:txBody>
        </p:sp>
        <p:sp>
          <p:nvSpPr>
            <p:cNvPr id="58380" name="Line 31"/>
            <p:cNvSpPr>
              <a:spLocks noChangeShapeType="1"/>
            </p:cNvSpPr>
            <p:nvPr/>
          </p:nvSpPr>
          <p:spPr bwMode="gray">
            <a:xfrm>
              <a:off x="5073650" y="2212975"/>
              <a:ext cx="0" cy="3373811"/>
            </a:xfrm>
            <a:prstGeom prst="line">
              <a:avLst/>
            </a:prstGeom>
            <a:noFill/>
            <a:ln w="12700">
              <a:solidFill>
                <a:schemeClr val="bg2"/>
              </a:solidFill>
              <a:round/>
              <a:headEnd/>
              <a:tailEnd/>
            </a:ln>
          </p:spPr>
          <p:txBody>
            <a:bodyPr/>
            <a:lstStyle/>
            <a:p>
              <a:endParaRPr lang="en-US" dirty="0">
                <a:solidFill>
                  <a:srgbClr val="000000"/>
                </a:solidFill>
              </a:endParaRPr>
            </a:p>
          </p:txBody>
        </p:sp>
        <p:sp>
          <p:nvSpPr>
            <p:cNvPr id="58381" name="Line 32"/>
            <p:cNvSpPr>
              <a:spLocks noChangeShapeType="1"/>
            </p:cNvSpPr>
            <p:nvPr/>
          </p:nvSpPr>
          <p:spPr bwMode="gray">
            <a:xfrm flipH="1">
              <a:off x="5811245" y="2212975"/>
              <a:ext cx="2180" cy="3362803"/>
            </a:xfrm>
            <a:prstGeom prst="line">
              <a:avLst/>
            </a:prstGeom>
            <a:noFill/>
            <a:ln w="12700">
              <a:solidFill>
                <a:schemeClr val="bg2"/>
              </a:solidFill>
              <a:round/>
              <a:headEnd/>
              <a:tailEnd/>
            </a:ln>
          </p:spPr>
          <p:txBody>
            <a:bodyPr/>
            <a:lstStyle/>
            <a:p>
              <a:endParaRPr lang="en-US" dirty="0">
                <a:solidFill>
                  <a:srgbClr val="000000"/>
                </a:solidFill>
              </a:endParaRPr>
            </a:p>
          </p:txBody>
        </p:sp>
        <p:sp>
          <p:nvSpPr>
            <p:cNvPr id="58382" name="Line 33"/>
            <p:cNvSpPr>
              <a:spLocks noChangeShapeType="1"/>
            </p:cNvSpPr>
            <p:nvPr/>
          </p:nvSpPr>
          <p:spPr bwMode="gray">
            <a:xfrm>
              <a:off x="6562725" y="2212975"/>
              <a:ext cx="0" cy="3373811"/>
            </a:xfrm>
            <a:prstGeom prst="line">
              <a:avLst/>
            </a:prstGeom>
            <a:noFill/>
            <a:ln w="12700">
              <a:solidFill>
                <a:schemeClr val="bg2"/>
              </a:solidFill>
              <a:round/>
              <a:headEnd/>
              <a:tailEnd/>
            </a:ln>
          </p:spPr>
          <p:txBody>
            <a:bodyPr/>
            <a:lstStyle/>
            <a:p>
              <a:endParaRPr lang="en-US" dirty="0">
                <a:solidFill>
                  <a:srgbClr val="000000"/>
                </a:solidFill>
              </a:endParaRPr>
            </a:p>
          </p:txBody>
        </p:sp>
        <p:sp>
          <p:nvSpPr>
            <p:cNvPr id="58383" name="Line 34"/>
            <p:cNvSpPr>
              <a:spLocks noChangeShapeType="1"/>
            </p:cNvSpPr>
            <p:nvPr/>
          </p:nvSpPr>
          <p:spPr bwMode="gray">
            <a:xfrm>
              <a:off x="7312024" y="2212975"/>
              <a:ext cx="0" cy="3373811"/>
            </a:xfrm>
            <a:prstGeom prst="line">
              <a:avLst/>
            </a:prstGeom>
            <a:noFill/>
            <a:ln w="12700">
              <a:solidFill>
                <a:schemeClr val="bg2"/>
              </a:solidFill>
              <a:round/>
              <a:headEnd/>
              <a:tailEnd/>
            </a:ln>
          </p:spPr>
          <p:txBody>
            <a:bodyPr/>
            <a:lstStyle/>
            <a:p>
              <a:endParaRPr lang="en-US" dirty="0">
                <a:solidFill>
                  <a:srgbClr val="000000"/>
                </a:solidFill>
              </a:endParaRPr>
            </a:p>
          </p:txBody>
        </p:sp>
        <p:sp>
          <p:nvSpPr>
            <p:cNvPr id="58384" name="Line 35"/>
            <p:cNvSpPr>
              <a:spLocks noChangeShapeType="1"/>
            </p:cNvSpPr>
            <p:nvPr/>
          </p:nvSpPr>
          <p:spPr bwMode="gray">
            <a:xfrm>
              <a:off x="8059737" y="2212975"/>
              <a:ext cx="3175" cy="3373811"/>
            </a:xfrm>
            <a:prstGeom prst="line">
              <a:avLst/>
            </a:prstGeom>
            <a:noFill/>
            <a:ln w="12700">
              <a:solidFill>
                <a:schemeClr val="bg2"/>
              </a:solidFill>
              <a:round/>
              <a:headEnd/>
              <a:tailEnd/>
            </a:ln>
          </p:spPr>
          <p:txBody>
            <a:bodyPr/>
            <a:lstStyle/>
            <a:p>
              <a:endParaRPr lang="en-US" dirty="0">
                <a:solidFill>
                  <a:srgbClr val="000000"/>
                </a:solidFill>
              </a:endParaRPr>
            </a:p>
          </p:txBody>
        </p:sp>
        <p:sp>
          <p:nvSpPr>
            <p:cNvPr id="58385" name="Line 36"/>
            <p:cNvSpPr>
              <a:spLocks noChangeShapeType="1"/>
            </p:cNvSpPr>
            <p:nvPr/>
          </p:nvSpPr>
          <p:spPr bwMode="gray">
            <a:xfrm>
              <a:off x="8809037" y="2212975"/>
              <a:ext cx="1589" cy="3373811"/>
            </a:xfrm>
            <a:prstGeom prst="line">
              <a:avLst/>
            </a:prstGeom>
            <a:noFill/>
            <a:ln w="12700">
              <a:solidFill>
                <a:schemeClr val="bg2"/>
              </a:solidFill>
              <a:round/>
              <a:headEnd/>
              <a:tailEnd/>
            </a:ln>
          </p:spPr>
          <p:txBody>
            <a:bodyPr/>
            <a:lstStyle/>
            <a:p>
              <a:endParaRPr lang="en-US" dirty="0">
                <a:solidFill>
                  <a:srgbClr val="000000"/>
                </a:solidFill>
              </a:endParaRPr>
            </a:p>
          </p:txBody>
        </p:sp>
        <p:sp>
          <p:nvSpPr>
            <p:cNvPr id="58379" name="Line 30"/>
            <p:cNvSpPr>
              <a:spLocks noChangeShapeType="1"/>
            </p:cNvSpPr>
            <p:nvPr/>
          </p:nvSpPr>
          <p:spPr bwMode="gray">
            <a:xfrm>
              <a:off x="4324350" y="2212975"/>
              <a:ext cx="0" cy="3373811"/>
            </a:xfrm>
            <a:prstGeom prst="line">
              <a:avLst/>
            </a:prstGeom>
            <a:noFill/>
            <a:ln w="12700">
              <a:solidFill>
                <a:schemeClr val="bg2"/>
              </a:solidFill>
              <a:round/>
              <a:headEnd/>
              <a:tailEnd/>
            </a:ln>
          </p:spPr>
          <p:txBody>
            <a:bodyPr/>
            <a:lstStyle/>
            <a:p>
              <a:endParaRPr lang="en-US" dirty="0">
                <a:solidFill>
                  <a:srgbClr val="000000"/>
                </a:solidFill>
              </a:endParaRPr>
            </a:p>
          </p:txBody>
        </p:sp>
      </p:grpSp>
      <p:sp>
        <p:nvSpPr>
          <p:cNvPr id="58391" name="Rectangle 42"/>
          <p:cNvSpPr>
            <a:spLocks noChangeArrowheads="1"/>
          </p:cNvSpPr>
          <p:nvPr/>
        </p:nvSpPr>
        <p:spPr bwMode="gray">
          <a:xfrm>
            <a:off x="6258821" y="4002528"/>
            <a:ext cx="435628" cy="350025"/>
          </a:xfrm>
          <a:prstGeom prst="rect">
            <a:avLst/>
          </a:prstGeom>
          <a:solidFill>
            <a:srgbClr val="5CC4FF"/>
          </a:solidFill>
          <a:ln>
            <a:headEnd/>
            <a:tailEnd/>
          </a:ln>
          <a:effectLst/>
          <a:scene3d>
            <a:camera prst="orthographicFront">
              <a:rot lat="0" lon="0" rev="0"/>
            </a:camera>
            <a:lightRig rig="threePt" dir="t">
              <a:rot lat="0" lon="0" rev="3240000"/>
            </a:lightRig>
          </a:scene3d>
          <a:sp3d/>
        </p:spPr>
        <p:style>
          <a:lnRef idx="0">
            <a:schemeClr val="accent1"/>
          </a:lnRef>
          <a:fillRef idx="3">
            <a:schemeClr val="accent1"/>
          </a:fillRef>
          <a:effectRef idx="3">
            <a:schemeClr val="accent1"/>
          </a:effectRef>
          <a:fontRef idx="minor">
            <a:schemeClr val="lt1"/>
          </a:fontRef>
        </p:style>
        <p:txBody>
          <a:bodyPr wrap="none" lIns="0" tIns="0" rIns="0" bIns="0" anchor="ctr"/>
          <a:lstStyle/>
          <a:p>
            <a:pPr defTabSz="456724">
              <a:defRPr/>
            </a:pPr>
            <a:endParaRPr lang="en-US" sz="1400" dirty="0">
              <a:solidFill>
                <a:srgbClr val="FFFFFF"/>
              </a:solidFill>
            </a:endParaRPr>
          </a:p>
        </p:txBody>
      </p:sp>
      <p:grpSp>
        <p:nvGrpSpPr>
          <p:cNvPr id="87" name="Group 86"/>
          <p:cNvGrpSpPr/>
          <p:nvPr/>
        </p:nvGrpSpPr>
        <p:grpSpPr bwMode="gray">
          <a:xfrm>
            <a:off x="3467195" y="5655071"/>
            <a:ext cx="8230909" cy="215444"/>
            <a:chOff x="1982498" y="5147131"/>
            <a:chExt cx="6904778" cy="215444"/>
          </a:xfrm>
        </p:grpSpPr>
        <p:sp>
          <p:nvSpPr>
            <p:cNvPr id="58427" name="Rectangle 79"/>
            <p:cNvSpPr>
              <a:spLocks noChangeArrowheads="1"/>
            </p:cNvSpPr>
            <p:nvPr/>
          </p:nvSpPr>
          <p:spPr bwMode="gray">
            <a:xfrm>
              <a:off x="1982498" y="5147131"/>
              <a:ext cx="199020" cy="215444"/>
            </a:xfrm>
            <a:prstGeom prst="rect">
              <a:avLst/>
            </a:prstGeom>
            <a:noFill/>
            <a:ln w="9525">
              <a:noFill/>
              <a:miter lim="800000"/>
              <a:headEnd/>
              <a:tailEnd/>
            </a:ln>
          </p:spPr>
          <p:txBody>
            <a:bodyPr wrap="none" lIns="0" tIns="0" rIns="0" bIns="0">
              <a:spAutoFit/>
            </a:bodyPr>
            <a:lstStyle/>
            <a:p>
              <a:pPr algn="ctr"/>
              <a:r>
                <a:rPr lang="en-US" sz="1400" dirty="0">
                  <a:solidFill>
                    <a:srgbClr val="5F5F5F"/>
                  </a:solidFill>
                </a:rPr>
                <a:t>-36</a:t>
              </a:r>
              <a:endParaRPr lang="en-US" sz="3600" dirty="0">
                <a:solidFill>
                  <a:srgbClr val="5F5F5F"/>
                </a:solidFill>
              </a:endParaRPr>
            </a:p>
          </p:txBody>
        </p:sp>
        <p:sp>
          <p:nvSpPr>
            <p:cNvPr id="58428" name="Rectangle 80"/>
            <p:cNvSpPr>
              <a:spLocks noChangeArrowheads="1"/>
            </p:cNvSpPr>
            <p:nvPr/>
          </p:nvSpPr>
          <p:spPr bwMode="gray">
            <a:xfrm>
              <a:off x="2731798" y="5147131"/>
              <a:ext cx="199020" cy="215444"/>
            </a:xfrm>
            <a:prstGeom prst="rect">
              <a:avLst/>
            </a:prstGeom>
            <a:noFill/>
            <a:ln w="9525">
              <a:noFill/>
              <a:miter lim="800000"/>
              <a:headEnd/>
              <a:tailEnd/>
            </a:ln>
          </p:spPr>
          <p:txBody>
            <a:bodyPr wrap="none" lIns="0" tIns="0" rIns="0" bIns="0">
              <a:spAutoFit/>
            </a:bodyPr>
            <a:lstStyle/>
            <a:p>
              <a:pPr algn="ctr"/>
              <a:r>
                <a:rPr lang="en-US" sz="1400" dirty="0">
                  <a:solidFill>
                    <a:srgbClr val="5F5F5F"/>
                  </a:solidFill>
                </a:rPr>
                <a:t>-24</a:t>
              </a:r>
              <a:endParaRPr lang="en-US" sz="3600" dirty="0">
                <a:solidFill>
                  <a:srgbClr val="5F5F5F"/>
                </a:solidFill>
              </a:endParaRPr>
            </a:p>
          </p:txBody>
        </p:sp>
        <p:sp>
          <p:nvSpPr>
            <p:cNvPr id="58429" name="Rectangle 81"/>
            <p:cNvSpPr>
              <a:spLocks noChangeArrowheads="1"/>
            </p:cNvSpPr>
            <p:nvPr/>
          </p:nvSpPr>
          <p:spPr bwMode="gray">
            <a:xfrm>
              <a:off x="3446174" y="5147131"/>
              <a:ext cx="199020" cy="215444"/>
            </a:xfrm>
            <a:prstGeom prst="rect">
              <a:avLst/>
            </a:prstGeom>
            <a:noFill/>
            <a:ln w="9525">
              <a:noFill/>
              <a:miter lim="800000"/>
              <a:headEnd/>
              <a:tailEnd/>
            </a:ln>
          </p:spPr>
          <p:txBody>
            <a:bodyPr wrap="none" lIns="0" tIns="0" rIns="0" bIns="0">
              <a:spAutoFit/>
            </a:bodyPr>
            <a:lstStyle/>
            <a:p>
              <a:pPr algn="ctr"/>
              <a:r>
                <a:rPr lang="en-US" sz="1400" dirty="0">
                  <a:solidFill>
                    <a:srgbClr val="5F5F5F"/>
                  </a:solidFill>
                </a:rPr>
                <a:t>-12</a:t>
              </a:r>
              <a:endParaRPr lang="en-US" sz="3600" dirty="0">
                <a:solidFill>
                  <a:srgbClr val="5F5F5F"/>
                </a:solidFill>
              </a:endParaRPr>
            </a:p>
          </p:txBody>
        </p:sp>
        <p:sp>
          <p:nvSpPr>
            <p:cNvPr id="58430" name="Rectangle 82"/>
            <p:cNvSpPr>
              <a:spLocks noChangeArrowheads="1"/>
            </p:cNvSpPr>
            <p:nvPr/>
          </p:nvSpPr>
          <p:spPr bwMode="gray">
            <a:xfrm>
              <a:off x="4251892" y="5147131"/>
              <a:ext cx="76651" cy="215444"/>
            </a:xfrm>
            <a:prstGeom prst="rect">
              <a:avLst/>
            </a:prstGeom>
            <a:noFill/>
            <a:ln w="9525">
              <a:noFill/>
              <a:miter lim="800000"/>
              <a:headEnd/>
              <a:tailEnd/>
            </a:ln>
          </p:spPr>
          <p:txBody>
            <a:bodyPr wrap="none" lIns="0" tIns="0" rIns="0" bIns="0">
              <a:spAutoFit/>
            </a:bodyPr>
            <a:lstStyle/>
            <a:p>
              <a:pPr algn="ctr"/>
              <a:r>
                <a:rPr lang="en-US" sz="1400" dirty="0">
                  <a:solidFill>
                    <a:srgbClr val="5F5F5F"/>
                  </a:solidFill>
                </a:rPr>
                <a:t>0</a:t>
              </a:r>
              <a:endParaRPr lang="en-US" sz="3600" dirty="0">
                <a:solidFill>
                  <a:srgbClr val="5F5F5F"/>
                </a:solidFill>
              </a:endParaRPr>
            </a:p>
          </p:txBody>
        </p:sp>
        <p:sp>
          <p:nvSpPr>
            <p:cNvPr id="58431" name="Rectangle 83"/>
            <p:cNvSpPr>
              <a:spLocks noChangeArrowheads="1"/>
            </p:cNvSpPr>
            <p:nvPr/>
          </p:nvSpPr>
          <p:spPr bwMode="gray">
            <a:xfrm>
              <a:off x="4998590" y="5147131"/>
              <a:ext cx="153299" cy="215444"/>
            </a:xfrm>
            <a:prstGeom prst="rect">
              <a:avLst/>
            </a:prstGeom>
            <a:noFill/>
            <a:ln w="9525">
              <a:noFill/>
              <a:miter lim="800000"/>
              <a:headEnd/>
              <a:tailEnd/>
            </a:ln>
          </p:spPr>
          <p:txBody>
            <a:bodyPr wrap="none" lIns="0" tIns="0" rIns="0" bIns="0">
              <a:spAutoFit/>
            </a:bodyPr>
            <a:lstStyle/>
            <a:p>
              <a:pPr algn="ctr"/>
              <a:r>
                <a:rPr lang="en-US" sz="1400" dirty="0">
                  <a:solidFill>
                    <a:srgbClr val="5F5F5F"/>
                  </a:solidFill>
                </a:rPr>
                <a:t>12</a:t>
              </a:r>
              <a:endParaRPr lang="en-US" sz="3600" dirty="0">
                <a:solidFill>
                  <a:srgbClr val="5F5F5F"/>
                </a:solidFill>
              </a:endParaRPr>
            </a:p>
          </p:txBody>
        </p:sp>
        <p:sp>
          <p:nvSpPr>
            <p:cNvPr id="58432" name="Rectangle 84"/>
            <p:cNvSpPr>
              <a:spLocks noChangeArrowheads="1"/>
            </p:cNvSpPr>
            <p:nvPr/>
          </p:nvSpPr>
          <p:spPr bwMode="gray">
            <a:xfrm>
              <a:off x="5739952" y="5147131"/>
              <a:ext cx="153299" cy="215444"/>
            </a:xfrm>
            <a:prstGeom prst="rect">
              <a:avLst/>
            </a:prstGeom>
            <a:noFill/>
            <a:ln w="9525">
              <a:noFill/>
              <a:miter lim="800000"/>
              <a:headEnd/>
              <a:tailEnd/>
            </a:ln>
          </p:spPr>
          <p:txBody>
            <a:bodyPr wrap="none" lIns="0" tIns="0" rIns="0" bIns="0">
              <a:spAutoFit/>
            </a:bodyPr>
            <a:lstStyle/>
            <a:p>
              <a:pPr algn="ctr"/>
              <a:r>
                <a:rPr lang="en-US" sz="1400" dirty="0">
                  <a:solidFill>
                    <a:srgbClr val="5F5F5F"/>
                  </a:solidFill>
                </a:rPr>
                <a:t>24</a:t>
              </a:r>
              <a:endParaRPr lang="en-US" sz="3600" dirty="0">
                <a:solidFill>
                  <a:srgbClr val="5F5F5F"/>
                </a:solidFill>
              </a:endParaRPr>
            </a:p>
          </p:txBody>
        </p:sp>
        <p:sp>
          <p:nvSpPr>
            <p:cNvPr id="58433" name="Rectangle 85"/>
            <p:cNvSpPr>
              <a:spLocks noChangeArrowheads="1"/>
            </p:cNvSpPr>
            <p:nvPr/>
          </p:nvSpPr>
          <p:spPr bwMode="gray">
            <a:xfrm>
              <a:off x="6487665" y="5147131"/>
              <a:ext cx="153299" cy="215444"/>
            </a:xfrm>
            <a:prstGeom prst="rect">
              <a:avLst/>
            </a:prstGeom>
            <a:noFill/>
            <a:ln w="9525">
              <a:noFill/>
              <a:miter lim="800000"/>
              <a:headEnd/>
              <a:tailEnd/>
            </a:ln>
          </p:spPr>
          <p:txBody>
            <a:bodyPr wrap="none" lIns="0" tIns="0" rIns="0" bIns="0">
              <a:spAutoFit/>
            </a:bodyPr>
            <a:lstStyle/>
            <a:p>
              <a:pPr algn="ctr"/>
              <a:r>
                <a:rPr lang="en-US" sz="1400" dirty="0">
                  <a:solidFill>
                    <a:srgbClr val="5F5F5F"/>
                  </a:solidFill>
                </a:rPr>
                <a:t>36</a:t>
              </a:r>
              <a:endParaRPr lang="en-US" sz="3600" dirty="0">
                <a:solidFill>
                  <a:srgbClr val="5F5F5F"/>
                </a:solidFill>
              </a:endParaRPr>
            </a:p>
          </p:txBody>
        </p:sp>
        <p:sp>
          <p:nvSpPr>
            <p:cNvPr id="58434" name="Rectangle 86"/>
            <p:cNvSpPr>
              <a:spLocks noChangeArrowheads="1"/>
            </p:cNvSpPr>
            <p:nvPr/>
          </p:nvSpPr>
          <p:spPr bwMode="gray">
            <a:xfrm>
              <a:off x="7236964" y="5147131"/>
              <a:ext cx="153299" cy="215444"/>
            </a:xfrm>
            <a:prstGeom prst="rect">
              <a:avLst/>
            </a:prstGeom>
            <a:noFill/>
            <a:ln w="9525">
              <a:noFill/>
              <a:miter lim="800000"/>
              <a:headEnd/>
              <a:tailEnd/>
            </a:ln>
          </p:spPr>
          <p:txBody>
            <a:bodyPr wrap="none" lIns="0" tIns="0" rIns="0" bIns="0">
              <a:spAutoFit/>
            </a:bodyPr>
            <a:lstStyle/>
            <a:p>
              <a:pPr algn="ctr"/>
              <a:r>
                <a:rPr lang="en-US" sz="1400" dirty="0">
                  <a:solidFill>
                    <a:srgbClr val="5F5F5F"/>
                  </a:solidFill>
                </a:rPr>
                <a:t>48</a:t>
              </a:r>
              <a:endParaRPr lang="en-US" sz="3600" dirty="0">
                <a:solidFill>
                  <a:srgbClr val="5F5F5F"/>
                </a:solidFill>
              </a:endParaRPr>
            </a:p>
          </p:txBody>
        </p:sp>
        <p:sp>
          <p:nvSpPr>
            <p:cNvPr id="58435" name="Rectangle 87"/>
            <p:cNvSpPr>
              <a:spLocks noChangeArrowheads="1"/>
            </p:cNvSpPr>
            <p:nvPr/>
          </p:nvSpPr>
          <p:spPr bwMode="gray">
            <a:xfrm>
              <a:off x="7986264" y="5147131"/>
              <a:ext cx="153299" cy="215444"/>
            </a:xfrm>
            <a:prstGeom prst="rect">
              <a:avLst/>
            </a:prstGeom>
            <a:noFill/>
            <a:ln w="9525">
              <a:noFill/>
              <a:miter lim="800000"/>
              <a:headEnd/>
              <a:tailEnd/>
            </a:ln>
          </p:spPr>
          <p:txBody>
            <a:bodyPr wrap="none" lIns="0" tIns="0" rIns="0" bIns="0">
              <a:spAutoFit/>
            </a:bodyPr>
            <a:lstStyle/>
            <a:p>
              <a:pPr algn="ctr"/>
              <a:r>
                <a:rPr lang="en-US" sz="1400" dirty="0">
                  <a:solidFill>
                    <a:srgbClr val="5F5F5F"/>
                  </a:solidFill>
                </a:rPr>
                <a:t>60</a:t>
              </a:r>
              <a:endParaRPr lang="en-US" sz="3600" dirty="0">
                <a:solidFill>
                  <a:srgbClr val="5F5F5F"/>
                </a:solidFill>
              </a:endParaRPr>
            </a:p>
          </p:txBody>
        </p:sp>
        <p:sp>
          <p:nvSpPr>
            <p:cNvPr id="58436" name="Rectangle 88"/>
            <p:cNvSpPr>
              <a:spLocks noChangeArrowheads="1"/>
            </p:cNvSpPr>
            <p:nvPr/>
          </p:nvSpPr>
          <p:spPr bwMode="gray">
            <a:xfrm>
              <a:off x="8733977" y="5147131"/>
              <a:ext cx="153299" cy="215444"/>
            </a:xfrm>
            <a:prstGeom prst="rect">
              <a:avLst/>
            </a:prstGeom>
            <a:noFill/>
            <a:ln w="9525">
              <a:noFill/>
              <a:miter lim="800000"/>
              <a:headEnd/>
              <a:tailEnd/>
            </a:ln>
          </p:spPr>
          <p:txBody>
            <a:bodyPr wrap="none" lIns="0" tIns="0" rIns="0" bIns="0">
              <a:spAutoFit/>
            </a:bodyPr>
            <a:lstStyle/>
            <a:p>
              <a:pPr algn="ctr"/>
              <a:r>
                <a:rPr lang="en-US" sz="1400" dirty="0">
                  <a:solidFill>
                    <a:srgbClr val="5F5F5F"/>
                  </a:solidFill>
                </a:rPr>
                <a:t>72</a:t>
              </a:r>
              <a:endParaRPr lang="en-US" sz="3600" dirty="0">
                <a:solidFill>
                  <a:srgbClr val="5F5F5F"/>
                </a:solidFill>
              </a:endParaRPr>
            </a:p>
          </p:txBody>
        </p:sp>
      </p:grpSp>
      <p:sp>
        <p:nvSpPr>
          <p:cNvPr id="58440" name="Line 22"/>
          <p:cNvSpPr>
            <a:spLocks noChangeShapeType="1"/>
          </p:cNvSpPr>
          <p:nvPr/>
        </p:nvSpPr>
        <p:spPr bwMode="gray">
          <a:xfrm>
            <a:off x="5354256" y="2315671"/>
            <a:ext cx="5678" cy="2860675"/>
          </a:xfrm>
          <a:prstGeom prst="line">
            <a:avLst/>
          </a:prstGeom>
          <a:noFill/>
          <a:ln w="38100">
            <a:noFill/>
            <a:round/>
            <a:headEnd/>
            <a:tailEnd/>
          </a:ln>
        </p:spPr>
        <p:txBody>
          <a:bodyPr/>
          <a:lstStyle/>
          <a:p>
            <a:endParaRPr lang="en-US" dirty="0">
              <a:solidFill>
                <a:srgbClr val="000000"/>
              </a:solidFill>
            </a:endParaRPr>
          </a:p>
        </p:txBody>
      </p:sp>
      <p:sp>
        <p:nvSpPr>
          <p:cNvPr id="86" name="Rectangle 42"/>
          <p:cNvSpPr>
            <a:spLocks noChangeArrowheads="1"/>
          </p:cNvSpPr>
          <p:nvPr/>
        </p:nvSpPr>
        <p:spPr bwMode="gray">
          <a:xfrm>
            <a:off x="6266458" y="4534091"/>
            <a:ext cx="45719" cy="280851"/>
          </a:xfrm>
          <a:prstGeom prst="rect">
            <a:avLst/>
          </a:prstGeom>
          <a:solidFill>
            <a:srgbClr val="5CC4FF"/>
          </a:solidFill>
          <a:ln>
            <a:headEnd/>
            <a:tailEnd/>
          </a:ln>
          <a:effectLst/>
          <a:scene3d>
            <a:camera prst="orthographicFront">
              <a:rot lat="0" lon="0" rev="0"/>
            </a:camera>
            <a:lightRig rig="threePt" dir="t">
              <a:rot lat="0" lon="0" rev="3240000"/>
            </a:lightRig>
          </a:scene3d>
          <a:sp3d/>
        </p:spPr>
        <p:style>
          <a:lnRef idx="0">
            <a:schemeClr val="accent1"/>
          </a:lnRef>
          <a:fillRef idx="3">
            <a:schemeClr val="accent1"/>
          </a:fillRef>
          <a:effectRef idx="3">
            <a:schemeClr val="accent1"/>
          </a:effectRef>
          <a:fontRef idx="minor">
            <a:schemeClr val="lt1"/>
          </a:fontRef>
        </p:style>
        <p:txBody>
          <a:bodyPr wrap="none" lIns="0" tIns="0" rIns="0" bIns="0" anchor="ctr"/>
          <a:lstStyle/>
          <a:p>
            <a:pPr defTabSz="456724">
              <a:defRPr/>
            </a:pPr>
            <a:endParaRPr lang="en-US" sz="1400" dirty="0">
              <a:solidFill>
                <a:srgbClr val="FFFFFF"/>
              </a:solidFill>
            </a:endParaRPr>
          </a:p>
        </p:txBody>
      </p:sp>
      <p:sp>
        <p:nvSpPr>
          <p:cNvPr id="58392" name="Rectangle 44"/>
          <p:cNvSpPr>
            <a:spLocks noChangeArrowheads="1"/>
          </p:cNvSpPr>
          <p:nvPr/>
        </p:nvSpPr>
        <p:spPr bwMode="gray">
          <a:xfrm>
            <a:off x="3581087" y="2444257"/>
            <a:ext cx="2694021" cy="344488"/>
          </a:xfrm>
          <a:prstGeom prst="rect">
            <a:avLst/>
          </a:prstGeom>
          <a:solidFill>
            <a:srgbClr val="65D097"/>
          </a:solidFill>
          <a:ln>
            <a:headEnd/>
            <a:tailEnd/>
          </a:ln>
          <a:effectLst/>
          <a:scene3d>
            <a:camera prst="orthographicFront">
              <a:rot lat="0" lon="0" rev="0"/>
            </a:camera>
            <a:lightRig rig="threePt" dir="t">
              <a:rot lat="0" lon="0" rev="3240000"/>
            </a:lightRig>
          </a:scene3d>
          <a:sp3d/>
        </p:spPr>
        <p:style>
          <a:lnRef idx="0">
            <a:schemeClr val="accent2"/>
          </a:lnRef>
          <a:fillRef idx="3">
            <a:schemeClr val="accent2"/>
          </a:fillRef>
          <a:effectRef idx="3">
            <a:schemeClr val="accent2"/>
          </a:effectRef>
          <a:fontRef idx="minor">
            <a:schemeClr val="lt1"/>
          </a:fontRef>
        </p:style>
        <p:txBody>
          <a:bodyPr wrap="none" lIns="0" tIns="0" rIns="0" bIns="0" anchor="ctr"/>
          <a:lstStyle/>
          <a:p>
            <a:pPr defTabSz="456724">
              <a:defRPr/>
            </a:pPr>
            <a:endParaRPr lang="en-US" sz="1400" dirty="0">
              <a:solidFill>
                <a:srgbClr val="FFFFFF"/>
              </a:solidFill>
            </a:endParaRPr>
          </a:p>
        </p:txBody>
      </p:sp>
      <p:sp>
        <p:nvSpPr>
          <p:cNvPr id="58393" name="Rectangle 45"/>
          <p:cNvSpPr>
            <a:spLocks noChangeArrowheads="1"/>
          </p:cNvSpPr>
          <p:nvPr/>
        </p:nvSpPr>
        <p:spPr bwMode="gray">
          <a:xfrm>
            <a:off x="4474294" y="2961783"/>
            <a:ext cx="1810052" cy="344488"/>
          </a:xfrm>
          <a:prstGeom prst="rect">
            <a:avLst/>
          </a:prstGeom>
          <a:solidFill>
            <a:srgbClr val="65D097"/>
          </a:solidFill>
          <a:ln>
            <a:headEnd/>
            <a:tailEnd/>
          </a:ln>
          <a:effectLst/>
          <a:scene3d>
            <a:camera prst="orthographicFront">
              <a:rot lat="0" lon="0" rev="0"/>
            </a:camera>
            <a:lightRig rig="threePt" dir="t">
              <a:rot lat="0" lon="0" rev="3240000"/>
            </a:lightRig>
          </a:scene3d>
          <a:sp3d/>
        </p:spPr>
        <p:style>
          <a:lnRef idx="0">
            <a:schemeClr val="accent2"/>
          </a:lnRef>
          <a:fillRef idx="3">
            <a:schemeClr val="accent2"/>
          </a:fillRef>
          <a:effectRef idx="3">
            <a:schemeClr val="accent2"/>
          </a:effectRef>
          <a:fontRef idx="minor">
            <a:schemeClr val="lt1"/>
          </a:fontRef>
        </p:style>
        <p:txBody>
          <a:bodyPr wrap="none" lIns="0" tIns="0" rIns="0" bIns="0" anchor="ctr"/>
          <a:lstStyle/>
          <a:p>
            <a:pPr defTabSz="456724">
              <a:defRPr/>
            </a:pPr>
            <a:endParaRPr lang="en-US" sz="1400" dirty="0">
              <a:solidFill>
                <a:srgbClr val="FFFFFF"/>
              </a:solidFill>
            </a:endParaRPr>
          </a:p>
        </p:txBody>
      </p:sp>
      <p:sp>
        <p:nvSpPr>
          <p:cNvPr id="79" name="Rectangle 45"/>
          <p:cNvSpPr>
            <a:spLocks noChangeArrowheads="1"/>
          </p:cNvSpPr>
          <p:nvPr/>
        </p:nvSpPr>
        <p:spPr bwMode="gray">
          <a:xfrm>
            <a:off x="5354258" y="3479309"/>
            <a:ext cx="930089" cy="344487"/>
          </a:xfrm>
          <a:prstGeom prst="rect">
            <a:avLst/>
          </a:prstGeom>
          <a:solidFill>
            <a:srgbClr val="65D097"/>
          </a:solidFill>
          <a:ln>
            <a:headEnd/>
            <a:tailEnd/>
          </a:ln>
          <a:effectLst/>
          <a:scene3d>
            <a:camera prst="orthographicFront">
              <a:rot lat="0" lon="0" rev="0"/>
            </a:camera>
            <a:lightRig rig="threePt" dir="t">
              <a:rot lat="0" lon="0" rev="3240000"/>
            </a:lightRig>
          </a:scene3d>
          <a:sp3d/>
        </p:spPr>
        <p:style>
          <a:lnRef idx="0">
            <a:schemeClr val="accent2"/>
          </a:lnRef>
          <a:fillRef idx="3">
            <a:schemeClr val="accent2"/>
          </a:fillRef>
          <a:effectRef idx="3">
            <a:schemeClr val="accent2"/>
          </a:effectRef>
          <a:fontRef idx="minor">
            <a:schemeClr val="lt1"/>
          </a:fontRef>
        </p:style>
        <p:txBody>
          <a:bodyPr wrap="none" lIns="0" tIns="0" rIns="0" bIns="0" anchor="ctr"/>
          <a:lstStyle/>
          <a:p>
            <a:pPr defTabSz="456724">
              <a:defRPr/>
            </a:pPr>
            <a:endParaRPr lang="en-US" sz="1400" dirty="0">
              <a:solidFill>
                <a:srgbClr val="FFFFFF"/>
              </a:solidFill>
            </a:endParaRPr>
          </a:p>
        </p:txBody>
      </p:sp>
      <p:sp>
        <p:nvSpPr>
          <p:cNvPr id="58441" name="Rectangle 48"/>
          <p:cNvSpPr>
            <a:spLocks noChangeArrowheads="1"/>
          </p:cNvSpPr>
          <p:nvPr/>
        </p:nvSpPr>
        <p:spPr bwMode="gray">
          <a:xfrm>
            <a:off x="5821627" y="4001595"/>
            <a:ext cx="435628" cy="344488"/>
          </a:xfrm>
          <a:prstGeom prst="rect">
            <a:avLst/>
          </a:prstGeom>
          <a:solidFill>
            <a:srgbClr val="65D097"/>
          </a:solidFill>
          <a:ln>
            <a:headEnd/>
            <a:tailEnd/>
          </a:ln>
          <a:effectLst/>
          <a:scene3d>
            <a:camera prst="orthographicFront">
              <a:rot lat="0" lon="0" rev="0"/>
            </a:camera>
            <a:lightRig rig="threePt" dir="t">
              <a:rot lat="0" lon="0" rev="3240000"/>
            </a:lightRig>
          </a:scene3d>
          <a:sp3d/>
        </p:spPr>
        <p:style>
          <a:lnRef idx="0">
            <a:schemeClr val="accent2"/>
          </a:lnRef>
          <a:fillRef idx="3">
            <a:schemeClr val="accent2"/>
          </a:fillRef>
          <a:effectRef idx="3">
            <a:schemeClr val="accent2"/>
          </a:effectRef>
          <a:fontRef idx="minor">
            <a:schemeClr val="lt1"/>
          </a:fontRef>
        </p:style>
        <p:txBody>
          <a:bodyPr wrap="none" lIns="0" tIns="0" rIns="0" bIns="0" anchor="ctr"/>
          <a:lstStyle/>
          <a:p>
            <a:pPr defTabSz="456724">
              <a:defRPr/>
            </a:pPr>
            <a:endParaRPr lang="en-US" sz="1400" dirty="0">
              <a:solidFill>
                <a:srgbClr val="FFFFFF"/>
              </a:solidFill>
            </a:endParaRPr>
          </a:p>
        </p:txBody>
      </p:sp>
      <p:sp>
        <p:nvSpPr>
          <p:cNvPr id="58386" name="Rectangle 37"/>
          <p:cNvSpPr>
            <a:spLocks noChangeArrowheads="1"/>
          </p:cNvSpPr>
          <p:nvPr/>
        </p:nvSpPr>
        <p:spPr bwMode="gray">
          <a:xfrm>
            <a:off x="6257559" y="2444257"/>
            <a:ext cx="5376867" cy="344488"/>
          </a:xfrm>
          <a:prstGeom prst="rect">
            <a:avLst/>
          </a:prstGeom>
          <a:solidFill>
            <a:srgbClr val="5CC4FF"/>
          </a:solidFill>
          <a:ln>
            <a:headEnd/>
            <a:tailEnd/>
          </a:ln>
          <a:effectLst/>
          <a:scene3d>
            <a:camera prst="orthographicFront">
              <a:rot lat="0" lon="0" rev="0"/>
            </a:camera>
            <a:lightRig rig="threePt" dir="t">
              <a:rot lat="0" lon="0" rev="3240000"/>
            </a:lightRig>
          </a:scene3d>
          <a:sp3d/>
        </p:spPr>
        <p:style>
          <a:lnRef idx="0">
            <a:schemeClr val="accent1"/>
          </a:lnRef>
          <a:fillRef idx="3">
            <a:schemeClr val="accent1"/>
          </a:fillRef>
          <a:effectRef idx="3">
            <a:schemeClr val="accent1"/>
          </a:effectRef>
          <a:fontRef idx="minor">
            <a:schemeClr val="lt1"/>
          </a:fontRef>
        </p:style>
        <p:txBody>
          <a:bodyPr wrap="none" lIns="0" tIns="0" rIns="0" bIns="0" anchor="ctr"/>
          <a:lstStyle/>
          <a:p>
            <a:pPr defTabSz="456724">
              <a:defRPr/>
            </a:pPr>
            <a:endParaRPr lang="en-US" sz="1400" dirty="0">
              <a:solidFill>
                <a:srgbClr val="FFFFFF"/>
              </a:solidFill>
            </a:endParaRPr>
          </a:p>
        </p:txBody>
      </p:sp>
      <p:sp>
        <p:nvSpPr>
          <p:cNvPr id="58387" name="Rectangle 38"/>
          <p:cNvSpPr>
            <a:spLocks noChangeArrowheads="1"/>
          </p:cNvSpPr>
          <p:nvPr/>
        </p:nvSpPr>
        <p:spPr bwMode="gray">
          <a:xfrm>
            <a:off x="6258820" y="2961783"/>
            <a:ext cx="2668278" cy="344488"/>
          </a:xfrm>
          <a:prstGeom prst="rect">
            <a:avLst/>
          </a:prstGeom>
          <a:solidFill>
            <a:srgbClr val="5CC4FF"/>
          </a:solidFill>
          <a:ln>
            <a:headEnd/>
            <a:tailEnd/>
          </a:ln>
          <a:effectLst/>
          <a:scene3d>
            <a:camera prst="orthographicFront">
              <a:rot lat="0" lon="0" rev="0"/>
            </a:camera>
            <a:lightRig rig="threePt" dir="t">
              <a:rot lat="0" lon="0" rev="3240000"/>
            </a:lightRig>
          </a:scene3d>
          <a:sp3d/>
        </p:spPr>
        <p:style>
          <a:lnRef idx="0">
            <a:schemeClr val="accent1"/>
          </a:lnRef>
          <a:fillRef idx="3">
            <a:schemeClr val="accent1"/>
          </a:fillRef>
          <a:effectRef idx="3">
            <a:schemeClr val="accent1"/>
          </a:effectRef>
          <a:fontRef idx="minor">
            <a:schemeClr val="lt1"/>
          </a:fontRef>
        </p:style>
        <p:txBody>
          <a:bodyPr wrap="none" lIns="0" tIns="0" rIns="0" bIns="0" anchor="ctr"/>
          <a:lstStyle/>
          <a:p>
            <a:pPr defTabSz="456724">
              <a:defRPr/>
            </a:pPr>
            <a:endParaRPr lang="en-US" sz="1400" dirty="0">
              <a:solidFill>
                <a:srgbClr val="FFFFFF"/>
              </a:solidFill>
            </a:endParaRPr>
          </a:p>
        </p:txBody>
      </p:sp>
      <p:sp>
        <p:nvSpPr>
          <p:cNvPr id="78" name="Rectangle 38"/>
          <p:cNvSpPr>
            <a:spLocks noChangeArrowheads="1"/>
          </p:cNvSpPr>
          <p:nvPr/>
        </p:nvSpPr>
        <p:spPr bwMode="gray">
          <a:xfrm>
            <a:off x="6258823" y="3479308"/>
            <a:ext cx="765133" cy="344488"/>
          </a:xfrm>
          <a:prstGeom prst="rect">
            <a:avLst/>
          </a:prstGeom>
          <a:solidFill>
            <a:srgbClr val="5CC4FF"/>
          </a:solidFill>
          <a:ln>
            <a:headEnd/>
            <a:tailEnd/>
          </a:ln>
          <a:effectLst/>
          <a:scene3d>
            <a:camera prst="orthographicFront">
              <a:rot lat="0" lon="0" rev="0"/>
            </a:camera>
            <a:lightRig rig="threePt" dir="t">
              <a:rot lat="0" lon="0" rev="3240000"/>
            </a:lightRig>
          </a:scene3d>
          <a:sp3d/>
        </p:spPr>
        <p:style>
          <a:lnRef idx="0">
            <a:schemeClr val="accent1"/>
          </a:lnRef>
          <a:fillRef idx="3">
            <a:schemeClr val="accent1"/>
          </a:fillRef>
          <a:effectRef idx="3">
            <a:schemeClr val="accent1"/>
          </a:effectRef>
          <a:fontRef idx="minor">
            <a:schemeClr val="lt1"/>
          </a:fontRef>
        </p:style>
        <p:txBody>
          <a:bodyPr wrap="none" lIns="0" tIns="0" rIns="0" bIns="0" anchor="ctr"/>
          <a:lstStyle/>
          <a:p>
            <a:pPr defTabSz="456724">
              <a:defRPr/>
            </a:pPr>
            <a:endParaRPr lang="en-US" sz="1400" dirty="0">
              <a:solidFill>
                <a:srgbClr val="FFFFFF"/>
              </a:solidFill>
            </a:endParaRPr>
          </a:p>
        </p:txBody>
      </p:sp>
      <p:sp>
        <p:nvSpPr>
          <p:cNvPr id="8" name="Left Brace 7"/>
          <p:cNvSpPr/>
          <p:nvPr/>
        </p:nvSpPr>
        <p:spPr bwMode="auto">
          <a:xfrm>
            <a:off x="1664059" y="3967992"/>
            <a:ext cx="287713" cy="938723"/>
          </a:xfrm>
          <a:prstGeom prst="leftBrace">
            <a:avLst>
              <a:gd name="adj1" fmla="val 31631"/>
              <a:gd name="adj2" fmla="val 50000"/>
            </a:avLst>
          </a:prstGeom>
          <a:noFill/>
          <a:ln w="12700" cap="flat" cmpd="sng" algn="ctr">
            <a:solidFill>
              <a:srgbClr val="000000"/>
            </a:solidFill>
            <a:prstDash val="solid"/>
            <a:round/>
            <a:headEnd type="none" w="med" len="med"/>
            <a:tailEnd type="none" w="med" len="med"/>
          </a:ln>
          <a:effectLst/>
        </p:spPr>
        <p:txBody>
          <a:bodyPr rtlCol="0" anchor="ctr"/>
          <a:lstStyle/>
          <a:p>
            <a:pPr algn="ctr"/>
            <a:endParaRPr lang="en-US" dirty="0"/>
          </a:p>
        </p:txBody>
      </p:sp>
      <p:sp>
        <p:nvSpPr>
          <p:cNvPr id="10" name="TextBox 9"/>
          <p:cNvSpPr txBox="1"/>
          <p:nvPr/>
        </p:nvSpPr>
        <p:spPr>
          <a:xfrm>
            <a:off x="202210" y="4120114"/>
            <a:ext cx="1369459" cy="584775"/>
          </a:xfrm>
          <a:prstGeom prst="rect">
            <a:avLst/>
          </a:prstGeom>
          <a:noFill/>
        </p:spPr>
        <p:txBody>
          <a:bodyPr wrap="square" rtlCol="0">
            <a:spAutoFit/>
          </a:bodyPr>
          <a:lstStyle/>
          <a:p>
            <a:pPr>
              <a:buClr>
                <a:schemeClr val="accent2"/>
              </a:buClr>
            </a:pPr>
            <a:r>
              <a:rPr lang="en-US" sz="1600" dirty="0"/>
              <a:t>Disaster recovery </a:t>
            </a:r>
          </a:p>
        </p:txBody>
      </p:sp>
      <p:sp>
        <p:nvSpPr>
          <p:cNvPr id="66" name="Left Brace 65"/>
          <p:cNvSpPr/>
          <p:nvPr/>
        </p:nvSpPr>
        <p:spPr bwMode="auto">
          <a:xfrm>
            <a:off x="1655282" y="2493089"/>
            <a:ext cx="304377" cy="1299936"/>
          </a:xfrm>
          <a:prstGeom prst="leftBrace">
            <a:avLst>
              <a:gd name="adj1" fmla="val 38736"/>
              <a:gd name="adj2" fmla="val 50000"/>
            </a:avLst>
          </a:prstGeom>
          <a:noFill/>
          <a:ln w="12700" cap="flat" cmpd="sng" algn="ctr">
            <a:solidFill>
              <a:schemeClr val="tx1"/>
            </a:solidFill>
            <a:prstDash val="solid"/>
            <a:round/>
            <a:headEnd type="none" w="med" len="med"/>
            <a:tailEnd type="none" w="med" len="med"/>
          </a:ln>
          <a:effectLst/>
        </p:spPr>
        <p:txBody>
          <a:bodyPr rtlCol="0" anchor="ctr"/>
          <a:lstStyle/>
          <a:p>
            <a:pPr algn="ctr"/>
            <a:endParaRPr lang="en-US" dirty="0"/>
          </a:p>
        </p:txBody>
      </p:sp>
      <p:sp>
        <p:nvSpPr>
          <p:cNvPr id="67" name="TextBox 66"/>
          <p:cNvSpPr txBox="1"/>
          <p:nvPr/>
        </p:nvSpPr>
        <p:spPr>
          <a:xfrm>
            <a:off x="198566" y="2693690"/>
            <a:ext cx="1191079" cy="584775"/>
          </a:xfrm>
          <a:prstGeom prst="rect">
            <a:avLst/>
          </a:prstGeom>
          <a:noFill/>
        </p:spPr>
        <p:txBody>
          <a:bodyPr wrap="square" rtlCol="0">
            <a:spAutoFit/>
          </a:bodyPr>
          <a:lstStyle/>
          <a:p>
            <a:pPr>
              <a:buClr>
                <a:schemeClr val="accent2"/>
              </a:buClr>
            </a:pPr>
            <a:r>
              <a:rPr lang="en-US" sz="1600" dirty="0"/>
              <a:t>Backup and recovery</a:t>
            </a:r>
          </a:p>
        </p:txBody>
      </p:sp>
      <p:grpSp>
        <p:nvGrpSpPr>
          <p:cNvPr id="13" name="Group 12">
            <a:extLst>
              <a:ext uri="{FF2B5EF4-FFF2-40B4-BE49-F238E27FC236}">
                <a16:creationId xmlns:a16="http://schemas.microsoft.com/office/drawing/2014/main" id="{24FD818D-5E49-4962-891A-8B06CA87FB12}"/>
              </a:ext>
            </a:extLst>
          </p:cNvPr>
          <p:cNvGrpSpPr/>
          <p:nvPr/>
        </p:nvGrpSpPr>
        <p:grpSpPr>
          <a:xfrm>
            <a:off x="2530435" y="1462877"/>
            <a:ext cx="9100968" cy="4949909"/>
            <a:chOff x="2530435" y="1462877"/>
            <a:chExt cx="9100968" cy="4949909"/>
          </a:xfrm>
        </p:grpSpPr>
        <p:sp>
          <p:nvSpPr>
            <p:cNvPr id="58372" name="Rectangle 4"/>
            <p:cNvSpPr>
              <a:spLocks noChangeArrowheads="1"/>
            </p:cNvSpPr>
            <p:nvPr/>
          </p:nvSpPr>
          <p:spPr bwMode="gray">
            <a:xfrm>
              <a:off x="2530435" y="1586864"/>
              <a:ext cx="3390674" cy="461665"/>
            </a:xfrm>
            <a:prstGeom prst="rect">
              <a:avLst/>
            </a:prstGeom>
            <a:noFill/>
            <a:ln w="12700">
              <a:noFill/>
              <a:miter lim="800000"/>
              <a:headEnd/>
              <a:tailEnd/>
            </a:ln>
          </p:spPr>
          <p:txBody>
            <a:bodyPr wrap="square" lIns="0" tIns="0" rIns="0" bIns="0">
              <a:spAutoFit/>
            </a:bodyPr>
            <a:lstStyle/>
            <a:p>
              <a:pPr algn="ctr" eaLnBrk="0" hangingPunct="0"/>
              <a:r>
                <a:rPr lang="en-US" sz="1600" b="1" dirty="0">
                  <a:solidFill>
                    <a:srgbClr val="65D097"/>
                  </a:solidFill>
                </a:rPr>
                <a:t>Recovery point objective (RPO)</a:t>
              </a:r>
              <a:br>
                <a:rPr lang="en-US" sz="1100" dirty="0">
                  <a:solidFill>
                    <a:srgbClr val="65D097"/>
                  </a:solidFill>
                </a:rPr>
              </a:br>
              <a:r>
                <a:rPr lang="en-US" sz="1400" dirty="0">
                  <a:solidFill>
                    <a:srgbClr val="65D097"/>
                  </a:solidFill>
                </a:rPr>
                <a:t>Time period (amount) of lost data </a:t>
              </a:r>
            </a:p>
          </p:txBody>
        </p:sp>
        <p:sp>
          <p:nvSpPr>
            <p:cNvPr id="58373" name="Rectangle 5"/>
            <p:cNvSpPr>
              <a:spLocks noChangeArrowheads="1"/>
            </p:cNvSpPr>
            <p:nvPr/>
          </p:nvSpPr>
          <p:spPr bwMode="gray">
            <a:xfrm>
              <a:off x="7152032" y="1591055"/>
              <a:ext cx="3192967" cy="461665"/>
            </a:xfrm>
            <a:prstGeom prst="rect">
              <a:avLst/>
            </a:prstGeom>
            <a:noFill/>
            <a:ln w="12700">
              <a:noFill/>
              <a:miter lim="800000"/>
              <a:headEnd/>
              <a:tailEnd/>
            </a:ln>
          </p:spPr>
          <p:txBody>
            <a:bodyPr wrap="square" lIns="0" tIns="0" rIns="0" bIns="0">
              <a:spAutoFit/>
            </a:bodyPr>
            <a:lstStyle/>
            <a:p>
              <a:pPr algn="ctr" eaLnBrk="0" hangingPunct="0"/>
              <a:r>
                <a:rPr lang="en-US" sz="1600" b="1" dirty="0">
                  <a:solidFill>
                    <a:srgbClr val="5CC4FF"/>
                  </a:solidFill>
                </a:rPr>
                <a:t>Recovery time objective (RTO) </a:t>
              </a:r>
              <a:r>
                <a:rPr lang="en-US" sz="1400" dirty="0">
                  <a:solidFill>
                    <a:srgbClr val="5CC4FF"/>
                  </a:solidFill>
                </a:rPr>
                <a:t>Time required to resume business</a:t>
              </a:r>
            </a:p>
          </p:txBody>
        </p:sp>
        <p:pic>
          <p:nvPicPr>
            <p:cNvPr id="60" name="image158.png" descr="Failur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82517" y="1794062"/>
              <a:ext cx="554187" cy="501585"/>
            </a:xfrm>
            <a:prstGeom prst="rect">
              <a:avLst/>
            </a:prstGeom>
            <a:ln w="12700">
              <a:miter lim="400000"/>
            </a:ln>
          </p:spPr>
        </p:pic>
        <p:sp>
          <p:nvSpPr>
            <p:cNvPr id="53" name="Text Box 27">
              <a:extLst>
                <a:ext uri="{FF2B5EF4-FFF2-40B4-BE49-F238E27FC236}">
                  <a16:creationId xmlns:a16="http://schemas.microsoft.com/office/drawing/2014/main" id="{1E6E923E-97BE-4D41-A98C-1C8294666946}"/>
                </a:ext>
              </a:extLst>
            </p:cNvPr>
            <p:cNvSpPr txBox="1">
              <a:spLocks noChangeArrowheads="1"/>
            </p:cNvSpPr>
            <p:nvPr/>
          </p:nvSpPr>
          <p:spPr bwMode="gray">
            <a:xfrm>
              <a:off x="5807461" y="1462877"/>
              <a:ext cx="906876" cy="307697"/>
            </a:xfrm>
            <a:prstGeom prst="rect">
              <a:avLst/>
            </a:prstGeom>
            <a:solidFill>
              <a:srgbClr val="FFBCA3"/>
            </a:solidFill>
            <a:ln w="9525">
              <a:noFill/>
              <a:miter lim="800000"/>
              <a:headEnd/>
              <a:tailEnd/>
            </a:ln>
          </p:spPr>
          <p:txBody>
            <a:bodyPr wrap="square" lIns="0" tIns="0" rIns="0" bIns="0">
              <a:spAutoFit/>
            </a:bodyPr>
            <a:lstStyle/>
            <a:p>
              <a:pPr algn="ctr">
                <a:spcBef>
                  <a:spcPct val="50000"/>
                </a:spcBef>
              </a:pPr>
              <a:r>
                <a:rPr lang="en-US" sz="1999" dirty="0">
                  <a:solidFill>
                    <a:schemeClr val="bg1"/>
                  </a:solidFill>
                  <a:ea typeface="Arial"/>
                  <a:cs typeface="Arial"/>
                </a:rPr>
                <a:t>Event</a:t>
              </a:r>
            </a:p>
          </p:txBody>
        </p:sp>
        <p:sp>
          <p:nvSpPr>
            <p:cNvPr id="54" name="TextBox 53">
              <a:extLst>
                <a:ext uri="{FF2B5EF4-FFF2-40B4-BE49-F238E27FC236}">
                  <a16:creationId xmlns:a16="http://schemas.microsoft.com/office/drawing/2014/main" id="{439E85C5-4702-4BB5-B2D7-0568B5602B96}"/>
                </a:ext>
              </a:extLst>
            </p:cNvPr>
            <p:cNvSpPr txBox="1"/>
            <p:nvPr/>
          </p:nvSpPr>
          <p:spPr>
            <a:xfrm>
              <a:off x="3580157" y="6055741"/>
              <a:ext cx="2675475" cy="357045"/>
            </a:xfrm>
            <a:prstGeom prst="rect">
              <a:avLst/>
            </a:prstGeom>
            <a:solidFill>
              <a:srgbClr val="BEEAD3"/>
            </a:solidFill>
          </p:spPr>
          <p:txBody>
            <a:bodyPr vert="horz" wrap="square" lIns="91440" tIns="45720" rIns="91440" bIns="45720" rtlCol="0" anchor="ctr">
              <a:no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1600" b="0" i="0" u="none" strike="noStrike" kern="1200" cap="none" spc="0" normalizeH="0" baseline="0" noProof="0" dirty="0">
                  <a:ln>
                    <a:noFill/>
                  </a:ln>
                  <a:solidFill>
                    <a:sysClr val="windowText" lastClr="000000"/>
                  </a:solidFill>
                  <a:effectLst/>
                  <a:uLnTx/>
                  <a:uFillTx/>
                  <a:latin typeface="+mn-lt"/>
                </a:rPr>
                <a:t>Data loss</a:t>
              </a:r>
            </a:p>
          </p:txBody>
        </p:sp>
        <p:sp>
          <p:nvSpPr>
            <p:cNvPr id="55" name="TextBox 54">
              <a:extLst>
                <a:ext uri="{FF2B5EF4-FFF2-40B4-BE49-F238E27FC236}">
                  <a16:creationId xmlns:a16="http://schemas.microsoft.com/office/drawing/2014/main" id="{0F52D03B-3F85-4939-BBD5-88AB7C18BBE8}"/>
                </a:ext>
              </a:extLst>
            </p:cNvPr>
            <p:cNvSpPr txBox="1"/>
            <p:nvPr/>
          </p:nvSpPr>
          <p:spPr>
            <a:xfrm>
              <a:off x="6255633" y="6055741"/>
              <a:ext cx="5375770" cy="357045"/>
            </a:xfrm>
            <a:prstGeom prst="rect">
              <a:avLst/>
            </a:prstGeom>
            <a:solidFill>
              <a:srgbClr val="BBE5FF"/>
            </a:solidFill>
          </p:spPr>
          <p:txBody>
            <a:bodyPr vert="horz" wrap="square" lIns="91440" tIns="45720" rIns="91440" bIns="45720" rtlCol="0" anchor="t">
              <a:no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1600" b="0" i="0" u="none" strike="noStrike" kern="1200" cap="none" spc="0" normalizeH="0" baseline="0" noProof="0" dirty="0">
                  <a:ln>
                    <a:noFill/>
                  </a:ln>
                  <a:solidFill>
                    <a:sysClr val="windowText" lastClr="000000"/>
                  </a:solidFill>
                  <a:effectLst/>
                  <a:uLnTx/>
                  <a:uFillTx/>
                  <a:latin typeface="+mn-lt"/>
                </a:rPr>
                <a:t>Recovery time</a:t>
              </a:r>
            </a:p>
          </p:txBody>
        </p:sp>
      </p:grpSp>
      <p:sp>
        <p:nvSpPr>
          <p:cNvPr id="59" name="TextBox 58">
            <a:extLst>
              <a:ext uri="{FF2B5EF4-FFF2-40B4-BE49-F238E27FC236}">
                <a16:creationId xmlns:a16="http://schemas.microsoft.com/office/drawing/2014/main" id="{CDDB14EE-4FDD-4A7D-A809-F3F7D1FA7518}"/>
              </a:ext>
            </a:extLst>
          </p:cNvPr>
          <p:cNvSpPr txBox="1"/>
          <p:nvPr/>
        </p:nvSpPr>
        <p:spPr>
          <a:xfrm>
            <a:off x="196250" y="5027250"/>
            <a:ext cx="1369459" cy="584775"/>
          </a:xfrm>
          <a:prstGeom prst="rect">
            <a:avLst/>
          </a:prstGeom>
          <a:noFill/>
        </p:spPr>
        <p:txBody>
          <a:bodyPr wrap="square" rtlCol="0">
            <a:spAutoFit/>
          </a:bodyPr>
          <a:lstStyle/>
          <a:p>
            <a:pPr>
              <a:buClr>
                <a:schemeClr val="accent2"/>
              </a:buClr>
            </a:pPr>
            <a:r>
              <a:rPr lang="en-US" sz="1600" dirty="0"/>
              <a:t>Business continuity </a:t>
            </a:r>
          </a:p>
        </p:txBody>
      </p:sp>
      <p:sp>
        <p:nvSpPr>
          <p:cNvPr id="61" name="Rectangle 3">
            <a:extLst>
              <a:ext uri="{FF2B5EF4-FFF2-40B4-BE49-F238E27FC236}">
                <a16:creationId xmlns:a16="http://schemas.microsoft.com/office/drawing/2014/main" id="{9061F471-E230-4493-AAEC-DF967F715E43}"/>
              </a:ext>
            </a:extLst>
          </p:cNvPr>
          <p:cNvSpPr>
            <a:spLocks noChangeArrowheads="1"/>
          </p:cNvSpPr>
          <p:nvPr/>
        </p:nvSpPr>
        <p:spPr bwMode="gray">
          <a:xfrm>
            <a:off x="1981738" y="5167032"/>
            <a:ext cx="1698601" cy="305212"/>
          </a:xfrm>
          <a:prstGeom prst="rect">
            <a:avLst/>
          </a:prstGeom>
          <a:noFill/>
          <a:ln w="12700">
            <a:noFill/>
            <a:miter lim="800000"/>
            <a:headEnd/>
            <a:tailEnd/>
          </a:ln>
        </p:spPr>
        <p:txBody>
          <a:bodyPr wrap="square" lIns="90488" tIns="44450" rIns="90488" bIns="44450">
            <a:spAutoFit/>
          </a:bodyPr>
          <a:lstStyle/>
          <a:p>
            <a:pPr eaLnBrk="0" hangingPunct="0"/>
            <a:r>
              <a:rPr lang="en-US" sz="1400" dirty="0">
                <a:solidFill>
                  <a:srgbClr val="5F5F5F"/>
                </a:solidFill>
              </a:rPr>
              <a:t>Sync replication</a:t>
            </a:r>
            <a:endParaRPr lang="en-US" sz="1200" dirty="0">
              <a:solidFill>
                <a:srgbClr val="5F5F5F"/>
              </a:solidFill>
            </a:endParaRPr>
          </a:p>
        </p:txBody>
      </p:sp>
      <p:sp>
        <p:nvSpPr>
          <p:cNvPr id="62" name="Rectangle 42">
            <a:extLst>
              <a:ext uri="{FF2B5EF4-FFF2-40B4-BE49-F238E27FC236}">
                <a16:creationId xmlns:a16="http://schemas.microsoft.com/office/drawing/2014/main" id="{EE2087F5-7045-48FB-B462-3E68B235C93B}"/>
              </a:ext>
            </a:extLst>
          </p:cNvPr>
          <p:cNvSpPr>
            <a:spLocks noChangeArrowheads="1"/>
          </p:cNvSpPr>
          <p:nvPr/>
        </p:nvSpPr>
        <p:spPr bwMode="gray">
          <a:xfrm>
            <a:off x="6268809" y="5087596"/>
            <a:ext cx="13243" cy="233101"/>
          </a:xfrm>
          <a:prstGeom prst="rect">
            <a:avLst/>
          </a:prstGeom>
          <a:solidFill>
            <a:srgbClr val="0067C5"/>
          </a:solidFill>
          <a:ln>
            <a:headEnd/>
            <a:tailEnd/>
          </a:ln>
          <a:effectLst/>
          <a:scene3d>
            <a:camera prst="orthographicFront">
              <a:rot lat="0" lon="0" rev="0"/>
            </a:camera>
            <a:lightRig rig="threePt" dir="t">
              <a:rot lat="0" lon="0" rev="3240000"/>
            </a:lightRig>
          </a:scene3d>
          <a:sp3d/>
        </p:spPr>
        <p:style>
          <a:lnRef idx="0">
            <a:schemeClr val="accent1"/>
          </a:lnRef>
          <a:fillRef idx="3">
            <a:schemeClr val="accent1"/>
          </a:fillRef>
          <a:effectRef idx="3">
            <a:schemeClr val="accent1"/>
          </a:effectRef>
          <a:fontRef idx="minor">
            <a:schemeClr val="lt1"/>
          </a:fontRef>
        </p:style>
        <p:txBody>
          <a:bodyPr wrap="none" lIns="0" tIns="0" rIns="0" bIns="0" anchor="ctr"/>
          <a:lstStyle/>
          <a:p>
            <a:pPr defTabSz="456724">
              <a:defRPr/>
            </a:pPr>
            <a:endParaRPr lang="en-US" sz="1400" dirty="0">
              <a:solidFill>
                <a:srgbClr val="FFFFFF"/>
              </a:solidFill>
            </a:endParaRPr>
          </a:p>
        </p:txBody>
      </p:sp>
      <p:cxnSp>
        <p:nvCxnSpPr>
          <p:cNvPr id="9" name="Straight Arrow Connector 8">
            <a:extLst>
              <a:ext uri="{FF2B5EF4-FFF2-40B4-BE49-F238E27FC236}">
                <a16:creationId xmlns:a16="http://schemas.microsoft.com/office/drawing/2014/main" id="{2FF75F5C-8484-4A18-93AD-E7ED0FA35DBB}"/>
              </a:ext>
            </a:extLst>
          </p:cNvPr>
          <p:cNvCxnSpPr>
            <a:cxnSpLocks/>
          </p:cNvCxnSpPr>
          <p:nvPr/>
        </p:nvCxnSpPr>
        <p:spPr>
          <a:xfrm flipV="1">
            <a:off x="5885750" y="5223403"/>
            <a:ext cx="369882" cy="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0B335DB-CA8E-445A-B9E4-B1FBD69C43B3}"/>
              </a:ext>
            </a:extLst>
          </p:cNvPr>
          <p:cNvSpPr txBox="1"/>
          <p:nvPr/>
        </p:nvSpPr>
        <p:spPr>
          <a:xfrm>
            <a:off x="3665338" y="5125700"/>
            <a:ext cx="2417419"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Guaranteed zero data loss</a:t>
            </a:r>
          </a:p>
        </p:txBody>
      </p:sp>
      <p:sp>
        <p:nvSpPr>
          <p:cNvPr id="16" name="Oval 15">
            <a:extLst>
              <a:ext uri="{FF2B5EF4-FFF2-40B4-BE49-F238E27FC236}">
                <a16:creationId xmlns:a16="http://schemas.microsoft.com/office/drawing/2014/main" id="{68D658B0-ED6D-48E6-88F7-1ACCC7CE110B}"/>
              </a:ext>
            </a:extLst>
          </p:cNvPr>
          <p:cNvSpPr/>
          <p:nvPr/>
        </p:nvSpPr>
        <p:spPr>
          <a:xfrm>
            <a:off x="4712316" y="4917705"/>
            <a:ext cx="336642" cy="263945"/>
          </a:xfrm>
          <a:prstGeom prst="ellipse">
            <a:avLst/>
          </a:prstGeom>
          <a:solidFill>
            <a:srgbClr val="65D09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5000"/>
              </a:lnSpc>
            </a:pPr>
            <a:r>
              <a:rPr lang="en-US" sz="1898" dirty="0"/>
              <a:t>1</a:t>
            </a:r>
          </a:p>
        </p:txBody>
      </p:sp>
      <p:sp>
        <p:nvSpPr>
          <p:cNvPr id="17" name="Oval 16">
            <a:extLst>
              <a:ext uri="{FF2B5EF4-FFF2-40B4-BE49-F238E27FC236}">
                <a16:creationId xmlns:a16="http://schemas.microsoft.com/office/drawing/2014/main" id="{70790C80-4BCC-4195-812C-68948CEFA938}"/>
              </a:ext>
            </a:extLst>
          </p:cNvPr>
          <p:cNvSpPr/>
          <p:nvPr/>
        </p:nvSpPr>
        <p:spPr>
          <a:xfrm>
            <a:off x="2522686" y="4984205"/>
            <a:ext cx="336642" cy="263945"/>
          </a:xfrm>
          <a:prstGeom prst="ellipse">
            <a:avLst/>
          </a:prstGeom>
          <a:solidFill>
            <a:srgbClr val="65D09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5000"/>
              </a:lnSpc>
            </a:pPr>
            <a:r>
              <a:rPr lang="en-US" sz="1898" dirty="0"/>
              <a:t>2</a:t>
            </a:r>
          </a:p>
        </p:txBody>
      </p:sp>
      <p:sp>
        <p:nvSpPr>
          <p:cNvPr id="18" name="Oval 17">
            <a:extLst>
              <a:ext uri="{FF2B5EF4-FFF2-40B4-BE49-F238E27FC236}">
                <a16:creationId xmlns:a16="http://schemas.microsoft.com/office/drawing/2014/main" id="{03B4DEE1-73C8-4A5B-9290-8D8B40E8DE12}"/>
              </a:ext>
            </a:extLst>
          </p:cNvPr>
          <p:cNvSpPr/>
          <p:nvPr/>
        </p:nvSpPr>
        <p:spPr>
          <a:xfrm>
            <a:off x="6586599" y="5099976"/>
            <a:ext cx="336642" cy="263945"/>
          </a:xfrm>
          <a:prstGeom prst="ellipse">
            <a:avLst/>
          </a:prstGeom>
          <a:solidFill>
            <a:srgbClr val="65D09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lnSpc>
                <a:spcPct val="95000"/>
              </a:lnSpc>
            </a:pPr>
            <a:r>
              <a:rPr lang="en-US" sz="1898" dirty="0"/>
              <a:t>3</a:t>
            </a:r>
          </a:p>
        </p:txBody>
      </p:sp>
      <p:cxnSp>
        <p:nvCxnSpPr>
          <p:cNvPr id="20" name="Straight Arrow Connector 19">
            <a:extLst>
              <a:ext uri="{FF2B5EF4-FFF2-40B4-BE49-F238E27FC236}">
                <a16:creationId xmlns:a16="http://schemas.microsoft.com/office/drawing/2014/main" id="{98EBCB30-69EB-45E1-96B8-54DDFFAB304F}"/>
              </a:ext>
            </a:extLst>
          </p:cNvPr>
          <p:cNvCxnSpPr>
            <a:cxnSpLocks/>
            <a:stCxn id="18" idx="2"/>
          </p:cNvCxnSpPr>
          <p:nvPr/>
        </p:nvCxnSpPr>
        <p:spPr>
          <a:xfrm flipH="1">
            <a:off x="6312177" y="5231949"/>
            <a:ext cx="274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1F4301A-A933-4C37-BC7F-6A9518F12C9E}"/>
              </a:ext>
            </a:extLst>
          </p:cNvPr>
          <p:cNvSpPr txBox="1"/>
          <p:nvPr/>
        </p:nvSpPr>
        <p:spPr>
          <a:xfrm>
            <a:off x="6861021" y="5089816"/>
            <a:ext cx="5343262" cy="297004"/>
          </a:xfrm>
          <a:prstGeom prst="rect">
            <a:avLst/>
          </a:prstGeom>
        </p:spPr>
        <p:txBody>
          <a:bodyPr vert="horz" wrap="square" lIns="91440" tIns="45720" rIns="91440" bIns="45720" rtlCol="0" anchor="t">
            <a:spAutoFit/>
          </a:bodyPr>
          <a:lstStyle/>
          <a:p>
            <a:pPr marR="0" algn="l" defTabSz="914400" rtl="0" eaLnBrk="1" fontAlgn="auto" latinLnBrk="0" hangingPunct="1">
              <a:lnSpc>
                <a:spcPct val="95000"/>
              </a:lnSpc>
              <a:spcBef>
                <a:spcPts val="400"/>
              </a:spcBef>
              <a:spcAft>
                <a:spcPts val="200"/>
              </a:spcAft>
              <a:buClr>
                <a:schemeClr val="accent1"/>
              </a:buClr>
              <a:buSzTx/>
              <a:tabLst/>
            </a:pPr>
            <a:r>
              <a:rPr kumimoji="0" lang="en-US" sz="1400" b="0" i="0" u="none" strike="noStrike" kern="1200" cap="none" spc="0" normalizeH="0" baseline="0" noProof="0" dirty="0">
                <a:ln>
                  <a:noFill/>
                </a:ln>
                <a:solidFill>
                  <a:sysClr val="windowText" lastClr="000000"/>
                </a:solidFill>
                <a:effectLst/>
                <a:uLnTx/>
                <a:uFillTx/>
                <a:latin typeface="+mn-lt"/>
              </a:rPr>
              <a:t>Transparent application </a:t>
            </a:r>
            <a:r>
              <a:rPr lang="en-US" sz="1400" dirty="0">
                <a:solidFill>
                  <a:sysClr val="windowText" lastClr="000000"/>
                </a:solidFill>
              </a:rPr>
              <a:t>f</a:t>
            </a:r>
            <a:r>
              <a:rPr kumimoji="0" lang="en-US" sz="1400" b="0" i="0" u="none" strike="noStrike" kern="1200" cap="none" spc="0" normalizeH="0" baseline="0" noProof="0" dirty="0">
                <a:ln>
                  <a:noFill/>
                </a:ln>
                <a:solidFill>
                  <a:sysClr val="windowText" lastClr="000000"/>
                </a:solidFill>
                <a:effectLst/>
                <a:uLnTx/>
                <a:uFillTx/>
                <a:latin typeface="+mn-lt"/>
              </a:rPr>
              <a:t>ail over to prevent application disruption</a:t>
            </a:r>
          </a:p>
        </p:txBody>
      </p:sp>
      <p:sp>
        <p:nvSpPr>
          <p:cNvPr id="82" name="TextBox 81">
            <a:extLst>
              <a:ext uri="{FF2B5EF4-FFF2-40B4-BE49-F238E27FC236}">
                <a16:creationId xmlns:a16="http://schemas.microsoft.com/office/drawing/2014/main" id="{DCCEFC07-39F8-4C2D-B882-2B242D0EF8A4}"/>
              </a:ext>
            </a:extLst>
          </p:cNvPr>
          <p:cNvSpPr txBox="1"/>
          <p:nvPr/>
        </p:nvSpPr>
        <p:spPr>
          <a:xfrm>
            <a:off x="3971121" y="5308132"/>
            <a:ext cx="4727114" cy="297004"/>
          </a:xfrm>
          <a:prstGeom prst="rect">
            <a:avLst/>
          </a:prstGeom>
        </p:spPr>
        <p:txBody>
          <a:bodyPr vert="horz" wrap="square" lIns="91440" tIns="45720" rIns="91440" bIns="45720" rtlCol="0" anchor="t">
            <a:spAutoFit/>
          </a:bodyPr>
          <a:lstStyle/>
          <a:p>
            <a:pPr marR="0" algn="ctr" defTabSz="914400" rtl="0" eaLnBrk="1" fontAlgn="auto" latinLnBrk="0" hangingPunct="1">
              <a:lnSpc>
                <a:spcPct val="95000"/>
              </a:lnSpc>
              <a:spcBef>
                <a:spcPts val="400"/>
              </a:spcBef>
              <a:spcAft>
                <a:spcPts val="200"/>
              </a:spcAft>
              <a:buClr>
                <a:schemeClr val="accent1"/>
              </a:buClr>
              <a:buSzTx/>
              <a:tabLst/>
            </a:pPr>
            <a:r>
              <a:rPr kumimoji="0" lang="en-US" sz="1400" b="1" i="0" u="none" strike="noStrike" kern="1200" cap="none" spc="0" normalizeH="0" baseline="0" noProof="0" dirty="0">
                <a:ln>
                  <a:noFill/>
                </a:ln>
                <a:solidFill>
                  <a:sysClr val="windowText" lastClr="000000"/>
                </a:solidFill>
                <a:effectLst/>
                <a:uLnTx/>
                <a:uFillTx/>
                <a:latin typeface="+mn-lt"/>
              </a:rPr>
              <a:t>RPO=0      </a:t>
            </a:r>
            <a:r>
              <a:rPr lang="en-US" sz="1400" b="1" dirty="0">
                <a:solidFill>
                  <a:sysClr val="windowText" lastClr="000000"/>
                </a:solidFill>
              </a:rPr>
              <a:t>		</a:t>
            </a:r>
            <a:r>
              <a:rPr kumimoji="0" lang="en-US" sz="1400" b="1" i="0" u="none" strike="noStrike" kern="1200" cap="none" spc="0" normalizeH="0" baseline="0" noProof="0" dirty="0">
                <a:ln>
                  <a:noFill/>
                </a:ln>
                <a:solidFill>
                  <a:sysClr val="windowText" lastClr="000000"/>
                </a:solidFill>
                <a:effectLst/>
                <a:uLnTx/>
                <a:uFillTx/>
                <a:latin typeface="+mn-lt"/>
              </a:rPr>
              <a:t>                        RTO=0</a:t>
            </a:r>
          </a:p>
        </p:txBody>
      </p:sp>
    </p:spTree>
    <p:extLst>
      <p:ext uri="{BB962C8B-B14F-4D97-AF65-F5344CB8AC3E}">
        <p14:creationId xmlns:p14="http://schemas.microsoft.com/office/powerpoint/2010/main" val="244442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5C4015-8010-489F-91A4-95C2907DE296}"/>
              </a:ext>
            </a:extLst>
          </p:cNvPr>
          <p:cNvSpPr>
            <a:spLocks noGrp="1"/>
          </p:cNvSpPr>
          <p:nvPr>
            <p:ph sz="quarter" idx="14"/>
          </p:nvPr>
        </p:nvSpPr>
        <p:spPr>
          <a:xfrm>
            <a:off x="376492" y="1783080"/>
            <a:ext cx="4825249" cy="4206240"/>
          </a:xfrm>
        </p:spPr>
        <p:txBody>
          <a:bodyPr/>
          <a:lstStyle/>
          <a:p>
            <a:r>
              <a:rPr lang="en-IN" dirty="0"/>
              <a:t>Write to a master consistency group (CG) results in write to mirror cluster</a:t>
            </a:r>
          </a:p>
          <a:p>
            <a:r>
              <a:rPr lang="en-IN" dirty="0"/>
              <a:t>Master and mirror designation of CG meant to avoid split brain</a:t>
            </a:r>
          </a:p>
          <a:p>
            <a:r>
              <a:rPr lang="en-IN" dirty="0"/>
              <a:t>Host receives ACK only upon writes to both master and mirror </a:t>
            </a:r>
          </a:p>
          <a:p>
            <a:r>
              <a:rPr lang="en-IN" dirty="0"/>
              <a:t>Periodic CG snapshot scheduled on both clusters</a:t>
            </a:r>
          </a:p>
          <a:p>
            <a:r>
              <a:rPr lang="en-IN" dirty="0"/>
              <a:t>Optimal for host to read/write to master CG</a:t>
            </a:r>
          </a:p>
          <a:p>
            <a:r>
              <a:rPr lang="en-US" dirty="0"/>
              <a:t>An IO to the mirror CG active non-optimized path will be proxied or redirected to the master CG</a:t>
            </a:r>
            <a:endParaRPr lang="en-IN" dirty="0"/>
          </a:p>
          <a:p>
            <a:endParaRPr lang="en-IN" dirty="0"/>
          </a:p>
          <a:p>
            <a:endParaRPr lang="en-IN" dirty="0"/>
          </a:p>
        </p:txBody>
      </p:sp>
      <p:sp>
        <p:nvSpPr>
          <p:cNvPr id="3" name="Text Placeholder 2">
            <a:extLst>
              <a:ext uri="{FF2B5EF4-FFF2-40B4-BE49-F238E27FC236}">
                <a16:creationId xmlns:a16="http://schemas.microsoft.com/office/drawing/2014/main" id="{E7B405B7-2AD7-48AD-9B0C-157CCC45D3C5}"/>
              </a:ext>
            </a:extLst>
          </p:cNvPr>
          <p:cNvSpPr>
            <a:spLocks noGrp="1"/>
          </p:cNvSpPr>
          <p:nvPr>
            <p:ph type="body" idx="10"/>
          </p:nvPr>
        </p:nvSpPr>
        <p:spPr/>
        <p:txBody>
          <a:bodyPr/>
          <a:lstStyle/>
          <a:p>
            <a:r>
              <a:rPr lang="en-IN" dirty="0"/>
              <a:t>Host writes op complete only when NVLOG on both clusters written to</a:t>
            </a:r>
          </a:p>
        </p:txBody>
      </p:sp>
      <p:sp>
        <p:nvSpPr>
          <p:cNvPr id="4" name="Title 3">
            <a:extLst>
              <a:ext uri="{FF2B5EF4-FFF2-40B4-BE49-F238E27FC236}">
                <a16:creationId xmlns:a16="http://schemas.microsoft.com/office/drawing/2014/main" id="{94FFD6BC-7760-431F-846E-180E10B6EE91}"/>
              </a:ext>
            </a:extLst>
          </p:cNvPr>
          <p:cNvSpPr>
            <a:spLocks noGrp="1"/>
          </p:cNvSpPr>
          <p:nvPr>
            <p:ph type="title"/>
          </p:nvPr>
        </p:nvSpPr>
        <p:spPr/>
        <p:txBody>
          <a:bodyPr/>
          <a:lstStyle/>
          <a:p>
            <a:r>
              <a:rPr lang="en-IN" dirty="0"/>
              <a:t>SMBC Synchronous replication for zero data loss</a:t>
            </a:r>
          </a:p>
        </p:txBody>
      </p:sp>
      <p:sp>
        <p:nvSpPr>
          <p:cNvPr id="19" name="Rectangle 18">
            <a:extLst>
              <a:ext uri="{FF2B5EF4-FFF2-40B4-BE49-F238E27FC236}">
                <a16:creationId xmlns:a16="http://schemas.microsoft.com/office/drawing/2014/main" id="{B807AEE0-E4FC-4D2A-B60A-A4811CF8D5D9}"/>
              </a:ext>
            </a:extLst>
          </p:cNvPr>
          <p:cNvSpPr/>
          <p:nvPr/>
        </p:nvSpPr>
        <p:spPr>
          <a:xfrm>
            <a:off x="4645507" y="1419084"/>
            <a:ext cx="1538680" cy="744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cxnSp>
        <p:nvCxnSpPr>
          <p:cNvPr id="15" name="Straight Arrow Connector 14">
            <a:extLst>
              <a:ext uri="{FF2B5EF4-FFF2-40B4-BE49-F238E27FC236}">
                <a16:creationId xmlns:a16="http://schemas.microsoft.com/office/drawing/2014/main" id="{DF2886E7-9AF1-4133-A4F8-6E43E5C60A8F}"/>
              </a:ext>
            </a:extLst>
          </p:cNvPr>
          <p:cNvCxnSpPr>
            <a:cxnSpLocks/>
          </p:cNvCxnSpPr>
          <p:nvPr/>
        </p:nvCxnSpPr>
        <p:spPr>
          <a:xfrm flipV="1">
            <a:off x="5957711" y="2158091"/>
            <a:ext cx="961200" cy="12514"/>
          </a:xfrm>
          <a:prstGeom prst="straightConnector1">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885B07-5D99-4FBD-860F-769626B540D5}"/>
              </a:ext>
            </a:extLst>
          </p:cNvPr>
          <p:cNvCxnSpPr>
            <a:cxnSpLocks/>
            <a:stCxn id="59" idx="3"/>
            <a:endCxn id="61" idx="1"/>
          </p:cNvCxnSpPr>
          <p:nvPr/>
        </p:nvCxnSpPr>
        <p:spPr>
          <a:xfrm>
            <a:off x="8284542" y="2227469"/>
            <a:ext cx="980076" cy="0"/>
          </a:xfrm>
          <a:prstGeom prst="straightConnector1">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303D711-0770-48FE-B5AF-FEB37640697E}"/>
              </a:ext>
            </a:extLst>
          </p:cNvPr>
          <p:cNvSpPr txBox="1"/>
          <p:nvPr/>
        </p:nvSpPr>
        <p:spPr>
          <a:xfrm>
            <a:off x="7756780" y="2758829"/>
            <a:ext cx="1684962" cy="246221"/>
          </a:xfrm>
          <a:prstGeom prst="rect">
            <a:avLst/>
          </a:prstGeom>
          <a:solidFill>
            <a:schemeClr val="accent1"/>
          </a:solidFill>
          <a:ln w="28575">
            <a:solidFill>
              <a:schemeClr val="tx1"/>
            </a:solidFill>
          </a:ln>
        </p:spPr>
        <p:txBody>
          <a:bodyPr wrap="square" rtlCol="0">
            <a:spAutoFit/>
          </a:bodyPr>
          <a:lstStyle/>
          <a:p>
            <a:pPr algn="ctr"/>
            <a:r>
              <a:rPr lang="en-IN" sz="1000" dirty="0"/>
              <a:t>Master CG NVRAM</a:t>
            </a:r>
          </a:p>
        </p:txBody>
      </p:sp>
      <p:sp>
        <p:nvSpPr>
          <p:cNvPr id="63" name="TextBox 62">
            <a:extLst>
              <a:ext uri="{FF2B5EF4-FFF2-40B4-BE49-F238E27FC236}">
                <a16:creationId xmlns:a16="http://schemas.microsoft.com/office/drawing/2014/main" id="{B54931AC-F263-4BF4-A336-3DAF0CBAB212}"/>
              </a:ext>
            </a:extLst>
          </p:cNvPr>
          <p:cNvSpPr txBox="1"/>
          <p:nvPr/>
        </p:nvSpPr>
        <p:spPr>
          <a:xfrm>
            <a:off x="10499779" y="1678087"/>
            <a:ext cx="1440000" cy="246221"/>
          </a:xfrm>
          <a:prstGeom prst="rect">
            <a:avLst/>
          </a:prstGeom>
          <a:solidFill>
            <a:schemeClr val="bg2"/>
          </a:solidFill>
          <a:ln w="28575">
            <a:solidFill>
              <a:schemeClr val="accent1"/>
            </a:solidFill>
          </a:ln>
        </p:spPr>
        <p:txBody>
          <a:bodyPr wrap="square" rtlCol="0">
            <a:spAutoFit/>
          </a:bodyPr>
          <a:lstStyle/>
          <a:p>
            <a:pPr algn="ctr"/>
            <a:r>
              <a:rPr lang="en-IN" sz="1000" dirty="0"/>
              <a:t>Mirror CG  NVRAM</a:t>
            </a:r>
          </a:p>
        </p:txBody>
      </p:sp>
      <p:cxnSp>
        <p:nvCxnSpPr>
          <p:cNvPr id="67" name="Connector: Elbow 66">
            <a:extLst>
              <a:ext uri="{FF2B5EF4-FFF2-40B4-BE49-F238E27FC236}">
                <a16:creationId xmlns:a16="http://schemas.microsoft.com/office/drawing/2014/main" id="{D914D6FF-41BC-4389-A137-B7F6060A2CA9}"/>
              </a:ext>
            </a:extLst>
          </p:cNvPr>
          <p:cNvCxnSpPr>
            <a:cxnSpLocks/>
            <a:stCxn id="61" idx="0"/>
            <a:endCxn id="59" idx="0"/>
          </p:cNvCxnSpPr>
          <p:nvPr/>
        </p:nvCxnSpPr>
        <p:spPr>
          <a:xfrm rot="16200000" flipV="1">
            <a:off x="8774580" y="865893"/>
            <a:ext cx="12700" cy="2351676"/>
          </a:xfrm>
          <a:prstGeom prst="bentConnector3">
            <a:avLst>
              <a:gd name="adj1" fmla="val 1800000"/>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CB807E6-6E80-4BA6-891F-3C2489A5E818}"/>
              </a:ext>
            </a:extLst>
          </p:cNvPr>
          <p:cNvSpPr txBox="1"/>
          <p:nvPr/>
        </p:nvSpPr>
        <p:spPr>
          <a:xfrm>
            <a:off x="5931209" y="1886285"/>
            <a:ext cx="1173005" cy="246221"/>
          </a:xfrm>
          <a:prstGeom prst="rect">
            <a:avLst/>
          </a:prstGeom>
          <a:noFill/>
        </p:spPr>
        <p:txBody>
          <a:bodyPr wrap="square" rtlCol="0">
            <a:spAutoFit/>
          </a:bodyPr>
          <a:lstStyle/>
          <a:p>
            <a:r>
              <a:rPr lang="en-IN" sz="1000" dirty="0"/>
              <a:t>Host write (1)</a:t>
            </a:r>
          </a:p>
        </p:txBody>
      </p:sp>
      <p:sp>
        <p:nvSpPr>
          <p:cNvPr id="79" name="TextBox 78">
            <a:extLst>
              <a:ext uri="{FF2B5EF4-FFF2-40B4-BE49-F238E27FC236}">
                <a16:creationId xmlns:a16="http://schemas.microsoft.com/office/drawing/2014/main" id="{9D2D13AD-F13A-4C7F-B8F5-81CEB2AC2120}"/>
              </a:ext>
            </a:extLst>
          </p:cNvPr>
          <p:cNvSpPr txBox="1"/>
          <p:nvPr/>
        </p:nvSpPr>
        <p:spPr>
          <a:xfrm>
            <a:off x="8345205" y="1626642"/>
            <a:ext cx="888681" cy="246221"/>
          </a:xfrm>
          <a:prstGeom prst="rect">
            <a:avLst/>
          </a:prstGeom>
          <a:noFill/>
        </p:spPr>
        <p:txBody>
          <a:bodyPr wrap="square" rtlCol="0">
            <a:spAutoFit/>
          </a:bodyPr>
          <a:lstStyle/>
          <a:p>
            <a:r>
              <a:rPr lang="en-IN" sz="1000" dirty="0"/>
              <a:t>RACK (3)</a:t>
            </a:r>
          </a:p>
        </p:txBody>
      </p:sp>
      <p:cxnSp>
        <p:nvCxnSpPr>
          <p:cNvPr id="87" name="Straight Arrow Connector 86">
            <a:extLst>
              <a:ext uri="{FF2B5EF4-FFF2-40B4-BE49-F238E27FC236}">
                <a16:creationId xmlns:a16="http://schemas.microsoft.com/office/drawing/2014/main" id="{5D3E190E-8372-48E7-B5F7-098951458441}"/>
              </a:ext>
            </a:extLst>
          </p:cNvPr>
          <p:cNvCxnSpPr>
            <a:cxnSpLocks/>
          </p:cNvCxnSpPr>
          <p:nvPr/>
        </p:nvCxnSpPr>
        <p:spPr>
          <a:xfrm flipH="1">
            <a:off x="5933922" y="2328530"/>
            <a:ext cx="961200" cy="3976"/>
          </a:xfrm>
          <a:prstGeom prst="straightConnector1">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A19C49D1-BDA2-492E-B948-D6AE148A2E7F}"/>
                  </a:ext>
                </a:extLst>
              </p:cNvPr>
              <p:cNvSpPr txBox="1"/>
              <p:nvPr/>
            </p:nvSpPr>
            <p:spPr>
              <a:xfrm>
                <a:off x="8071391" y="3025332"/>
                <a:ext cx="1162495" cy="400110"/>
              </a:xfrm>
              <a:prstGeom prst="rect">
                <a:avLst/>
              </a:prstGeom>
              <a:noFill/>
            </p:spPr>
            <p:txBody>
              <a:bodyPr wrap="square" rtlCol="0">
                <a:spAutoFit/>
              </a:bodyPr>
              <a:lstStyle/>
              <a:p>
                <a:pPr algn="ctr"/>
                <a:r>
                  <a:rPr lang="en-IN" sz="1000" dirty="0"/>
                  <a:t>NetApp</a:t>
                </a:r>
                <a14:m>
                  <m:oMath xmlns:m="http://schemas.openxmlformats.org/officeDocument/2006/math">
                    <m:r>
                      <a:rPr lang="en-IN" sz="1000" i="1" baseline="30000" smtClean="0">
                        <a:latin typeface="Cambria Math" panose="02040503050406030204" pitchFamily="18" charset="0"/>
                      </a:rPr>
                      <m:t>®</m:t>
                    </m:r>
                  </m:oMath>
                </a14:m>
                <a:r>
                  <a:rPr lang="en-IN" sz="1000" dirty="0"/>
                  <a:t> ONTAP</a:t>
                </a:r>
                <a14:m>
                  <m:oMath xmlns:m="http://schemas.openxmlformats.org/officeDocument/2006/math">
                    <m:r>
                      <a:rPr lang="en-IN" sz="1000" i="1" baseline="30000" smtClean="0">
                        <a:latin typeface="Cambria Math" panose="02040503050406030204" pitchFamily="18" charset="0"/>
                      </a:rPr>
                      <m:t>®</m:t>
                    </m:r>
                  </m:oMath>
                </a14:m>
                <a:r>
                  <a:rPr lang="en-IN" sz="1000" dirty="0"/>
                  <a:t> WR (2)</a:t>
                </a:r>
              </a:p>
            </p:txBody>
          </p:sp>
        </mc:Choice>
        <mc:Fallback xmlns="">
          <p:sp>
            <p:nvSpPr>
              <p:cNvPr id="107" name="TextBox 106">
                <a:extLst>
                  <a:ext uri="{FF2B5EF4-FFF2-40B4-BE49-F238E27FC236}">
                    <a16:creationId xmlns:a16="http://schemas.microsoft.com/office/drawing/2014/main" id="{A19C49D1-BDA2-492E-B948-D6AE148A2E7F}"/>
                  </a:ext>
                </a:extLst>
              </p:cNvPr>
              <p:cNvSpPr txBox="1">
                <a:spLocks noRot="1" noChangeAspect="1" noMove="1" noResize="1" noEditPoints="1" noAdjustHandles="1" noChangeArrowheads="1" noChangeShapeType="1" noTextEdit="1"/>
              </p:cNvSpPr>
              <p:nvPr/>
            </p:nvSpPr>
            <p:spPr>
              <a:xfrm>
                <a:off x="8071391" y="3025332"/>
                <a:ext cx="1162495" cy="400110"/>
              </a:xfrm>
              <a:prstGeom prst="rect">
                <a:avLst/>
              </a:prstGeom>
              <a:blipFill>
                <a:blip r:embed="rId3"/>
                <a:stretch>
                  <a:fillRect b="-6061"/>
                </a:stretch>
              </a:blipFill>
            </p:spPr>
            <p:txBody>
              <a:bodyPr/>
              <a:lstStyle/>
              <a:p>
                <a:r>
                  <a:rPr lang="en-US">
                    <a:noFill/>
                  </a:rPr>
                  <a:t> </a:t>
                </a:r>
              </a:p>
            </p:txBody>
          </p:sp>
        </mc:Fallback>
      </mc:AlternateContent>
      <p:sp>
        <p:nvSpPr>
          <p:cNvPr id="109" name="TextBox 108">
            <a:extLst>
              <a:ext uri="{FF2B5EF4-FFF2-40B4-BE49-F238E27FC236}">
                <a16:creationId xmlns:a16="http://schemas.microsoft.com/office/drawing/2014/main" id="{89A6ED4D-2156-4F78-A17B-6338D762D17B}"/>
              </a:ext>
            </a:extLst>
          </p:cNvPr>
          <p:cNvSpPr txBox="1"/>
          <p:nvPr/>
        </p:nvSpPr>
        <p:spPr>
          <a:xfrm>
            <a:off x="7684393" y="2525138"/>
            <a:ext cx="1096537" cy="246221"/>
          </a:xfrm>
          <a:prstGeom prst="rect">
            <a:avLst/>
          </a:prstGeom>
          <a:noFill/>
        </p:spPr>
        <p:txBody>
          <a:bodyPr wrap="square" rtlCol="0">
            <a:spAutoFit/>
          </a:bodyPr>
          <a:lstStyle/>
          <a:p>
            <a:r>
              <a:rPr lang="en-IN" sz="1000" dirty="0"/>
              <a:t>Write (2)</a:t>
            </a:r>
          </a:p>
        </p:txBody>
      </p:sp>
      <p:sp>
        <p:nvSpPr>
          <p:cNvPr id="115" name="TextBox 114">
            <a:extLst>
              <a:ext uri="{FF2B5EF4-FFF2-40B4-BE49-F238E27FC236}">
                <a16:creationId xmlns:a16="http://schemas.microsoft.com/office/drawing/2014/main" id="{57BBDD7A-380C-4EA0-BB25-9EE22C0CA035}"/>
              </a:ext>
            </a:extLst>
          </p:cNvPr>
          <p:cNvSpPr txBox="1"/>
          <p:nvPr/>
        </p:nvSpPr>
        <p:spPr>
          <a:xfrm>
            <a:off x="6215533" y="2338479"/>
            <a:ext cx="888681" cy="246221"/>
          </a:xfrm>
          <a:prstGeom prst="rect">
            <a:avLst/>
          </a:prstGeom>
          <a:noFill/>
        </p:spPr>
        <p:txBody>
          <a:bodyPr wrap="square" rtlCol="0">
            <a:spAutoFit/>
          </a:bodyPr>
          <a:lstStyle/>
          <a:p>
            <a:r>
              <a:rPr lang="en-IN" sz="1000" dirty="0"/>
              <a:t>ACK (4)</a:t>
            </a:r>
          </a:p>
        </p:txBody>
      </p:sp>
      <p:cxnSp>
        <p:nvCxnSpPr>
          <p:cNvPr id="11" name="Connector: Elbow 10">
            <a:extLst>
              <a:ext uri="{FF2B5EF4-FFF2-40B4-BE49-F238E27FC236}">
                <a16:creationId xmlns:a16="http://schemas.microsoft.com/office/drawing/2014/main" id="{B7ECF972-5699-4E50-A92D-DC34BD678813}"/>
              </a:ext>
            </a:extLst>
          </p:cNvPr>
          <p:cNvCxnSpPr>
            <a:cxnSpLocks/>
            <a:stCxn id="61" idx="3"/>
            <a:endCxn id="63" idx="2"/>
          </p:cNvCxnSpPr>
          <p:nvPr/>
        </p:nvCxnSpPr>
        <p:spPr>
          <a:xfrm flipV="1">
            <a:off x="10636219" y="1924307"/>
            <a:ext cx="583561" cy="303162"/>
          </a:xfrm>
          <a:prstGeom prst="bentConnector2">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0FEE27D-9D05-4C67-BA1A-A9C1C78C0AD5}"/>
              </a:ext>
            </a:extLst>
          </p:cNvPr>
          <p:cNvSpPr txBox="1"/>
          <p:nvPr/>
        </p:nvSpPr>
        <p:spPr>
          <a:xfrm>
            <a:off x="10610516" y="2003213"/>
            <a:ext cx="1215594" cy="246221"/>
          </a:xfrm>
          <a:prstGeom prst="rect">
            <a:avLst/>
          </a:prstGeom>
          <a:noFill/>
        </p:spPr>
        <p:txBody>
          <a:bodyPr wrap="square" rtlCol="0">
            <a:spAutoFit/>
          </a:bodyPr>
          <a:lstStyle/>
          <a:p>
            <a:r>
              <a:rPr lang="en-IN" sz="1000" dirty="0"/>
              <a:t>Write (2)</a:t>
            </a:r>
          </a:p>
        </p:txBody>
      </p:sp>
      <p:sp>
        <p:nvSpPr>
          <p:cNvPr id="118" name="Rectangle 117">
            <a:extLst>
              <a:ext uri="{FF2B5EF4-FFF2-40B4-BE49-F238E27FC236}">
                <a16:creationId xmlns:a16="http://schemas.microsoft.com/office/drawing/2014/main" id="{9AB68A72-79B6-4052-B8FD-AD79887F2E64}"/>
              </a:ext>
            </a:extLst>
          </p:cNvPr>
          <p:cNvSpPr/>
          <p:nvPr/>
        </p:nvSpPr>
        <p:spPr>
          <a:xfrm>
            <a:off x="4643794" y="4140022"/>
            <a:ext cx="1538680" cy="744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cxnSp>
        <p:nvCxnSpPr>
          <p:cNvPr id="117" name="Straight Arrow Connector 116">
            <a:extLst>
              <a:ext uri="{FF2B5EF4-FFF2-40B4-BE49-F238E27FC236}">
                <a16:creationId xmlns:a16="http://schemas.microsoft.com/office/drawing/2014/main" id="{C0F1F609-38F2-429E-AC04-7AC8D9197EBF}"/>
              </a:ext>
            </a:extLst>
          </p:cNvPr>
          <p:cNvCxnSpPr>
            <a:cxnSpLocks/>
          </p:cNvCxnSpPr>
          <p:nvPr/>
        </p:nvCxnSpPr>
        <p:spPr>
          <a:xfrm flipV="1">
            <a:off x="5955998" y="4622179"/>
            <a:ext cx="961200" cy="12514"/>
          </a:xfrm>
          <a:prstGeom prst="straightConnector1">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F62BB131-1768-461A-87AB-CC99F4B5D27B}"/>
              </a:ext>
            </a:extLst>
          </p:cNvPr>
          <p:cNvCxnSpPr>
            <a:cxnSpLocks/>
          </p:cNvCxnSpPr>
          <p:nvPr/>
        </p:nvCxnSpPr>
        <p:spPr>
          <a:xfrm flipV="1">
            <a:off x="8297560" y="4666783"/>
            <a:ext cx="997200" cy="2"/>
          </a:xfrm>
          <a:prstGeom prst="straightConnector1">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80B74A13-E799-4613-95DD-3F116ABD4EF2}"/>
              </a:ext>
            </a:extLst>
          </p:cNvPr>
          <p:cNvSpPr txBox="1"/>
          <p:nvPr/>
        </p:nvSpPr>
        <p:spPr>
          <a:xfrm>
            <a:off x="10413849" y="4200027"/>
            <a:ext cx="1476000" cy="244800"/>
          </a:xfrm>
          <a:prstGeom prst="rect">
            <a:avLst/>
          </a:prstGeom>
          <a:solidFill>
            <a:schemeClr val="accent1"/>
          </a:solidFill>
          <a:ln w="28575">
            <a:solidFill>
              <a:schemeClr val="tx1"/>
            </a:solidFill>
          </a:ln>
        </p:spPr>
        <p:txBody>
          <a:bodyPr wrap="square" rtlCol="0">
            <a:spAutoFit/>
          </a:bodyPr>
          <a:lstStyle/>
          <a:p>
            <a:pPr algn="ctr"/>
            <a:r>
              <a:rPr lang="en-IN" sz="1000" dirty="0"/>
              <a:t>Master CG NVRAM</a:t>
            </a:r>
          </a:p>
        </p:txBody>
      </p:sp>
      <p:sp>
        <p:nvSpPr>
          <p:cNvPr id="126" name="TextBox 125">
            <a:extLst>
              <a:ext uri="{FF2B5EF4-FFF2-40B4-BE49-F238E27FC236}">
                <a16:creationId xmlns:a16="http://schemas.microsoft.com/office/drawing/2014/main" id="{EAA8EDF0-4A14-4C3F-822D-F704A14D8671}"/>
              </a:ext>
            </a:extLst>
          </p:cNvPr>
          <p:cNvSpPr txBox="1"/>
          <p:nvPr/>
        </p:nvSpPr>
        <p:spPr>
          <a:xfrm>
            <a:off x="5965530" y="4336855"/>
            <a:ext cx="1138684" cy="246221"/>
          </a:xfrm>
          <a:prstGeom prst="rect">
            <a:avLst/>
          </a:prstGeom>
          <a:noFill/>
        </p:spPr>
        <p:txBody>
          <a:bodyPr wrap="square" rtlCol="0">
            <a:spAutoFit/>
          </a:bodyPr>
          <a:lstStyle/>
          <a:p>
            <a:r>
              <a:rPr lang="en-IN" sz="1000" dirty="0"/>
              <a:t>Host write (1)</a:t>
            </a:r>
          </a:p>
        </p:txBody>
      </p:sp>
      <p:sp>
        <p:nvSpPr>
          <p:cNvPr id="127" name="TextBox 126">
            <a:extLst>
              <a:ext uri="{FF2B5EF4-FFF2-40B4-BE49-F238E27FC236}">
                <a16:creationId xmlns:a16="http://schemas.microsoft.com/office/drawing/2014/main" id="{2FFDAEEC-7292-43C7-B29B-4CD733728AD6}"/>
              </a:ext>
            </a:extLst>
          </p:cNvPr>
          <p:cNvSpPr txBox="1"/>
          <p:nvPr/>
        </p:nvSpPr>
        <p:spPr>
          <a:xfrm>
            <a:off x="8345205" y="5906917"/>
            <a:ext cx="888681" cy="246221"/>
          </a:xfrm>
          <a:prstGeom prst="rect">
            <a:avLst/>
          </a:prstGeom>
          <a:noFill/>
        </p:spPr>
        <p:txBody>
          <a:bodyPr wrap="square" rtlCol="0">
            <a:spAutoFit/>
          </a:bodyPr>
          <a:lstStyle/>
          <a:p>
            <a:r>
              <a:rPr lang="en-IN" sz="1000" dirty="0"/>
              <a:t>ACK (4)</a:t>
            </a:r>
          </a:p>
        </p:txBody>
      </p:sp>
      <p:cxnSp>
        <p:nvCxnSpPr>
          <p:cNvPr id="128" name="Straight Arrow Connector 127">
            <a:extLst>
              <a:ext uri="{FF2B5EF4-FFF2-40B4-BE49-F238E27FC236}">
                <a16:creationId xmlns:a16="http://schemas.microsoft.com/office/drawing/2014/main" id="{C1E89381-DBA2-4642-ADB0-523A9697CCB7}"/>
              </a:ext>
            </a:extLst>
          </p:cNvPr>
          <p:cNvCxnSpPr>
            <a:cxnSpLocks/>
          </p:cNvCxnSpPr>
          <p:nvPr/>
        </p:nvCxnSpPr>
        <p:spPr>
          <a:xfrm flipH="1">
            <a:off x="5932209" y="4792618"/>
            <a:ext cx="961200" cy="3976"/>
          </a:xfrm>
          <a:prstGeom prst="straightConnector1">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52CC7821-12CC-43A8-A00F-E6E2A1A5D0C8}"/>
              </a:ext>
            </a:extLst>
          </p:cNvPr>
          <p:cNvSpPr txBox="1"/>
          <p:nvPr/>
        </p:nvSpPr>
        <p:spPr>
          <a:xfrm>
            <a:off x="6215533" y="4802567"/>
            <a:ext cx="888681" cy="246221"/>
          </a:xfrm>
          <a:prstGeom prst="rect">
            <a:avLst/>
          </a:prstGeom>
          <a:noFill/>
        </p:spPr>
        <p:txBody>
          <a:bodyPr wrap="square" rtlCol="0">
            <a:spAutoFit/>
          </a:bodyPr>
          <a:lstStyle/>
          <a:p>
            <a:r>
              <a:rPr lang="en-IN" sz="1000" dirty="0"/>
              <a:t>ACK (6)</a:t>
            </a:r>
          </a:p>
        </p:txBody>
      </p:sp>
      <p:sp>
        <p:nvSpPr>
          <p:cNvPr id="21" name="TextBox 20">
            <a:extLst>
              <a:ext uri="{FF2B5EF4-FFF2-40B4-BE49-F238E27FC236}">
                <a16:creationId xmlns:a16="http://schemas.microsoft.com/office/drawing/2014/main" id="{8C810CD5-3838-4423-9F84-69E691D9250A}"/>
              </a:ext>
            </a:extLst>
          </p:cNvPr>
          <p:cNvSpPr txBox="1"/>
          <p:nvPr/>
        </p:nvSpPr>
        <p:spPr>
          <a:xfrm>
            <a:off x="8202453" y="4391232"/>
            <a:ext cx="1061881" cy="246221"/>
          </a:xfrm>
          <a:prstGeom prst="rect">
            <a:avLst/>
          </a:prstGeom>
          <a:noFill/>
        </p:spPr>
        <p:txBody>
          <a:bodyPr wrap="square" rtlCol="0">
            <a:spAutoFit/>
          </a:bodyPr>
          <a:lstStyle/>
          <a:p>
            <a:r>
              <a:rPr lang="en-IN" sz="1000" dirty="0"/>
              <a:t>Proxy write (2)</a:t>
            </a:r>
          </a:p>
        </p:txBody>
      </p:sp>
      <p:cxnSp>
        <p:nvCxnSpPr>
          <p:cNvPr id="34" name="Straight Arrow Connector 33">
            <a:extLst>
              <a:ext uri="{FF2B5EF4-FFF2-40B4-BE49-F238E27FC236}">
                <a16:creationId xmlns:a16="http://schemas.microsoft.com/office/drawing/2014/main" id="{BC08D97A-8BF6-411B-8465-666DE942CAA2}"/>
              </a:ext>
            </a:extLst>
          </p:cNvPr>
          <p:cNvCxnSpPr/>
          <p:nvPr/>
        </p:nvCxnSpPr>
        <p:spPr>
          <a:xfrm flipH="1">
            <a:off x="8276940" y="4809021"/>
            <a:ext cx="997200" cy="0"/>
          </a:xfrm>
          <a:prstGeom prst="straightConnector1">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676DB58-C65B-4D9B-ADCA-553D11A6FC61}"/>
              </a:ext>
            </a:extLst>
          </p:cNvPr>
          <p:cNvSpPr txBox="1"/>
          <p:nvPr/>
        </p:nvSpPr>
        <p:spPr>
          <a:xfrm>
            <a:off x="7552429" y="4954359"/>
            <a:ext cx="888681" cy="400110"/>
          </a:xfrm>
          <a:prstGeom prst="rect">
            <a:avLst/>
          </a:prstGeom>
          <a:noFill/>
        </p:spPr>
        <p:txBody>
          <a:bodyPr wrap="square" rtlCol="0">
            <a:spAutoFit/>
          </a:bodyPr>
          <a:lstStyle/>
          <a:p>
            <a:r>
              <a:rPr lang="en-IN" sz="1000" dirty="0"/>
              <a:t>Write (3)	</a:t>
            </a:r>
          </a:p>
        </p:txBody>
      </p:sp>
      <p:sp>
        <p:nvSpPr>
          <p:cNvPr id="36" name="TextBox 35">
            <a:extLst>
              <a:ext uri="{FF2B5EF4-FFF2-40B4-BE49-F238E27FC236}">
                <a16:creationId xmlns:a16="http://schemas.microsoft.com/office/drawing/2014/main" id="{5EB16A01-3312-4E83-8E7C-A21AC99DE7DB}"/>
              </a:ext>
            </a:extLst>
          </p:cNvPr>
          <p:cNvSpPr txBox="1"/>
          <p:nvPr/>
        </p:nvSpPr>
        <p:spPr>
          <a:xfrm>
            <a:off x="7861261" y="5188537"/>
            <a:ext cx="1476000" cy="244800"/>
          </a:xfrm>
          <a:prstGeom prst="rect">
            <a:avLst/>
          </a:prstGeom>
          <a:solidFill>
            <a:schemeClr val="bg2"/>
          </a:solidFill>
          <a:ln w="28575">
            <a:solidFill>
              <a:schemeClr val="accent1"/>
            </a:solidFill>
          </a:ln>
        </p:spPr>
        <p:txBody>
          <a:bodyPr wrap="square" rtlCol="0">
            <a:spAutoFit/>
          </a:bodyPr>
          <a:lstStyle/>
          <a:p>
            <a:pPr algn="ctr"/>
            <a:r>
              <a:rPr lang="en-IN" sz="1000" dirty="0"/>
              <a:t>Mirror CG NVRAM</a:t>
            </a:r>
          </a:p>
        </p:txBody>
      </p:sp>
      <p:cxnSp>
        <p:nvCxnSpPr>
          <p:cNvPr id="40" name="Connector: Elbow 39">
            <a:extLst>
              <a:ext uri="{FF2B5EF4-FFF2-40B4-BE49-F238E27FC236}">
                <a16:creationId xmlns:a16="http://schemas.microsoft.com/office/drawing/2014/main" id="{4AFAF0C2-EC71-4B71-94E9-BA90677E270C}"/>
              </a:ext>
            </a:extLst>
          </p:cNvPr>
          <p:cNvCxnSpPr>
            <a:cxnSpLocks/>
            <a:stCxn id="72" idx="2"/>
            <a:endCxn id="36" idx="1"/>
          </p:cNvCxnSpPr>
          <p:nvPr/>
        </p:nvCxnSpPr>
        <p:spPr>
          <a:xfrm rot="16200000" flipH="1">
            <a:off x="7524229" y="4973906"/>
            <a:ext cx="411544" cy="262519"/>
          </a:xfrm>
          <a:prstGeom prst="bentConnector2">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A797F84E-9854-4BC7-9E27-883F9077D80D}"/>
              </a:ext>
            </a:extLst>
          </p:cNvPr>
          <p:cNvCxnSpPr>
            <a:cxnSpLocks/>
            <a:stCxn id="72" idx="2"/>
            <a:endCxn id="74" idx="2"/>
          </p:cNvCxnSpPr>
          <p:nvPr/>
        </p:nvCxnSpPr>
        <p:spPr>
          <a:xfrm rot="16200000" flipH="1">
            <a:off x="8779720" y="3718415"/>
            <a:ext cx="13322" cy="2375279"/>
          </a:xfrm>
          <a:prstGeom prst="bentConnector3">
            <a:avLst>
              <a:gd name="adj1" fmla="val 7600105"/>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30C64FB5-426D-4867-AA24-0BFC92D3433C}"/>
              </a:ext>
            </a:extLst>
          </p:cNvPr>
          <p:cNvCxnSpPr>
            <a:cxnSpLocks/>
            <a:stCxn id="74" idx="0"/>
            <a:endCxn id="72" idx="0"/>
          </p:cNvCxnSpPr>
          <p:nvPr/>
        </p:nvCxnSpPr>
        <p:spPr>
          <a:xfrm rot="16200000" flipV="1">
            <a:off x="8779721" y="3346940"/>
            <a:ext cx="13322" cy="2375279"/>
          </a:xfrm>
          <a:prstGeom prst="bentConnector3">
            <a:avLst>
              <a:gd name="adj1" fmla="val 2432923"/>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2C8383F-2889-473B-ADE7-6E7056D5F3D8}"/>
              </a:ext>
            </a:extLst>
          </p:cNvPr>
          <p:cNvSpPr txBox="1"/>
          <p:nvPr/>
        </p:nvSpPr>
        <p:spPr>
          <a:xfrm>
            <a:off x="8345205" y="3910516"/>
            <a:ext cx="888681" cy="246221"/>
          </a:xfrm>
          <a:prstGeom prst="rect">
            <a:avLst/>
          </a:prstGeom>
          <a:noFill/>
        </p:spPr>
        <p:txBody>
          <a:bodyPr wrap="square" rtlCol="0">
            <a:spAutoFit/>
          </a:bodyPr>
          <a:lstStyle/>
          <a:p>
            <a:r>
              <a:rPr lang="en-IN" sz="1000" dirty="0"/>
              <a:t>RACK (5)</a:t>
            </a:r>
          </a:p>
        </p:txBody>
      </p:sp>
      <p:sp>
        <p:nvSpPr>
          <p:cNvPr id="57" name="TextBox 56">
            <a:extLst>
              <a:ext uri="{FF2B5EF4-FFF2-40B4-BE49-F238E27FC236}">
                <a16:creationId xmlns:a16="http://schemas.microsoft.com/office/drawing/2014/main" id="{27B75A29-555F-4677-A4FF-2232B0EBF9FE}"/>
              </a:ext>
            </a:extLst>
          </p:cNvPr>
          <p:cNvSpPr txBox="1"/>
          <p:nvPr/>
        </p:nvSpPr>
        <p:spPr>
          <a:xfrm>
            <a:off x="7562078" y="1175005"/>
            <a:ext cx="3823277" cy="276999"/>
          </a:xfrm>
          <a:prstGeom prst="rect">
            <a:avLst/>
          </a:prstGeom>
          <a:noFill/>
        </p:spPr>
        <p:txBody>
          <a:bodyPr wrap="square" rtlCol="0">
            <a:spAutoFit/>
          </a:bodyPr>
          <a:lstStyle/>
          <a:p>
            <a:r>
              <a:rPr lang="en-IN" sz="1200" b="1" dirty="0"/>
              <a:t>Host write to a CG on cluster hosting master copy</a:t>
            </a:r>
          </a:p>
        </p:txBody>
      </p:sp>
      <p:sp>
        <p:nvSpPr>
          <p:cNvPr id="58" name="TextBox 57">
            <a:extLst>
              <a:ext uri="{FF2B5EF4-FFF2-40B4-BE49-F238E27FC236}">
                <a16:creationId xmlns:a16="http://schemas.microsoft.com/office/drawing/2014/main" id="{0E0733D7-5AD7-4B74-8605-D6F8BCB15995}"/>
              </a:ext>
            </a:extLst>
          </p:cNvPr>
          <p:cNvSpPr txBox="1"/>
          <p:nvPr/>
        </p:nvSpPr>
        <p:spPr>
          <a:xfrm>
            <a:off x="7490186" y="3532208"/>
            <a:ext cx="3823277" cy="276999"/>
          </a:xfrm>
          <a:prstGeom prst="rect">
            <a:avLst/>
          </a:prstGeom>
          <a:noFill/>
        </p:spPr>
        <p:txBody>
          <a:bodyPr wrap="square" rtlCol="0">
            <a:spAutoFit/>
          </a:bodyPr>
          <a:lstStyle/>
          <a:p>
            <a:r>
              <a:rPr lang="en-IN" sz="1200" b="1" dirty="0"/>
              <a:t>Host write to a CG on cluster hosting mirror copy</a:t>
            </a:r>
          </a:p>
        </p:txBody>
      </p:sp>
      <p:pic>
        <p:nvPicPr>
          <p:cNvPr id="59" name="Picture 58">
            <a:extLst>
              <a:ext uri="{FF2B5EF4-FFF2-40B4-BE49-F238E27FC236}">
                <a16:creationId xmlns:a16="http://schemas.microsoft.com/office/drawing/2014/main" id="{1BEFD402-5B75-42B3-8E31-73651E937B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12942" y="2041732"/>
            <a:ext cx="1371600" cy="371475"/>
          </a:xfrm>
          <a:prstGeom prst="rect">
            <a:avLst/>
          </a:prstGeom>
        </p:spPr>
      </p:pic>
      <p:pic>
        <p:nvPicPr>
          <p:cNvPr id="61" name="Picture 60">
            <a:extLst>
              <a:ext uri="{FF2B5EF4-FFF2-40B4-BE49-F238E27FC236}">
                <a16:creationId xmlns:a16="http://schemas.microsoft.com/office/drawing/2014/main" id="{D1D62238-8A83-43C8-83B2-7D446488C7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64618" y="2041732"/>
            <a:ext cx="1371600" cy="371475"/>
          </a:xfrm>
          <a:prstGeom prst="rect">
            <a:avLst/>
          </a:prstGeom>
        </p:spPr>
      </p:pic>
      <p:pic>
        <p:nvPicPr>
          <p:cNvPr id="72" name="Picture 71">
            <a:extLst>
              <a:ext uri="{FF2B5EF4-FFF2-40B4-BE49-F238E27FC236}">
                <a16:creationId xmlns:a16="http://schemas.microsoft.com/office/drawing/2014/main" id="{CAB55AF4-DD77-4892-A802-14821B85D0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12942" y="4527919"/>
            <a:ext cx="1371600" cy="371475"/>
          </a:xfrm>
          <a:prstGeom prst="rect">
            <a:avLst/>
          </a:prstGeom>
        </p:spPr>
      </p:pic>
      <p:pic>
        <p:nvPicPr>
          <p:cNvPr id="74" name="Picture 73">
            <a:extLst>
              <a:ext uri="{FF2B5EF4-FFF2-40B4-BE49-F238E27FC236}">
                <a16:creationId xmlns:a16="http://schemas.microsoft.com/office/drawing/2014/main" id="{A2BE6199-1700-4E9E-AEA3-DFF8DB71ED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88221" y="4541241"/>
            <a:ext cx="1371600" cy="371475"/>
          </a:xfrm>
          <a:prstGeom prst="rect">
            <a:avLst/>
          </a:prstGeom>
        </p:spPr>
      </p:pic>
      <p:pic>
        <p:nvPicPr>
          <p:cNvPr id="77" name="image227.png">
            <a:extLst>
              <a:ext uri="{FF2B5EF4-FFF2-40B4-BE49-F238E27FC236}">
                <a16:creationId xmlns:a16="http://schemas.microsoft.com/office/drawing/2014/main" id="{52E0C266-1C12-47E0-880F-CE9542E34459}"/>
              </a:ext>
            </a:extLst>
          </p:cNvPr>
          <p:cNvPicPr/>
          <p:nvPr/>
        </p:nvPicPr>
        <p:blipFill>
          <a:blip r:embed="rId5"/>
          <a:stretch>
            <a:fillRect/>
          </a:stretch>
        </p:blipFill>
        <p:spPr>
          <a:xfrm>
            <a:off x="5426416" y="1648193"/>
            <a:ext cx="506450" cy="1094843"/>
          </a:xfrm>
          <a:prstGeom prst="rect">
            <a:avLst/>
          </a:prstGeom>
          <a:ln w="12700">
            <a:miter lim="400000"/>
          </a:ln>
        </p:spPr>
      </p:pic>
      <p:pic>
        <p:nvPicPr>
          <p:cNvPr id="78" name="image227.png">
            <a:extLst>
              <a:ext uri="{FF2B5EF4-FFF2-40B4-BE49-F238E27FC236}">
                <a16:creationId xmlns:a16="http://schemas.microsoft.com/office/drawing/2014/main" id="{ECF2637C-C790-4CD2-850A-195B33049E62}"/>
              </a:ext>
            </a:extLst>
          </p:cNvPr>
          <p:cNvPicPr/>
          <p:nvPr/>
        </p:nvPicPr>
        <p:blipFill>
          <a:blip r:embed="rId5"/>
          <a:stretch>
            <a:fillRect/>
          </a:stretch>
        </p:blipFill>
        <p:spPr>
          <a:xfrm>
            <a:off x="5424758" y="4166234"/>
            <a:ext cx="506450" cy="1094843"/>
          </a:xfrm>
          <a:prstGeom prst="rect">
            <a:avLst/>
          </a:prstGeom>
          <a:ln w="12700">
            <a:miter lim="400000"/>
          </a:ln>
        </p:spPr>
      </p:pic>
      <p:cxnSp>
        <p:nvCxnSpPr>
          <p:cNvPr id="110" name="Connector: Elbow 109">
            <a:extLst>
              <a:ext uri="{FF2B5EF4-FFF2-40B4-BE49-F238E27FC236}">
                <a16:creationId xmlns:a16="http://schemas.microsoft.com/office/drawing/2014/main" id="{08160DCA-94A6-449F-B3D1-8BD25A700700}"/>
              </a:ext>
            </a:extLst>
          </p:cNvPr>
          <p:cNvCxnSpPr>
            <a:cxnSpLocks/>
          </p:cNvCxnSpPr>
          <p:nvPr/>
        </p:nvCxnSpPr>
        <p:spPr>
          <a:xfrm flipV="1">
            <a:off x="10631678" y="4448651"/>
            <a:ext cx="574039" cy="283701"/>
          </a:xfrm>
          <a:prstGeom prst="bentConnector2">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74F2DAAF-40D7-4269-9D85-4F6255FD2B1A}"/>
              </a:ext>
            </a:extLst>
          </p:cNvPr>
          <p:cNvSpPr txBox="1"/>
          <p:nvPr/>
        </p:nvSpPr>
        <p:spPr>
          <a:xfrm>
            <a:off x="10591427" y="4454825"/>
            <a:ext cx="1174184" cy="246221"/>
          </a:xfrm>
          <a:prstGeom prst="rect">
            <a:avLst/>
          </a:prstGeom>
          <a:noFill/>
        </p:spPr>
        <p:txBody>
          <a:bodyPr wrap="square" rtlCol="0">
            <a:spAutoFit/>
          </a:bodyPr>
          <a:lstStyle/>
          <a:p>
            <a:r>
              <a:rPr lang="en-IN" sz="1000" dirty="0"/>
              <a:t>Write (3)</a:t>
            </a:r>
          </a:p>
        </p:txBody>
      </p:sp>
      <p:cxnSp>
        <p:nvCxnSpPr>
          <p:cNvPr id="112" name="Connector: Elbow 111">
            <a:extLst>
              <a:ext uri="{FF2B5EF4-FFF2-40B4-BE49-F238E27FC236}">
                <a16:creationId xmlns:a16="http://schemas.microsoft.com/office/drawing/2014/main" id="{FB8F4A32-2EF6-47C0-BE91-9171BB68B37E}"/>
              </a:ext>
            </a:extLst>
          </p:cNvPr>
          <p:cNvCxnSpPr>
            <a:cxnSpLocks/>
            <a:stCxn id="59" idx="2"/>
            <a:endCxn id="60" idx="1"/>
          </p:cNvCxnSpPr>
          <p:nvPr/>
        </p:nvCxnSpPr>
        <p:spPr>
          <a:xfrm rot="16200000" flipH="1">
            <a:off x="7443396" y="2568553"/>
            <a:ext cx="468733" cy="158038"/>
          </a:xfrm>
          <a:prstGeom prst="bentConnector2">
            <a:avLst/>
          </a:prstGeom>
          <a:ln w="158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3D3D39D-5A26-49B1-8CA6-957A3883CA4F}"/>
              </a:ext>
            </a:extLst>
          </p:cNvPr>
          <p:cNvSpPr/>
          <p:nvPr/>
        </p:nvSpPr>
        <p:spPr>
          <a:xfrm>
            <a:off x="5424758" y="2505308"/>
            <a:ext cx="508108" cy="237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ysClr val="windowText" lastClr="000000"/>
                </a:solidFill>
              </a:rPr>
              <a:t>ALUA</a:t>
            </a:r>
          </a:p>
        </p:txBody>
      </p:sp>
      <p:sp>
        <p:nvSpPr>
          <p:cNvPr id="8" name="Rectangle 7">
            <a:extLst>
              <a:ext uri="{FF2B5EF4-FFF2-40B4-BE49-F238E27FC236}">
                <a16:creationId xmlns:a16="http://schemas.microsoft.com/office/drawing/2014/main" id="{B8D381C8-045B-4622-90F0-7ABAAC2CC3FF}"/>
              </a:ext>
            </a:extLst>
          </p:cNvPr>
          <p:cNvSpPr/>
          <p:nvPr/>
        </p:nvSpPr>
        <p:spPr>
          <a:xfrm>
            <a:off x="5447890" y="5019945"/>
            <a:ext cx="508108" cy="237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ysClr val="windowText" lastClr="000000"/>
                </a:solidFill>
              </a:rPr>
              <a:t>ALUA</a:t>
            </a:r>
          </a:p>
        </p:txBody>
      </p:sp>
      <p:sp>
        <p:nvSpPr>
          <p:cNvPr id="9" name="TextBox 8">
            <a:extLst>
              <a:ext uri="{FF2B5EF4-FFF2-40B4-BE49-F238E27FC236}">
                <a16:creationId xmlns:a16="http://schemas.microsoft.com/office/drawing/2014/main" id="{0E9B3202-FF5A-4F8E-9B1A-BFB53E73B3C3}"/>
              </a:ext>
            </a:extLst>
          </p:cNvPr>
          <p:cNvSpPr txBox="1"/>
          <p:nvPr/>
        </p:nvSpPr>
        <p:spPr>
          <a:xfrm>
            <a:off x="6487077" y="3080053"/>
            <a:ext cx="1371595" cy="369332"/>
          </a:xfrm>
          <a:prstGeom prst="rect">
            <a:avLst/>
          </a:prstGeom>
          <a:noFill/>
        </p:spPr>
        <p:txBody>
          <a:bodyPr wrap="square" rtlCol="0">
            <a:spAutoFit/>
          </a:bodyPr>
          <a:lstStyle/>
          <a:p>
            <a:r>
              <a:rPr lang="en-IN" dirty="0"/>
              <a:t>Cluster A</a:t>
            </a:r>
          </a:p>
        </p:txBody>
      </p:sp>
      <p:sp>
        <p:nvSpPr>
          <p:cNvPr id="10" name="TextBox 9">
            <a:extLst>
              <a:ext uri="{FF2B5EF4-FFF2-40B4-BE49-F238E27FC236}">
                <a16:creationId xmlns:a16="http://schemas.microsoft.com/office/drawing/2014/main" id="{8E714649-07FA-4251-97B0-7A4E9CE3D0F4}"/>
              </a:ext>
            </a:extLst>
          </p:cNvPr>
          <p:cNvSpPr txBox="1"/>
          <p:nvPr/>
        </p:nvSpPr>
        <p:spPr>
          <a:xfrm>
            <a:off x="9956768" y="3050102"/>
            <a:ext cx="1215594" cy="371475"/>
          </a:xfrm>
          <a:prstGeom prst="rect">
            <a:avLst/>
          </a:prstGeom>
          <a:noFill/>
        </p:spPr>
        <p:txBody>
          <a:bodyPr wrap="square" rtlCol="0">
            <a:spAutoFit/>
          </a:bodyPr>
          <a:lstStyle/>
          <a:p>
            <a:r>
              <a:rPr lang="en-IN" dirty="0"/>
              <a:t>Cluster B</a:t>
            </a:r>
          </a:p>
        </p:txBody>
      </p:sp>
      <p:sp>
        <p:nvSpPr>
          <p:cNvPr id="12" name="TextBox 11">
            <a:extLst>
              <a:ext uri="{FF2B5EF4-FFF2-40B4-BE49-F238E27FC236}">
                <a16:creationId xmlns:a16="http://schemas.microsoft.com/office/drawing/2014/main" id="{58E89F43-B55B-44A9-9D57-C041AE8C6709}"/>
              </a:ext>
            </a:extLst>
          </p:cNvPr>
          <p:cNvSpPr txBox="1"/>
          <p:nvPr/>
        </p:nvSpPr>
        <p:spPr>
          <a:xfrm>
            <a:off x="6501251" y="5497195"/>
            <a:ext cx="1371595" cy="369332"/>
          </a:xfrm>
          <a:prstGeom prst="rect">
            <a:avLst/>
          </a:prstGeom>
          <a:noFill/>
        </p:spPr>
        <p:txBody>
          <a:bodyPr wrap="square" rtlCol="0">
            <a:spAutoFit/>
          </a:bodyPr>
          <a:lstStyle/>
          <a:p>
            <a:r>
              <a:rPr lang="en-IN" dirty="0"/>
              <a:t>Cluster B</a:t>
            </a:r>
          </a:p>
        </p:txBody>
      </p:sp>
      <p:sp>
        <p:nvSpPr>
          <p:cNvPr id="13" name="TextBox 12">
            <a:extLst>
              <a:ext uri="{FF2B5EF4-FFF2-40B4-BE49-F238E27FC236}">
                <a16:creationId xmlns:a16="http://schemas.microsoft.com/office/drawing/2014/main" id="{8326D395-E613-4873-8B02-867C74DDFAAE}"/>
              </a:ext>
            </a:extLst>
          </p:cNvPr>
          <p:cNvSpPr txBox="1"/>
          <p:nvPr/>
        </p:nvSpPr>
        <p:spPr>
          <a:xfrm>
            <a:off x="9970942" y="5467244"/>
            <a:ext cx="1215594" cy="371475"/>
          </a:xfrm>
          <a:prstGeom prst="rect">
            <a:avLst/>
          </a:prstGeom>
          <a:noFill/>
        </p:spPr>
        <p:txBody>
          <a:bodyPr wrap="square" rtlCol="0">
            <a:spAutoFit/>
          </a:bodyPr>
          <a:lstStyle/>
          <a:p>
            <a:r>
              <a:rPr lang="en-IN" dirty="0"/>
              <a:t>Cluster A</a:t>
            </a:r>
          </a:p>
        </p:txBody>
      </p:sp>
      <p:sp>
        <p:nvSpPr>
          <p:cNvPr id="14" name="Footer Placeholder 13">
            <a:extLst>
              <a:ext uri="{FF2B5EF4-FFF2-40B4-BE49-F238E27FC236}">
                <a16:creationId xmlns:a16="http://schemas.microsoft.com/office/drawing/2014/main" id="{3DC1F789-8F16-044C-8ED7-7F73A7BF5866}"/>
              </a:ext>
            </a:extLst>
          </p:cNvPr>
          <p:cNvSpPr>
            <a:spLocks noGrp="1"/>
          </p:cNvSpPr>
          <p:nvPr>
            <p:ph type="ftr" sz="quarter" idx="3"/>
          </p:nvPr>
        </p:nvSpPr>
        <p:spPr/>
        <p:txBody>
          <a:bodyPr/>
          <a:lstStyle/>
          <a:p>
            <a:r>
              <a:rPr lang="en-US" dirty="0"/>
              <a:t>© 2021 NetApp, Inc. All rights reserved.  — NETAPP CONFIDENTIAL — </a:t>
            </a:r>
          </a:p>
        </p:txBody>
      </p:sp>
      <p:sp>
        <p:nvSpPr>
          <p:cNvPr id="16" name="Slide Number Placeholder 15">
            <a:extLst>
              <a:ext uri="{FF2B5EF4-FFF2-40B4-BE49-F238E27FC236}">
                <a16:creationId xmlns:a16="http://schemas.microsoft.com/office/drawing/2014/main" id="{3FD759BB-94F4-224B-A567-0EC3392BEAF0}"/>
              </a:ext>
            </a:extLst>
          </p:cNvPr>
          <p:cNvSpPr>
            <a:spLocks noGrp="1"/>
          </p:cNvSpPr>
          <p:nvPr>
            <p:ph type="sldNum" sz="quarter" idx="4"/>
          </p:nvPr>
        </p:nvSpPr>
        <p:spPr/>
        <p:txBody>
          <a:bodyPr/>
          <a:lstStyle/>
          <a:p>
            <a:fld id="{B071A5F3-A4FF-4CEE-8215-C08835B585C1}" type="slidenum">
              <a:rPr lang="en-US" smtClean="0"/>
              <a:pPr/>
              <a:t>45</a:t>
            </a:fld>
            <a:endParaRPr lang="en-US" dirty="0"/>
          </a:p>
        </p:txBody>
      </p:sp>
    </p:spTree>
    <p:extLst>
      <p:ext uri="{BB962C8B-B14F-4D97-AF65-F5344CB8AC3E}">
        <p14:creationId xmlns:p14="http://schemas.microsoft.com/office/powerpoint/2010/main" val="327666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fade">
                                      <p:cBhvr>
                                        <p:cTn id="15" dur="500"/>
                                        <p:tgtEl>
                                          <p:spTgt spid="1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fade">
                                      <p:cBhvr>
                                        <p:cTn id="18" dur="500"/>
                                        <p:tgtEl>
                                          <p:spTgt spid="10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fade">
                                      <p:cBhvr>
                                        <p:cTn id="21" dur="500"/>
                                        <p:tgtEl>
                                          <p:spTgt spid="109"/>
                                        </p:tgtEl>
                                      </p:cBhvr>
                                    </p:animEffect>
                                  </p:childTnLst>
                                </p:cTn>
                              </p:par>
                              <p:par>
                                <p:cTn id="22" presetID="10" presetClass="entr" presetSubtype="0"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fade">
                                      <p:cBhvr>
                                        <p:cTn id="40" dur="500"/>
                                        <p:tgtEl>
                                          <p:spTgt spid="7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5"/>
                                        </p:tgtEl>
                                        <p:attrNameLst>
                                          <p:attrName>style.visibility</p:attrName>
                                        </p:attrNameLst>
                                      </p:cBhvr>
                                      <p:to>
                                        <p:strVal val="visible"/>
                                      </p:to>
                                    </p:set>
                                    <p:animEffect transition="in" filter="fade">
                                      <p:cBhvr>
                                        <p:cTn id="45" dur="500"/>
                                        <p:tgtEl>
                                          <p:spTgt spid="115"/>
                                        </p:tgtEl>
                                      </p:cBhvr>
                                    </p:animEffect>
                                  </p:childTnLst>
                                </p:cTn>
                              </p:par>
                              <p:par>
                                <p:cTn id="46" presetID="10" presetClass="entr" presetSubtype="0" fill="hold" nodeType="withEffect">
                                  <p:stCondLst>
                                    <p:cond delay="0"/>
                                  </p:stCondLst>
                                  <p:childTnLst>
                                    <p:set>
                                      <p:cBhvr>
                                        <p:cTn id="47" dur="1" fill="hold">
                                          <p:stCondLst>
                                            <p:cond delay="0"/>
                                          </p:stCondLst>
                                        </p:cTn>
                                        <p:tgtEl>
                                          <p:spTgt spid="87"/>
                                        </p:tgtEl>
                                        <p:attrNameLst>
                                          <p:attrName>style.visibility</p:attrName>
                                        </p:attrNameLst>
                                      </p:cBhvr>
                                      <p:to>
                                        <p:strVal val="visible"/>
                                      </p:to>
                                    </p:set>
                                    <p:animEffect transition="in" filter="fade">
                                      <p:cBhvr>
                                        <p:cTn id="48" dur="500"/>
                                        <p:tgtEl>
                                          <p:spTgt spid="8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500"/>
                                        <p:tgtEl>
                                          <p:spTgt spid="7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500"/>
                                        <p:tgtEl>
                                          <p:spTgt spid="8"/>
                                        </p:tgtEl>
                                      </p:cBhvr>
                                    </p:animEffect>
                                  </p:childTnLst>
                                </p:cTn>
                              </p:par>
                              <p:par>
                                <p:cTn id="62" presetID="10" presetClass="entr" presetSubtype="0" fill="hold" nodeType="withEffect">
                                  <p:stCondLst>
                                    <p:cond delay="0"/>
                                  </p:stCondLst>
                                  <p:childTnLst>
                                    <p:set>
                                      <p:cBhvr>
                                        <p:cTn id="63" dur="1" fill="hold">
                                          <p:stCondLst>
                                            <p:cond delay="0"/>
                                          </p:stCondLst>
                                        </p:cTn>
                                        <p:tgtEl>
                                          <p:spTgt spid="72"/>
                                        </p:tgtEl>
                                        <p:attrNameLst>
                                          <p:attrName>style.visibility</p:attrName>
                                        </p:attrNameLst>
                                      </p:cBhvr>
                                      <p:to>
                                        <p:strVal val="visible"/>
                                      </p:to>
                                    </p:set>
                                    <p:animEffect transition="in" filter="fade">
                                      <p:cBhvr>
                                        <p:cTn id="64" dur="500"/>
                                        <p:tgtEl>
                                          <p:spTgt spid="7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nodeType="with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fade">
                                      <p:cBhvr>
                                        <p:cTn id="70" dur="500"/>
                                        <p:tgtEl>
                                          <p:spTgt spid="7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4"/>
                                        </p:tgtEl>
                                        <p:attrNameLst>
                                          <p:attrName>style.visibility</p:attrName>
                                        </p:attrNameLst>
                                      </p:cBhvr>
                                      <p:to>
                                        <p:strVal val="visible"/>
                                      </p:to>
                                    </p:set>
                                    <p:animEffect transition="in" filter="fade">
                                      <p:cBhvr>
                                        <p:cTn id="73" dur="500"/>
                                        <p:tgtEl>
                                          <p:spTgt spid="124"/>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6"/>
                                        </p:tgtEl>
                                        <p:attrNameLst>
                                          <p:attrName>style.visibility</p:attrName>
                                        </p:attrNameLst>
                                      </p:cBhvr>
                                      <p:to>
                                        <p:strVal val="visible"/>
                                      </p:to>
                                    </p:set>
                                    <p:animEffect transition="in" filter="fade">
                                      <p:cBhvr>
                                        <p:cTn id="82" dur="500"/>
                                        <p:tgtEl>
                                          <p:spTgt spid="126"/>
                                        </p:tgtEl>
                                      </p:cBhvr>
                                    </p:animEffect>
                                  </p:childTnLst>
                                </p:cTn>
                              </p:par>
                              <p:par>
                                <p:cTn id="83" presetID="10" presetClass="entr" presetSubtype="0" fill="hold" nodeType="withEffect">
                                  <p:stCondLst>
                                    <p:cond delay="0"/>
                                  </p:stCondLst>
                                  <p:childTnLst>
                                    <p:set>
                                      <p:cBhvr>
                                        <p:cTn id="84" dur="1" fill="hold">
                                          <p:stCondLst>
                                            <p:cond delay="0"/>
                                          </p:stCondLst>
                                        </p:cTn>
                                        <p:tgtEl>
                                          <p:spTgt spid="117"/>
                                        </p:tgtEl>
                                        <p:attrNameLst>
                                          <p:attrName>style.visibility</p:attrName>
                                        </p:attrNameLst>
                                      </p:cBhvr>
                                      <p:to>
                                        <p:strVal val="visible"/>
                                      </p:to>
                                    </p:set>
                                    <p:animEffect transition="in" filter="fade">
                                      <p:cBhvr>
                                        <p:cTn id="85" dur="500"/>
                                        <p:tgtEl>
                                          <p:spTgt spid="11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22"/>
                                        </p:tgtEl>
                                        <p:attrNameLst>
                                          <p:attrName>style.visibility</p:attrName>
                                        </p:attrNameLst>
                                      </p:cBhvr>
                                      <p:to>
                                        <p:strVal val="visible"/>
                                      </p:to>
                                    </p:set>
                                    <p:animEffect transition="in" filter="fade">
                                      <p:cBhvr>
                                        <p:cTn id="90" dur="500"/>
                                        <p:tgtEl>
                                          <p:spTgt spid="12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fade">
                                      <p:cBhvr>
                                        <p:cTn id="93" dur="500"/>
                                        <p:tgtEl>
                                          <p:spTgt spid="2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10"/>
                                        </p:tgtEl>
                                        <p:attrNameLst>
                                          <p:attrName>style.visibility</p:attrName>
                                        </p:attrNameLst>
                                      </p:cBhvr>
                                      <p:to>
                                        <p:strVal val="visible"/>
                                      </p:to>
                                    </p:set>
                                    <p:animEffect transition="in" filter="fade">
                                      <p:cBhvr>
                                        <p:cTn id="98" dur="500"/>
                                        <p:tgtEl>
                                          <p:spTgt spid="11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82"/>
                                        </p:tgtEl>
                                        <p:attrNameLst>
                                          <p:attrName>style.visibility</p:attrName>
                                        </p:attrNameLst>
                                      </p:cBhvr>
                                      <p:to>
                                        <p:strVal val="visible"/>
                                      </p:to>
                                    </p:set>
                                    <p:animEffect transition="in" filter="fade">
                                      <p:cBhvr>
                                        <p:cTn id="101" dur="500"/>
                                        <p:tgtEl>
                                          <p:spTgt spid="8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par>
                                <p:cTn id="105" presetID="10" presetClass="entr" presetSubtype="0" fill="hold"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fade">
                                      <p:cBhvr>
                                        <p:cTn id="107" dur="500"/>
                                        <p:tgtEl>
                                          <p:spTgt spid="3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500"/>
                                        <p:tgtEl>
                                          <p:spTgt spid="4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fade">
                                      <p:cBhvr>
                                        <p:cTn id="117" dur="500"/>
                                        <p:tgtEl>
                                          <p:spTgt spid="4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27"/>
                                        </p:tgtEl>
                                        <p:attrNameLst>
                                          <p:attrName>style.visibility</p:attrName>
                                        </p:attrNameLst>
                                      </p:cBhvr>
                                      <p:to>
                                        <p:strVal val="visible"/>
                                      </p:to>
                                    </p:set>
                                    <p:animEffect transition="in" filter="fade">
                                      <p:cBhvr>
                                        <p:cTn id="120" dur="500"/>
                                        <p:tgtEl>
                                          <p:spTgt spid="127"/>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45"/>
                                        </p:tgtEl>
                                        <p:attrNameLst>
                                          <p:attrName>style.visibility</p:attrName>
                                        </p:attrNameLst>
                                      </p:cBhvr>
                                      <p:to>
                                        <p:strVal val="visible"/>
                                      </p:to>
                                    </p:set>
                                    <p:animEffect transition="in" filter="fade">
                                      <p:cBhvr>
                                        <p:cTn id="125" dur="500"/>
                                        <p:tgtEl>
                                          <p:spTgt spid="4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8"/>
                                        </p:tgtEl>
                                        <p:attrNameLst>
                                          <p:attrName>style.visibility</p:attrName>
                                        </p:attrNameLst>
                                      </p:cBhvr>
                                      <p:to>
                                        <p:strVal val="visible"/>
                                      </p:to>
                                    </p:set>
                                    <p:animEffect transition="in" filter="fade">
                                      <p:cBhvr>
                                        <p:cTn id="128" dur="500"/>
                                        <p:tgtEl>
                                          <p:spTgt spid="48"/>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31"/>
                                        </p:tgtEl>
                                        <p:attrNameLst>
                                          <p:attrName>style.visibility</p:attrName>
                                        </p:attrNameLst>
                                      </p:cBhvr>
                                      <p:to>
                                        <p:strVal val="visible"/>
                                      </p:to>
                                    </p:set>
                                    <p:animEffect transition="in" filter="fade">
                                      <p:cBhvr>
                                        <p:cTn id="133" dur="500"/>
                                        <p:tgtEl>
                                          <p:spTgt spid="131"/>
                                        </p:tgtEl>
                                      </p:cBhvr>
                                    </p:animEffect>
                                  </p:childTnLst>
                                </p:cTn>
                              </p:par>
                              <p:par>
                                <p:cTn id="134" presetID="10" presetClass="entr" presetSubtype="0" fill="hold" nodeType="withEffect">
                                  <p:stCondLst>
                                    <p:cond delay="0"/>
                                  </p:stCondLst>
                                  <p:childTnLst>
                                    <p:set>
                                      <p:cBhvr>
                                        <p:cTn id="135" dur="1" fill="hold">
                                          <p:stCondLst>
                                            <p:cond delay="0"/>
                                          </p:stCondLst>
                                        </p:cTn>
                                        <p:tgtEl>
                                          <p:spTgt spid="128"/>
                                        </p:tgtEl>
                                        <p:attrNameLst>
                                          <p:attrName>style.visibility</p:attrName>
                                        </p:attrNameLst>
                                      </p:cBhvr>
                                      <p:to>
                                        <p:strVal val="visible"/>
                                      </p:to>
                                    </p:set>
                                    <p:animEffect transition="in" filter="fade">
                                      <p:cBhvr>
                                        <p:cTn id="136"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9" grpId="0"/>
      <p:bldP spid="107" grpId="0"/>
      <p:bldP spid="109" grpId="0"/>
      <p:bldP spid="115" grpId="0"/>
      <p:bldP spid="32" grpId="0"/>
      <p:bldP spid="124" grpId="0" animBg="1"/>
      <p:bldP spid="126" grpId="0"/>
      <p:bldP spid="127" grpId="0"/>
      <p:bldP spid="131" grpId="0"/>
      <p:bldP spid="21" grpId="0"/>
      <p:bldP spid="35" grpId="0"/>
      <p:bldP spid="36" grpId="0" animBg="1"/>
      <p:bldP spid="48" grpId="0"/>
      <p:bldP spid="58" grpId="0"/>
      <p:bldP spid="82" grpId="0"/>
      <p:bldP spid="8" grpId="0"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9A7D1DC-6903-4647-9D6A-7DDB921D4157}"/>
              </a:ext>
            </a:extLst>
          </p:cNvPr>
          <p:cNvSpPr>
            <a:spLocks noGrp="1"/>
          </p:cNvSpPr>
          <p:nvPr>
            <p:ph sz="quarter" idx="15"/>
          </p:nvPr>
        </p:nvSpPr>
        <p:spPr/>
        <p:txBody>
          <a:bodyPr/>
          <a:lstStyle/>
          <a:p>
            <a:pPr>
              <a:buClr>
                <a:schemeClr val="tx1"/>
              </a:buClr>
            </a:pPr>
            <a:r>
              <a:rPr lang="en-US" dirty="0"/>
              <a:t>Linux physical or virtual server running Red Hat Enterprise Linux (RHEL) or CentOS 7.6 – 8.2</a:t>
            </a:r>
          </a:p>
          <a:p>
            <a:pPr>
              <a:buClr>
                <a:schemeClr val="tx1"/>
              </a:buClr>
            </a:pPr>
            <a:r>
              <a:rPr lang="en-US" dirty="0">
                <a:solidFill>
                  <a:schemeClr val="accent1"/>
                </a:solidFill>
              </a:rPr>
              <a:t>Establish quorum </a:t>
            </a:r>
          </a:p>
          <a:p>
            <a:pPr lvl="1">
              <a:buClr>
                <a:schemeClr val="tx1"/>
              </a:buClr>
            </a:pPr>
            <a:r>
              <a:rPr lang="en-US" dirty="0"/>
              <a:t>Both NetApp</a:t>
            </a:r>
            <a:r>
              <a:rPr lang="en-US" baseline="30000" dirty="0"/>
              <a:t>®</a:t>
            </a:r>
            <a:r>
              <a:rPr lang="en-US" dirty="0"/>
              <a:t> ONTAP</a:t>
            </a:r>
            <a:r>
              <a:rPr lang="en-US" baseline="30000" dirty="0"/>
              <a:t>®</a:t>
            </a:r>
            <a:r>
              <a:rPr lang="en-US" dirty="0"/>
              <a:t> systems (including nodes) periodically send </a:t>
            </a:r>
            <a:r>
              <a:rPr lang="en-US" dirty="0">
                <a:solidFill>
                  <a:schemeClr val="accent1"/>
                </a:solidFill>
              </a:rPr>
              <a:t>heartbeat</a:t>
            </a:r>
            <a:r>
              <a:rPr lang="en-US" dirty="0"/>
              <a:t> and </a:t>
            </a:r>
            <a:r>
              <a:rPr lang="en-US" dirty="0">
                <a:solidFill>
                  <a:schemeClr val="accent1"/>
                </a:solidFill>
              </a:rPr>
              <a:t>status of replication</a:t>
            </a:r>
          </a:p>
          <a:p>
            <a:pPr marL="173038" indent="-173038">
              <a:spcBef>
                <a:spcPts val="400"/>
              </a:spcBef>
              <a:spcAft>
                <a:spcPts val="200"/>
              </a:spcAft>
              <a:buClr>
                <a:schemeClr val="tx1"/>
              </a:buClr>
            </a:pPr>
            <a:r>
              <a:rPr lang="en-US" dirty="0">
                <a:solidFill>
                  <a:schemeClr val="accent1"/>
                </a:solidFill>
              </a:rPr>
              <a:t>Avoid split-brain</a:t>
            </a:r>
          </a:p>
          <a:p>
            <a:pPr marL="395487" lvl="1" indent="-173038">
              <a:spcBef>
                <a:spcPts val="400"/>
              </a:spcBef>
              <a:spcAft>
                <a:spcPts val="200"/>
              </a:spcAft>
              <a:buClr>
                <a:schemeClr val="tx1"/>
              </a:buClr>
            </a:pPr>
            <a:r>
              <a:rPr lang="en-US" dirty="0">
                <a:solidFill>
                  <a:sysClr val="windowText" lastClr="000000"/>
                </a:solidFill>
              </a:rPr>
              <a:t>Scenario in which each cluster may simultaneously try to become the master</a:t>
            </a:r>
          </a:p>
          <a:p>
            <a:pPr>
              <a:buClr>
                <a:schemeClr val="tx1"/>
              </a:buClr>
            </a:pPr>
            <a:r>
              <a:rPr lang="en-US" dirty="0"/>
              <a:t>Orchestrates </a:t>
            </a:r>
            <a:r>
              <a:rPr lang="en-US" dirty="0">
                <a:solidFill>
                  <a:schemeClr val="accent1"/>
                </a:solidFill>
              </a:rPr>
              <a:t>automated failover</a:t>
            </a:r>
            <a:r>
              <a:rPr lang="en-US" b="1" dirty="0">
                <a:solidFill>
                  <a:schemeClr val="accent1"/>
                </a:solidFill>
              </a:rPr>
              <a:t> </a:t>
            </a:r>
            <a:r>
              <a:rPr lang="en-US" dirty="0"/>
              <a:t>upon detection of failure</a:t>
            </a:r>
          </a:p>
          <a:p>
            <a:pPr lvl="1">
              <a:buClr>
                <a:schemeClr val="tx1"/>
              </a:buClr>
            </a:pPr>
            <a:r>
              <a:rPr lang="en-US" dirty="0"/>
              <a:t>Switchover of application host with </a:t>
            </a:r>
            <a:r>
              <a:rPr lang="en-US" dirty="0">
                <a:solidFill>
                  <a:schemeClr val="accent1"/>
                </a:solidFill>
              </a:rPr>
              <a:t>RTO &lt;= 120 seconds</a:t>
            </a:r>
          </a:p>
          <a:p>
            <a:pPr>
              <a:buClr>
                <a:schemeClr val="tx1"/>
              </a:buClr>
            </a:pPr>
            <a:r>
              <a:rPr lang="en-US" dirty="0"/>
              <a:t>NetApp</a:t>
            </a:r>
            <a:r>
              <a:rPr lang="en-US" baseline="30000" dirty="0"/>
              <a:t>®</a:t>
            </a:r>
            <a:r>
              <a:rPr lang="en-US" dirty="0"/>
              <a:t> ONTAP</a:t>
            </a:r>
            <a:r>
              <a:rPr lang="en-US" baseline="30000" dirty="0"/>
              <a:t>®</a:t>
            </a:r>
            <a:r>
              <a:rPr lang="en-US" dirty="0"/>
              <a:t> Mediator service can manage a total of 10 cluster pairs</a:t>
            </a:r>
            <a:endParaRPr lang="en-IN" dirty="0"/>
          </a:p>
          <a:p>
            <a:endParaRPr lang="en-US" dirty="0"/>
          </a:p>
        </p:txBody>
      </p:sp>
      <p:sp>
        <p:nvSpPr>
          <p:cNvPr id="3" name="Text Placeholder 2">
            <a:extLst>
              <a:ext uri="{FF2B5EF4-FFF2-40B4-BE49-F238E27FC236}">
                <a16:creationId xmlns:a16="http://schemas.microsoft.com/office/drawing/2014/main" id="{EE7E2E61-7D0C-4AFA-9348-C8C76AD56923}"/>
              </a:ext>
            </a:extLst>
          </p:cNvPr>
          <p:cNvSpPr>
            <a:spLocks noGrp="1"/>
          </p:cNvSpPr>
          <p:nvPr>
            <p:ph type="body" idx="10"/>
          </p:nvPr>
        </p:nvSpPr>
        <p:spPr/>
        <p:txBody>
          <a:bodyPr/>
          <a:lstStyle/>
          <a:p>
            <a:r>
              <a:rPr lang="en-US" dirty="0"/>
              <a:t>Enables automated failover during disaster</a:t>
            </a:r>
          </a:p>
          <a:p>
            <a:endParaRPr lang="en-IN" dirty="0"/>
          </a:p>
        </p:txBody>
      </p:sp>
      <p:sp>
        <p:nvSpPr>
          <p:cNvPr id="4" name="Title 3">
            <a:extLst>
              <a:ext uri="{FF2B5EF4-FFF2-40B4-BE49-F238E27FC236}">
                <a16:creationId xmlns:a16="http://schemas.microsoft.com/office/drawing/2014/main" id="{ED78A74B-8738-4781-907B-B2A3B2CD2C0A}"/>
              </a:ext>
            </a:extLst>
          </p:cNvPr>
          <p:cNvSpPr>
            <a:spLocks noGrp="1"/>
          </p:cNvSpPr>
          <p:nvPr>
            <p:ph type="title"/>
          </p:nvPr>
        </p:nvSpPr>
        <p:spPr/>
        <p:txBody>
          <a:bodyPr/>
          <a:lstStyle/>
          <a:p>
            <a:r>
              <a:rPr lang="en-US" dirty="0"/>
              <a:t>ONTAP Mediator 2.0</a:t>
            </a:r>
            <a:endParaRPr lang="en-IN" dirty="0"/>
          </a:p>
        </p:txBody>
      </p:sp>
      <p:sp>
        <p:nvSpPr>
          <p:cNvPr id="15" name="Footer Placeholder 14">
            <a:extLst>
              <a:ext uri="{FF2B5EF4-FFF2-40B4-BE49-F238E27FC236}">
                <a16:creationId xmlns:a16="http://schemas.microsoft.com/office/drawing/2014/main" id="{82F9945F-B802-4F43-9BA9-A6A913D984EC}"/>
              </a:ext>
            </a:extLst>
          </p:cNvPr>
          <p:cNvSpPr>
            <a:spLocks noGrp="1"/>
          </p:cNvSpPr>
          <p:nvPr>
            <p:ph type="ftr" sz="quarter" idx="3"/>
          </p:nvPr>
        </p:nvSpPr>
        <p:spPr/>
        <p:txBody>
          <a:bodyPr/>
          <a:lstStyle/>
          <a:p>
            <a:r>
              <a:rPr lang="en-US" dirty="0"/>
              <a:t>© 2021 NetApp, Inc. All rights reserved.  — NETAPP CONFIDENTIAL — </a:t>
            </a:r>
          </a:p>
        </p:txBody>
      </p:sp>
      <p:sp>
        <p:nvSpPr>
          <p:cNvPr id="16" name="Slide Number Placeholder 15">
            <a:extLst>
              <a:ext uri="{FF2B5EF4-FFF2-40B4-BE49-F238E27FC236}">
                <a16:creationId xmlns:a16="http://schemas.microsoft.com/office/drawing/2014/main" id="{C2E9442F-BEF1-6548-BD91-14D109A81B3E}"/>
              </a:ext>
            </a:extLst>
          </p:cNvPr>
          <p:cNvSpPr>
            <a:spLocks noGrp="1"/>
          </p:cNvSpPr>
          <p:nvPr>
            <p:ph type="sldNum" sz="quarter" idx="4"/>
          </p:nvPr>
        </p:nvSpPr>
        <p:spPr/>
        <p:txBody>
          <a:bodyPr/>
          <a:lstStyle/>
          <a:p>
            <a:fld id="{B071A5F3-A4FF-4CEE-8215-C08835B585C1}" type="slidenum">
              <a:rPr lang="en-US" smtClean="0"/>
              <a:pPr/>
              <a:t>5</a:t>
            </a:fld>
            <a:endParaRPr lang="en-US" dirty="0"/>
          </a:p>
        </p:txBody>
      </p:sp>
      <p:cxnSp>
        <p:nvCxnSpPr>
          <p:cNvPr id="7" name="Straight Connector 6">
            <a:extLst>
              <a:ext uri="{FF2B5EF4-FFF2-40B4-BE49-F238E27FC236}">
                <a16:creationId xmlns:a16="http://schemas.microsoft.com/office/drawing/2014/main" id="{B0F3D0DA-3A7B-44B4-97FE-75E18327F303}"/>
              </a:ext>
            </a:extLst>
          </p:cNvPr>
          <p:cNvCxnSpPr>
            <a:cxnSpLocks/>
          </p:cNvCxnSpPr>
          <p:nvPr/>
        </p:nvCxnSpPr>
        <p:spPr>
          <a:xfrm>
            <a:off x="7837543" y="2385916"/>
            <a:ext cx="2568043" cy="60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ounded Rectangle 5">
            <a:extLst>
              <a:ext uri="{FF2B5EF4-FFF2-40B4-BE49-F238E27FC236}">
                <a16:creationId xmlns:a16="http://schemas.microsoft.com/office/drawing/2014/main" id="{0C5E8B68-7B19-410A-B4BB-3A4E9B6AF633}"/>
              </a:ext>
            </a:extLst>
          </p:cNvPr>
          <p:cNvSpPr/>
          <p:nvPr/>
        </p:nvSpPr>
        <p:spPr>
          <a:xfrm>
            <a:off x="6235521" y="1354764"/>
            <a:ext cx="1772411" cy="1607043"/>
          </a:xfrm>
          <a:prstGeom prst="roundRect">
            <a:avLst>
              <a:gd name="adj" fmla="val 0"/>
            </a:avLst>
          </a:prstGeom>
          <a:noFill/>
          <a:ln w="1270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cxnSp>
        <p:nvCxnSpPr>
          <p:cNvPr id="9" name="Straight Connector 8">
            <a:extLst>
              <a:ext uri="{FF2B5EF4-FFF2-40B4-BE49-F238E27FC236}">
                <a16:creationId xmlns:a16="http://schemas.microsoft.com/office/drawing/2014/main" id="{4358E11E-EFC6-429C-925F-0E4669BC6BA1}"/>
              </a:ext>
            </a:extLst>
          </p:cNvPr>
          <p:cNvCxnSpPr>
            <a:cxnSpLocks/>
          </p:cNvCxnSpPr>
          <p:nvPr/>
        </p:nvCxnSpPr>
        <p:spPr>
          <a:xfrm>
            <a:off x="7843252" y="2620994"/>
            <a:ext cx="2568043" cy="60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900FA5B4-2C45-46D2-B2EC-224D54D11E05}"/>
              </a:ext>
            </a:extLst>
          </p:cNvPr>
          <p:cNvCxnSpPr>
            <a:cxnSpLocks/>
          </p:cNvCxnSpPr>
          <p:nvPr/>
        </p:nvCxnSpPr>
        <p:spPr>
          <a:xfrm rot="16200000" flipV="1">
            <a:off x="7654803" y="3136816"/>
            <a:ext cx="1364181" cy="679668"/>
          </a:xfrm>
          <a:prstGeom prst="bentConnector3">
            <a:avLst>
              <a:gd name="adj1" fmla="val 96828"/>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065E5089-9649-43BC-9645-ED4116422D17}"/>
              </a:ext>
            </a:extLst>
          </p:cNvPr>
          <p:cNvCxnSpPr>
            <a:cxnSpLocks/>
          </p:cNvCxnSpPr>
          <p:nvPr/>
        </p:nvCxnSpPr>
        <p:spPr>
          <a:xfrm rot="5400000" flipH="1" flipV="1">
            <a:off x="9134236" y="3074525"/>
            <a:ext cx="1371693" cy="811762"/>
          </a:xfrm>
          <a:prstGeom prst="bentConnector3">
            <a:avLst>
              <a:gd name="adj1" fmla="val 97485"/>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Callout: Bent Line 16">
            <a:extLst>
              <a:ext uri="{FF2B5EF4-FFF2-40B4-BE49-F238E27FC236}">
                <a16:creationId xmlns:a16="http://schemas.microsoft.com/office/drawing/2014/main" id="{A1B1B45D-6141-44AF-8047-E0F8BF68391C}"/>
              </a:ext>
            </a:extLst>
          </p:cNvPr>
          <p:cNvSpPr/>
          <p:nvPr/>
        </p:nvSpPr>
        <p:spPr>
          <a:xfrm>
            <a:off x="7891696" y="912938"/>
            <a:ext cx="2247781" cy="353723"/>
          </a:xfrm>
          <a:prstGeom prst="borderCallout2">
            <a:avLst>
              <a:gd name="adj1" fmla="val 254399"/>
              <a:gd name="adj2" fmla="val 101426"/>
              <a:gd name="adj3" fmla="val 100969"/>
              <a:gd name="adj4" fmla="val 49342"/>
              <a:gd name="adj5" fmla="val 257597"/>
              <a:gd name="adj6" fmla="val 6294"/>
            </a:avLst>
          </a:prstGeom>
          <a:no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200" dirty="0">
                <a:solidFill>
                  <a:schemeClr val="tx1"/>
                </a:solidFill>
              </a:rPr>
              <a:t>Replication status</a:t>
            </a:r>
          </a:p>
        </p:txBody>
      </p:sp>
      <p:pic>
        <p:nvPicPr>
          <p:cNvPr id="18" name="image158.png" descr="Failure.png">
            <a:extLst>
              <a:ext uri="{FF2B5EF4-FFF2-40B4-BE49-F238E27FC236}">
                <a16:creationId xmlns:a16="http://schemas.microsoft.com/office/drawing/2014/main" id="{21AEAC41-2F79-4291-B3A2-3BC51BD05B72}"/>
              </a:ext>
            </a:extLst>
          </p:cNvPr>
          <p:cNvPicPr/>
          <p:nvPr/>
        </p:nvPicPr>
        <p:blipFill>
          <a:blip r:embed="rId3" cstate="screen">
            <a:extLst>
              <a:ext uri="{28A0092B-C50C-407E-A947-70E740481C1C}">
                <a14:useLocalDpi xmlns:a14="http://schemas.microsoft.com/office/drawing/2010/main"/>
              </a:ext>
            </a:extLst>
          </a:blip>
          <a:stretch>
            <a:fillRect/>
          </a:stretch>
        </p:blipFill>
        <p:spPr>
          <a:xfrm>
            <a:off x="8364242" y="3337859"/>
            <a:ext cx="577262" cy="452389"/>
          </a:xfrm>
          <a:prstGeom prst="rect">
            <a:avLst/>
          </a:prstGeom>
          <a:ln w="12700">
            <a:miter lim="400000"/>
          </a:ln>
        </p:spPr>
      </p:pic>
      <p:pic>
        <p:nvPicPr>
          <p:cNvPr id="19" name="image158.png" descr="Failure.png">
            <a:extLst>
              <a:ext uri="{FF2B5EF4-FFF2-40B4-BE49-F238E27FC236}">
                <a16:creationId xmlns:a16="http://schemas.microsoft.com/office/drawing/2014/main" id="{F7C95CAB-AAC6-4B27-BFB5-E6887E76E127}"/>
              </a:ext>
            </a:extLst>
          </p:cNvPr>
          <p:cNvPicPr/>
          <p:nvPr/>
        </p:nvPicPr>
        <p:blipFill>
          <a:blip r:embed="rId3" cstate="screen">
            <a:extLst>
              <a:ext uri="{28A0092B-C50C-407E-A947-70E740481C1C}">
                <a14:useLocalDpi xmlns:a14="http://schemas.microsoft.com/office/drawing/2010/main"/>
              </a:ext>
            </a:extLst>
          </a:blip>
          <a:stretch>
            <a:fillRect/>
          </a:stretch>
        </p:blipFill>
        <p:spPr>
          <a:xfrm>
            <a:off x="9186548" y="3351779"/>
            <a:ext cx="577262" cy="452389"/>
          </a:xfrm>
          <a:prstGeom prst="rect">
            <a:avLst/>
          </a:prstGeom>
          <a:ln w="12700">
            <a:miter lim="400000"/>
          </a:ln>
        </p:spPr>
      </p:pic>
      <p:pic>
        <p:nvPicPr>
          <p:cNvPr id="20" name="image158.png" descr="Failure.png">
            <a:extLst>
              <a:ext uri="{FF2B5EF4-FFF2-40B4-BE49-F238E27FC236}">
                <a16:creationId xmlns:a16="http://schemas.microsoft.com/office/drawing/2014/main" id="{20164477-1866-4BE5-A08D-9CB6825CAEAA}"/>
              </a:ext>
            </a:extLst>
          </p:cNvPr>
          <p:cNvPicPr/>
          <p:nvPr/>
        </p:nvPicPr>
        <p:blipFill>
          <a:blip r:embed="rId3" cstate="screen">
            <a:extLst>
              <a:ext uri="{28A0092B-C50C-407E-A947-70E740481C1C}">
                <a14:useLocalDpi xmlns:a14="http://schemas.microsoft.com/office/drawing/2010/main"/>
              </a:ext>
            </a:extLst>
          </a:blip>
          <a:stretch>
            <a:fillRect/>
          </a:stretch>
        </p:blipFill>
        <p:spPr>
          <a:xfrm>
            <a:off x="8759503" y="2273140"/>
            <a:ext cx="576457" cy="452389"/>
          </a:xfrm>
          <a:prstGeom prst="rect">
            <a:avLst/>
          </a:prstGeom>
          <a:ln w="12700">
            <a:miter lim="400000"/>
          </a:ln>
        </p:spPr>
      </p:pic>
      <p:sp>
        <p:nvSpPr>
          <p:cNvPr id="21" name="Rounded Rectangle 5">
            <a:extLst>
              <a:ext uri="{FF2B5EF4-FFF2-40B4-BE49-F238E27FC236}">
                <a16:creationId xmlns:a16="http://schemas.microsoft.com/office/drawing/2014/main" id="{29C3F498-DA35-4DB2-A27E-4DA32E378760}"/>
              </a:ext>
            </a:extLst>
          </p:cNvPr>
          <p:cNvSpPr/>
          <p:nvPr/>
        </p:nvSpPr>
        <p:spPr>
          <a:xfrm>
            <a:off x="10213049" y="1340644"/>
            <a:ext cx="1772411" cy="1621163"/>
          </a:xfrm>
          <a:prstGeom prst="roundRect">
            <a:avLst>
              <a:gd name="adj" fmla="val 0"/>
            </a:avLst>
          </a:prstGeom>
          <a:noFill/>
          <a:ln w="1270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22" name="Picture 21">
            <a:extLst>
              <a:ext uri="{FF2B5EF4-FFF2-40B4-BE49-F238E27FC236}">
                <a16:creationId xmlns:a16="http://schemas.microsoft.com/office/drawing/2014/main" id="{F5C76B14-BC29-4C61-AB16-CD757C4A3B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5942" y="2218052"/>
            <a:ext cx="1371600" cy="495300"/>
          </a:xfrm>
          <a:prstGeom prst="rect">
            <a:avLst/>
          </a:prstGeom>
        </p:spPr>
      </p:pic>
      <p:pic>
        <p:nvPicPr>
          <p:cNvPr id="23" name="Picture 22">
            <a:extLst>
              <a:ext uri="{FF2B5EF4-FFF2-40B4-BE49-F238E27FC236}">
                <a16:creationId xmlns:a16="http://schemas.microsoft.com/office/drawing/2014/main" id="{201F4FBE-77E3-4491-AE0F-D9BF6678BF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11294" y="2325789"/>
            <a:ext cx="1371600" cy="371475"/>
          </a:xfrm>
          <a:prstGeom prst="rect">
            <a:avLst/>
          </a:prstGeom>
        </p:spPr>
      </p:pic>
      <p:pic>
        <p:nvPicPr>
          <p:cNvPr id="24" name="image245.png">
            <a:extLst>
              <a:ext uri="{FF2B5EF4-FFF2-40B4-BE49-F238E27FC236}">
                <a16:creationId xmlns:a16="http://schemas.microsoft.com/office/drawing/2014/main" id="{9E191FA6-57F1-47A5-BF87-81323C5EB317}"/>
              </a:ext>
            </a:extLst>
          </p:cNvPr>
          <p:cNvPicPr/>
          <p:nvPr/>
        </p:nvPicPr>
        <p:blipFill>
          <a:blip r:embed="rId6"/>
          <a:stretch>
            <a:fillRect/>
          </a:stretch>
        </p:blipFill>
        <p:spPr>
          <a:xfrm>
            <a:off x="6506365" y="1562124"/>
            <a:ext cx="1068427" cy="636093"/>
          </a:xfrm>
          <a:prstGeom prst="rect">
            <a:avLst/>
          </a:prstGeom>
          <a:ln w="12700">
            <a:miter lim="400000"/>
          </a:ln>
        </p:spPr>
      </p:pic>
      <p:sp>
        <p:nvSpPr>
          <p:cNvPr id="25" name="Shape 767">
            <a:extLst>
              <a:ext uri="{FF2B5EF4-FFF2-40B4-BE49-F238E27FC236}">
                <a16:creationId xmlns:a16="http://schemas.microsoft.com/office/drawing/2014/main" id="{F08A5F52-CF74-4D3B-99D5-20E869135536}"/>
              </a:ext>
            </a:extLst>
          </p:cNvPr>
          <p:cNvSpPr/>
          <p:nvPr/>
        </p:nvSpPr>
        <p:spPr>
          <a:xfrm>
            <a:off x="6533779" y="1354763"/>
            <a:ext cx="1346872" cy="1846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defTabSz="914400">
              <a:defRPr sz="800">
                <a:solidFill>
                  <a:srgbClr val="A7A7A7"/>
                </a:solidFill>
                <a:latin typeface="Arial"/>
                <a:ea typeface="Arial"/>
                <a:cs typeface="Arial"/>
                <a:sym typeface="Arial"/>
              </a:defRPr>
            </a:lvl1pPr>
          </a:lstStyle>
          <a:p>
            <a:pPr lvl="0">
              <a:defRPr sz="1800">
                <a:solidFill>
                  <a:srgbClr val="000000"/>
                </a:solidFill>
              </a:defRPr>
            </a:pPr>
            <a:r>
              <a:rPr sz="1200" dirty="0">
                <a:solidFill>
                  <a:schemeClr val="tx1"/>
                </a:solidFill>
                <a:latin typeface="Arial" panose="020B0604020202020204" pitchFamily="34" charset="0"/>
                <a:cs typeface="Arial" panose="020B0604020202020204" pitchFamily="34" charset="0"/>
              </a:rPr>
              <a:t>Primary </a:t>
            </a:r>
            <a:r>
              <a:rPr lang="en-US" sz="1200" dirty="0">
                <a:solidFill>
                  <a:schemeClr val="tx1"/>
                </a:solidFill>
                <a:latin typeface="Arial" panose="020B0604020202020204" pitchFamily="34" charset="0"/>
                <a:cs typeface="Arial" panose="020B0604020202020204" pitchFamily="34" charset="0"/>
              </a:rPr>
              <a:t>d</a:t>
            </a:r>
            <a:r>
              <a:rPr sz="1200" dirty="0">
                <a:solidFill>
                  <a:schemeClr val="tx1"/>
                </a:solidFill>
                <a:latin typeface="Arial" panose="020B0604020202020204" pitchFamily="34" charset="0"/>
                <a:cs typeface="Arial" panose="020B0604020202020204" pitchFamily="34" charset="0"/>
              </a:rPr>
              <a:t>ata</a:t>
            </a:r>
            <a:r>
              <a:rPr lang="en-US" sz="1200" dirty="0">
                <a:solidFill>
                  <a:schemeClr val="tx1"/>
                </a:solidFill>
                <a:latin typeface="Arial" panose="020B0604020202020204" pitchFamily="34" charset="0"/>
                <a:cs typeface="Arial" panose="020B0604020202020204" pitchFamily="34" charset="0"/>
              </a:rPr>
              <a:t> </a:t>
            </a:r>
            <a:r>
              <a:rPr sz="1200" dirty="0">
                <a:solidFill>
                  <a:schemeClr val="tx1"/>
                </a:solidFill>
                <a:latin typeface="Arial" panose="020B0604020202020204" pitchFamily="34" charset="0"/>
                <a:cs typeface="Arial" panose="020B0604020202020204" pitchFamily="34" charset="0"/>
              </a:rPr>
              <a:t>center</a:t>
            </a:r>
          </a:p>
        </p:txBody>
      </p:sp>
      <p:pic>
        <p:nvPicPr>
          <p:cNvPr id="26" name="image246.png">
            <a:extLst>
              <a:ext uri="{FF2B5EF4-FFF2-40B4-BE49-F238E27FC236}">
                <a16:creationId xmlns:a16="http://schemas.microsoft.com/office/drawing/2014/main" id="{C9E73016-6B99-41F8-8665-030F558B42A5}"/>
              </a:ext>
            </a:extLst>
          </p:cNvPr>
          <p:cNvPicPr/>
          <p:nvPr/>
        </p:nvPicPr>
        <p:blipFill>
          <a:blip r:embed="rId7"/>
          <a:stretch>
            <a:fillRect/>
          </a:stretch>
        </p:blipFill>
        <p:spPr>
          <a:xfrm>
            <a:off x="10530645" y="1562124"/>
            <a:ext cx="815374" cy="603225"/>
          </a:xfrm>
          <a:prstGeom prst="rect">
            <a:avLst/>
          </a:prstGeom>
          <a:ln w="12700">
            <a:miter lim="400000"/>
          </a:ln>
        </p:spPr>
      </p:pic>
      <p:sp>
        <p:nvSpPr>
          <p:cNvPr id="27" name="Shape 768">
            <a:extLst>
              <a:ext uri="{FF2B5EF4-FFF2-40B4-BE49-F238E27FC236}">
                <a16:creationId xmlns:a16="http://schemas.microsoft.com/office/drawing/2014/main" id="{81A9619B-2458-44D4-9D95-09FC8D838E62}"/>
              </a:ext>
            </a:extLst>
          </p:cNvPr>
          <p:cNvSpPr/>
          <p:nvPr/>
        </p:nvSpPr>
        <p:spPr>
          <a:xfrm>
            <a:off x="10372901" y="1340643"/>
            <a:ext cx="1612558" cy="18466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defTabSz="914400">
              <a:defRPr sz="800">
                <a:solidFill>
                  <a:srgbClr val="A7A7A7"/>
                </a:solidFill>
                <a:latin typeface="Arial"/>
                <a:ea typeface="Arial"/>
                <a:cs typeface="Arial"/>
                <a:sym typeface="Arial"/>
              </a:defRPr>
            </a:lvl1pPr>
          </a:lstStyle>
          <a:p>
            <a:pPr lvl="0">
              <a:defRPr sz="1800">
                <a:solidFill>
                  <a:srgbClr val="000000"/>
                </a:solidFill>
              </a:defRPr>
            </a:pPr>
            <a:r>
              <a:rPr sz="1200" dirty="0">
                <a:solidFill>
                  <a:schemeClr val="tx1"/>
                </a:solidFill>
                <a:latin typeface="Arial" panose="020B0604020202020204" pitchFamily="34" charset="0"/>
                <a:cs typeface="Arial" panose="020B0604020202020204" pitchFamily="34" charset="0"/>
              </a:rPr>
              <a:t>Secondary </a:t>
            </a:r>
            <a:r>
              <a:rPr lang="en-US" sz="1200" dirty="0">
                <a:solidFill>
                  <a:schemeClr val="tx1"/>
                </a:solidFill>
                <a:latin typeface="Arial" panose="020B0604020202020204" pitchFamily="34" charset="0"/>
                <a:cs typeface="Arial" panose="020B0604020202020204" pitchFamily="34" charset="0"/>
              </a:rPr>
              <a:t>d</a:t>
            </a:r>
            <a:r>
              <a:rPr sz="1200" dirty="0">
                <a:solidFill>
                  <a:schemeClr val="tx1"/>
                </a:solidFill>
                <a:latin typeface="Arial" panose="020B0604020202020204" pitchFamily="34" charset="0"/>
                <a:cs typeface="Arial" panose="020B0604020202020204" pitchFamily="34" charset="0"/>
              </a:rPr>
              <a:t>ata</a:t>
            </a:r>
            <a:r>
              <a:rPr lang="en-US" sz="1200" dirty="0">
                <a:solidFill>
                  <a:schemeClr val="tx1"/>
                </a:solidFill>
                <a:latin typeface="Arial" panose="020B0604020202020204" pitchFamily="34" charset="0"/>
                <a:cs typeface="Arial" panose="020B0604020202020204" pitchFamily="34" charset="0"/>
              </a:rPr>
              <a:t> </a:t>
            </a:r>
            <a:r>
              <a:rPr sz="1200" dirty="0">
                <a:solidFill>
                  <a:schemeClr val="tx1"/>
                </a:solidFill>
                <a:latin typeface="Arial" panose="020B0604020202020204" pitchFamily="34" charset="0"/>
                <a:cs typeface="Arial" panose="020B0604020202020204" pitchFamily="34" charset="0"/>
              </a:rPr>
              <a:t>center</a:t>
            </a:r>
          </a:p>
        </p:txBody>
      </p:sp>
      <p:sp>
        <p:nvSpPr>
          <p:cNvPr id="28" name="Rounded Rectangle 5">
            <a:extLst>
              <a:ext uri="{FF2B5EF4-FFF2-40B4-BE49-F238E27FC236}">
                <a16:creationId xmlns:a16="http://schemas.microsoft.com/office/drawing/2014/main" id="{D7A9C3F6-BF30-49B3-BAF3-3FDCD7169880}"/>
              </a:ext>
            </a:extLst>
          </p:cNvPr>
          <p:cNvSpPr/>
          <p:nvPr/>
        </p:nvSpPr>
        <p:spPr>
          <a:xfrm rot="5400000">
            <a:off x="8104017" y="4335794"/>
            <a:ext cx="1951638" cy="1612560"/>
          </a:xfrm>
          <a:prstGeom prst="roundRect">
            <a:avLst>
              <a:gd name="adj" fmla="val 0"/>
            </a:avLst>
          </a:prstGeom>
          <a:noFill/>
          <a:ln w="1270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29" name="Picture 28">
            <a:extLst>
              <a:ext uri="{FF2B5EF4-FFF2-40B4-BE49-F238E27FC236}">
                <a16:creationId xmlns:a16="http://schemas.microsoft.com/office/drawing/2014/main" id="{3E71C172-6F64-4A56-A2E3-817ADF7B528E}"/>
              </a:ext>
            </a:extLst>
          </p:cNvPr>
          <p:cNvPicPr>
            <a:picLocks noChangeAspect="1"/>
          </p:cNvPicPr>
          <p:nvPr/>
        </p:nvPicPr>
        <p:blipFill>
          <a:blip r:embed="rId8"/>
          <a:stretch>
            <a:fillRect/>
          </a:stretch>
        </p:blipFill>
        <p:spPr>
          <a:xfrm>
            <a:off x="8962315" y="5307858"/>
            <a:ext cx="475451" cy="684876"/>
          </a:xfrm>
          <a:prstGeom prst="rect">
            <a:avLst/>
          </a:prstGeom>
        </p:spPr>
      </p:pic>
      <p:sp>
        <p:nvSpPr>
          <p:cNvPr id="30" name="TextBox 29">
            <a:extLst>
              <a:ext uri="{FF2B5EF4-FFF2-40B4-BE49-F238E27FC236}">
                <a16:creationId xmlns:a16="http://schemas.microsoft.com/office/drawing/2014/main" id="{353471D9-906B-441A-98CB-4EDE85515A05}"/>
              </a:ext>
            </a:extLst>
          </p:cNvPr>
          <p:cNvSpPr txBox="1"/>
          <p:nvPr/>
        </p:nvSpPr>
        <p:spPr>
          <a:xfrm>
            <a:off x="8282469" y="5438026"/>
            <a:ext cx="326030" cy="212270"/>
          </a:xfrm>
          <a:prstGeom prst="rect">
            <a:avLst/>
          </a:prstGeom>
        </p:spPr>
        <p:txBody>
          <a:bodyPr vert="horz" wrap="none" lIns="91440" tIns="45720" rIns="91440" bIns="45720" rtlCol="0" anchor="t">
            <a:noAutofit/>
          </a:bodyPr>
          <a:lstStyle/>
          <a:p>
            <a:pPr>
              <a:lnSpc>
                <a:spcPct val="95000"/>
              </a:lnSpc>
              <a:spcBef>
                <a:spcPts val="400"/>
              </a:spcBef>
              <a:spcAft>
                <a:spcPts val="200"/>
              </a:spcAft>
              <a:buClr>
                <a:srgbClr val="0067C5"/>
              </a:buClr>
            </a:pPr>
            <a:r>
              <a:rPr lang="en-US" sz="1100" b="1" dirty="0">
                <a:solidFill>
                  <a:prstClr val="black"/>
                </a:solidFill>
                <a:latin typeface="Arial"/>
              </a:rPr>
              <a:t>ONTAP </a:t>
            </a:r>
            <a:br>
              <a:rPr lang="en-US" sz="1100" b="1" dirty="0">
                <a:solidFill>
                  <a:prstClr val="black"/>
                </a:solidFill>
                <a:latin typeface="Arial"/>
              </a:rPr>
            </a:br>
            <a:r>
              <a:rPr lang="en-US" sz="1100" b="1" dirty="0">
                <a:solidFill>
                  <a:prstClr val="black"/>
                </a:solidFill>
                <a:latin typeface="Arial"/>
              </a:rPr>
              <a:t>Mediator</a:t>
            </a:r>
            <a:br>
              <a:rPr lang="en-US" sz="1100" b="1" dirty="0">
                <a:solidFill>
                  <a:prstClr val="black"/>
                </a:solidFill>
                <a:latin typeface="Arial"/>
              </a:rPr>
            </a:br>
            <a:endParaRPr lang="en-US" sz="1100" b="1" dirty="0">
              <a:solidFill>
                <a:prstClr val="black"/>
              </a:solidFill>
              <a:latin typeface="Arial"/>
            </a:endParaRPr>
          </a:p>
        </p:txBody>
      </p:sp>
      <p:pic>
        <p:nvPicPr>
          <p:cNvPr id="31" name="image247.png">
            <a:extLst>
              <a:ext uri="{FF2B5EF4-FFF2-40B4-BE49-F238E27FC236}">
                <a16:creationId xmlns:a16="http://schemas.microsoft.com/office/drawing/2014/main" id="{FDDABC12-8106-4AE1-AA8C-03DF034D20B1}"/>
              </a:ext>
            </a:extLst>
          </p:cNvPr>
          <p:cNvPicPr/>
          <p:nvPr/>
        </p:nvPicPr>
        <p:blipFill>
          <a:blip r:embed="rId9"/>
          <a:stretch>
            <a:fillRect/>
          </a:stretch>
        </p:blipFill>
        <p:spPr>
          <a:xfrm>
            <a:off x="8763045" y="4335886"/>
            <a:ext cx="685804" cy="913235"/>
          </a:xfrm>
          <a:prstGeom prst="rect">
            <a:avLst/>
          </a:prstGeom>
          <a:ln w="12700">
            <a:miter lim="400000"/>
          </a:ln>
        </p:spPr>
      </p:pic>
      <p:sp>
        <p:nvSpPr>
          <p:cNvPr id="32" name="Shape 768">
            <a:extLst>
              <a:ext uri="{FF2B5EF4-FFF2-40B4-BE49-F238E27FC236}">
                <a16:creationId xmlns:a16="http://schemas.microsoft.com/office/drawing/2014/main" id="{62AC8550-D4DA-4E47-9846-FA439B056BC0}"/>
              </a:ext>
            </a:extLst>
          </p:cNvPr>
          <p:cNvSpPr/>
          <p:nvPr/>
        </p:nvSpPr>
        <p:spPr>
          <a:xfrm>
            <a:off x="8716474" y="4157726"/>
            <a:ext cx="1612558" cy="18466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defTabSz="914400">
              <a:defRPr sz="800">
                <a:solidFill>
                  <a:srgbClr val="A7A7A7"/>
                </a:solidFill>
                <a:latin typeface="Arial"/>
                <a:ea typeface="Arial"/>
                <a:cs typeface="Arial"/>
                <a:sym typeface="Arial"/>
              </a:defRPr>
            </a:lvl1pPr>
          </a:lstStyle>
          <a:p>
            <a:pPr lvl="0">
              <a:defRPr sz="1800">
                <a:solidFill>
                  <a:srgbClr val="000000"/>
                </a:solidFill>
              </a:defRPr>
            </a:pPr>
            <a:r>
              <a:rPr lang="en-US" sz="1200" dirty="0">
                <a:solidFill>
                  <a:schemeClr val="tx1"/>
                </a:solidFill>
                <a:latin typeface="Arial" panose="020B0604020202020204" pitchFamily="34" charset="0"/>
                <a:cs typeface="Arial" panose="020B0604020202020204" pitchFamily="34" charset="0"/>
              </a:rPr>
              <a:t>Third site</a:t>
            </a:r>
            <a:endParaRPr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067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0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1000"/>
                                        <p:tgtEl>
                                          <p:spTgt spid="11"/>
                                        </p:tgtEl>
                                      </p:cBhvr>
                                    </p:animEffec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D7F833-1FBD-4C3A-B26F-AA58E7E680C8}"/>
              </a:ext>
            </a:extLst>
          </p:cNvPr>
          <p:cNvSpPr>
            <a:spLocks noGrp="1"/>
          </p:cNvSpPr>
          <p:nvPr>
            <p:ph type="ftr" sz="quarter" idx="3"/>
          </p:nvPr>
        </p:nvSpPr>
        <p:spPr/>
        <p:txBody>
          <a:bodyPr/>
          <a:lstStyle/>
          <a:p>
            <a:r>
              <a:rPr lang="en-US"/>
              <a:t>© 2021 NetApp, Inc. All rights reserved.  — NETAPP CONFIDENTIAL — </a:t>
            </a:r>
            <a:endParaRPr lang="en-US" dirty="0"/>
          </a:p>
        </p:txBody>
      </p:sp>
      <p:sp>
        <p:nvSpPr>
          <p:cNvPr id="3" name="Slide Number Placeholder 2">
            <a:extLst>
              <a:ext uri="{FF2B5EF4-FFF2-40B4-BE49-F238E27FC236}">
                <a16:creationId xmlns:a16="http://schemas.microsoft.com/office/drawing/2014/main" id="{481DC350-55AF-492B-AB61-8C52F6224AD4}"/>
              </a:ext>
            </a:extLst>
          </p:cNvPr>
          <p:cNvSpPr>
            <a:spLocks noGrp="1"/>
          </p:cNvSpPr>
          <p:nvPr>
            <p:ph type="sldNum" sz="quarter" idx="4"/>
          </p:nvPr>
        </p:nvSpPr>
        <p:spPr/>
        <p:txBody>
          <a:bodyPr/>
          <a:lstStyle/>
          <a:p>
            <a:fld id="{B071A5F3-A4FF-4CEE-8215-C08835B585C1}" type="slidenum">
              <a:rPr lang="en-US" smtClean="0"/>
              <a:pPr/>
              <a:t>6</a:t>
            </a:fld>
            <a:endParaRPr lang="en-US" dirty="0"/>
          </a:p>
        </p:txBody>
      </p:sp>
      <p:sp>
        <p:nvSpPr>
          <p:cNvPr id="5" name="Content Placeholder 4">
            <a:extLst>
              <a:ext uri="{FF2B5EF4-FFF2-40B4-BE49-F238E27FC236}">
                <a16:creationId xmlns:a16="http://schemas.microsoft.com/office/drawing/2014/main" id="{661D2704-5C2C-4F2F-A4D0-DAFA090233FD}"/>
              </a:ext>
            </a:extLst>
          </p:cNvPr>
          <p:cNvSpPr>
            <a:spLocks noGrp="1"/>
          </p:cNvSpPr>
          <p:nvPr>
            <p:ph sz="quarter" idx="14"/>
          </p:nvPr>
        </p:nvSpPr>
        <p:spPr/>
        <p:txBody>
          <a:bodyPr/>
          <a:lstStyle/>
          <a:p>
            <a:endParaRPr lang="en-US"/>
          </a:p>
        </p:txBody>
      </p:sp>
      <p:cxnSp>
        <p:nvCxnSpPr>
          <p:cNvPr id="8" name="Straight Connector 7">
            <a:extLst>
              <a:ext uri="{FF2B5EF4-FFF2-40B4-BE49-F238E27FC236}">
                <a16:creationId xmlns:a16="http://schemas.microsoft.com/office/drawing/2014/main" id="{0ED8E6C2-31A1-4A0A-B4EF-5ECC9DB1F7A1}"/>
              </a:ext>
            </a:extLst>
          </p:cNvPr>
          <p:cNvCxnSpPr>
            <a:cxnSpLocks/>
          </p:cNvCxnSpPr>
          <p:nvPr/>
        </p:nvCxnSpPr>
        <p:spPr>
          <a:xfrm>
            <a:off x="1738747" y="2212370"/>
            <a:ext cx="2568043" cy="60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ounded Rectangle 5">
            <a:extLst>
              <a:ext uri="{FF2B5EF4-FFF2-40B4-BE49-F238E27FC236}">
                <a16:creationId xmlns:a16="http://schemas.microsoft.com/office/drawing/2014/main" id="{871CE885-B184-41CE-9C44-0F9F5C01BDFC}"/>
              </a:ext>
            </a:extLst>
          </p:cNvPr>
          <p:cNvSpPr/>
          <p:nvPr/>
        </p:nvSpPr>
        <p:spPr>
          <a:xfrm>
            <a:off x="136725" y="1181218"/>
            <a:ext cx="1772411" cy="1607043"/>
          </a:xfrm>
          <a:prstGeom prst="roundRect">
            <a:avLst>
              <a:gd name="adj" fmla="val 0"/>
            </a:avLst>
          </a:prstGeom>
          <a:noFill/>
          <a:ln w="1270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cxnSp>
        <p:nvCxnSpPr>
          <p:cNvPr id="10" name="Straight Connector 9">
            <a:extLst>
              <a:ext uri="{FF2B5EF4-FFF2-40B4-BE49-F238E27FC236}">
                <a16:creationId xmlns:a16="http://schemas.microsoft.com/office/drawing/2014/main" id="{E8EB1015-1B5D-4310-B115-050845C83E0E}"/>
              </a:ext>
            </a:extLst>
          </p:cNvPr>
          <p:cNvCxnSpPr>
            <a:cxnSpLocks/>
          </p:cNvCxnSpPr>
          <p:nvPr/>
        </p:nvCxnSpPr>
        <p:spPr>
          <a:xfrm>
            <a:off x="1744456" y="2447448"/>
            <a:ext cx="2568043" cy="60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1875D0D6-24CB-49BC-BA64-1095EF997314}"/>
              </a:ext>
            </a:extLst>
          </p:cNvPr>
          <p:cNvCxnSpPr>
            <a:cxnSpLocks/>
          </p:cNvCxnSpPr>
          <p:nvPr/>
        </p:nvCxnSpPr>
        <p:spPr>
          <a:xfrm rot="16200000" flipV="1">
            <a:off x="1556007" y="2963270"/>
            <a:ext cx="1364181" cy="679668"/>
          </a:xfrm>
          <a:prstGeom prst="bentConnector3">
            <a:avLst>
              <a:gd name="adj1" fmla="val 96828"/>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6859C2AD-AB0A-420C-9305-5F4EF36BD2AA}"/>
              </a:ext>
            </a:extLst>
          </p:cNvPr>
          <p:cNvCxnSpPr>
            <a:cxnSpLocks/>
          </p:cNvCxnSpPr>
          <p:nvPr/>
        </p:nvCxnSpPr>
        <p:spPr>
          <a:xfrm rot="5400000" flipH="1" flipV="1">
            <a:off x="3035440" y="2900979"/>
            <a:ext cx="1371693" cy="811762"/>
          </a:xfrm>
          <a:prstGeom prst="bentConnector3">
            <a:avLst>
              <a:gd name="adj1" fmla="val 97485"/>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Rounded Rectangle 5">
            <a:extLst>
              <a:ext uri="{FF2B5EF4-FFF2-40B4-BE49-F238E27FC236}">
                <a16:creationId xmlns:a16="http://schemas.microsoft.com/office/drawing/2014/main" id="{C4F4A2F6-55C9-42CD-AAF0-DE9FE7AD0C06}"/>
              </a:ext>
            </a:extLst>
          </p:cNvPr>
          <p:cNvSpPr/>
          <p:nvPr/>
        </p:nvSpPr>
        <p:spPr>
          <a:xfrm>
            <a:off x="4114253" y="1167098"/>
            <a:ext cx="1772411" cy="1621163"/>
          </a:xfrm>
          <a:prstGeom prst="roundRect">
            <a:avLst>
              <a:gd name="adj" fmla="val 0"/>
            </a:avLst>
          </a:prstGeom>
          <a:noFill/>
          <a:ln w="1270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8" name="Picture 17">
            <a:extLst>
              <a:ext uri="{FF2B5EF4-FFF2-40B4-BE49-F238E27FC236}">
                <a16:creationId xmlns:a16="http://schemas.microsoft.com/office/drawing/2014/main" id="{EE2A8B90-4413-40FD-8036-80C5CC0567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146" y="2044506"/>
            <a:ext cx="1371600" cy="495300"/>
          </a:xfrm>
          <a:prstGeom prst="rect">
            <a:avLst/>
          </a:prstGeom>
        </p:spPr>
      </p:pic>
      <p:pic>
        <p:nvPicPr>
          <p:cNvPr id="19" name="Picture 18">
            <a:extLst>
              <a:ext uri="{FF2B5EF4-FFF2-40B4-BE49-F238E27FC236}">
                <a16:creationId xmlns:a16="http://schemas.microsoft.com/office/drawing/2014/main" id="{2E9B816E-BC6D-4D91-9280-CB38BDDA24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498" y="2152243"/>
            <a:ext cx="1371600" cy="371475"/>
          </a:xfrm>
          <a:prstGeom prst="rect">
            <a:avLst/>
          </a:prstGeom>
        </p:spPr>
      </p:pic>
      <p:pic>
        <p:nvPicPr>
          <p:cNvPr id="20" name="image245.png">
            <a:extLst>
              <a:ext uri="{FF2B5EF4-FFF2-40B4-BE49-F238E27FC236}">
                <a16:creationId xmlns:a16="http://schemas.microsoft.com/office/drawing/2014/main" id="{5497038A-43D8-4174-A484-6514E03BDE27}"/>
              </a:ext>
            </a:extLst>
          </p:cNvPr>
          <p:cNvPicPr/>
          <p:nvPr/>
        </p:nvPicPr>
        <p:blipFill>
          <a:blip r:embed="rId4"/>
          <a:stretch>
            <a:fillRect/>
          </a:stretch>
        </p:blipFill>
        <p:spPr>
          <a:xfrm>
            <a:off x="407569" y="1388578"/>
            <a:ext cx="1068427" cy="636093"/>
          </a:xfrm>
          <a:prstGeom prst="rect">
            <a:avLst/>
          </a:prstGeom>
          <a:ln w="12700">
            <a:miter lim="400000"/>
          </a:ln>
        </p:spPr>
      </p:pic>
      <p:sp>
        <p:nvSpPr>
          <p:cNvPr id="21" name="Shape 767">
            <a:extLst>
              <a:ext uri="{FF2B5EF4-FFF2-40B4-BE49-F238E27FC236}">
                <a16:creationId xmlns:a16="http://schemas.microsoft.com/office/drawing/2014/main" id="{25648E62-74E2-437E-97D8-8EEEDAA9E2A6}"/>
              </a:ext>
            </a:extLst>
          </p:cNvPr>
          <p:cNvSpPr/>
          <p:nvPr/>
        </p:nvSpPr>
        <p:spPr>
          <a:xfrm>
            <a:off x="434983" y="1181217"/>
            <a:ext cx="1346872" cy="1846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defTabSz="914400">
              <a:defRPr sz="800">
                <a:solidFill>
                  <a:srgbClr val="A7A7A7"/>
                </a:solidFill>
                <a:latin typeface="Arial"/>
                <a:ea typeface="Arial"/>
                <a:cs typeface="Arial"/>
                <a:sym typeface="Arial"/>
              </a:defRPr>
            </a:lvl1pPr>
          </a:lstStyle>
          <a:p>
            <a:pPr lvl="0">
              <a:defRPr sz="1800">
                <a:solidFill>
                  <a:srgbClr val="000000"/>
                </a:solidFill>
              </a:defRPr>
            </a:pPr>
            <a:r>
              <a:rPr sz="1200" dirty="0">
                <a:solidFill>
                  <a:schemeClr val="tx1"/>
                </a:solidFill>
                <a:latin typeface="Arial" panose="020B0604020202020204" pitchFamily="34" charset="0"/>
                <a:cs typeface="Arial" panose="020B0604020202020204" pitchFamily="34" charset="0"/>
              </a:rPr>
              <a:t>Primary </a:t>
            </a:r>
            <a:r>
              <a:rPr lang="en-US" sz="1200" dirty="0">
                <a:solidFill>
                  <a:schemeClr val="tx1"/>
                </a:solidFill>
                <a:latin typeface="Arial" panose="020B0604020202020204" pitchFamily="34" charset="0"/>
                <a:cs typeface="Arial" panose="020B0604020202020204" pitchFamily="34" charset="0"/>
              </a:rPr>
              <a:t>d</a:t>
            </a:r>
            <a:r>
              <a:rPr sz="1200" dirty="0">
                <a:solidFill>
                  <a:schemeClr val="tx1"/>
                </a:solidFill>
                <a:latin typeface="Arial" panose="020B0604020202020204" pitchFamily="34" charset="0"/>
                <a:cs typeface="Arial" panose="020B0604020202020204" pitchFamily="34" charset="0"/>
              </a:rPr>
              <a:t>ata</a:t>
            </a:r>
            <a:r>
              <a:rPr lang="en-US" sz="1200" dirty="0">
                <a:solidFill>
                  <a:schemeClr val="tx1"/>
                </a:solidFill>
                <a:latin typeface="Arial" panose="020B0604020202020204" pitchFamily="34" charset="0"/>
                <a:cs typeface="Arial" panose="020B0604020202020204" pitchFamily="34" charset="0"/>
              </a:rPr>
              <a:t> </a:t>
            </a:r>
            <a:r>
              <a:rPr sz="1200" dirty="0">
                <a:solidFill>
                  <a:schemeClr val="tx1"/>
                </a:solidFill>
                <a:latin typeface="Arial" panose="020B0604020202020204" pitchFamily="34" charset="0"/>
                <a:cs typeface="Arial" panose="020B0604020202020204" pitchFamily="34" charset="0"/>
              </a:rPr>
              <a:t>center</a:t>
            </a:r>
          </a:p>
        </p:txBody>
      </p:sp>
      <p:pic>
        <p:nvPicPr>
          <p:cNvPr id="22" name="image246.png">
            <a:extLst>
              <a:ext uri="{FF2B5EF4-FFF2-40B4-BE49-F238E27FC236}">
                <a16:creationId xmlns:a16="http://schemas.microsoft.com/office/drawing/2014/main" id="{9D7A776B-EEC5-4136-99A0-0E868E540B8C}"/>
              </a:ext>
            </a:extLst>
          </p:cNvPr>
          <p:cNvPicPr/>
          <p:nvPr/>
        </p:nvPicPr>
        <p:blipFill>
          <a:blip r:embed="rId5"/>
          <a:stretch>
            <a:fillRect/>
          </a:stretch>
        </p:blipFill>
        <p:spPr>
          <a:xfrm>
            <a:off x="4431849" y="1388578"/>
            <a:ext cx="815374" cy="603225"/>
          </a:xfrm>
          <a:prstGeom prst="rect">
            <a:avLst/>
          </a:prstGeom>
          <a:ln w="12700">
            <a:miter lim="400000"/>
          </a:ln>
        </p:spPr>
      </p:pic>
      <p:sp>
        <p:nvSpPr>
          <p:cNvPr id="23" name="Shape 768">
            <a:extLst>
              <a:ext uri="{FF2B5EF4-FFF2-40B4-BE49-F238E27FC236}">
                <a16:creationId xmlns:a16="http://schemas.microsoft.com/office/drawing/2014/main" id="{50A4B180-9387-4D4E-AE15-943AD10F20DB}"/>
              </a:ext>
            </a:extLst>
          </p:cNvPr>
          <p:cNvSpPr/>
          <p:nvPr/>
        </p:nvSpPr>
        <p:spPr>
          <a:xfrm>
            <a:off x="4274105" y="1167097"/>
            <a:ext cx="1612558" cy="18466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defTabSz="914400">
              <a:defRPr sz="800">
                <a:solidFill>
                  <a:srgbClr val="A7A7A7"/>
                </a:solidFill>
                <a:latin typeface="Arial"/>
                <a:ea typeface="Arial"/>
                <a:cs typeface="Arial"/>
                <a:sym typeface="Arial"/>
              </a:defRPr>
            </a:lvl1pPr>
          </a:lstStyle>
          <a:p>
            <a:pPr lvl="0">
              <a:defRPr sz="1800">
                <a:solidFill>
                  <a:srgbClr val="000000"/>
                </a:solidFill>
              </a:defRPr>
            </a:pPr>
            <a:r>
              <a:rPr sz="1200" dirty="0">
                <a:solidFill>
                  <a:schemeClr val="tx1"/>
                </a:solidFill>
                <a:latin typeface="Arial" panose="020B0604020202020204" pitchFamily="34" charset="0"/>
                <a:cs typeface="Arial" panose="020B0604020202020204" pitchFamily="34" charset="0"/>
              </a:rPr>
              <a:t>Secondary </a:t>
            </a:r>
            <a:r>
              <a:rPr lang="en-US" sz="1200" dirty="0">
                <a:solidFill>
                  <a:schemeClr val="tx1"/>
                </a:solidFill>
                <a:latin typeface="Arial" panose="020B0604020202020204" pitchFamily="34" charset="0"/>
                <a:cs typeface="Arial" panose="020B0604020202020204" pitchFamily="34" charset="0"/>
              </a:rPr>
              <a:t>d</a:t>
            </a:r>
            <a:r>
              <a:rPr sz="1200" dirty="0">
                <a:solidFill>
                  <a:schemeClr val="tx1"/>
                </a:solidFill>
                <a:latin typeface="Arial" panose="020B0604020202020204" pitchFamily="34" charset="0"/>
                <a:cs typeface="Arial" panose="020B0604020202020204" pitchFamily="34" charset="0"/>
              </a:rPr>
              <a:t>ata</a:t>
            </a:r>
            <a:r>
              <a:rPr lang="en-US" sz="1200" dirty="0">
                <a:solidFill>
                  <a:schemeClr val="tx1"/>
                </a:solidFill>
                <a:latin typeface="Arial" panose="020B0604020202020204" pitchFamily="34" charset="0"/>
                <a:cs typeface="Arial" panose="020B0604020202020204" pitchFamily="34" charset="0"/>
              </a:rPr>
              <a:t> </a:t>
            </a:r>
            <a:r>
              <a:rPr sz="1200" dirty="0">
                <a:solidFill>
                  <a:schemeClr val="tx1"/>
                </a:solidFill>
                <a:latin typeface="Arial" panose="020B0604020202020204" pitchFamily="34" charset="0"/>
                <a:cs typeface="Arial" panose="020B0604020202020204" pitchFamily="34" charset="0"/>
              </a:rPr>
              <a:t>center</a:t>
            </a:r>
          </a:p>
        </p:txBody>
      </p:sp>
      <p:sp>
        <p:nvSpPr>
          <p:cNvPr id="24" name="Rounded Rectangle 5">
            <a:extLst>
              <a:ext uri="{FF2B5EF4-FFF2-40B4-BE49-F238E27FC236}">
                <a16:creationId xmlns:a16="http://schemas.microsoft.com/office/drawing/2014/main" id="{36F50009-28D3-4D59-9E17-C45B028AD1AF}"/>
              </a:ext>
            </a:extLst>
          </p:cNvPr>
          <p:cNvSpPr/>
          <p:nvPr/>
        </p:nvSpPr>
        <p:spPr>
          <a:xfrm rot="5400000">
            <a:off x="2005221" y="4162248"/>
            <a:ext cx="1951638" cy="1612560"/>
          </a:xfrm>
          <a:prstGeom prst="roundRect">
            <a:avLst>
              <a:gd name="adj" fmla="val 0"/>
            </a:avLst>
          </a:prstGeom>
          <a:noFill/>
          <a:ln w="1270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25" name="Picture 24">
            <a:extLst>
              <a:ext uri="{FF2B5EF4-FFF2-40B4-BE49-F238E27FC236}">
                <a16:creationId xmlns:a16="http://schemas.microsoft.com/office/drawing/2014/main" id="{B0785159-CDFE-4F81-9D6E-675584FB8C3C}"/>
              </a:ext>
            </a:extLst>
          </p:cNvPr>
          <p:cNvPicPr>
            <a:picLocks noChangeAspect="1"/>
          </p:cNvPicPr>
          <p:nvPr/>
        </p:nvPicPr>
        <p:blipFill>
          <a:blip r:embed="rId6"/>
          <a:stretch>
            <a:fillRect/>
          </a:stretch>
        </p:blipFill>
        <p:spPr>
          <a:xfrm>
            <a:off x="2863519" y="5134312"/>
            <a:ext cx="475451" cy="684876"/>
          </a:xfrm>
          <a:prstGeom prst="rect">
            <a:avLst/>
          </a:prstGeom>
        </p:spPr>
      </p:pic>
      <p:sp>
        <p:nvSpPr>
          <p:cNvPr id="26" name="TextBox 25">
            <a:extLst>
              <a:ext uri="{FF2B5EF4-FFF2-40B4-BE49-F238E27FC236}">
                <a16:creationId xmlns:a16="http://schemas.microsoft.com/office/drawing/2014/main" id="{02055BFC-ECFB-4BF5-A552-5199982F13E0}"/>
              </a:ext>
            </a:extLst>
          </p:cNvPr>
          <p:cNvSpPr txBox="1"/>
          <p:nvPr/>
        </p:nvSpPr>
        <p:spPr>
          <a:xfrm>
            <a:off x="2183673" y="5264480"/>
            <a:ext cx="326030" cy="212270"/>
          </a:xfrm>
          <a:prstGeom prst="rect">
            <a:avLst/>
          </a:prstGeom>
        </p:spPr>
        <p:txBody>
          <a:bodyPr vert="horz" wrap="none" lIns="91440" tIns="45720" rIns="91440" bIns="45720" rtlCol="0" anchor="t">
            <a:noAutofit/>
          </a:bodyPr>
          <a:lstStyle/>
          <a:p>
            <a:pPr>
              <a:lnSpc>
                <a:spcPct val="95000"/>
              </a:lnSpc>
              <a:spcBef>
                <a:spcPts val="400"/>
              </a:spcBef>
              <a:spcAft>
                <a:spcPts val="200"/>
              </a:spcAft>
              <a:buClr>
                <a:srgbClr val="0067C5"/>
              </a:buClr>
            </a:pPr>
            <a:r>
              <a:rPr lang="en-US" sz="1100" b="1" dirty="0">
                <a:solidFill>
                  <a:prstClr val="black"/>
                </a:solidFill>
                <a:latin typeface="Arial"/>
              </a:rPr>
              <a:t>ONTAP </a:t>
            </a:r>
            <a:br>
              <a:rPr lang="en-US" sz="1100" b="1" dirty="0">
                <a:solidFill>
                  <a:prstClr val="black"/>
                </a:solidFill>
                <a:latin typeface="Arial"/>
              </a:rPr>
            </a:br>
            <a:r>
              <a:rPr lang="en-US" sz="1100" b="1" dirty="0">
                <a:solidFill>
                  <a:prstClr val="black"/>
                </a:solidFill>
                <a:latin typeface="Arial"/>
              </a:rPr>
              <a:t>Mediator</a:t>
            </a:r>
            <a:br>
              <a:rPr lang="en-US" sz="1100" b="1" dirty="0">
                <a:solidFill>
                  <a:prstClr val="black"/>
                </a:solidFill>
                <a:latin typeface="Arial"/>
              </a:rPr>
            </a:br>
            <a:endParaRPr lang="en-US" sz="1100" b="1" dirty="0">
              <a:solidFill>
                <a:prstClr val="black"/>
              </a:solidFill>
              <a:latin typeface="Arial"/>
            </a:endParaRPr>
          </a:p>
        </p:txBody>
      </p:sp>
      <p:pic>
        <p:nvPicPr>
          <p:cNvPr id="27" name="image247.png">
            <a:extLst>
              <a:ext uri="{FF2B5EF4-FFF2-40B4-BE49-F238E27FC236}">
                <a16:creationId xmlns:a16="http://schemas.microsoft.com/office/drawing/2014/main" id="{52F6349E-8101-4FD5-9777-B1853D89B7ED}"/>
              </a:ext>
            </a:extLst>
          </p:cNvPr>
          <p:cNvPicPr/>
          <p:nvPr/>
        </p:nvPicPr>
        <p:blipFill>
          <a:blip r:embed="rId7"/>
          <a:stretch>
            <a:fillRect/>
          </a:stretch>
        </p:blipFill>
        <p:spPr>
          <a:xfrm>
            <a:off x="2664249" y="4162340"/>
            <a:ext cx="685804" cy="913235"/>
          </a:xfrm>
          <a:prstGeom prst="rect">
            <a:avLst/>
          </a:prstGeom>
          <a:ln w="12700">
            <a:miter lim="400000"/>
          </a:ln>
        </p:spPr>
      </p:pic>
      <p:sp>
        <p:nvSpPr>
          <p:cNvPr id="28" name="Shape 768">
            <a:extLst>
              <a:ext uri="{FF2B5EF4-FFF2-40B4-BE49-F238E27FC236}">
                <a16:creationId xmlns:a16="http://schemas.microsoft.com/office/drawing/2014/main" id="{89778DC2-8DEB-46AA-A624-18041D25F389}"/>
              </a:ext>
            </a:extLst>
          </p:cNvPr>
          <p:cNvSpPr/>
          <p:nvPr/>
        </p:nvSpPr>
        <p:spPr>
          <a:xfrm>
            <a:off x="2617678" y="3984180"/>
            <a:ext cx="1612558" cy="184666"/>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defTabSz="914400">
              <a:defRPr sz="800">
                <a:solidFill>
                  <a:srgbClr val="A7A7A7"/>
                </a:solidFill>
                <a:latin typeface="Arial"/>
                <a:ea typeface="Arial"/>
                <a:cs typeface="Arial"/>
                <a:sym typeface="Arial"/>
              </a:defRPr>
            </a:lvl1pPr>
          </a:lstStyle>
          <a:p>
            <a:pPr lvl="0">
              <a:defRPr sz="1800">
                <a:solidFill>
                  <a:srgbClr val="000000"/>
                </a:solidFill>
              </a:defRPr>
            </a:pPr>
            <a:r>
              <a:rPr lang="en-US" sz="1200" dirty="0">
                <a:solidFill>
                  <a:schemeClr val="tx1"/>
                </a:solidFill>
                <a:latin typeface="Arial" panose="020B0604020202020204" pitchFamily="34" charset="0"/>
                <a:cs typeface="Arial" panose="020B0604020202020204" pitchFamily="34" charset="0"/>
              </a:rPr>
              <a:t>Third site</a:t>
            </a:r>
            <a:endParaRPr sz="1200" dirty="0">
              <a:solidFill>
                <a:schemeClr val="tx1"/>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18B6DEC-05C4-46A3-BA9D-B693341A4026}"/>
              </a:ext>
            </a:extLst>
          </p:cNvPr>
          <p:cNvSpPr txBox="1"/>
          <p:nvPr/>
        </p:nvSpPr>
        <p:spPr>
          <a:xfrm>
            <a:off x="2238870" y="1811800"/>
            <a:ext cx="1772411" cy="229030"/>
          </a:xfrm>
          <a:prstGeom prst="rect">
            <a:avLst/>
          </a:prstGeom>
          <a:noFill/>
        </p:spPr>
        <p:txBody>
          <a:bodyPr wrap="square" rtlCol="0">
            <a:noAutofit/>
          </a:bodyPr>
          <a:lstStyle/>
          <a:p>
            <a:pPr algn="l"/>
            <a:r>
              <a:rPr lang="en-US" sz="1200" dirty="0"/>
              <a:t>      SnapMirror </a:t>
            </a:r>
          </a:p>
          <a:p>
            <a:pPr algn="l"/>
            <a:r>
              <a:rPr lang="en-US" sz="1200" dirty="0"/>
              <a:t>Business continuity</a:t>
            </a:r>
          </a:p>
        </p:txBody>
      </p:sp>
    </p:spTree>
    <p:extLst>
      <p:ext uri="{BB962C8B-B14F-4D97-AF65-F5344CB8AC3E}">
        <p14:creationId xmlns:p14="http://schemas.microsoft.com/office/powerpoint/2010/main" val="191225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03463CCD-550E-BD46-B59C-300D4D1BB439}"/>
              </a:ext>
            </a:extLst>
          </p:cNvPr>
          <p:cNvGrpSpPr/>
          <p:nvPr/>
        </p:nvGrpSpPr>
        <p:grpSpPr>
          <a:xfrm>
            <a:off x="4179265" y="3975790"/>
            <a:ext cx="1303451" cy="399753"/>
            <a:chOff x="9667537" y="2727239"/>
            <a:chExt cx="1303451" cy="399753"/>
          </a:xfrm>
        </p:grpSpPr>
        <p:sp>
          <p:nvSpPr>
            <p:cNvPr id="50" name="AutoShape 88">
              <a:extLst>
                <a:ext uri="{FF2B5EF4-FFF2-40B4-BE49-F238E27FC236}">
                  <a16:creationId xmlns:a16="http://schemas.microsoft.com/office/drawing/2014/main" id="{2FB2D2EF-12DD-D94F-BF85-18DC4F8FFD67}"/>
                </a:ext>
              </a:extLst>
            </p:cNvPr>
            <p:cNvSpPr>
              <a:spLocks noChangeArrowheads="1"/>
            </p:cNvSpPr>
            <p:nvPr/>
          </p:nvSpPr>
          <p:spPr bwMode="auto">
            <a:xfrm>
              <a:off x="9667537" y="2752697"/>
              <a:ext cx="1303451" cy="37429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934 w 21600"/>
                <a:gd name="T13" fmla="*/ 5935 h 21600"/>
                <a:gd name="T14" fmla="*/ 15666 w 21600"/>
                <a:gd name="T15" fmla="*/ 15665 h 21600"/>
              </a:gdLst>
              <a:ahLst/>
              <a:cxnLst>
                <a:cxn ang="T8">
                  <a:pos x="T0" y="T1"/>
                </a:cxn>
                <a:cxn ang="T9">
                  <a:pos x="T2" y="T3"/>
                </a:cxn>
                <a:cxn ang="T10">
                  <a:pos x="T4" y="T5"/>
                </a:cxn>
                <a:cxn ang="T11">
                  <a:pos x="T6" y="T7"/>
                </a:cxn>
              </a:cxnLst>
              <a:rect l="T12" t="T13" r="T14" b="T15"/>
              <a:pathLst>
                <a:path w="21600" h="21600">
                  <a:moveTo>
                    <a:pt x="0" y="0"/>
                  </a:moveTo>
                  <a:lnTo>
                    <a:pt x="8274" y="21600"/>
                  </a:lnTo>
                  <a:lnTo>
                    <a:pt x="13326" y="21600"/>
                  </a:lnTo>
                  <a:lnTo>
                    <a:pt x="21600" y="0"/>
                  </a:lnTo>
                  <a:close/>
                </a:path>
              </a:pathLst>
            </a:custGeom>
            <a:gradFill rotWithShape="1">
              <a:gsLst>
                <a:gs pos="0">
                  <a:schemeClr val="bg1"/>
                </a:gs>
                <a:gs pos="100000">
                  <a:schemeClr val="accent1"/>
                </a:gs>
              </a:gsLst>
              <a:lin ang="5400000" scaled="1"/>
            </a:gradFill>
            <a:ln w="9525">
              <a:noFill/>
              <a:miter lim="800000"/>
              <a:headEnd/>
              <a:tailEnd/>
            </a:ln>
          </p:spPr>
          <p:txBody>
            <a:bodyPr wrap="none" lIns="91448" tIns="45724" rIns="91448" bIns="45724" anchor="ctr"/>
            <a:lstStyle/>
            <a:p>
              <a:endParaRPr lang="en-US" sz="1575" dirty="0">
                <a:solidFill>
                  <a:srgbClr val="0070C0"/>
                </a:solidFill>
                <a:latin typeface="Arial"/>
                <a:ea typeface="Arial"/>
              </a:endParaRPr>
            </a:p>
          </p:txBody>
        </p:sp>
        <p:grpSp>
          <p:nvGrpSpPr>
            <p:cNvPr id="52" name="Group 51">
              <a:extLst>
                <a:ext uri="{FF2B5EF4-FFF2-40B4-BE49-F238E27FC236}">
                  <a16:creationId xmlns:a16="http://schemas.microsoft.com/office/drawing/2014/main" id="{442B7445-DF26-CD4F-A4D9-B5B018103528}"/>
                </a:ext>
              </a:extLst>
            </p:cNvPr>
            <p:cNvGrpSpPr/>
            <p:nvPr/>
          </p:nvGrpSpPr>
          <p:grpSpPr>
            <a:xfrm>
              <a:off x="10075592" y="2727239"/>
              <a:ext cx="462021" cy="296114"/>
              <a:chOff x="7374215" y="3386612"/>
              <a:chExt cx="1032725" cy="661884"/>
            </a:xfrm>
          </p:grpSpPr>
          <p:sp>
            <p:nvSpPr>
              <p:cNvPr id="54" name="Freeform 1">
                <a:extLst>
                  <a:ext uri="{FF2B5EF4-FFF2-40B4-BE49-F238E27FC236}">
                    <a16:creationId xmlns:a16="http://schemas.microsoft.com/office/drawing/2014/main" id="{5C875A2F-14A9-1E42-AB6E-B894F88B799D}"/>
                  </a:ext>
                </a:extLst>
              </p:cNvPr>
              <p:cNvSpPr>
                <a:spLocks noChangeArrowheads="1"/>
              </p:cNvSpPr>
              <p:nvPr/>
            </p:nvSpPr>
            <p:spPr bwMode="auto">
              <a:xfrm>
                <a:off x="7374215" y="3386612"/>
                <a:ext cx="667682" cy="66188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55" name="Freeform 1">
                <a:extLst>
                  <a:ext uri="{FF2B5EF4-FFF2-40B4-BE49-F238E27FC236}">
                    <a16:creationId xmlns:a16="http://schemas.microsoft.com/office/drawing/2014/main" id="{8DBC8C74-20EB-6F43-A790-680312CD9B2E}"/>
                  </a:ext>
                </a:extLst>
              </p:cNvPr>
              <p:cNvSpPr>
                <a:spLocks noChangeArrowheads="1"/>
              </p:cNvSpPr>
              <p:nvPr/>
            </p:nvSpPr>
            <p:spPr bwMode="auto">
              <a:xfrm>
                <a:off x="8062979" y="3659217"/>
                <a:ext cx="343961" cy="34097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grpSp>
        <p:nvGrpSpPr>
          <p:cNvPr id="35" name="Group 34">
            <a:extLst>
              <a:ext uri="{FF2B5EF4-FFF2-40B4-BE49-F238E27FC236}">
                <a16:creationId xmlns:a16="http://schemas.microsoft.com/office/drawing/2014/main" id="{F840D465-2722-5548-84BC-6FE42BEA150E}"/>
              </a:ext>
            </a:extLst>
          </p:cNvPr>
          <p:cNvGrpSpPr/>
          <p:nvPr/>
        </p:nvGrpSpPr>
        <p:grpSpPr>
          <a:xfrm>
            <a:off x="6695400" y="3975790"/>
            <a:ext cx="1303451" cy="399753"/>
            <a:chOff x="9667537" y="2727239"/>
            <a:chExt cx="1303451" cy="399753"/>
          </a:xfrm>
        </p:grpSpPr>
        <p:sp>
          <p:nvSpPr>
            <p:cNvPr id="37" name="AutoShape 88">
              <a:extLst>
                <a:ext uri="{FF2B5EF4-FFF2-40B4-BE49-F238E27FC236}">
                  <a16:creationId xmlns:a16="http://schemas.microsoft.com/office/drawing/2014/main" id="{461A4F59-624B-E343-8AA0-E66E28DF434F}"/>
                </a:ext>
              </a:extLst>
            </p:cNvPr>
            <p:cNvSpPr>
              <a:spLocks noChangeArrowheads="1"/>
            </p:cNvSpPr>
            <p:nvPr/>
          </p:nvSpPr>
          <p:spPr bwMode="auto">
            <a:xfrm>
              <a:off x="9667537" y="2752697"/>
              <a:ext cx="1303451" cy="37429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934 w 21600"/>
                <a:gd name="T13" fmla="*/ 5935 h 21600"/>
                <a:gd name="T14" fmla="*/ 15666 w 21600"/>
                <a:gd name="T15" fmla="*/ 15665 h 21600"/>
              </a:gdLst>
              <a:ahLst/>
              <a:cxnLst>
                <a:cxn ang="T8">
                  <a:pos x="T0" y="T1"/>
                </a:cxn>
                <a:cxn ang="T9">
                  <a:pos x="T2" y="T3"/>
                </a:cxn>
                <a:cxn ang="T10">
                  <a:pos x="T4" y="T5"/>
                </a:cxn>
                <a:cxn ang="T11">
                  <a:pos x="T6" y="T7"/>
                </a:cxn>
              </a:cxnLst>
              <a:rect l="T12" t="T13" r="T14" b="T15"/>
              <a:pathLst>
                <a:path w="21600" h="21600">
                  <a:moveTo>
                    <a:pt x="0" y="0"/>
                  </a:moveTo>
                  <a:lnTo>
                    <a:pt x="8274" y="21600"/>
                  </a:lnTo>
                  <a:lnTo>
                    <a:pt x="13326" y="21600"/>
                  </a:lnTo>
                  <a:lnTo>
                    <a:pt x="21600" y="0"/>
                  </a:lnTo>
                  <a:close/>
                </a:path>
              </a:pathLst>
            </a:custGeom>
            <a:gradFill rotWithShape="1">
              <a:gsLst>
                <a:gs pos="0">
                  <a:schemeClr val="bg1"/>
                </a:gs>
                <a:gs pos="100000">
                  <a:schemeClr val="accent1"/>
                </a:gs>
              </a:gsLst>
              <a:lin ang="5400000" scaled="1"/>
            </a:gradFill>
            <a:ln w="9525">
              <a:noFill/>
              <a:miter lim="800000"/>
              <a:headEnd/>
              <a:tailEnd/>
            </a:ln>
          </p:spPr>
          <p:txBody>
            <a:bodyPr wrap="none" lIns="91448" tIns="45724" rIns="91448" bIns="45724" anchor="ctr"/>
            <a:lstStyle/>
            <a:p>
              <a:endParaRPr lang="en-US" sz="1575" dirty="0">
                <a:solidFill>
                  <a:srgbClr val="0070C0"/>
                </a:solidFill>
                <a:latin typeface="Arial"/>
                <a:ea typeface="Arial"/>
              </a:endParaRPr>
            </a:p>
          </p:txBody>
        </p:sp>
        <p:grpSp>
          <p:nvGrpSpPr>
            <p:cNvPr id="44" name="Group 43">
              <a:extLst>
                <a:ext uri="{FF2B5EF4-FFF2-40B4-BE49-F238E27FC236}">
                  <a16:creationId xmlns:a16="http://schemas.microsoft.com/office/drawing/2014/main" id="{EECE2B43-FD84-8A41-B4B4-09364B165DB8}"/>
                </a:ext>
              </a:extLst>
            </p:cNvPr>
            <p:cNvGrpSpPr/>
            <p:nvPr/>
          </p:nvGrpSpPr>
          <p:grpSpPr>
            <a:xfrm>
              <a:off x="10075592" y="2727239"/>
              <a:ext cx="462021" cy="296114"/>
              <a:chOff x="7374215" y="3386612"/>
              <a:chExt cx="1032725" cy="661884"/>
            </a:xfrm>
          </p:grpSpPr>
          <p:sp>
            <p:nvSpPr>
              <p:cNvPr id="46" name="Freeform 1">
                <a:extLst>
                  <a:ext uri="{FF2B5EF4-FFF2-40B4-BE49-F238E27FC236}">
                    <a16:creationId xmlns:a16="http://schemas.microsoft.com/office/drawing/2014/main" id="{AEA5B615-E261-974E-829F-B27E2E143E0A}"/>
                  </a:ext>
                </a:extLst>
              </p:cNvPr>
              <p:cNvSpPr>
                <a:spLocks noChangeArrowheads="1"/>
              </p:cNvSpPr>
              <p:nvPr/>
            </p:nvSpPr>
            <p:spPr bwMode="auto">
              <a:xfrm>
                <a:off x="7374215" y="3386612"/>
                <a:ext cx="667682" cy="66188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48" name="Freeform 1">
                <a:extLst>
                  <a:ext uri="{FF2B5EF4-FFF2-40B4-BE49-F238E27FC236}">
                    <a16:creationId xmlns:a16="http://schemas.microsoft.com/office/drawing/2014/main" id="{2F6F9487-B160-8D48-8FE6-9E0FE1C7B465}"/>
                  </a:ext>
                </a:extLst>
              </p:cNvPr>
              <p:cNvSpPr>
                <a:spLocks noChangeArrowheads="1"/>
              </p:cNvSpPr>
              <p:nvPr/>
            </p:nvSpPr>
            <p:spPr bwMode="auto">
              <a:xfrm>
                <a:off x="8062979" y="3659217"/>
                <a:ext cx="343961" cy="340974"/>
              </a:xfrm>
              <a:custGeom>
                <a:avLst/>
                <a:gdLst>
                  <a:gd name="T0" fmla="*/ 3514 w 3556"/>
                  <a:gd name="T1" fmla="*/ 2229 h 3525"/>
                  <a:gd name="T2" fmla="*/ 3124 w 3556"/>
                  <a:gd name="T3" fmla="*/ 1935 h 3525"/>
                  <a:gd name="T4" fmla="*/ 3138 w 3556"/>
                  <a:gd name="T5" fmla="*/ 1764 h 3525"/>
                  <a:gd name="T6" fmla="*/ 3124 w 3556"/>
                  <a:gd name="T7" fmla="*/ 1592 h 3525"/>
                  <a:gd name="T8" fmla="*/ 3505 w 3556"/>
                  <a:gd name="T9" fmla="*/ 1304 h 3525"/>
                  <a:gd name="T10" fmla="*/ 3528 w 3556"/>
                  <a:gd name="T11" fmla="*/ 1191 h 3525"/>
                  <a:gd name="T12" fmla="*/ 3164 w 3556"/>
                  <a:gd name="T13" fmla="*/ 579 h 3525"/>
                  <a:gd name="T14" fmla="*/ 3054 w 3556"/>
                  <a:gd name="T15" fmla="*/ 539 h 3525"/>
                  <a:gd name="T16" fmla="*/ 2602 w 3556"/>
                  <a:gd name="T17" fmla="*/ 714 h 3525"/>
                  <a:gd name="T18" fmla="*/ 2295 w 3556"/>
                  <a:gd name="T19" fmla="*/ 542 h 3525"/>
                  <a:gd name="T20" fmla="*/ 2224 w 3556"/>
                  <a:gd name="T21" fmla="*/ 74 h 3525"/>
                  <a:gd name="T22" fmla="*/ 2140 w 3556"/>
                  <a:gd name="T23" fmla="*/ 0 h 3525"/>
                  <a:gd name="T24" fmla="*/ 1420 w 3556"/>
                  <a:gd name="T25" fmla="*/ 0 h 3525"/>
                  <a:gd name="T26" fmla="*/ 1330 w 3556"/>
                  <a:gd name="T27" fmla="*/ 74 h 3525"/>
                  <a:gd name="T28" fmla="*/ 1256 w 3556"/>
                  <a:gd name="T29" fmla="*/ 539 h 3525"/>
                  <a:gd name="T30" fmla="*/ 949 w 3556"/>
                  <a:gd name="T31" fmla="*/ 711 h 3525"/>
                  <a:gd name="T32" fmla="*/ 497 w 3556"/>
                  <a:gd name="T33" fmla="*/ 536 h 3525"/>
                  <a:gd name="T34" fmla="*/ 387 w 3556"/>
                  <a:gd name="T35" fmla="*/ 576 h 3525"/>
                  <a:gd name="T36" fmla="*/ 23 w 3556"/>
                  <a:gd name="T37" fmla="*/ 1186 h 3525"/>
                  <a:gd name="T38" fmla="*/ 48 w 3556"/>
                  <a:gd name="T39" fmla="*/ 1301 h 3525"/>
                  <a:gd name="T40" fmla="*/ 429 w 3556"/>
                  <a:gd name="T41" fmla="*/ 1589 h 3525"/>
                  <a:gd name="T42" fmla="*/ 418 w 3556"/>
                  <a:gd name="T43" fmla="*/ 1761 h 3525"/>
                  <a:gd name="T44" fmla="*/ 432 w 3556"/>
                  <a:gd name="T45" fmla="*/ 1932 h 3525"/>
                  <a:gd name="T46" fmla="*/ 48 w 3556"/>
                  <a:gd name="T47" fmla="*/ 2226 h 3525"/>
                  <a:gd name="T48" fmla="*/ 26 w 3556"/>
                  <a:gd name="T49" fmla="*/ 2339 h 3525"/>
                  <a:gd name="T50" fmla="*/ 390 w 3556"/>
                  <a:gd name="T51" fmla="*/ 2948 h 3525"/>
                  <a:gd name="T52" fmla="*/ 500 w 3556"/>
                  <a:gd name="T53" fmla="*/ 2988 h 3525"/>
                  <a:gd name="T54" fmla="*/ 951 w 3556"/>
                  <a:gd name="T55" fmla="*/ 2813 h 3525"/>
                  <a:gd name="T56" fmla="*/ 1259 w 3556"/>
                  <a:gd name="T57" fmla="*/ 2985 h 3525"/>
                  <a:gd name="T58" fmla="*/ 1330 w 3556"/>
                  <a:gd name="T59" fmla="*/ 3451 h 3525"/>
                  <a:gd name="T60" fmla="*/ 1417 w 3556"/>
                  <a:gd name="T61" fmla="*/ 3524 h 3525"/>
                  <a:gd name="T62" fmla="*/ 2145 w 3556"/>
                  <a:gd name="T63" fmla="*/ 3524 h 3525"/>
                  <a:gd name="T64" fmla="*/ 2233 w 3556"/>
                  <a:gd name="T65" fmla="*/ 3451 h 3525"/>
                  <a:gd name="T66" fmla="*/ 2303 w 3556"/>
                  <a:gd name="T67" fmla="*/ 2985 h 3525"/>
                  <a:gd name="T68" fmla="*/ 2611 w 3556"/>
                  <a:gd name="T69" fmla="*/ 2813 h 3525"/>
                  <a:gd name="T70" fmla="*/ 3062 w 3556"/>
                  <a:gd name="T71" fmla="*/ 2988 h 3525"/>
                  <a:gd name="T72" fmla="*/ 3172 w 3556"/>
                  <a:gd name="T73" fmla="*/ 2948 h 3525"/>
                  <a:gd name="T74" fmla="*/ 3536 w 3556"/>
                  <a:gd name="T75" fmla="*/ 2339 h 3525"/>
                  <a:gd name="T76" fmla="*/ 3514 w 3556"/>
                  <a:gd name="T77" fmla="*/ 2229 h 3525"/>
                  <a:gd name="T78" fmla="*/ 1778 w 3556"/>
                  <a:gd name="T79" fmla="*/ 2381 h 3525"/>
                  <a:gd name="T80" fmla="*/ 1143 w 3556"/>
                  <a:gd name="T81" fmla="*/ 1764 h 3525"/>
                  <a:gd name="T82" fmla="*/ 1778 w 3556"/>
                  <a:gd name="T83" fmla="*/ 1146 h 3525"/>
                  <a:gd name="T84" fmla="*/ 2413 w 3556"/>
                  <a:gd name="T85" fmla="*/ 1764 h 3525"/>
                  <a:gd name="T86" fmla="*/ 1778 w 3556"/>
                  <a:gd name="T87" fmla="*/ 2381 h 3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56" h="3525">
                    <a:moveTo>
                      <a:pt x="3514" y="2229"/>
                    </a:moveTo>
                    <a:lnTo>
                      <a:pt x="3124" y="1935"/>
                    </a:lnTo>
                    <a:cubicBezTo>
                      <a:pt x="3130" y="1879"/>
                      <a:pt x="3138" y="1822"/>
                      <a:pt x="3138" y="1764"/>
                    </a:cubicBezTo>
                    <a:cubicBezTo>
                      <a:pt x="3138" y="1705"/>
                      <a:pt x="3133" y="1648"/>
                      <a:pt x="3124" y="1592"/>
                    </a:cubicBezTo>
                    <a:lnTo>
                      <a:pt x="3505" y="1304"/>
                    </a:lnTo>
                    <a:cubicBezTo>
                      <a:pt x="3539" y="1279"/>
                      <a:pt x="3547" y="1231"/>
                      <a:pt x="3528" y="1191"/>
                    </a:cubicBezTo>
                    <a:lnTo>
                      <a:pt x="3164" y="579"/>
                    </a:lnTo>
                    <a:cubicBezTo>
                      <a:pt x="3141" y="539"/>
                      <a:pt x="3093" y="525"/>
                      <a:pt x="3054" y="539"/>
                    </a:cubicBezTo>
                    <a:lnTo>
                      <a:pt x="2602" y="714"/>
                    </a:lnTo>
                    <a:cubicBezTo>
                      <a:pt x="2506" y="644"/>
                      <a:pt x="2405" y="587"/>
                      <a:pt x="2295" y="542"/>
                    </a:cubicBezTo>
                    <a:lnTo>
                      <a:pt x="2224" y="74"/>
                    </a:lnTo>
                    <a:cubicBezTo>
                      <a:pt x="2224" y="31"/>
                      <a:pt x="2185" y="0"/>
                      <a:pt x="2140" y="0"/>
                    </a:cubicBezTo>
                    <a:lnTo>
                      <a:pt x="1420" y="0"/>
                    </a:lnTo>
                    <a:cubicBezTo>
                      <a:pt x="1375" y="0"/>
                      <a:pt x="1335" y="31"/>
                      <a:pt x="1330" y="74"/>
                    </a:cubicBezTo>
                    <a:lnTo>
                      <a:pt x="1256" y="539"/>
                    </a:lnTo>
                    <a:cubicBezTo>
                      <a:pt x="1146" y="582"/>
                      <a:pt x="1045" y="647"/>
                      <a:pt x="949" y="711"/>
                    </a:cubicBezTo>
                    <a:lnTo>
                      <a:pt x="497" y="536"/>
                    </a:lnTo>
                    <a:cubicBezTo>
                      <a:pt x="455" y="520"/>
                      <a:pt x="410" y="536"/>
                      <a:pt x="387" y="576"/>
                    </a:cubicBezTo>
                    <a:lnTo>
                      <a:pt x="23" y="1186"/>
                    </a:lnTo>
                    <a:cubicBezTo>
                      <a:pt x="0" y="1228"/>
                      <a:pt x="12" y="1273"/>
                      <a:pt x="48" y="1301"/>
                    </a:cubicBezTo>
                    <a:lnTo>
                      <a:pt x="429" y="1589"/>
                    </a:lnTo>
                    <a:cubicBezTo>
                      <a:pt x="424" y="1645"/>
                      <a:pt x="418" y="1705"/>
                      <a:pt x="418" y="1761"/>
                    </a:cubicBezTo>
                    <a:cubicBezTo>
                      <a:pt x="418" y="1819"/>
                      <a:pt x="424" y="1876"/>
                      <a:pt x="432" y="1932"/>
                    </a:cubicBezTo>
                    <a:lnTo>
                      <a:pt x="48" y="2226"/>
                    </a:lnTo>
                    <a:cubicBezTo>
                      <a:pt x="15" y="2251"/>
                      <a:pt x="6" y="2299"/>
                      <a:pt x="26" y="2339"/>
                    </a:cubicBezTo>
                    <a:lnTo>
                      <a:pt x="390" y="2948"/>
                    </a:lnTo>
                    <a:cubicBezTo>
                      <a:pt x="412" y="2988"/>
                      <a:pt x="460" y="3002"/>
                      <a:pt x="500" y="2988"/>
                    </a:cubicBezTo>
                    <a:lnTo>
                      <a:pt x="951" y="2813"/>
                    </a:lnTo>
                    <a:cubicBezTo>
                      <a:pt x="1047" y="2883"/>
                      <a:pt x="1149" y="2940"/>
                      <a:pt x="1259" y="2985"/>
                    </a:cubicBezTo>
                    <a:lnTo>
                      <a:pt x="1330" y="3451"/>
                    </a:lnTo>
                    <a:cubicBezTo>
                      <a:pt x="1332" y="3493"/>
                      <a:pt x="1372" y="3524"/>
                      <a:pt x="1417" y="3524"/>
                    </a:cubicBezTo>
                    <a:lnTo>
                      <a:pt x="2145" y="3524"/>
                    </a:lnTo>
                    <a:cubicBezTo>
                      <a:pt x="2190" y="3524"/>
                      <a:pt x="2230" y="3493"/>
                      <a:pt x="2233" y="3451"/>
                    </a:cubicBezTo>
                    <a:lnTo>
                      <a:pt x="2303" y="2985"/>
                    </a:lnTo>
                    <a:cubicBezTo>
                      <a:pt x="2413" y="2943"/>
                      <a:pt x="2515" y="2878"/>
                      <a:pt x="2611" y="2813"/>
                    </a:cubicBezTo>
                    <a:lnTo>
                      <a:pt x="3062" y="2988"/>
                    </a:lnTo>
                    <a:cubicBezTo>
                      <a:pt x="3105" y="3005"/>
                      <a:pt x="3150" y="2988"/>
                      <a:pt x="3172" y="2948"/>
                    </a:cubicBezTo>
                    <a:lnTo>
                      <a:pt x="3536" y="2339"/>
                    </a:lnTo>
                    <a:cubicBezTo>
                      <a:pt x="3555" y="2302"/>
                      <a:pt x="3547" y="2257"/>
                      <a:pt x="3514" y="2229"/>
                    </a:cubicBezTo>
                    <a:close/>
                    <a:moveTo>
                      <a:pt x="1778" y="2381"/>
                    </a:moveTo>
                    <a:cubicBezTo>
                      <a:pt x="1428" y="2381"/>
                      <a:pt x="1143" y="2104"/>
                      <a:pt x="1143" y="1764"/>
                    </a:cubicBezTo>
                    <a:cubicBezTo>
                      <a:pt x="1143" y="1423"/>
                      <a:pt x="1428" y="1146"/>
                      <a:pt x="1778" y="1146"/>
                    </a:cubicBezTo>
                    <a:cubicBezTo>
                      <a:pt x="2128" y="1146"/>
                      <a:pt x="2413" y="1423"/>
                      <a:pt x="2413" y="1764"/>
                    </a:cubicBezTo>
                    <a:cubicBezTo>
                      <a:pt x="2413" y="2104"/>
                      <a:pt x="2131" y="2381"/>
                      <a:pt x="1778" y="2381"/>
                    </a:cubicBez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grpSp>
      <p:sp>
        <p:nvSpPr>
          <p:cNvPr id="3" name="Text Placeholder 2">
            <a:extLst>
              <a:ext uri="{FF2B5EF4-FFF2-40B4-BE49-F238E27FC236}">
                <a16:creationId xmlns:a16="http://schemas.microsoft.com/office/drawing/2014/main" id="{5F294381-E8C0-4B63-8876-020EDC05F7EA}"/>
              </a:ext>
            </a:extLst>
          </p:cNvPr>
          <p:cNvSpPr>
            <a:spLocks noGrp="1"/>
          </p:cNvSpPr>
          <p:nvPr>
            <p:ph type="body" idx="10"/>
          </p:nvPr>
        </p:nvSpPr>
        <p:spPr/>
        <p:txBody>
          <a:bodyPr/>
          <a:lstStyle/>
          <a:p>
            <a:r>
              <a:rPr lang="en-US" sz="1800" b="0" i="0" kern="1200" dirty="0">
                <a:solidFill>
                  <a:schemeClr val="tx1"/>
                </a:solidFill>
                <a:effectLst/>
                <a:latin typeface="+mn-lt"/>
                <a:ea typeface="+mn-ea"/>
                <a:cs typeface="+mn-cs"/>
              </a:rPr>
              <a:t>Asymmetric Logical Unit Access (ALUA) </a:t>
            </a:r>
            <a:r>
              <a:rPr lang="en-IN" dirty="0"/>
              <a:t>provides host optimal path to the LUN</a:t>
            </a:r>
          </a:p>
          <a:p>
            <a:endParaRPr lang="en-IN" dirty="0"/>
          </a:p>
        </p:txBody>
      </p:sp>
      <p:sp>
        <p:nvSpPr>
          <p:cNvPr id="4" name="Title 3">
            <a:extLst>
              <a:ext uri="{FF2B5EF4-FFF2-40B4-BE49-F238E27FC236}">
                <a16:creationId xmlns:a16="http://schemas.microsoft.com/office/drawing/2014/main" id="{9288FBE5-EC23-4DDB-BE1B-4B938B70DB7D}"/>
              </a:ext>
            </a:extLst>
          </p:cNvPr>
          <p:cNvSpPr>
            <a:spLocks noGrp="1"/>
          </p:cNvSpPr>
          <p:nvPr>
            <p:ph type="title"/>
          </p:nvPr>
        </p:nvSpPr>
        <p:spPr/>
        <p:txBody>
          <a:bodyPr/>
          <a:lstStyle/>
          <a:p>
            <a:r>
              <a:rPr lang="en-IN" dirty="0"/>
              <a:t>Host path to LUNs</a:t>
            </a:r>
          </a:p>
        </p:txBody>
      </p:sp>
      <p:cxnSp>
        <p:nvCxnSpPr>
          <p:cNvPr id="7" name="Straight Arrow Connector 6">
            <a:extLst>
              <a:ext uri="{FF2B5EF4-FFF2-40B4-BE49-F238E27FC236}">
                <a16:creationId xmlns:a16="http://schemas.microsoft.com/office/drawing/2014/main" id="{96896EA6-1B95-40FB-A08C-23109769B9AC}"/>
              </a:ext>
            </a:extLst>
          </p:cNvPr>
          <p:cNvCxnSpPr>
            <a:cxnSpLocks/>
            <a:stCxn id="22" idx="3"/>
            <a:endCxn id="47" idx="1"/>
          </p:cNvCxnSpPr>
          <p:nvPr/>
        </p:nvCxnSpPr>
        <p:spPr>
          <a:xfrm>
            <a:off x="2911311" y="3138493"/>
            <a:ext cx="1550127" cy="619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55368A0C-3C97-4B41-AF1B-C151AB1170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3061" y="4371849"/>
            <a:ext cx="1371600" cy="371475"/>
          </a:xfrm>
          <a:prstGeom prst="rect">
            <a:avLst/>
          </a:prstGeom>
        </p:spPr>
      </p:pic>
      <p:pic>
        <p:nvPicPr>
          <p:cNvPr id="21" name="Picture 20">
            <a:extLst>
              <a:ext uri="{FF2B5EF4-FFF2-40B4-BE49-F238E27FC236}">
                <a16:creationId xmlns:a16="http://schemas.microsoft.com/office/drawing/2014/main" id="{A975C213-D1B9-4653-B179-405AD05A7B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2513" y="4371849"/>
            <a:ext cx="1371600" cy="371475"/>
          </a:xfrm>
          <a:prstGeom prst="rect">
            <a:avLst/>
          </a:prstGeom>
        </p:spPr>
      </p:pic>
      <p:pic>
        <p:nvPicPr>
          <p:cNvPr id="22" name="image227.png">
            <a:extLst>
              <a:ext uri="{FF2B5EF4-FFF2-40B4-BE49-F238E27FC236}">
                <a16:creationId xmlns:a16="http://schemas.microsoft.com/office/drawing/2014/main" id="{870276BD-E82D-44D6-83FE-EE9314B405F5}"/>
              </a:ext>
            </a:extLst>
          </p:cNvPr>
          <p:cNvPicPr/>
          <p:nvPr/>
        </p:nvPicPr>
        <p:blipFill>
          <a:blip r:embed="rId4"/>
          <a:stretch>
            <a:fillRect/>
          </a:stretch>
        </p:blipFill>
        <p:spPr>
          <a:xfrm>
            <a:off x="2404861" y="2591071"/>
            <a:ext cx="506450" cy="1094843"/>
          </a:xfrm>
          <a:prstGeom prst="rect">
            <a:avLst/>
          </a:prstGeom>
          <a:ln w="12700">
            <a:miter lim="400000"/>
          </a:ln>
        </p:spPr>
      </p:pic>
      <p:sp>
        <p:nvSpPr>
          <p:cNvPr id="24" name="Rectangle 23">
            <a:extLst>
              <a:ext uri="{FF2B5EF4-FFF2-40B4-BE49-F238E27FC236}">
                <a16:creationId xmlns:a16="http://schemas.microsoft.com/office/drawing/2014/main" id="{EF9DFF72-1FF1-440C-8A8E-A25D3DBC3411}"/>
              </a:ext>
            </a:extLst>
          </p:cNvPr>
          <p:cNvSpPr/>
          <p:nvPr/>
        </p:nvSpPr>
        <p:spPr>
          <a:xfrm>
            <a:off x="3317750" y="2803956"/>
            <a:ext cx="508108" cy="237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ysClr val="windowText" lastClr="000000"/>
                </a:solidFill>
              </a:rPr>
              <a:t>ALUA</a:t>
            </a:r>
          </a:p>
        </p:txBody>
      </p:sp>
      <p:pic>
        <p:nvPicPr>
          <p:cNvPr id="26" name="image124.png" descr="SnapMirror-Left.png">
            <a:extLst>
              <a:ext uri="{FF2B5EF4-FFF2-40B4-BE49-F238E27FC236}">
                <a16:creationId xmlns:a16="http://schemas.microsoft.com/office/drawing/2014/main" id="{96813967-D901-4F8C-AF77-BAADB5FA00CE}"/>
              </a:ext>
            </a:extLst>
          </p:cNvPr>
          <p:cNvPicPr/>
          <p:nvPr/>
        </p:nvPicPr>
        <p:blipFill>
          <a:blip r:embed="rId5"/>
          <a:stretch>
            <a:fillRect/>
          </a:stretch>
        </p:blipFill>
        <p:spPr>
          <a:xfrm>
            <a:off x="5744042" y="4377212"/>
            <a:ext cx="707562" cy="360746"/>
          </a:xfrm>
          <a:prstGeom prst="rect">
            <a:avLst/>
          </a:prstGeom>
          <a:ln w="12700">
            <a:miter lim="400000"/>
          </a:ln>
        </p:spPr>
      </p:pic>
      <p:sp>
        <p:nvSpPr>
          <p:cNvPr id="34" name="TextBox 33">
            <a:extLst>
              <a:ext uri="{FF2B5EF4-FFF2-40B4-BE49-F238E27FC236}">
                <a16:creationId xmlns:a16="http://schemas.microsoft.com/office/drawing/2014/main" id="{502600B6-ACE9-40A1-A667-3479ADA653DE}"/>
              </a:ext>
            </a:extLst>
          </p:cNvPr>
          <p:cNvSpPr txBox="1"/>
          <p:nvPr/>
        </p:nvSpPr>
        <p:spPr>
          <a:xfrm>
            <a:off x="4265686" y="3632361"/>
            <a:ext cx="1116128" cy="276999"/>
          </a:xfrm>
          <a:prstGeom prst="rect">
            <a:avLst/>
          </a:prstGeom>
          <a:solidFill>
            <a:schemeClr val="accent1"/>
          </a:solidFill>
          <a:ln>
            <a:solidFill>
              <a:srgbClr val="5CC4FF"/>
            </a:solidFill>
          </a:ln>
        </p:spPr>
        <p:txBody>
          <a:bodyPr wrap="square" rtlCol="0">
            <a:spAutoFit/>
          </a:bodyPr>
          <a:lstStyle/>
          <a:p>
            <a:pPr algn="ctr"/>
            <a:r>
              <a:rPr lang="en-IN" sz="1200" dirty="0"/>
              <a:t>SVM</a:t>
            </a:r>
          </a:p>
        </p:txBody>
      </p:sp>
      <p:sp>
        <p:nvSpPr>
          <p:cNvPr id="40" name="TextBox 39">
            <a:extLst>
              <a:ext uri="{FF2B5EF4-FFF2-40B4-BE49-F238E27FC236}">
                <a16:creationId xmlns:a16="http://schemas.microsoft.com/office/drawing/2014/main" id="{1A595678-1EC3-43AC-B87C-2C78FB1B46FA}"/>
              </a:ext>
            </a:extLst>
          </p:cNvPr>
          <p:cNvSpPr txBox="1"/>
          <p:nvPr/>
        </p:nvSpPr>
        <p:spPr>
          <a:xfrm>
            <a:off x="6734818" y="3652027"/>
            <a:ext cx="1116128" cy="276999"/>
          </a:xfrm>
          <a:prstGeom prst="rect">
            <a:avLst/>
          </a:prstGeom>
          <a:solidFill>
            <a:schemeClr val="accent1"/>
          </a:solidFill>
          <a:ln>
            <a:solidFill>
              <a:srgbClr val="5CC4FF"/>
            </a:solidFill>
          </a:ln>
        </p:spPr>
        <p:txBody>
          <a:bodyPr wrap="square" rtlCol="0">
            <a:spAutoFit/>
          </a:bodyPr>
          <a:lstStyle/>
          <a:p>
            <a:pPr algn="ctr"/>
            <a:r>
              <a:rPr lang="en-IN" sz="1200" dirty="0"/>
              <a:t>SVM</a:t>
            </a:r>
          </a:p>
        </p:txBody>
      </p:sp>
      <p:sp>
        <p:nvSpPr>
          <p:cNvPr id="45" name="Rectangle: Rounded Corners 44">
            <a:extLst>
              <a:ext uri="{FF2B5EF4-FFF2-40B4-BE49-F238E27FC236}">
                <a16:creationId xmlns:a16="http://schemas.microsoft.com/office/drawing/2014/main" id="{FEAC7B06-A1C5-48D3-8EAC-0EBD02432014}"/>
              </a:ext>
            </a:extLst>
          </p:cNvPr>
          <p:cNvSpPr/>
          <p:nvPr/>
        </p:nvSpPr>
        <p:spPr>
          <a:xfrm>
            <a:off x="4221211" y="2663106"/>
            <a:ext cx="1160604" cy="782678"/>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pic>
        <p:nvPicPr>
          <p:cNvPr id="47" name="image141.png" descr="FlexVol.png">
            <a:extLst>
              <a:ext uri="{FF2B5EF4-FFF2-40B4-BE49-F238E27FC236}">
                <a16:creationId xmlns:a16="http://schemas.microsoft.com/office/drawing/2014/main" id="{1061CA5B-8800-4B2D-8A56-97913631221B}"/>
              </a:ext>
            </a:extLst>
          </p:cNvPr>
          <p:cNvPicPr/>
          <p:nvPr/>
        </p:nvPicPr>
        <p:blipFill>
          <a:blip r:embed="rId6"/>
          <a:stretch>
            <a:fillRect/>
          </a:stretch>
        </p:blipFill>
        <p:spPr>
          <a:xfrm>
            <a:off x="4461438" y="2892966"/>
            <a:ext cx="251764" cy="503433"/>
          </a:xfrm>
          <a:prstGeom prst="rect">
            <a:avLst/>
          </a:prstGeom>
          <a:ln w="12700">
            <a:miter lim="400000"/>
          </a:ln>
        </p:spPr>
      </p:pic>
      <p:sp>
        <p:nvSpPr>
          <p:cNvPr id="51" name="Rectangle: Rounded Corners 50">
            <a:extLst>
              <a:ext uri="{FF2B5EF4-FFF2-40B4-BE49-F238E27FC236}">
                <a16:creationId xmlns:a16="http://schemas.microsoft.com/office/drawing/2014/main" id="{5B80AE15-0B3A-4CB2-9473-6ADFEC96360E}"/>
              </a:ext>
            </a:extLst>
          </p:cNvPr>
          <p:cNvSpPr/>
          <p:nvPr/>
        </p:nvSpPr>
        <p:spPr>
          <a:xfrm>
            <a:off x="6664006" y="2640226"/>
            <a:ext cx="1160604" cy="782678"/>
          </a:xfrm>
          <a:prstGeom prst="roundRect">
            <a:avLst/>
          </a:prstGeom>
          <a:solidFill>
            <a:schemeClr val="bg2"/>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pic>
        <p:nvPicPr>
          <p:cNvPr id="53" name="image141.png" descr="FlexVol.png">
            <a:extLst>
              <a:ext uri="{FF2B5EF4-FFF2-40B4-BE49-F238E27FC236}">
                <a16:creationId xmlns:a16="http://schemas.microsoft.com/office/drawing/2014/main" id="{1F43F043-4D6A-42EC-BF22-19F524011FEB}"/>
              </a:ext>
            </a:extLst>
          </p:cNvPr>
          <p:cNvPicPr/>
          <p:nvPr/>
        </p:nvPicPr>
        <p:blipFill>
          <a:blip r:embed="rId6"/>
          <a:stretch>
            <a:fillRect/>
          </a:stretch>
        </p:blipFill>
        <p:spPr>
          <a:xfrm>
            <a:off x="6893842" y="2848293"/>
            <a:ext cx="251764" cy="503433"/>
          </a:xfrm>
          <a:prstGeom prst="rect">
            <a:avLst/>
          </a:prstGeom>
          <a:ln w="12700">
            <a:miter lim="400000"/>
          </a:ln>
        </p:spPr>
      </p:pic>
      <p:sp>
        <p:nvSpPr>
          <p:cNvPr id="64" name="TextBox 63">
            <a:extLst>
              <a:ext uri="{FF2B5EF4-FFF2-40B4-BE49-F238E27FC236}">
                <a16:creationId xmlns:a16="http://schemas.microsoft.com/office/drawing/2014/main" id="{2E4AB386-4E06-4460-98C3-3B0D7432748B}"/>
              </a:ext>
            </a:extLst>
          </p:cNvPr>
          <p:cNvSpPr txBox="1"/>
          <p:nvPr/>
        </p:nvSpPr>
        <p:spPr>
          <a:xfrm>
            <a:off x="4435461" y="3438405"/>
            <a:ext cx="866471" cy="246221"/>
          </a:xfrm>
          <a:prstGeom prst="rect">
            <a:avLst/>
          </a:prstGeom>
          <a:noFill/>
        </p:spPr>
        <p:txBody>
          <a:bodyPr wrap="square" rtlCol="0">
            <a:spAutoFit/>
          </a:bodyPr>
          <a:lstStyle/>
          <a:p>
            <a:r>
              <a:rPr lang="en-IN" sz="1000" dirty="0"/>
              <a:t>Master CG</a:t>
            </a:r>
          </a:p>
        </p:txBody>
      </p:sp>
      <p:sp>
        <p:nvSpPr>
          <p:cNvPr id="66" name="TextBox 65">
            <a:extLst>
              <a:ext uri="{FF2B5EF4-FFF2-40B4-BE49-F238E27FC236}">
                <a16:creationId xmlns:a16="http://schemas.microsoft.com/office/drawing/2014/main" id="{BAC856CF-7427-4177-9F50-D0BB6656A4CA}"/>
              </a:ext>
            </a:extLst>
          </p:cNvPr>
          <p:cNvSpPr txBox="1"/>
          <p:nvPr/>
        </p:nvSpPr>
        <p:spPr>
          <a:xfrm>
            <a:off x="6859647" y="3436681"/>
            <a:ext cx="866471" cy="246221"/>
          </a:xfrm>
          <a:prstGeom prst="rect">
            <a:avLst/>
          </a:prstGeom>
          <a:noFill/>
        </p:spPr>
        <p:txBody>
          <a:bodyPr wrap="square" rtlCol="0">
            <a:spAutoFit/>
          </a:bodyPr>
          <a:lstStyle/>
          <a:p>
            <a:r>
              <a:rPr lang="en-IN" sz="1000" dirty="0"/>
              <a:t>Mirror CG</a:t>
            </a:r>
          </a:p>
        </p:txBody>
      </p:sp>
      <p:cxnSp>
        <p:nvCxnSpPr>
          <p:cNvPr id="68" name="Connector: Elbow 67">
            <a:extLst>
              <a:ext uri="{FF2B5EF4-FFF2-40B4-BE49-F238E27FC236}">
                <a16:creationId xmlns:a16="http://schemas.microsoft.com/office/drawing/2014/main" id="{4236C4AD-A04E-4EAE-9E6D-E2A7FB412C79}"/>
              </a:ext>
            </a:extLst>
          </p:cNvPr>
          <p:cNvCxnSpPr>
            <a:stCxn id="22" idx="3"/>
            <a:endCxn id="53" idx="0"/>
          </p:cNvCxnSpPr>
          <p:nvPr/>
        </p:nvCxnSpPr>
        <p:spPr>
          <a:xfrm flipV="1">
            <a:off x="2911312" y="2848292"/>
            <a:ext cx="4108413" cy="290200"/>
          </a:xfrm>
          <a:prstGeom prst="bentConnector4">
            <a:avLst>
              <a:gd name="adj1" fmla="val 25650"/>
              <a:gd name="adj2" fmla="val 324698"/>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C104FB3E-95E1-412A-9860-289595461017}"/>
              </a:ext>
            </a:extLst>
          </p:cNvPr>
          <p:cNvSpPr txBox="1"/>
          <p:nvPr/>
        </p:nvSpPr>
        <p:spPr>
          <a:xfrm>
            <a:off x="4895751" y="1897681"/>
            <a:ext cx="1455034" cy="246221"/>
          </a:xfrm>
          <a:prstGeom prst="rect">
            <a:avLst/>
          </a:prstGeom>
          <a:noFill/>
        </p:spPr>
        <p:txBody>
          <a:bodyPr wrap="square" rtlCol="0">
            <a:spAutoFit/>
          </a:bodyPr>
          <a:lstStyle/>
          <a:p>
            <a:r>
              <a:rPr lang="en-IN" sz="1000" dirty="0"/>
              <a:t>Active nonoptimized</a:t>
            </a:r>
          </a:p>
        </p:txBody>
      </p:sp>
      <p:sp>
        <p:nvSpPr>
          <p:cNvPr id="74" name="TextBox 73">
            <a:extLst>
              <a:ext uri="{FF2B5EF4-FFF2-40B4-BE49-F238E27FC236}">
                <a16:creationId xmlns:a16="http://schemas.microsoft.com/office/drawing/2014/main" id="{75640835-9DB8-4E86-B2A9-F622E009CA0D}"/>
              </a:ext>
            </a:extLst>
          </p:cNvPr>
          <p:cNvSpPr txBox="1"/>
          <p:nvPr/>
        </p:nvSpPr>
        <p:spPr>
          <a:xfrm>
            <a:off x="2905516" y="3190460"/>
            <a:ext cx="1303451" cy="246221"/>
          </a:xfrm>
          <a:prstGeom prst="rect">
            <a:avLst/>
          </a:prstGeom>
          <a:noFill/>
        </p:spPr>
        <p:txBody>
          <a:bodyPr wrap="square" rtlCol="0">
            <a:spAutoFit/>
          </a:bodyPr>
          <a:lstStyle/>
          <a:p>
            <a:r>
              <a:rPr lang="en-IN" sz="1000" dirty="0"/>
              <a:t>Active optimized</a:t>
            </a:r>
          </a:p>
        </p:txBody>
      </p:sp>
      <p:cxnSp>
        <p:nvCxnSpPr>
          <p:cNvPr id="77" name="Straight Arrow Connector 76">
            <a:extLst>
              <a:ext uri="{FF2B5EF4-FFF2-40B4-BE49-F238E27FC236}">
                <a16:creationId xmlns:a16="http://schemas.microsoft.com/office/drawing/2014/main" id="{3D42AABD-2158-47E8-9D4B-0DB6FAB5A553}"/>
              </a:ext>
            </a:extLst>
          </p:cNvPr>
          <p:cNvCxnSpPr/>
          <p:nvPr/>
        </p:nvCxnSpPr>
        <p:spPr>
          <a:xfrm flipH="1">
            <a:off x="5407896" y="3052301"/>
            <a:ext cx="1260000" cy="0"/>
          </a:xfrm>
          <a:prstGeom prst="straightConnector1">
            <a:avLst/>
          </a:prstGeom>
          <a:ln w="158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8077CFE-EEAB-4506-91B0-4DEB227AD4D7}"/>
              </a:ext>
            </a:extLst>
          </p:cNvPr>
          <p:cNvSpPr txBox="1"/>
          <p:nvPr/>
        </p:nvSpPr>
        <p:spPr>
          <a:xfrm>
            <a:off x="4895752" y="2375879"/>
            <a:ext cx="1976509" cy="246221"/>
          </a:xfrm>
          <a:prstGeom prst="rect">
            <a:avLst/>
          </a:prstGeom>
          <a:noFill/>
        </p:spPr>
        <p:txBody>
          <a:bodyPr wrap="square" rtlCol="0">
            <a:spAutoFit/>
          </a:bodyPr>
          <a:lstStyle/>
          <a:p>
            <a:r>
              <a:rPr lang="en-IN" sz="1000" dirty="0"/>
              <a:t>Common LUN ID across copies</a:t>
            </a:r>
          </a:p>
        </p:txBody>
      </p:sp>
      <p:sp>
        <p:nvSpPr>
          <p:cNvPr id="8" name="TextBox 7">
            <a:extLst>
              <a:ext uri="{FF2B5EF4-FFF2-40B4-BE49-F238E27FC236}">
                <a16:creationId xmlns:a16="http://schemas.microsoft.com/office/drawing/2014/main" id="{6A499EAA-A862-4009-BBAA-10664C899E4D}"/>
              </a:ext>
            </a:extLst>
          </p:cNvPr>
          <p:cNvSpPr txBox="1"/>
          <p:nvPr/>
        </p:nvSpPr>
        <p:spPr>
          <a:xfrm>
            <a:off x="5446098" y="2808224"/>
            <a:ext cx="1303451" cy="246221"/>
          </a:xfrm>
          <a:prstGeom prst="rect">
            <a:avLst/>
          </a:prstGeom>
          <a:noFill/>
        </p:spPr>
        <p:txBody>
          <a:bodyPr wrap="square" rtlCol="0">
            <a:spAutoFit/>
          </a:bodyPr>
          <a:lstStyle/>
          <a:p>
            <a:r>
              <a:rPr lang="en-IN" sz="1000" dirty="0"/>
              <a:t>Proxy path</a:t>
            </a:r>
          </a:p>
        </p:txBody>
      </p:sp>
      <p:sp>
        <p:nvSpPr>
          <p:cNvPr id="9" name="TextBox 8">
            <a:extLst>
              <a:ext uri="{FF2B5EF4-FFF2-40B4-BE49-F238E27FC236}">
                <a16:creationId xmlns:a16="http://schemas.microsoft.com/office/drawing/2014/main" id="{B07EA815-029F-4777-9175-F66AD9F9DBD4}"/>
              </a:ext>
            </a:extLst>
          </p:cNvPr>
          <p:cNvSpPr txBox="1"/>
          <p:nvPr/>
        </p:nvSpPr>
        <p:spPr>
          <a:xfrm>
            <a:off x="4118494" y="5086584"/>
            <a:ext cx="1371595" cy="369332"/>
          </a:xfrm>
          <a:prstGeom prst="rect">
            <a:avLst/>
          </a:prstGeom>
          <a:noFill/>
        </p:spPr>
        <p:txBody>
          <a:bodyPr wrap="square" rtlCol="0">
            <a:spAutoFit/>
          </a:bodyPr>
          <a:lstStyle/>
          <a:p>
            <a:r>
              <a:rPr lang="en-IN" dirty="0"/>
              <a:t>Cluster A</a:t>
            </a:r>
          </a:p>
        </p:txBody>
      </p:sp>
      <p:sp>
        <p:nvSpPr>
          <p:cNvPr id="10" name="TextBox 9">
            <a:extLst>
              <a:ext uri="{FF2B5EF4-FFF2-40B4-BE49-F238E27FC236}">
                <a16:creationId xmlns:a16="http://schemas.microsoft.com/office/drawing/2014/main" id="{B7B850A1-1F45-43AC-A707-B6564466745E}"/>
              </a:ext>
            </a:extLst>
          </p:cNvPr>
          <p:cNvSpPr txBox="1"/>
          <p:nvPr/>
        </p:nvSpPr>
        <p:spPr>
          <a:xfrm>
            <a:off x="6843938" y="5072457"/>
            <a:ext cx="1215594" cy="371475"/>
          </a:xfrm>
          <a:prstGeom prst="rect">
            <a:avLst/>
          </a:prstGeom>
          <a:noFill/>
        </p:spPr>
        <p:txBody>
          <a:bodyPr wrap="square" rtlCol="0">
            <a:spAutoFit/>
          </a:bodyPr>
          <a:lstStyle/>
          <a:p>
            <a:r>
              <a:rPr lang="en-IN" dirty="0"/>
              <a:t>Cluster B</a:t>
            </a:r>
          </a:p>
        </p:txBody>
      </p:sp>
      <p:sp>
        <p:nvSpPr>
          <p:cNvPr id="11" name="Footer Placeholder 10">
            <a:extLst>
              <a:ext uri="{FF2B5EF4-FFF2-40B4-BE49-F238E27FC236}">
                <a16:creationId xmlns:a16="http://schemas.microsoft.com/office/drawing/2014/main" id="{A858DDF2-E8D2-7846-A5F6-2484DDAA4962}"/>
              </a:ext>
            </a:extLst>
          </p:cNvPr>
          <p:cNvSpPr>
            <a:spLocks noGrp="1"/>
          </p:cNvSpPr>
          <p:nvPr>
            <p:ph type="ftr" sz="quarter" idx="3"/>
          </p:nvPr>
        </p:nvSpPr>
        <p:spPr/>
        <p:txBody>
          <a:bodyPr/>
          <a:lstStyle/>
          <a:p>
            <a:r>
              <a:rPr lang="en-US" dirty="0"/>
              <a:t>© 2021 NetApp, Inc. All rights reserved.  — NETAPP CONFIDENTIAL — </a:t>
            </a:r>
          </a:p>
        </p:txBody>
      </p:sp>
      <p:sp>
        <p:nvSpPr>
          <p:cNvPr id="12" name="Slide Number Placeholder 11">
            <a:extLst>
              <a:ext uri="{FF2B5EF4-FFF2-40B4-BE49-F238E27FC236}">
                <a16:creationId xmlns:a16="http://schemas.microsoft.com/office/drawing/2014/main" id="{747762BB-11C2-1746-A116-FCEAE765E3D7}"/>
              </a:ext>
            </a:extLst>
          </p:cNvPr>
          <p:cNvSpPr>
            <a:spLocks noGrp="1"/>
          </p:cNvSpPr>
          <p:nvPr>
            <p:ph type="sldNum" sz="quarter" idx="4"/>
          </p:nvPr>
        </p:nvSpPr>
        <p:spPr/>
        <p:txBody>
          <a:bodyPr/>
          <a:lstStyle/>
          <a:p>
            <a:fld id="{B071A5F3-A4FF-4CEE-8215-C08835B585C1}" type="slidenum">
              <a:rPr lang="en-US" smtClean="0"/>
              <a:pPr/>
              <a:t>7</a:t>
            </a:fld>
            <a:endParaRPr lang="en-US" dirty="0"/>
          </a:p>
        </p:txBody>
      </p:sp>
      <p:pic>
        <p:nvPicPr>
          <p:cNvPr id="41" name="image262.png" descr="App-Oracle.png">
            <a:extLst>
              <a:ext uri="{FF2B5EF4-FFF2-40B4-BE49-F238E27FC236}">
                <a16:creationId xmlns:a16="http://schemas.microsoft.com/office/drawing/2014/main" id="{70C8C29E-F553-47AA-A2CE-A4913E8B2399}"/>
              </a:ext>
            </a:extLst>
          </p:cNvPr>
          <p:cNvPicPr/>
          <p:nvPr/>
        </p:nvPicPr>
        <p:blipFill>
          <a:blip r:embed="rId7"/>
          <a:stretch>
            <a:fillRect/>
          </a:stretch>
        </p:blipFill>
        <p:spPr>
          <a:xfrm>
            <a:off x="2354820" y="3190460"/>
            <a:ext cx="584200" cy="411942"/>
          </a:xfrm>
          <a:prstGeom prst="rect">
            <a:avLst/>
          </a:prstGeom>
          <a:ln w="12700">
            <a:miter lim="400000"/>
          </a:ln>
        </p:spPr>
      </p:pic>
    </p:spTree>
    <p:extLst>
      <p:ext uri="{BB962C8B-B14F-4D97-AF65-F5344CB8AC3E}">
        <p14:creationId xmlns:p14="http://schemas.microsoft.com/office/powerpoint/2010/main" val="313935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B405B7-2AD7-48AD-9B0C-157CCC45D3C5}"/>
              </a:ext>
            </a:extLst>
          </p:cNvPr>
          <p:cNvSpPr>
            <a:spLocks noGrp="1"/>
          </p:cNvSpPr>
          <p:nvPr>
            <p:ph type="body" idx="10"/>
          </p:nvPr>
        </p:nvSpPr>
        <p:spPr/>
        <p:txBody>
          <a:bodyPr/>
          <a:lstStyle/>
          <a:p>
            <a:r>
              <a:rPr lang="en-IN" dirty="0"/>
              <a:t>Host accesses LUN using newly designated optimized path in planned failover</a:t>
            </a:r>
          </a:p>
        </p:txBody>
      </p:sp>
      <p:sp>
        <p:nvSpPr>
          <p:cNvPr id="4" name="Title 3">
            <a:extLst>
              <a:ext uri="{FF2B5EF4-FFF2-40B4-BE49-F238E27FC236}">
                <a16:creationId xmlns:a16="http://schemas.microsoft.com/office/drawing/2014/main" id="{94FFD6BC-7760-431F-846E-180E10B6EE91}"/>
              </a:ext>
            </a:extLst>
          </p:cNvPr>
          <p:cNvSpPr>
            <a:spLocks noGrp="1"/>
          </p:cNvSpPr>
          <p:nvPr>
            <p:ph type="title"/>
          </p:nvPr>
        </p:nvSpPr>
        <p:spPr/>
        <p:txBody>
          <a:bodyPr/>
          <a:lstStyle/>
          <a:p>
            <a:r>
              <a:rPr lang="en-IN" dirty="0"/>
              <a:t>Planned failover</a:t>
            </a:r>
          </a:p>
        </p:txBody>
      </p:sp>
      <p:sp>
        <p:nvSpPr>
          <p:cNvPr id="11" name="Rectangle: Rounded Corners 10">
            <a:extLst>
              <a:ext uri="{FF2B5EF4-FFF2-40B4-BE49-F238E27FC236}">
                <a16:creationId xmlns:a16="http://schemas.microsoft.com/office/drawing/2014/main" id="{D598C1EF-9CF1-45D5-8D53-2462D91FB958}"/>
              </a:ext>
            </a:extLst>
          </p:cNvPr>
          <p:cNvSpPr/>
          <p:nvPr/>
        </p:nvSpPr>
        <p:spPr>
          <a:xfrm>
            <a:off x="4796668" y="1787368"/>
            <a:ext cx="1160604" cy="782678"/>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pic>
        <p:nvPicPr>
          <p:cNvPr id="13" name="image141.png" descr="FlexVol.png">
            <a:extLst>
              <a:ext uri="{FF2B5EF4-FFF2-40B4-BE49-F238E27FC236}">
                <a16:creationId xmlns:a16="http://schemas.microsoft.com/office/drawing/2014/main" id="{360DFEA3-AB5E-4180-9034-F88E82A6EBD6}"/>
              </a:ext>
            </a:extLst>
          </p:cNvPr>
          <p:cNvPicPr/>
          <p:nvPr/>
        </p:nvPicPr>
        <p:blipFill>
          <a:blip r:embed="rId3"/>
          <a:stretch>
            <a:fillRect/>
          </a:stretch>
        </p:blipFill>
        <p:spPr>
          <a:xfrm>
            <a:off x="5030130" y="1926991"/>
            <a:ext cx="251764" cy="503433"/>
          </a:xfrm>
          <a:prstGeom prst="rect">
            <a:avLst/>
          </a:prstGeom>
          <a:ln w="12700">
            <a:miter lim="400000"/>
          </a:ln>
        </p:spPr>
      </p:pic>
      <p:sp>
        <p:nvSpPr>
          <p:cNvPr id="15" name="Rectangle: Rounded Corners 14">
            <a:extLst>
              <a:ext uri="{FF2B5EF4-FFF2-40B4-BE49-F238E27FC236}">
                <a16:creationId xmlns:a16="http://schemas.microsoft.com/office/drawing/2014/main" id="{1E9A1B2F-DC5F-4071-8537-571A7C71B9B5}"/>
              </a:ext>
            </a:extLst>
          </p:cNvPr>
          <p:cNvSpPr/>
          <p:nvPr/>
        </p:nvSpPr>
        <p:spPr>
          <a:xfrm>
            <a:off x="7882952" y="1827349"/>
            <a:ext cx="1160604" cy="782678"/>
          </a:xfrm>
          <a:prstGeom prst="roundRect">
            <a:avLst/>
          </a:prstGeom>
          <a:solidFill>
            <a:schemeClr val="bg2"/>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pic>
        <p:nvPicPr>
          <p:cNvPr id="17" name="image141.png" descr="FlexVol.png">
            <a:extLst>
              <a:ext uri="{FF2B5EF4-FFF2-40B4-BE49-F238E27FC236}">
                <a16:creationId xmlns:a16="http://schemas.microsoft.com/office/drawing/2014/main" id="{6A7EB96E-816B-4357-A5D5-AD729BF4A7EA}"/>
              </a:ext>
            </a:extLst>
          </p:cNvPr>
          <p:cNvPicPr/>
          <p:nvPr/>
        </p:nvPicPr>
        <p:blipFill>
          <a:blip r:embed="rId3"/>
          <a:stretch>
            <a:fillRect/>
          </a:stretch>
        </p:blipFill>
        <p:spPr>
          <a:xfrm>
            <a:off x="8112788" y="2035416"/>
            <a:ext cx="251764" cy="503433"/>
          </a:xfrm>
          <a:prstGeom prst="rect">
            <a:avLst/>
          </a:prstGeom>
          <a:ln w="12700">
            <a:miter lim="400000"/>
          </a:ln>
        </p:spPr>
      </p:pic>
      <p:sp>
        <p:nvSpPr>
          <p:cNvPr id="19" name="TextBox 18">
            <a:extLst>
              <a:ext uri="{FF2B5EF4-FFF2-40B4-BE49-F238E27FC236}">
                <a16:creationId xmlns:a16="http://schemas.microsoft.com/office/drawing/2014/main" id="{E3DD4EB9-96D7-4287-8382-1F1297B3C418}"/>
              </a:ext>
            </a:extLst>
          </p:cNvPr>
          <p:cNvSpPr txBox="1"/>
          <p:nvPr/>
        </p:nvSpPr>
        <p:spPr>
          <a:xfrm>
            <a:off x="5010918" y="2570047"/>
            <a:ext cx="866471" cy="246221"/>
          </a:xfrm>
          <a:prstGeom prst="rect">
            <a:avLst/>
          </a:prstGeom>
          <a:noFill/>
        </p:spPr>
        <p:txBody>
          <a:bodyPr wrap="square" rtlCol="0">
            <a:spAutoFit/>
          </a:bodyPr>
          <a:lstStyle/>
          <a:p>
            <a:r>
              <a:rPr lang="en-IN" sz="1000" dirty="0"/>
              <a:t>Master CG</a:t>
            </a:r>
          </a:p>
        </p:txBody>
      </p:sp>
      <p:sp>
        <p:nvSpPr>
          <p:cNvPr id="21" name="TextBox 20">
            <a:extLst>
              <a:ext uri="{FF2B5EF4-FFF2-40B4-BE49-F238E27FC236}">
                <a16:creationId xmlns:a16="http://schemas.microsoft.com/office/drawing/2014/main" id="{F92CEFEA-D13E-44CD-8BEE-B826D28E5ABC}"/>
              </a:ext>
            </a:extLst>
          </p:cNvPr>
          <p:cNvSpPr txBox="1"/>
          <p:nvPr/>
        </p:nvSpPr>
        <p:spPr>
          <a:xfrm>
            <a:off x="8078593" y="2623804"/>
            <a:ext cx="866471" cy="246221"/>
          </a:xfrm>
          <a:prstGeom prst="rect">
            <a:avLst/>
          </a:prstGeom>
          <a:noFill/>
        </p:spPr>
        <p:txBody>
          <a:bodyPr wrap="square" rtlCol="0">
            <a:spAutoFit/>
          </a:bodyPr>
          <a:lstStyle/>
          <a:p>
            <a:r>
              <a:rPr lang="en-IN" sz="1000" dirty="0"/>
              <a:t>Mirror CG</a:t>
            </a:r>
          </a:p>
        </p:txBody>
      </p:sp>
      <p:grpSp>
        <p:nvGrpSpPr>
          <p:cNvPr id="34" name="Group 33">
            <a:extLst>
              <a:ext uri="{FF2B5EF4-FFF2-40B4-BE49-F238E27FC236}">
                <a16:creationId xmlns:a16="http://schemas.microsoft.com/office/drawing/2014/main" id="{BD36D874-AD0A-475C-A576-42AEC2756759}"/>
              </a:ext>
            </a:extLst>
          </p:cNvPr>
          <p:cNvGrpSpPr/>
          <p:nvPr/>
        </p:nvGrpSpPr>
        <p:grpSpPr>
          <a:xfrm>
            <a:off x="3116518" y="1631769"/>
            <a:ext cx="1309365" cy="1094843"/>
            <a:chOff x="5424828" y="1433895"/>
            <a:chExt cx="1309365" cy="1094843"/>
          </a:xfrm>
        </p:grpSpPr>
        <p:pic>
          <p:nvPicPr>
            <p:cNvPr id="23" name="image227.png">
              <a:extLst>
                <a:ext uri="{FF2B5EF4-FFF2-40B4-BE49-F238E27FC236}">
                  <a16:creationId xmlns:a16="http://schemas.microsoft.com/office/drawing/2014/main" id="{DA330383-A259-4712-8ABA-A569E24900EE}"/>
                </a:ext>
              </a:extLst>
            </p:cNvPr>
            <p:cNvPicPr/>
            <p:nvPr/>
          </p:nvPicPr>
          <p:blipFill>
            <a:blip r:embed="rId4"/>
            <a:stretch>
              <a:fillRect/>
            </a:stretch>
          </p:blipFill>
          <p:spPr>
            <a:xfrm>
              <a:off x="5424828" y="1433895"/>
              <a:ext cx="506450" cy="1094843"/>
            </a:xfrm>
            <a:prstGeom prst="rect">
              <a:avLst/>
            </a:prstGeom>
            <a:ln w="12700">
              <a:miter lim="400000"/>
            </a:ln>
          </p:spPr>
        </p:pic>
        <p:sp>
          <p:nvSpPr>
            <p:cNvPr id="27" name="Rectangle 26">
              <a:extLst>
                <a:ext uri="{FF2B5EF4-FFF2-40B4-BE49-F238E27FC236}">
                  <a16:creationId xmlns:a16="http://schemas.microsoft.com/office/drawing/2014/main" id="{059A556E-38E1-46D8-875B-4027027DA0D4}"/>
                </a:ext>
              </a:extLst>
            </p:cNvPr>
            <p:cNvSpPr/>
            <p:nvPr/>
          </p:nvSpPr>
          <p:spPr>
            <a:xfrm>
              <a:off x="6226085" y="1672294"/>
              <a:ext cx="508108" cy="237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ysClr val="windowText" lastClr="000000"/>
                  </a:solidFill>
                </a:rPr>
                <a:t>ALUA</a:t>
              </a:r>
            </a:p>
          </p:txBody>
        </p:sp>
      </p:grpSp>
      <p:sp>
        <p:nvSpPr>
          <p:cNvPr id="30" name="Arrow: Right 29">
            <a:extLst>
              <a:ext uri="{FF2B5EF4-FFF2-40B4-BE49-F238E27FC236}">
                <a16:creationId xmlns:a16="http://schemas.microsoft.com/office/drawing/2014/main" id="{353C7D55-4CFB-46F8-8FFE-69C487A0A156}"/>
              </a:ext>
            </a:extLst>
          </p:cNvPr>
          <p:cNvSpPr/>
          <p:nvPr/>
        </p:nvSpPr>
        <p:spPr>
          <a:xfrm>
            <a:off x="6055901" y="2035415"/>
            <a:ext cx="1690254" cy="33036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In Sync</a:t>
            </a:r>
          </a:p>
        </p:txBody>
      </p:sp>
      <p:sp>
        <p:nvSpPr>
          <p:cNvPr id="31" name="Rectangle: Rounded Corners 30">
            <a:extLst>
              <a:ext uri="{FF2B5EF4-FFF2-40B4-BE49-F238E27FC236}">
                <a16:creationId xmlns:a16="http://schemas.microsoft.com/office/drawing/2014/main" id="{4C03C058-AB7C-420D-9B8D-0BEF3286C4A4}"/>
              </a:ext>
            </a:extLst>
          </p:cNvPr>
          <p:cNvSpPr/>
          <p:nvPr/>
        </p:nvSpPr>
        <p:spPr>
          <a:xfrm>
            <a:off x="7823760" y="3335368"/>
            <a:ext cx="1278986" cy="23448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Initiate failover</a:t>
            </a:r>
          </a:p>
        </p:txBody>
      </p:sp>
      <p:cxnSp>
        <p:nvCxnSpPr>
          <p:cNvPr id="33" name="Straight Arrow Connector 32">
            <a:extLst>
              <a:ext uri="{FF2B5EF4-FFF2-40B4-BE49-F238E27FC236}">
                <a16:creationId xmlns:a16="http://schemas.microsoft.com/office/drawing/2014/main" id="{7B9B255D-0EB9-4897-9677-6E9C1B8D68F5}"/>
              </a:ext>
            </a:extLst>
          </p:cNvPr>
          <p:cNvCxnSpPr>
            <a:cxnSpLocks/>
            <a:stCxn id="23" idx="3"/>
            <a:endCxn id="13" idx="1"/>
          </p:cNvCxnSpPr>
          <p:nvPr/>
        </p:nvCxnSpPr>
        <p:spPr>
          <a:xfrm flipV="1">
            <a:off x="3622968" y="2178708"/>
            <a:ext cx="1407162" cy="483"/>
          </a:xfrm>
          <a:prstGeom prst="straightConnector1">
            <a:avLst/>
          </a:prstGeom>
          <a:ln w="15875">
            <a:solidFill>
              <a:srgbClr val="65D097"/>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73A61491-E1B5-4615-9D0C-0832DBBF1749}"/>
              </a:ext>
            </a:extLst>
          </p:cNvPr>
          <p:cNvCxnSpPr>
            <a:stCxn id="23" idx="3"/>
            <a:endCxn id="17" idx="0"/>
          </p:cNvCxnSpPr>
          <p:nvPr/>
        </p:nvCxnSpPr>
        <p:spPr>
          <a:xfrm flipV="1">
            <a:off x="3622968" y="2035416"/>
            <a:ext cx="4615702" cy="143775"/>
          </a:xfrm>
          <a:prstGeom prst="bentConnector4">
            <a:avLst>
              <a:gd name="adj1" fmla="val 4412"/>
              <a:gd name="adj2" fmla="val 469082"/>
            </a:avLst>
          </a:prstGeom>
          <a:ln w="15875">
            <a:solidFill>
              <a:srgbClr val="B486FF"/>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3FBBE583-5482-48E1-B9C5-50CECEA635CA}"/>
              </a:ext>
            </a:extLst>
          </p:cNvPr>
          <p:cNvSpPr/>
          <p:nvPr/>
        </p:nvSpPr>
        <p:spPr>
          <a:xfrm>
            <a:off x="4796668" y="4916940"/>
            <a:ext cx="1160604" cy="782678"/>
          </a:xfrm>
          <a:prstGeom prst="roundRect">
            <a:avLst/>
          </a:prstGeom>
          <a:solidFill>
            <a:schemeClr val="bg2"/>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pic>
        <p:nvPicPr>
          <p:cNvPr id="43" name="image141.png" descr="FlexVol.png">
            <a:extLst>
              <a:ext uri="{FF2B5EF4-FFF2-40B4-BE49-F238E27FC236}">
                <a16:creationId xmlns:a16="http://schemas.microsoft.com/office/drawing/2014/main" id="{27285FA6-AD77-447D-A28E-CE43C8E65E68}"/>
              </a:ext>
            </a:extLst>
          </p:cNvPr>
          <p:cNvPicPr/>
          <p:nvPr/>
        </p:nvPicPr>
        <p:blipFill>
          <a:blip r:embed="rId3"/>
          <a:stretch>
            <a:fillRect/>
          </a:stretch>
        </p:blipFill>
        <p:spPr>
          <a:xfrm>
            <a:off x="5030130" y="5056563"/>
            <a:ext cx="251764" cy="503433"/>
          </a:xfrm>
          <a:prstGeom prst="rect">
            <a:avLst/>
          </a:prstGeom>
          <a:ln w="12700">
            <a:miter lim="400000"/>
          </a:ln>
        </p:spPr>
      </p:pic>
      <p:sp>
        <p:nvSpPr>
          <p:cNvPr id="44" name="Rectangle: Rounded Corners 43">
            <a:extLst>
              <a:ext uri="{FF2B5EF4-FFF2-40B4-BE49-F238E27FC236}">
                <a16:creationId xmlns:a16="http://schemas.microsoft.com/office/drawing/2014/main" id="{80CBEC32-4E48-49E2-A83D-1E8AB4302D26}"/>
              </a:ext>
            </a:extLst>
          </p:cNvPr>
          <p:cNvSpPr/>
          <p:nvPr/>
        </p:nvSpPr>
        <p:spPr>
          <a:xfrm>
            <a:off x="7882952" y="4956921"/>
            <a:ext cx="1160604" cy="782678"/>
          </a:xfrm>
          <a:prstGeom prst="roundRect">
            <a:avLst/>
          </a:prstGeom>
          <a:solidFill>
            <a:schemeClr val="bg1"/>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pic>
        <p:nvPicPr>
          <p:cNvPr id="45" name="image141.png" descr="FlexVol.png">
            <a:extLst>
              <a:ext uri="{FF2B5EF4-FFF2-40B4-BE49-F238E27FC236}">
                <a16:creationId xmlns:a16="http://schemas.microsoft.com/office/drawing/2014/main" id="{E769C76F-0822-45B6-8A99-EAFE46F01825}"/>
              </a:ext>
            </a:extLst>
          </p:cNvPr>
          <p:cNvPicPr/>
          <p:nvPr/>
        </p:nvPicPr>
        <p:blipFill>
          <a:blip r:embed="rId3"/>
          <a:stretch>
            <a:fillRect/>
          </a:stretch>
        </p:blipFill>
        <p:spPr>
          <a:xfrm>
            <a:off x="8112788" y="5164988"/>
            <a:ext cx="251764" cy="503433"/>
          </a:xfrm>
          <a:prstGeom prst="rect">
            <a:avLst/>
          </a:prstGeom>
          <a:ln w="12700">
            <a:miter lim="400000"/>
          </a:ln>
        </p:spPr>
      </p:pic>
      <p:sp>
        <p:nvSpPr>
          <p:cNvPr id="46" name="TextBox 45">
            <a:extLst>
              <a:ext uri="{FF2B5EF4-FFF2-40B4-BE49-F238E27FC236}">
                <a16:creationId xmlns:a16="http://schemas.microsoft.com/office/drawing/2014/main" id="{627DDFD1-6C13-4360-92F6-14E15D573A27}"/>
              </a:ext>
            </a:extLst>
          </p:cNvPr>
          <p:cNvSpPr txBox="1"/>
          <p:nvPr/>
        </p:nvSpPr>
        <p:spPr>
          <a:xfrm>
            <a:off x="5010918" y="5699619"/>
            <a:ext cx="866471" cy="246221"/>
          </a:xfrm>
          <a:prstGeom prst="rect">
            <a:avLst/>
          </a:prstGeom>
          <a:noFill/>
        </p:spPr>
        <p:txBody>
          <a:bodyPr wrap="square" rtlCol="0">
            <a:spAutoFit/>
          </a:bodyPr>
          <a:lstStyle/>
          <a:p>
            <a:r>
              <a:rPr lang="en-IN" sz="1000" dirty="0"/>
              <a:t>Mirror CG</a:t>
            </a:r>
          </a:p>
        </p:txBody>
      </p:sp>
      <p:sp>
        <p:nvSpPr>
          <p:cNvPr id="47" name="TextBox 46">
            <a:extLst>
              <a:ext uri="{FF2B5EF4-FFF2-40B4-BE49-F238E27FC236}">
                <a16:creationId xmlns:a16="http://schemas.microsoft.com/office/drawing/2014/main" id="{54ACB1D2-D6A5-4762-8952-16BE97DE7C16}"/>
              </a:ext>
            </a:extLst>
          </p:cNvPr>
          <p:cNvSpPr txBox="1"/>
          <p:nvPr/>
        </p:nvSpPr>
        <p:spPr>
          <a:xfrm>
            <a:off x="8078593" y="5753376"/>
            <a:ext cx="866471" cy="246221"/>
          </a:xfrm>
          <a:prstGeom prst="rect">
            <a:avLst/>
          </a:prstGeom>
          <a:noFill/>
        </p:spPr>
        <p:txBody>
          <a:bodyPr wrap="square" rtlCol="0">
            <a:spAutoFit/>
          </a:bodyPr>
          <a:lstStyle/>
          <a:p>
            <a:r>
              <a:rPr lang="en-IN" sz="1000" dirty="0"/>
              <a:t>Master CG</a:t>
            </a:r>
          </a:p>
        </p:txBody>
      </p:sp>
      <p:grpSp>
        <p:nvGrpSpPr>
          <p:cNvPr id="48" name="Group 47">
            <a:extLst>
              <a:ext uri="{FF2B5EF4-FFF2-40B4-BE49-F238E27FC236}">
                <a16:creationId xmlns:a16="http://schemas.microsoft.com/office/drawing/2014/main" id="{45EF7717-DC32-4CC0-AC8C-41A30182DF90}"/>
              </a:ext>
            </a:extLst>
          </p:cNvPr>
          <p:cNvGrpSpPr/>
          <p:nvPr/>
        </p:nvGrpSpPr>
        <p:grpSpPr>
          <a:xfrm>
            <a:off x="3116518" y="4761341"/>
            <a:ext cx="1284876" cy="1094843"/>
            <a:chOff x="5424828" y="1433895"/>
            <a:chExt cx="1284876" cy="1094843"/>
          </a:xfrm>
        </p:grpSpPr>
        <p:pic>
          <p:nvPicPr>
            <p:cNvPr id="49" name="image227.png">
              <a:extLst>
                <a:ext uri="{FF2B5EF4-FFF2-40B4-BE49-F238E27FC236}">
                  <a16:creationId xmlns:a16="http://schemas.microsoft.com/office/drawing/2014/main" id="{8961B9DF-2322-491E-9D7A-CF0F48889079}"/>
                </a:ext>
              </a:extLst>
            </p:cNvPr>
            <p:cNvPicPr/>
            <p:nvPr/>
          </p:nvPicPr>
          <p:blipFill>
            <a:blip r:embed="rId4"/>
            <a:stretch>
              <a:fillRect/>
            </a:stretch>
          </p:blipFill>
          <p:spPr>
            <a:xfrm>
              <a:off x="5424828" y="1433895"/>
              <a:ext cx="506450" cy="1094843"/>
            </a:xfrm>
            <a:prstGeom prst="rect">
              <a:avLst/>
            </a:prstGeom>
            <a:ln w="12700">
              <a:miter lim="400000"/>
            </a:ln>
          </p:spPr>
        </p:pic>
        <p:sp>
          <p:nvSpPr>
            <p:cNvPr id="50" name="Rectangle 49">
              <a:extLst>
                <a:ext uri="{FF2B5EF4-FFF2-40B4-BE49-F238E27FC236}">
                  <a16:creationId xmlns:a16="http://schemas.microsoft.com/office/drawing/2014/main" id="{2529729D-6B59-470A-A5D7-5C8C0C4B7E09}"/>
                </a:ext>
              </a:extLst>
            </p:cNvPr>
            <p:cNvSpPr/>
            <p:nvPr/>
          </p:nvSpPr>
          <p:spPr>
            <a:xfrm>
              <a:off x="6201596" y="1710522"/>
              <a:ext cx="508108" cy="237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ysClr val="windowText" lastClr="000000"/>
                  </a:solidFill>
                </a:rPr>
                <a:t>ALUA</a:t>
              </a:r>
            </a:p>
          </p:txBody>
        </p:sp>
      </p:grpSp>
      <p:cxnSp>
        <p:nvCxnSpPr>
          <p:cNvPr id="52" name="Straight Arrow Connector 51">
            <a:extLst>
              <a:ext uri="{FF2B5EF4-FFF2-40B4-BE49-F238E27FC236}">
                <a16:creationId xmlns:a16="http://schemas.microsoft.com/office/drawing/2014/main" id="{2E06F469-A994-4226-B977-6CC04E489D5C}"/>
              </a:ext>
            </a:extLst>
          </p:cNvPr>
          <p:cNvCxnSpPr>
            <a:cxnSpLocks/>
            <a:stCxn id="49" idx="3"/>
            <a:endCxn id="43" idx="1"/>
          </p:cNvCxnSpPr>
          <p:nvPr/>
        </p:nvCxnSpPr>
        <p:spPr>
          <a:xfrm flipV="1">
            <a:off x="3622968" y="5308280"/>
            <a:ext cx="1407162" cy="483"/>
          </a:xfrm>
          <a:prstGeom prst="straightConnector1">
            <a:avLst/>
          </a:prstGeom>
          <a:ln w="15875">
            <a:solidFill>
              <a:srgbClr val="B486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DAD0A87F-ADD1-467F-9BF6-094943C8F674}"/>
              </a:ext>
            </a:extLst>
          </p:cNvPr>
          <p:cNvCxnSpPr>
            <a:stCxn id="49" idx="3"/>
            <a:endCxn id="45" idx="0"/>
          </p:cNvCxnSpPr>
          <p:nvPr/>
        </p:nvCxnSpPr>
        <p:spPr>
          <a:xfrm flipV="1">
            <a:off x="3622968" y="5164988"/>
            <a:ext cx="4615702" cy="143775"/>
          </a:xfrm>
          <a:prstGeom prst="bentConnector4">
            <a:avLst>
              <a:gd name="adj1" fmla="val 4412"/>
              <a:gd name="adj2" fmla="val 469082"/>
            </a:avLst>
          </a:prstGeom>
          <a:ln w="15875">
            <a:solidFill>
              <a:srgbClr val="65D097"/>
            </a:solidFill>
            <a:tailEnd type="triangle"/>
          </a:ln>
        </p:spPr>
        <p:style>
          <a:lnRef idx="1">
            <a:schemeClr val="accent1"/>
          </a:lnRef>
          <a:fillRef idx="0">
            <a:schemeClr val="accent1"/>
          </a:fillRef>
          <a:effectRef idx="0">
            <a:schemeClr val="accent1"/>
          </a:effectRef>
          <a:fontRef idx="minor">
            <a:schemeClr val="tx1"/>
          </a:fontRef>
        </p:style>
      </p:cxnSp>
      <p:sp>
        <p:nvSpPr>
          <p:cNvPr id="54" name="Arrow: Left 53">
            <a:extLst>
              <a:ext uri="{FF2B5EF4-FFF2-40B4-BE49-F238E27FC236}">
                <a16:creationId xmlns:a16="http://schemas.microsoft.com/office/drawing/2014/main" id="{06AED672-ADF2-4144-9F30-644AD47CDB4F}"/>
              </a:ext>
            </a:extLst>
          </p:cNvPr>
          <p:cNvSpPr/>
          <p:nvPr/>
        </p:nvSpPr>
        <p:spPr>
          <a:xfrm>
            <a:off x="6034170" y="5143096"/>
            <a:ext cx="1692000" cy="330364"/>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In sync</a:t>
            </a:r>
          </a:p>
        </p:txBody>
      </p:sp>
      <p:sp>
        <p:nvSpPr>
          <p:cNvPr id="59" name="TextBox 58">
            <a:extLst>
              <a:ext uri="{FF2B5EF4-FFF2-40B4-BE49-F238E27FC236}">
                <a16:creationId xmlns:a16="http://schemas.microsoft.com/office/drawing/2014/main" id="{D476DC5B-2836-4196-B3DD-1F8004894B2E}"/>
              </a:ext>
            </a:extLst>
          </p:cNvPr>
          <p:cNvSpPr txBox="1"/>
          <p:nvPr/>
        </p:nvSpPr>
        <p:spPr>
          <a:xfrm>
            <a:off x="5010918" y="1277113"/>
            <a:ext cx="1303451" cy="400110"/>
          </a:xfrm>
          <a:prstGeom prst="rect">
            <a:avLst/>
          </a:prstGeom>
          <a:noFill/>
        </p:spPr>
        <p:txBody>
          <a:bodyPr wrap="square" rtlCol="0">
            <a:spAutoFit/>
          </a:bodyPr>
          <a:lstStyle/>
          <a:p>
            <a:r>
              <a:rPr lang="en-IN" sz="1000" dirty="0"/>
              <a:t>Active nonoptimized</a:t>
            </a:r>
          </a:p>
        </p:txBody>
      </p:sp>
      <p:sp>
        <p:nvSpPr>
          <p:cNvPr id="61" name="TextBox 60">
            <a:extLst>
              <a:ext uri="{FF2B5EF4-FFF2-40B4-BE49-F238E27FC236}">
                <a16:creationId xmlns:a16="http://schemas.microsoft.com/office/drawing/2014/main" id="{8CAA002D-D4AA-4381-A447-3260267E9800}"/>
              </a:ext>
            </a:extLst>
          </p:cNvPr>
          <p:cNvSpPr txBox="1"/>
          <p:nvPr/>
        </p:nvSpPr>
        <p:spPr>
          <a:xfrm>
            <a:off x="3749669" y="2207673"/>
            <a:ext cx="1303451" cy="246221"/>
          </a:xfrm>
          <a:prstGeom prst="rect">
            <a:avLst/>
          </a:prstGeom>
          <a:noFill/>
        </p:spPr>
        <p:txBody>
          <a:bodyPr wrap="square" rtlCol="0">
            <a:spAutoFit/>
          </a:bodyPr>
          <a:lstStyle/>
          <a:p>
            <a:r>
              <a:rPr lang="en-IN" sz="1000" dirty="0"/>
              <a:t>Active optimized</a:t>
            </a:r>
          </a:p>
        </p:txBody>
      </p:sp>
      <p:sp>
        <p:nvSpPr>
          <p:cNvPr id="63" name="TextBox 62">
            <a:extLst>
              <a:ext uri="{FF2B5EF4-FFF2-40B4-BE49-F238E27FC236}">
                <a16:creationId xmlns:a16="http://schemas.microsoft.com/office/drawing/2014/main" id="{6A2CA2BA-ACE3-4B72-94DD-88ABA7D6C113}"/>
              </a:ext>
            </a:extLst>
          </p:cNvPr>
          <p:cNvSpPr txBox="1"/>
          <p:nvPr/>
        </p:nvSpPr>
        <p:spPr>
          <a:xfrm>
            <a:off x="5010917" y="4369520"/>
            <a:ext cx="1303451" cy="246221"/>
          </a:xfrm>
          <a:prstGeom prst="rect">
            <a:avLst/>
          </a:prstGeom>
          <a:noFill/>
        </p:spPr>
        <p:txBody>
          <a:bodyPr wrap="square" rtlCol="0">
            <a:spAutoFit/>
          </a:bodyPr>
          <a:lstStyle/>
          <a:p>
            <a:r>
              <a:rPr lang="en-IN" sz="1000" dirty="0"/>
              <a:t>Active optimized</a:t>
            </a:r>
          </a:p>
        </p:txBody>
      </p:sp>
      <p:sp>
        <p:nvSpPr>
          <p:cNvPr id="65" name="TextBox 64">
            <a:extLst>
              <a:ext uri="{FF2B5EF4-FFF2-40B4-BE49-F238E27FC236}">
                <a16:creationId xmlns:a16="http://schemas.microsoft.com/office/drawing/2014/main" id="{82CA5E01-FF62-46D1-88E2-1B3CE35FD7EE}"/>
              </a:ext>
            </a:extLst>
          </p:cNvPr>
          <p:cNvSpPr txBox="1"/>
          <p:nvPr/>
        </p:nvSpPr>
        <p:spPr>
          <a:xfrm>
            <a:off x="3609949" y="5286359"/>
            <a:ext cx="1303451" cy="400110"/>
          </a:xfrm>
          <a:prstGeom prst="rect">
            <a:avLst/>
          </a:prstGeom>
          <a:noFill/>
        </p:spPr>
        <p:txBody>
          <a:bodyPr wrap="square" rtlCol="0">
            <a:spAutoFit/>
          </a:bodyPr>
          <a:lstStyle/>
          <a:p>
            <a:r>
              <a:rPr lang="en-IN" sz="1000" dirty="0"/>
              <a:t>Active nonoptimized</a:t>
            </a:r>
          </a:p>
        </p:txBody>
      </p:sp>
      <p:sp>
        <p:nvSpPr>
          <p:cNvPr id="67" name="Rectangle: Rounded Corners 66">
            <a:extLst>
              <a:ext uri="{FF2B5EF4-FFF2-40B4-BE49-F238E27FC236}">
                <a16:creationId xmlns:a16="http://schemas.microsoft.com/office/drawing/2014/main" id="{6110D83D-855F-4B81-A1E0-68CC2322D9BD}"/>
              </a:ext>
            </a:extLst>
          </p:cNvPr>
          <p:cNvSpPr/>
          <p:nvPr/>
        </p:nvSpPr>
        <p:spPr>
          <a:xfrm>
            <a:off x="7621565" y="3673637"/>
            <a:ext cx="1683379" cy="24622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Change in path state</a:t>
            </a:r>
          </a:p>
        </p:txBody>
      </p:sp>
      <p:sp>
        <p:nvSpPr>
          <p:cNvPr id="69" name="Rectangle: Rounded Corners 68">
            <a:extLst>
              <a:ext uri="{FF2B5EF4-FFF2-40B4-BE49-F238E27FC236}">
                <a16:creationId xmlns:a16="http://schemas.microsoft.com/office/drawing/2014/main" id="{97392FEB-281A-40C8-95C8-02B9FEE50FB9}"/>
              </a:ext>
            </a:extLst>
          </p:cNvPr>
          <p:cNvSpPr/>
          <p:nvPr/>
        </p:nvSpPr>
        <p:spPr>
          <a:xfrm>
            <a:off x="7491703" y="4010694"/>
            <a:ext cx="1943100" cy="24622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Change in CG state</a:t>
            </a:r>
          </a:p>
        </p:txBody>
      </p:sp>
      <p:sp>
        <p:nvSpPr>
          <p:cNvPr id="7" name="TextBox 6">
            <a:extLst>
              <a:ext uri="{FF2B5EF4-FFF2-40B4-BE49-F238E27FC236}">
                <a16:creationId xmlns:a16="http://schemas.microsoft.com/office/drawing/2014/main" id="{2A6BE2D9-5704-4DA2-BED4-DA459EC18B75}"/>
              </a:ext>
            </a:extLst>
          </p:cNvPr>
          <p:cNvSpPr txBox="1"/>
          <p:nvPr/>
        </p:nvSpPr>
        <p:spPr>
          <a:xfrm>
            <a:off x="4301103" y="5999596"/>
            <a:ext cx="1912974" cy="369332"/>
          </a:xfrm>
          <a:prstGeom prst="rect">
            <a:avLst/>
          </a:prstGeom>
          <a:noFill/>
        </p:spPr>
        <p:txBody>
          <a:bodyPr wrap="square" rtlCol="0">
            <a:spAutoFit/>
          </a:bodyPr>
          <a:lstStyle/>
          <a:p>
            <a:r>
              <a:rPr lang="en-IN" dirty="0"/>
              <a:t>CG on Cluster A</a:t>
            </a:r>
          </a:p>
        </p:txBody>
      </p:sp>
      <p:sp>
        <p:nvSpPr>
          <p:cNvPr id="8" name="TextBox 7">
            <a:extLst>
              <a:ext uri="{FF2B5EF4-FFF2-40B4-BE49-F238E27FC236}">
                <a16:creationId xmlns:a16="http://schemas.microsoft.com/office/drawing/2014/main" id="{F99BC6AE-D733-4059-ADCD-E89FACF21357}"/>
              </a:ext>
            </a:extLst>
          </p:cNvPr>
          <p:cNvSpPr txBox="1"/>
          <p:nvPr/>
        </p:nvSpPr>
        <p:spPr>
          <a:xfrm>
            <a:off x="7521829" y="6072067"/>
            <a:ext cx="1912974" cy="369332"/>
          </a:xfrm>
          <a:prstGeom prst="rect">
            <a:avLst/>
          </a:prstGeom>
          <a:noFill/>
        </p:spPr>
        <p:txBody>
          <a:bodyPr wrap="square" rtlCol="0">
            <a:spAutoFit/>
          </a:bodyPr>
          <a:lstStyle/>
          <a:p>
            <a:r>
              <a:rPr lang="en-IN" dirty="0"/>
              <a:t>CG on Cluster B</a:t>
            </a:r>
          </a:p>
        </p:txBody>
      </p:sp>
      <p:sp>
        <p:nvSpPr>
          <p:cNvPr id="9" name="TextBox 8">
            <a:extLst>
              <a:ext uri="{FF2B5EF4-FFF2-40B4-BE49-F238E27FC236}">
                <a16:creationId xmlns:a16="http://schemas.microsoft.com/office/drawing/2014/main" id="{E1BC8150-062E-4132-B8E1-5C1700DC2AEE}"/>
              </a:ext>
            </a:extLst>
          </p:cNvPr>
          <p:cNvSpPr txBox="1"/>
          <p:nvPr/>
        </p:nvSpPr>
        <p:spPr>
          <a:xfrm>
            <a:off x="4304641" y="2834620"/>
            <a:ext cx="1912974" cy="369332"/>
          </a:xfrm>
          <a:prstGeom prst="rect">
            <a:avLst/>
          </a:prstGeom>
          <a:noFill/>
        </p:spPr>
        <p:txBody>
          <a:bodyPr wrap="square" rtlCol="0">
            <a:spAutoFit/>
          </a:bodyPr>
          <a:lstStyle/>
          <a:p>
            <a:r>
              <a:rPr lang="en-IN" dirty="0"/>
              <a:t>CG on Cluster A</a:t>
            </a:r>
          </a:p>
        </p:txBody>
      </p:sp>
      <p:sp>
        <p:nvSpPr>
          <p:cNvPr id="10" name="TextBox 9">
            <a:extLst>
              <a:ext uri="{FF2B5EF4-FFF2-40B4-BE49-F238E27FC236}">
                <a16:creationId xmlns:a16="http://schemas.microsoft.com/office/drawing/2014/main" id="{12386C00-4617-4FBF-B837-0F1475D7A994}"/>
              </a:ext>
            </a:extLst>
          </p:cNvPr>
          <p:cNvSpPr txBox="1"/>
          <p:nvPr/>
        </p:nvSpPr>
        <p:spPr>
          <a:xfrm>
            <a:off x="7525367" y="2907091"/>
            <a:ext cx="1912974" cy="369332"/>
          </a:xfrm>
          <a:prstGeom prst="rect">
            <a:avLst/>
          </a:prstGeom>
          <a:noFill/>
        </p:spPr>
        <p:txBody>
          <a:bodyPr wrap="square" rtlCol="0">
            <a:spAutoFit/>
          </a:bodyPr>
          <a:lstStyle/>
          <a:p>
            <a:r>
              <a:rPr lang="en-IN" dirty="0"/>
              <a:t>CG on Cluster B</a:t>
            </a:r>
          </a:p>
        </p:txBody>
      </p:sp>
      <p:sp>
        <p:nvSpPr>
          <p:cNvPr id="12" name="Footer Placeholder 11">
            <a:extLst>
              <a:ext uri="{FF2B5EF4-FFF2-40B4-BE49-F238E27FC236}">
                <a16:creationId xmlns:a16="http://schemas.microsoft.com/office/drawing/2014/main" id="{8781C916-3068-2F43-953D-59A1D9A7DF1B}"/>
              </a:ext>
            </a:extLst>
          </p:cNvPr>
          <p:cNvSpPr>
            <a:spLocks noGrp="1"/>
          </p:cNvSpPr>
          <p:nvPr>
            <p:ph type="ftr" sz="quarter" idx="3"/>
          </p:nvPr>
        </p:nvSpPr>
        <p:spPr/>
        <p:txBody>
          <a:bodyPr/>
          <a:lstStyle/>
          <a:p>
            <a:r>
              <a:rPr lang="en-US" dirty="0"/>
              <a:t>© 2021 NetApp, Inc. All rights reserved.  — NETAPP CONFIDENTIAL — </a:t>
            </a:r>
          </a:p>
        </p:txBody>
      </p:sp>
      <p:sp>
        <p:nvSpPr>
          <p:cNvPr id="14" name="Slide Number Placeholder 13">
            <a:extLst>
              <a:ext uri="{FF2B5EF4-FFF2-40B4-BE49-F238E27FC236}">
                <a16:creationId xmlns:a16="http://schemas.microsoft.com/office/drawing/2014/main" id="{A5D77594-58A1-214A-BBE4-2D0708F1D413}"/>
              </a:ext>
            </a:extLst>
          </p:cNvPr>
          <p:cNvSpPr>
            <a:spLocks noGrp="1"/>
          </p:cNvSpPr>
          <p:nvPr>
            <p:ph type="sldNum" sz="quarter" idx="4"/>
          </p:nvPr>
        </p:nvSpPr>
        <p:spPr/>
        <p:txBody>
          <a:bodyPr/>
          <a:lstStyle/>
          <a:p>
            <a:fld id="{B071A5F3-A4FF-4CEE-8215-C08835B585C1}" type="slidenum">
              <a:rPr lang="en-US" smtClean="0"/>
              <a:pPr/>
              <a:t>8</a:t>
            </a:fld>
            <a:endParaRPr lang="en-US" dirty="0"/>
          </a:p>
        </p:txBody>
      </p:sp>
      <p:pic>
        <p:nvPicPr>
          <p:cNvPr id="51" name="image262.png" descr="App-Oracle.png">
            <a:extLst>
              <a:ext uri="{FF2B5EF4-FFF2-40B4-BE49-F238E27FC236}">
                <a16:creationId xmlns:a16="http://schemas.microsoft.com/office/drawing/2014/main" id="{99DE5669-A669-46BE-8F94-D46303B145AB}"/>
              </a:ext>
            </a:extLst>
          </p:cNvPr>
          <p:cNvPicPr/>
          <p:nvPr/>
        </p:nvPicPr>
        <p:blipFill>
          <a:blip r:embed="rId5"/>
          <a:stretch>
            <a:fillRect/>
          </a:stretch>
        </p:blipFill>
        <p:spPr>
          <a:xfrm>
            <a:off x="3085586" y="2230518"/>
            <a:ext cx="584200" cy="410891"/>
          </a:xfrm>
          <a:prstGeom prst="rect">
            <a:avLst/>
          </a:prstGeom>
          <a:ln w="12700">
            <a:miter lim="400000"/>
          </a:ln>
        </p:spPr>
      </p:pic>
      <p:pic>
        <p:nvPicPr>
          <p:cNvPr id="55" name="image262.png" descr="App-Oracle.png">
            <a:extLst>
              <a:ext uri="{FF2B5EF4-FFF2-40B4-BE49-F238E27FC236}">
                <a16:creationId xmlns:a16="http://schemas.microsoft.com/office/drawing/2014/main" id="{DF76FE46-B983-42BF-A2E1-2EC81DE44F45}"/>
              </a:ext>
            </a:extLst>
          </p:cNvPr>
          <p:cNvPicPr/>
          <p:nvPr/>
        </p:nvPicPr>
        <p:blipFill>
          <a:blip r:embed="rId5"/>
          <a:stretch>
            <a:fillRect/>
          </a:stretch>
        </p:blipFill>
        <p:spPr>
          <a:xfrm>
            <a:off x="3072390" y="5446138"/>
            <a:ext cx="584200" cy="371364"/>
          </a:xfrm>
          <a:prstGeom prst="rect">
            <a:avLst/>
          </a:prstGeom>
          <a:ln w="12700">
            <a:miter lim="400000"/>
          </a:ln>
        </p:spPr>
      </p:pic>
    </p:spTree>
    <p:extLst>
      <p:ext uri="{BB962C8B-B14F-4D97-AF65-F5344CB8AC3E}">
        <p14:creationId xmlns:p14="http://schemas.microsoft.com/office/powerpoint/2010/main" val="53393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par>
                                <p:cTn id="8" presetID="14" presetClass="entr" presetSubtype="1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randombar(horizontal)">
                                      <p:cBhvr>
                                        <p:cTn id="10" dur="500"/>
                                        <p:tgtEl>
                                          <p:spTgt spid="4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randombar(horizontal)">
                                      <p:cBhvr>
                                        <p:cTn id="13" dur="500"/>
                                        <p:tgtEl>
                                          <p:spTgt spid="44"/>
                                        </p:tgtEl>
                                      </p:cBhvr>
                                    </p:animEffect>
                                  </p:childTnLst>
                                </p:cTn>
                              </p:par>
                              <p:par>
                                <p:cTn id="14" presetID="14" presetClass="entr" presetSubtype="1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randombar(horizontal)">
                                      <p:cBhvr>
                                        <p:cTn id="16" dur="500"/>
                                        <p:tgtEl>
                                          <p:spTgt spid="4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randombar(horizontal)">
                                      <p:cBhvr>
                                        <p:cTn id="19" dur="500"/>
                                        <p:tgtEl>
                                          <p:spTgt spid="4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randombar(horizontal)">
                                      <p:cBhvr>
                                        <p:cTn id="22" dur="500"/>
                                        <p:tgtEl>
                                          <p:spTgt spid="47"/>
                                        </p:tgtEl>
                                      </p:cBhvr>
                                    </p:animEffect>
                                  </p:childTnLst>
                                </p:cTn>
                              </p:par>
                              <p:par>
                                <p:cTn id="23" presetID="14" presetClass="entr" presetSubtype="1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randombar(horizontal)">
                                      <p:cBhvr>
                                        <p:cTn id="25" dur="500"/>
                                        <p:tgtEl>
                                          <p:spTgt spid="48"/>
                                        </p:tgtEl>
                                      </p:cBhvr>
                                    </p:animEffect>
                                  </p:childTnLst>
                                </p:cTn>
                              </p:par>
                              <p:par>
                                <p:cTn id="26" presetID="14" presetClass="entr" presetSubtype="10"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randombar(horizontal)">
                                      <p:cBhvr>
                                        <p:cTn id="28" dur="500"/>
                                        <p:tgtEl>
                                          <p:spTgt spid="52"/>
                                        </p:tgtEl>
                                      </p:cBhvr>
                                    </p:animEffect>
                                  </p:childTnLst>
                                </p:cTn>
                              </p:par>
                              <p:par>
                                <p:cTn id="29" presetID="14" presetClass="entr" presetSubtype="1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randombar(horizontal)">
                                      <p:cBhvr>
                                        <p:cTn id="31" dur="500"/>
                                        <p:tgtEl>
                                          <p:spTgt spid="5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randombar(horizontal)">
                                      <p:cBhvr>
                                        <p:cTn id="34" dur="500"/>
                                        <p:tgtEl>
                                          <p:spTgt spid="54"/>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randombar(horizontal)">
                                      <p:cBhvr>
                                        <p:cTn id="37" dur="500"/>
                                        <p:tgtEl>
                                          <p:spTgt spid="6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randombar(horizontal)">
                                      <p:cBhvr>
                                        <p:cTn id="40" dur="500"/>
                                        <p:tgtEl>
                                          <p:spTgt spid="6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randombar(horizontal)">
                                      <p:cBhvr>
                                        <p:cTn id="43" dur="500"/>
                                        <p:tgtEl>
                                          <p:spTgt spid="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randombar(horizontal)">
                                      <p:cBhvr>
                                        <p:cTn id="46" dur="500"/>
                                        <p:tgtEl>
                                          <p:spTgt spid="8"/>
                                        </p:tgtEl>
                                      </p:cBhvr>
                                    </p:animEffect>
                                  </p:childTnLst>
                                </p:cTn>
                              </p:par>
                              <p:par>
                                <p:cTn id="47" presetID="1" presetClass="entr" presetSubtype="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6" grpId="0"/>
      <p:bldP spid="47" grpId="0"/>
      <p:bldP spid="54" grpId="0" animBg="1"/>
      <p:bldP spid="63" grpId="0"/>
      <p:bldP spid="65"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B405B7-2AD7-48AD-9B0C-157CCC45D3C5}"/>
              </a:ext>
            </a:extLst>
          </p:cNvPr>
          <p:cNvSpPr>
            <a:spLocks noGrp="1"/>
          </p:cNvSpPr>
          <p:nvPr>
            <p:ph type="body" idx="10"/>
          </p:nvPr>
        </p:nvSpPr>
        <p:spPr/>
        <p:txBody>
          <a:bodyPr/>
          <a:lstStyle/>
          <a:p>
            <a:r>
              <a:rPr lang="en-IN" dirty="0"/>
              <a:t>ONTAP Mediator initiates the automatic transparent failover</a:t>
            </a:r>
          </a:p>
        </p:txBody>
      </p:sp>
      <p:sp>
        <p:nvSpPr>
          <p:cNvPr id="4" name="Title 3">
            <a:extLst>
              <a:ext uri="{FF2B5EF4-FFF2-40B4-BE49-F238E27FC236}">
                <a16:creationId xmlns:a16="http://schemas.microsoft.com/office/drawing/2014/main" id="{94FFD6BC-7760-431F-846E-180E10B6EE91}"/>
              </a:ext>
            </a:extLst>
          </p:cNvPr>
          <p:cNvSpPr>
            <a:spLocks noGrp="1"/>
          </p:cNvSpPr>
          <p:nvPr>
            <p:ph type="title"/>
          </p:nvPr>
        </p:nvSpPr>
        <p:spPr/>
        <p:txBody>
          <a:bodyPr/>
          <a:lstStyle/>
          <a:p>
            <a:r>
              <a:rPr lang="en-IN" dirty="0"/>
              <a:t>Unplanned failover during the event of a disaster</a:t>
            </a:r>
          </a:p>
        </p:txBody>
      </p:sp>
      <p:sp>
        <p:nvSpPr>
          <p:cNvPr id="11" name="Rectangle: Rounded Corners 10">
            <a:extLst>
              <a:ext uri="{FF2B5EF4-FFF2-40B4-BE49-F238E27FC236}">
                <a16:creationId xmlns:a16="http://schemas.microsoft.com/office/drawing/2014/main" id="{D598C1EF-9CF1-45D5-8D53-2462D91FB958}"/>
              </a:ext>
            </a:extLst>
          </p:cNvPr>
          <p:cNvSpPr/>
          <p:nvPr/>
        </p:nvSpPr>
        <p:spPr>
          <a:xfrm>
            <a:off x="4581585" y="1824677"/>
            <a:ext cx="1160604" cy="782678"/>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pic>
        <p:nvPicPr>
          <p:cNvPr id="13" name="image141.png" descr="FlexVol.png">
            <a:extLst>
              <a:ext uri="{FF2B5EF4-FFF2-40B4-BE49-F238E27FC236}">
                <a16:creationId xmlns:a16="http://schemas.microsoft.com/office/drawing/2014/main" id="{360DFEA3-AB5E-4180-9034-F88E82A6EBD6}"/>
              </a:ext>
            </a:extLst>
          </p:cNvPr>
          <p:cNvPicPr/>
          <p:nvPr/>
        </p:nvPicPr>
        <p:blipFill>
          <a:blip r:embed="rId3"/>
          <a:stretch>
            <a:fillRect/>
          </a:stretch>
        </p:blipFill>
        <p:spPr>
          <a:xfrm>
            <a:off x="4815047" y="1964300"/>
            <a:ext cx="251764" cy="503433"/>
          </a:xfrm>
          <a:prstGeom prst="rect">
            <a:avLst/>
          </a:prstGeom>
          <a:ln w="12700">
            <a:miter lim="400000"/>
          </a:ln>
        </p:spPr>
      </p:pic>
      <p:sp>
        <p:nvSpPr>
          <p:cNvPr id="15" name="Rectangle: Rounded Corners 14">
            <a:extLst>
              <a:ext uri="{FF2B5EF4-FFF2-40B4-BE49-F238E27FC236}">
                <a16:creationId xmlns:a16="http://schemas.microsoft.com/office/drawing/2014/main" id="{1E9A1B2F-DC5F-4071-8537-571A7C71B9B5}"/>
              </a:ext>
            </a:extLst>
          </p:cNvPr>
          <p:cNvSpPr/>
          <p:nvPr/>
        </p:nvSpPr>
        <p:spPr>
          <a:xfrm>
            <a:off x="7667869" y="1864658"/>
            <a:ext cx="1160604" cy="782678"/>
          </a:xfrm>
          <a:prstGeom prst="roundRect">
            <a:avLst/>
          </a:prstGeom>
          <a:solidFill>
            <a:schemeClr val="bg2"/>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pic>
        <p:nvPicPr>
          <p:cNvPr id="17" name="image141.png" descr="FlexVol.png">
            <a:extLst>
              <a:ext uri="{FF2B5EF4-FFF2-40B4-BE49-F238E27FC236}">
                <a16:creationId xmlns:a16="http://schemas.microsoft.com/office/drawing/2014/main" id="{6A7EB96E-816B-4357-A5D5-AD729BF4A7EA}"/>
              </a:ext>
            </a:extLst>
          </p:cNvPr>
          <p:cNvPicPr/>
          <p:nvPr/>
        </p:nvPicPr>
        <p:blipFill>
          <a:blip r:embed="rId3"/>
          <a:stretch>
            <a:fillRect/>
          </a:stretch>
        </p:blipFill>
        <p:spPr>
          <a:xfrm>
            <a:off x="7897705" y="2072725"/>
            <a:ext cx="251764" cy="503433"/>
          </a:xfrm>
          <a:prstGeom prst="rect">
            <a:avLst/>
          </a:prstGeom>
          <a:ln w="12700">
            <a:miter lim="400000"/>
          </a:ln>
        </p:spPr>
      </p:pic>
      <p:sp>
        <p:nvSpPr>
          <p:cNvPr id="19" name="TextBox 18">
            <a:extLst>
              <a:ext uri="{FF2B5EF4-FFF2-40B4-BE49-F238E27FC236}">
                <a16:creationId xmlns:a16="http://schemas.microsoft.com/office/drawing/2014/main" id="{E3DD4EB9-96D7-4287-8382-1F1297B3C418}"/>
              </a:ext>
            </a:extLst>
          </p:cNvPr>
          <p:cNvSpPr txBox="1"/>
          <p:nvPr/>
        </p:nvSpPr>
        <p:spPr>
          <a:xfrm>
            <a:off x="4795835" y="2607356"/>
            <a:ext cx="866471" cy="246221"/>
          </a:xfrm>
          <a:prstGeom prst="rect">
            <a:avLst/>
          </a:prstGeom>
          <a:noFill/>
        </p:spPr>
        <p:txBody>
          <a:bodyPr wrap="square" rtlCol="0">
            <a:spAutoFit/>
          </a:bodyPr>
          <a:lstStyle/>
          <a:p>
            <a:r>
              <a:rPr lang="en-IN" sz="1000" dirty="0"/>
              <a:t>Master CG</a:t>
            </a:r>
          </a:p>
        </p:txBody>
      </p:sp>
      <p:sp>
        <p:nvSpPr>
          <p:cNvPr id="21" name="TextBox 20">
            <a:extLst>
              <a:ext uri="{FF2B5EF4-FFF2-40B4-BE49-F238E27FC236}">
                <a16:creationId xmlns:a16="http://schemas.microsoft.com/office/drawing/2014/main" id="{F92CEFEA-D13E-44CD-8BEE-B826D28E5ABC}"/>
              </a:ext>
            </a:extLst>
          </p:cNvPr>
          <p:cNvSpPr txBox="1"/>
          <p:nvPr/>
        </p:nvSpPr>
        <p:spPr>
          <a:xfrm>
            <a:off x="7863510" y="2661113"/>
            <a:ext cx="866471" cy="246221"/>
          </a:xfrm>
          <a:prstGeom prst="rect">
            <a:avLst/>
          </a:prstGeom>
          <a:noFill/>
        </p:spPr>
        <p:txBody>
          <a:bodyPr wrap="square" rtlCol="0">
            <a:spAutoFit/>
          </a:bodyPr>
          <a:lstStyle/>
          <a:p>
            <a:r>
              <a:rPr lang="en-IN" sz="1000" dirty="0"/>
              <a:t>Mirror CG</a:t>
            </a:r>
          </a:p>
        </p:txBody>
      </p:sp>
      <p:grpSp>
        <p:nvGrpSpPr>
          <p:cNvPr id="34" name="Group 33">
            <a:extLst>
              <a:ext uri="{FF2B5EF4-FFF2-40B4-BE49-F238E27FC236}">
                <a16:creationId xmlns:a16="http://schemas.microsoft.com/office/drawing/2014/main" id="{BD36D874-AD0A-475C-A576-42AEC2756759}"/>
              </a:ext>
            </a:extLst>
          </p:cNvPr>
          <p:cNvGrpSpPr/>
          <p:nvPr/>
        </p:nvGrpSpPr>
        <p:grpSpPr>
          <a:xfrm>
            <a:off x="2899777" y="1669078"/>
            <a:ext cx="508108" cy="1094843"/>
            <a:chOff x="5423170" y="1433895"/>
            <a:chExt cx="508108" cy="1094843"/>
          </a:xfrm>
        </p:grpSpPr>
        <p:pic>
          <p:nvPicPr>
            <p:cNvPr id="23" name="image227.png">
              <a:extLst>
                <a:ext uri="{FF2B5EF4-FFF2-40B4-BE49-F238E27FC236}">
                  <a16:creationId xmlns:a16="http://schemas.microsoft.com/office/drawing/2014/main" id="{DA330383-A259-4712-8ABA-A569E24900EE}"/>
                </a:ext>
              </a:extLst>
            </p:cNvPr>
            <p:cNvPicPr/>
            <p:nvPr/>
          </p:nvPicPr>
          <p:blipFill>
            <a:blip r:embed="rId4"/>
            <a:stretch>
              <a:fillRect/>
            </a:stretch>
          </p:blipFill>
          <p:spPr>
            <a:xfrm>
              <a:off x="5424828" y="1433895"/>
              <a:ext cx="506450" cy="1094843"/>
            </a:xfrm>
            <a:prstGeom prst="rect">
              <a:avLst/>
            </a:prstGeom>
            <a:ln w="12700">
              <a:miter lim="400000"/>
            </a:ln>
          </p:spPr>
        </p:pic>
        <p:sp>
          <p:nvSpPr>
            <p:cNvPr id="27" name="Rectangle 26">
              <a:extLst>
                <a:ext uri="{FF2B5EF4-FFF2-40B4-BE49-F238E27FC236}">
                  <a16:creationId xmlns:a16="http://schemas.microsoft.com/office/drawing/2014/main" id="{059A556E-38E1-46D8-875B-4027027DA0D4}"/>
                </a:ext>
              </a:extLst>
            </p:cNvPr>
            <p:cNvSpPr/>
            <p:nvPr/>
          </p:nvSpPr>
          <p:spPr>
            <a:xfrm>
              <a:off x="5423170" y="2291011"/>
              <a:ext cx="508108" cy="237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ysClr val="windowText" lastClr="000000"/>
                  </a:solidFill>
                </a:rPr>
                <a:t>ALUA</a:t>
              </a:r>
            </a:p>
          </p:txBody>
        </p:sp>
      </p:grpSp>
      <p:sp>
        <p:nvSpPr>
          <p:cNvPr id="30" name="Arrow: Right 29">
            <a:extLst>
              <a:ext uri="{FF2B5EF4-FFF2-40B4-BE49-F238E27FC236}">
                <a16:creationId xmlns:a16="http://schemas.microsoft.com/office/drawing/2014/main" id="{353C7D55-4CFB-46F8-8FFE-69C487A0A156}"/>
              </a:ext>
            </a:extLst>
          </p:cNvPr>
          <p:cNvSpPr/>
          <p:nvPr/>
        </p:nvSpPr>
        <p:spPr>
          <a:xfrm>
            <a:off x="5840818" y="2072724"/>
            <a:ext cx="1690254" cy="330364"/>
          </a:xfrm>
          <a:prstGeom prst="rightArrow">
            <a:avLst/>
          </a:prstGeom>
          <a:solidFill>
            <a:srgbClr val="5CC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In sync</a:t>
            </a:r>
          </a:p>
        </p:txBody>
      </p:sp>
      <p:cxnSp>
        <p:nvCxnSpPr>
          <p:cNvPr id="33" name="Straight Arrow Connector 32">
            <a:extLst>
              <a:ext uri="{FF2B5EF4-FFF2-40B4-BE49-F238E27FC236}">
                <a16:creationId xmlns:a16="http://schemas.microsoft.com/office/drawing/2014/main" id="{7B9B255D-0EB9-4897-9677-6E9C1B8D68F5}"/>
              </a:ext>
            </a:extLst>
          </p:cNvPr>
          <p:cNvCxnSpPr>
            <a:cxnSpLocks/>
            <a:stCxn id="23" idx="3"/>
            <a:endCxn id="13" idx="1"/>
          </p:cNvCxnSpPr>
          <p:nvPr/>
        </p:nvCxnSpPr>
        <p:spPr>
          <a:xfrm flipV="1">
            <a:off x="3407885" y="2216017"/>
            <a:ext cx="1407162" cy="48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73A61491-E1B5-4615-9D0C-0832DBBF1749}"/>
              </a:ext>
            </a:extLst>
          </p:cNvPr>
          <p:cNvCxnSpPr>
            <a:stCxn id="23" idx="3"/>
            <a:endCxn id="17" idx="0"/>
          </p:cNvCxnSpPr>
          <p:nvPr/>
        </p:nvCxnSpPr>
        <p:spPr>
          <a:xfrm flipV="1">
            <a:off x="3407885" y="2072725"/>
            <a:ext cx="4615702" cy="143775"/>
          </a:xfrm>
          <a:prstGeom prst="bentConnector4">
            <a:avLst>
              <a:gd name="adj1" fmla="val 4412"/>
              <a:gd name="adj2" fmla="val 469082"/>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80CBEC32-4E48-49E2-A83D-1E8AB4302D26}"/>
              </a:ext>
            </a:extLst>
          </p:cNvPr>
          <p:cNvSpPr/>
          <p:nvPr/>
        </p:nvSpPr>
        <p:spPr>
          <a:xfrm>
            <a:off x="7671407" y="4432036"/>
            <a:ext cx="1160604" cy="782678"/>
          </a:xfrm>
          <a:prstGeom prst="roundRect">
            <a:avLst/>
          </a:prstGeom>
          <a:solidFill>
            <a:schemeClr val="bg1"/>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pic>
        <p:nvPicPr>
          <p:cNvPr id="45" name="image141.png" descr="FlexVol.png">
            <a:extLst>
              <a:ext uri="{FF2B5EF4-FFF2-40B4-BE49-F238E27FC236}">
                <a16:creationId xmlns:a16="http://schemas.microsoft.com/office/drawing/2014/main" id="{E769C76F-0822-45B6-8A99-EAFE46F01825}"/>
              </a:ext>
            </a:extLst>
          </p:cNvPr>
          <p:cNvPicPr/>
          <p:nvPr/>
        </p:nvPicPr>
        <p:blipFill>
          <a:blip r:embed="rId3"/>
          <a:stretch>
            <a:fillRect/>
          </a:stretch>
        </p:blipFill>
        <p:spPr>
          <a:xfrm>
            <a:off x="7901243" y="4640103"/>
            <a:ext cx="251764" cy="503433"/>
          </a:xfrm>
          <a:prstGeom prst="rect">
            <a:avLst/>
          </a:prstGeom>
          <a:ln w="12700">
            <a:miter lim="400000"/>
          </a:ln>
        </p:spPr>
      </p:pic>
      <p:sp>
        <p:nvSpPr>
          <p:cNvPr id="47" name="TextBox 46">
            <a:extLst>
              <a:ext uri="{FF2B5EF4-FFF2-40B4-BE49-F238E27FC236}">
                <a16:creationId xmlns:a16="http://schemas.microsoft.com/office/drawing/2014/main" id="{54ACB1D2-D6A5-4762-8952-16BE97DE7C16}"/>
              </a:ext>
            </a:extLst>
          </p:cNvPr>
          <p:cNvSpPr txBox="1"/>
          <p:nvPr/>
        </p:nvSpPr>
        <p:spPr>
          <a:xfrm>
            <a:off x="7867048" y="5228491"/>
            <a:ext cx="866471" cy="246221"/>
          </a:xfrm>
          <a:prstGeom prst="rect">
            <a:avLst/>
          </a:prstGeom>
          <a:noFill/>
        </p:spPr>
        <p:txBody>
          <a:bodyPr wrap="square" rtlCol="0">
            <a:spAutoFit/>
          </a:bodyPr>
          <a:lstStyle/>
          <a:p>
            <a:r>
              <a:rPr lang="en-IN" sz="1000" dirty="0"/>
              <a:t>Master CG</a:t>
            </a:r>
          </a:p>
        </p:txBody>
      </p:sp>
      <p:grpSp>
        <p:nvGrpSpPr>
          <p:cNvPr id="48" name="Group 47">
            <a:extLst>
              <a:ext uri="{FF2B5EF4-FFF2-40B4-BE49-F238E27FC236}">
                <a16:creationId xmlns:a16="http://schemas.microsoft.com/office/drawing/2014/main" id="{45EF7717-DC32-4CC0-AC8C-41A30182DF90}"/>
              </a:ext>
            </a:extLst>
          </p:cNvPr>
          <p:cNvGrpSpPr/>
          <p:nvPr/>
        </p:nvGrpSpPr>
        <p:grpSpPr>
          <a:xfrm>
            <a:off x="2903315" y="4236456"/>
            <a:ext cx="508108" cy="1094843"/>
            <a:chOff x="5423170" y="1433895"/>
            <a:chExt cx="508108" cy="1094843"/>
          </a:xfrm>
        </p:grpSpPr>
        <p:pic>
          <p:nvPicPr>
            <p:cNvPr id="49" name="image227.png">
              <a:extLst>
                <a:ext uri="{FF2B5EF4-FFF2-40B4-BE49-F238E27FC236}">
                  <a16:creationId xmlns:a16="http://schemas.microsoft.com/office/drawing/2014/main" id="{8961B9DF-2322-491E-9D7A-CF0F48889079}"/>
                </a:ext>
              </a:extLst>
            </p:cNvPr>
            <p:cNvPicPr/>
            <p:nvPr/>
          </p:nvPicPr>
          <p:blipFill>
            <a:blip r:embed="rId4"/>
            <a:stretch>
              <a:fillRect/>
            </a:stretch>
          </p:blipFill>
          <p:spPr>
            <a:xfrm>
              <a:off x="5424828" y="1433895"/>
              <a:ext cx="506450" cy="1094843"/>
            </a:xfrm>
            <a:prstGeom prst="rect">
              <a:avLst/>
            </a:prstGeom>
            <a:ln w="12700">
              <a:miter lim="400000"/>
            </a:ln>
          </p:spPr>
        </p:pic>
        <p:sp>
          <p:nvSpPr>
            <p:cNvPr id="50" name="Rectangle 49">
              <a:extLst>
                <a:ext uri="{FF2B5EF4-FFF2-40B4-BE49-F238E27FC236}">
                  <a16:creationId xmlns:a16="http://schemas.microsoft.com/office/drawing/2014/main" id="{2529729D-6B59-470A-A5D7-5C8C0C4B7E09}"/>
                </a:ext>
              </a:extLst>
            </p:cNvPr>
            <p:cNvSpPr/>
            <p:nvPr/>
          </p:nvSpPr>
          <p:spPr>
            <a:xfrm>
              <a:off x="5423170" y="2291011"/>
              <a:ext cx="508108" cy="237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ysClr val="windowText" lastClr="000000"/>
                  </a:solidFill>
                </a:rPr>
                <a:t>ALUA</a:t>
              </a:r>
            </a:p>
          </p:txBody>
        </p:sp>
      </p:grpSp>
      <p:cxnSp>
        <p:nvCxnSpPr>
          <p:cNvPr id="53" name="Connector: Elbow 52">
            <a:extLst>
              <a:ext uri="{FF2B5EF4-FFF2-40B4-BE49-F238E27FC236}">
                <a16:creationId xmlns:a16="http://schemas.microsoft.com/office/drawing/2014/main" id="{DAD0A87F-ADD1-467F-9BF6-094943C8F674}"/>
              </a:ext>
            </a:extLst>
          </p:cNvPr>
          <p:cNvCxnSpPr>
            <a:stCxn id="49" idx="3"/>
            <a:endCxn id="45" idx="0"/>
          </p:cNvCxnSpPr>
          <p:nvPr/>
        </p:nvCxnSpPr>
        <p:spPr>
          <a:xfrm flipV="1">
            <a:off x="3411423" y="4640103"/>
            <a:ext cx="4615702" cy="143775"/>
          </a:xfrm>
          <a:prstGeom prst="bentConnector4">
            <a:avLst>
              <a:gd name="adj1" fmla="val 4412"/>
              <a:gd name="adj2" fmla="val 469082"/>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476DC5B-2836-4196-B3DD-1F8004894B2E}"/>
              </a:ext>
            </a:extLst>
          </p:cNvPr>
          <p:cNvSpPr txBox="1"/>
          <p:nvPr/>
        </p:nvSpPr>
        <p:spPr>
          <a:xfrm>
            <a:off x="4795835" y="1314422"/>
            <a:ext cx="1303451" cy="400110"/>
          </a:xfrm>
          <a:prstGeom prst="rect">
            <a:avLst/>
          </a:prstGeom>
          <a:noFill/>
        </p:spPr>
        <p:txBody>
          <a:bodyPr wrap="square" rtlCol="0">
            <a:spAutoFit/>
          </a:bodyPr>
          <a:lstStyle/>
          <a:p>
            <a:r>
              <a:rPr lang="en-IN" sz="1000" dirty="0"/>
              <a:t>Active non-optimized</a:t>
            </a:r>
          </a:p>
        </p:txBody>
      </p:sp>
      <p:sp>
        <p:nvSpPr>
          <p:cNvPr id="61" name="TextBox 60">
            <a:extLst>
              <a:ext uri="{FF2B5EF4-FFF2-40B4-BE49-F238E27FC236}">
                <a16:creationId xmlns:a16="http://schemas.microsoft.com/office/drawing/2014/main" id="{8CAA002D-D4AA-4381-A447-3260267E9800}"/>
              </a:ext>
            </a:extLst>
          </p:cNvPr>
          <p:cNvSpPr txBox="1"/>
          <p:nvPr/>
        </p:nvSpPr>
        <p:spPr>
          <a:xfrm>
            <a:off x="3534586" y="2244982"/>
            <a:ext cx="1303451" cy="246221"/>
          </a:xfrm>
          <a:prstGeom prst="rect">
            <a:avLst/>
          </a:prstGeom>
          <a:noFill/>
        </p:spPr>
        <p:txBody>
          <a:bodyPr wrap="square" rtlCol="0">
            <a:spAutoFit/>
          </a:bodyPr>
          <a:lstStyle/>
          <a:p>
            <a:r>
              <a:rPr lang="en-IN" sz="1000" dirty="0"/>
              <a:t>Active optimized</a:t>
            </a:r>
          </a:p>
        </p:txBody>
      </p:sp>
      <p:sp>
        <p:nvSpPr>
          <p:cNvPr id="63" name="TextBox 62">
            <a:extLst>
              <a:ext uri="{FF2B5EF4-FFF2-40B4-BE49-F238E27FC236}">
                <a16:creationId xmlns:a16="http://schemas.microsoft.com/office/drawing/2014/main" id="{6A2CA2BA-ACE3-4B72-94DD-88ABA7D6C113}"/>
              </a:ext>
            </a:extLst>
          </p:cNvPr>
          <p:cNvSpPr txBox="1"/>
          <p:nvPr/>
        </p:nvSpPr>
        <p:spPr>
          <a:xfrm>
            <a:off x="4799372" y="3844635"/>
            <a:ext cx="1303451" cy="246221"/>
          </a:xfrm>
          <a:prstGeom prst="rect">
            <a:avLst/>
          </a:prstGeom>
          <a:noFill/>
        </p:spPr>
        <p:txBody>
          <a:bodyPr wrap="square" rtlCol="0">
            <a:spAutoFit/>
          </a:bodyPr>
          <a:lstStyle/>
          <a:p>
            <a:r>
              <a:rPr lang="en-IN" sz="1000" dirty="0"/>
              <a:t>Active optimized</a:t>
            </a:r>
          </a:p>
        </p:txBody>
      </p:sp>
      <p:sp>
        <p:nvSpPr>
          <p:cNvPr id="8" name="TextBox 7">
            <a:extLst>
              <a:ext uri="{FF2B5EF4-FFF2-40B4-BE49-F238E27FC236}">
                <a16:creationId xmlns:a16="http://schemas.microsoft.com/office/drawing/2014/main" id="{F99BC6AE-D733-4059-ADCD-E89FACF21357}"/>
              </a:ext>
            </a:extLst>
          </p:cNvPr>
          <p:cNvSpPr txBox="1"/>
          <p:nvPr/>
        </p:nvSpPr>
        <p:spPr>
          <a:xfrm>
            <a:off x="7310284" y="5547182"/>
            <a:ext cx="1912974" cy="369332"/>
          </a:xfrm>
          <a:prstGeom prst="rect">
            <a:avLst/>
          </a:prstGeom>
          <a:noFill/>
        </p:spPr>
        <p:txBody>
          <a:bodyPr wrap="square" rtlCol="0">
            <a:spAutoFit/>
          </a:bodyPr>
          <a:lstStyle/>
          <a:p>
            <a:r>
              <a:rPr lang="en-IN" dirty="0"/>
              <a:t>CG on Cluster B</a:t>
            </a:r>
          </a:p>
        </p:txBody>
      </p:sp>
      <p:sp>
        <p:nvSpPr>
          <p:cNvPr id="9" name="TextBox 8">
            <a:extLst>
              <a:ext uri="{FF2B5EF4-FFF2-40B4-BE49-F238E27FC236}">
                <a16:creationId xmlns:a16="http://schemas.microsoft.com/office/drawing/2014/main" id="{E1BC8150-062E-4132-B8E1-5C1700DC2AEE}"/>
              </a:ext>
            </a:extLst>
          </p:cNvPr>
          <p:cNvSpPr txBox="1"/>
          <p:nvPr/>
        </p:nvSpPr>
        <p:spPr>
          <a:xfrm>
            <a:off x="4089558" y="2871929"/>
            <a:ext cx="1912974" cy="369332"/>
          </a:xfrm>
          <a:prstGeom prst="rect">
            <a:avLst/>
          </a:prstGeom>
          <a:noFill/>
        </p:spPr>
        <p:txBody>
          <a:bodyPr wrap="square" rtlCol="0">
            <a:spAutoFit/>
          </a:bodyPr>
          <a:lstStyle/>
          <a:p>
            <a:r>
              <a:rPr lang="en-IN" dirty="0"/>
              <a:t>CG on Cluster A</a:t>
            </a:r>
          </a:p>
        </p:txBody>
      </p:sp>
      <p:sp>
        <p:nvSpPr>
          <p:cNvPr id="10" name="TextBox 9">
            <a:extLst>
              <a:ext uri="{FF2B5EF4-FFF2-40B4-BE49-F238E27FC236}">
                <a16:creationId xmlns:a16="http://schemas.microsoft.com/office/drawing/2014/main" id="{12386C00-4617-4FBF-B837-0F1475D7A994}"/>
              </a:ext>
            </a:extLst>
          </p:cNvPr>
          <p:cNvSpPr txBox="1"/>
          <p:nvPr/>
        </p:nvSpPr>
        <p:spPr>
          <a:xfrm>
            <a:off x="7310284" y="2944400"/>
            <a:ext cx="1912974" cy="369332"/>
          </a:xfrm>
          <a:prstGeom prst="rect">
            <a:avLst/>
          </a:prstGeom>
          <a:noFill/>
        </p:spPr>
        <p:txBody>
          <a:bodyPr wrap="square" rtlCol="0">
            <a:spAutoFit/>
          </a:bodyPr>
          <a:lstStyle/>
          <a:p>
            <a:r>
              <a:rPr lang="en-IN" dirty="0"/>
              <a:t>CG on Cluster B</a:t>
            </a:r>
          </a:p>
        </p:txBody>
      </p:sp>
      <p:sp>
        <p:nvSpPr>
          <p:cNvPr id="7" name="Footer Placeholder 6">
            <a:extLst>
              <a:ext uri="{FF2B5EF4-FFF2-40B4-BE49-F238E27FC236}">
                <a16:creationId xmlns:a16="http://schemas.microsoft.com/office/drawing/2014/main" id="{3AF6C0DD-F1F4-1C48-9117-9615C8798D6C}"/>
              </a:ext>
            </a:extLst>
          </p:cNvPr>
          <p:cNvSpPr>
            <a:spLocks noGrp="1"/>
          </p:cNvSpPr>
          <p:nvPr>
            <p:ph type="ftr" sz="quarter" idx="3"/>
          </p:nvPr>
        </p:nvSpPr>
        <p:spPr/>
        <p:txBody>
          <a:bodyPr/>
          <a:lstStyle/>
          <a:p>
            <a:r>
              <a:rPr lang="en-US" dirty="0"/>
              <a:t>© 2021 NetApp, Inc. All rights reserved.  — NETAPP CONFIDENTIAL — </a:t>
            </a:r>
          </a:p>
        </p:txBody>
      </p:sp>
      <p:sp>
        <p:nvSpPr>
          <p:cNvPr id="12" name="Slide Number Placeholder 11">
            <a:extLst>
              <a:ext uri="{FF2B5EF4-FFF2-40B4-BE49-F238E27FC236}">
                <a16:creationId xmlns:a16="http://schemas.microsoft.com/office/drawing/2014/main" id="{E1EB7D00-C1D9-7044-B25B-7A1E57FCABB2}"/>
              </a:ext>
            </a:extLst>
          </p:cNvPr>
          <p:cNvSpPr>
            <a:spLocks noGrp="1"/>
          </p:cNvSpPr>
          <p:nvPr>
            <p:ph type="sldNum" sz="quarter" idx="4"/>
          </p:nvPr>
        </p:nvSpPr>
        <p:spPr/>
        <p:txBody>
          <a:bodyPr/>
          <a:lstStyle/>
          <a:p>
            <a:fld id="{B071A5F3-A4FF-4CEE-8215-C08835B585C1}" type="slidenum">
              <a:rPr lang="en-US" smtClean="0"/>
              <a:pPr/>
              <a:t>9</a:t>
            </a:fld>
            <a:endParaRPr lang="en-US" dirty="0"/>
          </a:p>
        </p:txBody>
      </p:sp>
      <p:sp>
        <p:nvSpPr>
          <p:cNvPr id="37" name="Multiplication Sign 8">
            <a:extLst>
              <a:ext uri="{FF2B5EF4-FFF2-40B4-BE49-F238E27FC236}">
                <a16:creationId xmlns:a16="http://schemas.microsoft.com/office/drawing/2014/main" id="{F7D54922-135A-DA48-AAF1-A5D52C101881}"/>
              </a:ext>
            </a:extLst>
          </p:cNvPr>
          <p:cNvSpPr/>
          <p:nvPr/>
        </p:nvSpPr>
        <p:spPr>
          <a:xfrm>
            <a:off x="4337203" y="1620443"/>
            <a:ext cx="1648233" cy="1191145"/>
          </a:xfrm>
          <a:prstGeom prst="mathMultiply">
            <a:avLst>
              <a:gd name="adj1" fmla="val 9687"/>
            </a:avLst>
          </a:prstGeom>
          <a:solidFill>
            <a:srgbClr val="FFB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ysClr val="windowText" lastClr="000000"/>
              </a:solidFill>
            </a:endParaRPr>
          </a:p>
        </p:txBody>
      </p:sp>
    </p:spTree>
    <p:extLst>
      <p:ext uri="{BB962C8B-B14F-4D97-AF65-F5344CB8AC3E}">
        <p14:creationId xmlns:p14="http://schemas.microsoft.com/office/powerpoint/2010/main" val="198163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randombar(horizontal)">
                                      <p:cBhvr>
                                        <p:cTn id="7" dur="500"/>
                                        <p:tgtEl>
                                          <p:spTgt spid="44"/>
                                        </p:tgtEl>
                                      </p:cBhvr>
                                    </p:animEffect>
                                  </p:childTnLst>
                                </p:cTn>
                              </p:par>
                              <p:par>
                                <p:cTn id="8" presetID="14" presetClass="entr" presetSubtype="1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randombar(horizontal)">
                                      <p:cBhvr>
                                        <p:cTn id="10" dur="500"/>
                                        <p:tgtEl>
                                          <p:spTgt spid="4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randombar(horizontal)">
                                      <p:cBhvr>
                                        <p:cTn id="13" dur="500"/>
                                        <p:tgtEl>
                                          <p:spTgt spid="47"/>
                                        </p:tgtEl>
                                      </p:cBhvr>
                                    </p:animEffect>
                                  </p:childTnLst>
                                </p:cTn>
                              </p:par>
                              <p:par>
                                <p:cTn id="14" presetID="14" presetClass="entr" presetSubtype="1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randombar(horizontal)">
                                      <p:cBhvr>
                                        <p:cTn id="16" dur="500"/>
                                        <p:tgtEl>
                                          <p:spTgt spid="48"/>
                                        </p:tgtEl>
                                      </p:cBhvr>
                                    </p:animEffect>
                                  </p:childTnLst>
                                </p:cTn>
                              </p:par>
                              <p:par>
                                <p:cTn id="17" presetID="14" presetClass="entr" presetSubtype="1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randombar(horizontal)">
                                      <p:cBhvr>
                                        <p:cTn id="19" dur="500"/>
                                        <p:tgtEl>
                                          <p:spTgt spid="5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randombar(horizontal)">
                                      <p:cBhvr>
                                        <p:cTn id="22" dur="500"/>
                                        <p:tgtEl>
                                          <p:spTgt spid="6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7" grpId="0"/>
      <p:bldP spid="63" grpId="0"/>
      <p:bldP spid="8" grpId="0"/>
    </p:bldLst>
  </p:timing>
</p:sld>
</file>

<file path=ppt/theme/theme1.xml><?xml version="1.0" encoding="utf-8"?>
<a:theme xmlns:a="http://schemas.openxmlformats.org/drawingml/2006/main" name="Office Theme">
  <a:themeElements>
    <a:clrScheme name="Custom 117">
      <a:dk1>
        <a:srgbClr val="000000"/>
      </a:dk1>
      <a:lt1>
        <a:srgbClr val="FFFFFF"/>
      </a:lt1>
      <a:dk2>
        <a:srgbClr val="65D097"/>
      </a:dk2>
      <a:lt2>
        <a:srgbClr val="CCCCCC"/>
      </a:lt2>
      <a:accent1>
        <a:srgbClr val="5CC3FF"/>
      </a:accent1>
      <a:accent2>
        <a:srgbClr val="BBE5FF"/>
      </a:accent2>
      <a:accent3>
        <a:srgbClr val="FFF746"/>
      </a:accent3>
      <a:accent4>
        <a:srgbClr val="FFBCA3"/>
      </a:accent4>
      <a:accent5>
        <a:srgbClr val="D82841"/>
      </a:accent5>
      <a:accent6>
        <a:srgbClr val="B386FF"/>
      </a:accent6>
      <a:hlink>
        <a:srgbClr val="5CC3FF"/>
      </a:hlink>
      <a:folHlink>
        <a:srgbClr val="CCCCC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lgn="l">
          <a:defRPr dirty="0" err="1" smtClean="0"/>
        </a:defPPr>
      </a:lstStyle>
    </a:txDef>
  </a:objectDefaults>
  <a:extraClrSchemeLst/>
  <a:extLst>
    <a:ext uri="{05A4C25C-085E-4340-85A3-A5531E510DB2}">
      <thm15:themeFamily xmlns:thm15="http://schemas.microsoft.com/office/thememl/2012/main" name="20NET181-Netapp-CorporateTemplate2020-New0914i2" id="{2C357DEC-131E-C04C-8701-C7E7B621D9FA}" vid="{FADA8FBC-BEE0-DA4B-B85E-3C1F870E76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F7E908-E002-4483-A515-E6818B21CCE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AC869A2-F34B-4F02-B022-9D08E41C92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1C78C-26E5-4F30-B6E8-53B5D21042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13515</TotalTime>
  <Words>9438</Words>
  <Application>Microsoft Office PowerPoint</Application>
  <PresentationFormat>Widescreen</PresentationFormat>
  <Paragraphs>1120</Paragraphs>
  <Slides>45</Slides>
  <Notes>34</Notes>
  <HiddenSlides>3</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SnapMirror Business Continuity (SM-BC)</vt:lpstr>
      <vt:lpstr>Agenda</vt:lpstr>
      <vt:lpstr>Impact radius</vt:lpstr>
      <vt:lpstr>SMBC Synchronous replication for zero data loss</vt:lpstr>
      <vt:lpstr>ONTAP Mediator 2.0</vt:lpstr>
      <vt:lpstr>PowerPoint Presentation</vt:lpstr>
      <vt:lpstr>Host path to LUNs</vt:lpstr>
      <vt:lpstr>Planned failover</vt:lpstr>
      <vt:lpstr>Unplanned failover during the event of a disaster</vt:lpstr>
      <vt:lpstr>Use cases</vt:lpstr>
      <vt:lpstr>Granular Application availability</vt:lpstr>
      <vt:lpstr>Asymmetric platform configuration solution</vt:lpstr>
      <vt:lpstr>Remote Office &amp; Branch office</vt:lpstr>
      <vt:lpstr>Tik Tok deployments/ Seamless switchover deployment</vt:lpstr>
      <vt:lpstr>Cross DR deployments for granular set of applications</vt:lpstr>
      <vt:lpstr>Oracle environment with ASM mirroring &amp; SMBC using Extended RAC</vt:lpstr>
      <vt:lpstr>Oracle TR PURPOSE – </vt:lpstr>
      <vt:lpstr>Oracle Extended RAC without ASM mirroring &amp; SMBC (using votedisk majority)</vt:lpstr>
      <vt:lpstr>TR Purpose - Oracle Database over SMBC uniform access</vt:lpstr>
      <vt:lpstr>3-way DR /Three Site DR</vt:lpstr>
      <vt:lpstr>Failure scenarios</vt:lpstr>
      <vt:lpstr>Normal operations</vt:lpstr>
      <vt:lpstr>Replication link failure</vt:lpstr>
      <vt:lpstr>Disaster at site A</vt:lpstr>
      <vt:lpstr>Disaster at site B</vt:lpstr>
      <vt:lpstr> ONTAP Mediator failure</vt:lpstr>
      <vt:lpstr>PowerPoint Presentation</vt:lpstr>
      <vt:lpstr>PowerPoint Presentation</vt:lpstr>
      <vt:lpstr>PowerPoint Presentation</vt:lpstr>
      <vt:lpstr>SnapMirror Business Continuity (SM-BC)</vt:lpstr>
      <vt:lpstr>SMBC Comparisons</vt:lpstr>
      <vt:lpstr>Technical considerations (cont.)</vt:lpstr>
      <vt:lpstr>Technical considerations (cont.)</vt:lpstr>
      <vt:lpstr>Technical considerations (cont.)</vt:lpstr>
      <vt:lpstr>Comparing NetApp synchronous replication offerings</vt:lpstr>
      <vt:lpstr>PowerPoint Presentation</vt:lpstr>
      <vt:lpstr>Storage access through multiple failure scenarios</vt:lpstr>
      <vt:lpstr>Business continuity solutions</vt:lpstr>
      <vt:lpstr>Integrated ONTAP continuous availability</vt:lpstr>
      <vt:lpstr>Resources</vt:lpstr>
      <vt:lpstr>Resources</vt:lpstr>
      <vt:lpstr>What is business continuity (BC)?</vt:lpstr>
      <vt:lpstr>Business continuity and disaster recovery timeline</vt:lpstr>
      <vt:lpstr> What is business continuity?</vt:lpstr>
      <vt:lpstr>SMBC Synchronous replication for zero data loss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D'Agostino</dc:creator>
  <cp:lastModifiedBy>KADAVY, EBIN</cp:lastModifiedBy>
  <cp:revision>650</cp:revision>
  <dcterms:created xsi:type="dcterms:W3CDTF">2020-09-14T23:07:48Z</dcterms:created>
  <dcterms:modified xsi:type="dcterms:W3CDTF">2023-07-13T16:41:54Z</dcterms:modified>
</cp:coreProperties>
</file>