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안녕하십니까. 종합설계프로젝트 6조 발표를 맡은 ㅇㅇㅇ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저희 조가 제안할 서비스는 Ethereum을 이용한 Blockchain 중고 마켓 서비스 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기존에 이미 서비스 중인 일반적인 중고 마켓은 이미 포화상태라 할 정도로 많습니다.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0955213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095521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역할 분담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- 안태건, 주이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- 신주용, 한진규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94f41c76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94f41c7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판매자는 ‘물품 등록’을 통해 판매할 물건을 등록.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구매자는 ‘구매 계약’을 통해 이더를 지불하고 구매 할 수 있음.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판매자와 구매자 사이에 중고 물품과 이더를 담보로 스마트계약을 체결.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AutoNum type="arabicPeriod"/>
            </a:pP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구매자가 물품을 받고 확인하면 판매자에게 이더 지급.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7443de0f_8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7443de0f_8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판매자 : 웹사이트 접속 - 로그인 - 상품 등록 페이지 접속 - 상품정보 기입</a:t>
            </a:r>
            <a:r>
              <a:rPr lang="en">
                <a:solidFill>
                  <a:schemeClr val="dk2"/>
                </a:solidFill>
              </a:rPr>
              <a:t>(상품명, 원하는 가격, 상품 상태(등급, 사진) 등) - </a:t>
            </a:r>
            <a:r>
              <a:rPr lang="en">
                <a:solidFill>
                  <a:srgbClr val="FF0000"/>
                </a:solidFill>
              </a:rPr>
              <a:t>구매요청확인</a:t>
            </a:r>
            <a:r>
              <a:rPr lang="en">
                <a:solidFill>
                  <a:schemeClr val="dk2"/>
                </a:solidFill>
              </a:rPr>
              <a:t>(정보 확인-내부적으로 계약 체결) - 물품 발송 - </a:t>
            </a:r>
            <a:r>
              <a:rPr lang="en">
                <a:solidFill>
                  <a:srgbClr val="0000FF"/>
                </a:solidFill>
              </a:rPr>
              <a:t>수령확인(실제 결제 - 지갑에 이더가 입금됨)</a:t>
            </a:r>
            <a:r>
              <a:rPr lang="en">
                <a:solidFill>
                  <a:schemeClr val="dk2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구매자 : </a:t>
            </a:r>
            <a:r>
              <a:rPr lang="en">
                <a:solidFill>
                  <a:schemeClr val="dk2"/>
                </a:solidFill>
              </a:rPr>
              <a:t>웹사이트 접속 - 로그인- 상품 선택 - </a:t>
            </a:r>
            <a:r>
              <a:rPr lang="en">
                <a:solidFill>
                  <a:srgbClr val="FF0000"/>
                </a:solidFill>
              </a:rPr>
              <a:t>구매 요청</a:t>
            </a:r>
            <a:r>
              <a:rPr lang="en">
                <a:solidFill>
                  <a:schemeClr val="dk2"/>
                </a:solidFill>
              </a:rPr>
              <a:t> (결제정보만 입력_지갑) - 상품수령 - </a:t>
            </a:r>
            <a:r>
              <a:rPr lang="en">
                <a:solidFill>
                  <a:srgbClr val="0000FF"/>
                </a:solidFill>
              </a:rPr>
              <a:t>수령확인(실제 결제 - 지갑에서 이더빠져나감)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94f41c76_4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94f41c7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fe8e90be3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fe8e90be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최초 접속시  로그인 페이지로 이동한다.  로그인 성공하면 마이페이지로 redirection한다.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구매하는 경우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판매하는 경우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fe8e90be3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fe8e90be3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7443de0f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27443de0f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- 기존의 사용자들이 친숙한 형태의 온라인 마켓 UI/UX 구축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- 블록체인을 이용한 새로운 탈중앙화 서버 구축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7176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7176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본문1">
  <p:cSld name="BIG_NUMBER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/>
          <p:nvPr/>
        </p:nvSpPr>
        <p:spPr>
          <a:xfrm>
            <a:off x="0" y="0"/>
            <a:ext cx="9144000" cy="920400"/>
          </a:xfrm>
          <a:prstGeom prst="rect">
            <a:avLst/>
          </a:prstGeom>
          <a:solidFill>
            <a:srgbClr val="7176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2"/>
          <p:cNvSpPr txBox="1"/>
          <p:nvPr>
            <p:ph hasCustomPrompt="1" type="title"/>
          </p:nvPr>
        </p:nvSpPr>
        <p:spPr>
          <a:xfrm>
            <a:off x="311700" y="182850"/>
            <a:ext cx="85206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11700" y="1241101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aleway"/>
              <a:buChar char="■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본문2">
  <p:cSld name="BIG_NUMBER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0"/>
            <a:ext cx="9144000" cy="1970400"/>
          </a:xfrm>
          <a:prstGeom prst="rect">
            <a:avLst/>
          </a:prstGeom>
          <a:solidFill>
            <a:srgbClr val="7176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hasCustomPrompt="1" type="title"/>
          </p:nvPr>
        </p:nvSpPr>
        <p:spPr>
          <a:xfrm>
            <a:off x="376100" y="707850"/>
            <a:ext cx="85206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2228050"/>
            <a:ext cx="8520600" cy="27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■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aleway"/>
              <a:buChar char="■"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7176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717695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7176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Char char="●"/>
              <a:defRPr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aleway"/>
              <a:buChar char="■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480150" y="75355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Blockchain</a:t>
            </a:r>
            <a:r>
              <a:rPr lang="en" sz="1800"/>
              <a:t> </a:t>
            </a:r>
            <a:r>
              <a:rPr lang="en" sz="1800"/>
              <a:t>second hand </a:t>
            </a:r>
            <a:r>
              <a:rPr lang="en" sz="1800"/>
              <a:t>market using </a:t>
            </a:r>
            <a:r>
              <a:rPr lang="en">
                <a:solidFill>
                  <a:srgbClr val="434343"/>
                </a:solidFill>
              </a:rPr>
              <a:t>ethereum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Business Model &amp; Story Board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535300" y="2854500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aleway"/>
                <a:ea typeface="Raleway"/>
                <a:cs typeface="Raleway"/>
                <a:sym typeface="Raleway"/>
              </a:rPr>
              <a:t>Group 6</a:t>
            </a:r>
            <a:endParaRPr>
              <a:solidFill>
                <a:srgbClr val="D9D9D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9D9D9"/>
                </a:solidFill>
                <a:latin typeface="Raleway"/>
                <a:ea typeface="Raleway"/>
                <a:cs typeface="Raleway"/>
                <a:sym typeface="Raleway"/>
              </a:rPr>
              <a:t>2019-2 CDP1, KNU CSE</a:t>
            </a:r>
            <a:endParaRPr sz="1400">
              <a:solidFill>
                <a:srgbClr val="D9D9D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152200" y="3796225"/>
            <a:ext cx="2566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Taegeon An	2014105057</a:t>
            </a:r>
            <a:endParaRPr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Jinkyu Han		2014105101</a:t>
            </a:r>
            <a:endParaRPr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JuYong </a:t>
            </a:r>
            <a:r>
              <a:rPr lang="en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Shin	</a:t>
            </a:r>
            <a:r>
              <a:rPr lang="en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2014105052</a:t>
            </a:r>
            <a:endParaRPr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ZHU YI		2017117186</a:t>
            </a:r>
            <a:endParaRPr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000" y="1373350"/>
            <a:ext cx="1352993" cy="8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Meeting</a:t>
            </a:r>
            <a:endParaRPr sz="3000"/>
          </a:p>
        </p:txBody>
      </p:sp>
      <p:sp>
        <p:nvSpPr>
          <p:cNvPr id="174" name="Google Shape;174;p24"/>
          <p:cNvSpPr txBox="1"/>
          <p:nvPr/>
        </p:nvSpPr>
        <p:spPr>
          <a:xfrm>
            <a:off x="1024613" y="4023275"/>
            <a:ext cx="235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10 Sep. Team meeting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13" y="1255799"/>
            <a:ext cx="3310099" cy="248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312" y="1521600"/>
            <a:ext cx="4555473" cy="195326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5141375" y="4023275"/>
            <a:ext cx="235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Project management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Sharing</a:t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78" name="Google Shape;78;p16"/>
          <p:cNvGrpSpPr/>
          <p:nvPr/>
        </p:nvGrpSpPr>
        <p:grpSpPr>
          <a:xfrm>
            <a:off x="1834375" y="1581271"/>
            <a:ext cx="196200" cy="1306800"/>
            <a:chOff x="648675" y="1657471"/>
            <a:chExt cx="196200" cy="1306800"/>
          </a:xfrm>
        </p:grpSpPr>
        <p:sp>
          <p:nvSpPr>
            <p:cNvPr id="79" name="Google Shape;79;p16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rgbClr val="7176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6"/>
            <p:cNvCxnSpPr>
              <a:stCxn id="79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2030580" y="1394450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FrontEnd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TaeGeon An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82" name="Google Shape;82;p16"/>
          <p:cNvGrpSpPr/>
          <p:nvPr/>
        </p:nvGrpSpPr>
        <p:grpSpPr>
          <a:xfrm>
            <a:off x="3378975" y="2692171"/>
            <a:ext cx="196200" cy="1404905"/>
            <a:chOff x="2512925" y="2768371"/>
            <a:chExt cx="196200" cy="1404905"/>
          </a:xfrm>
        </p:grpSpPr>
        <p:cxnSp>
          <p:nvCxnSpPr>
            <p:cNvPr id="83" name="Google Shape;83;p1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4" name="Google Shape;84;p1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rgbClr val="7176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2693150" y="40970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BackEnd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JuYong Shin</a:t>
            </a:r>
            <a:endParaRPr b="1"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5159150" y="1483171"/>
            <a:ext cx="196200" cy="1404900"/>
            <a:chOff x="4279200" y="1559371"/>
            <a:chExt cx="196200" cy="1404900"/>
          </a:xfrm>
        </p:grpSpPr>
        <p:cxnSp>
          <p:nvCxnSpPr>
            <p:cNvPr id="87" name="Google Shape;87;p16"/>
            <p:cNvCxnSpPr>
              <a:stCxn id="88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8" name="Google Shape;88;p1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rgbClr val="7176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5355349" y="1394450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FrontEnd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ZHU YI</a:t>
            </a:r>
            <a:endParaRPr b="1"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6920450" y="2692171"/>
            <a:ext cx="196200" cy="1404905"/>
            <a:chOff x="6045475" y="2768371"/>
            <a:chExt cx="196200" cy="1404905"/>
          </a:xfrm>
        </p:grpSpPr>
        <p:cxnSp>
          <p:nvCxnSpPr>
            <p:cNvPr id="91" name="Google Shape;91;p16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2" name="Google Shape;92;p16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rgbClr val="7176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6170095" y="40970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BackEnd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Jinkyu Han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216" y="0"/>
            <a:ext cx="2341783" cy="1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structure</a:t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1170000" y="2953544"/>
            <a:ext cx="6804000" cy="680675"/>
            <a:chOff x="1170000" y="1507525"/>
            <a:chExt cx="6804000" cy="680675"/>
          </a:xfrm>
        </p:grpSpPr>
        <p:sp>
          <p:nvSpPr>
            <p:cNvPr id="101" name="Google Shape;101;p17"/>
            <p:cNvSpPr txBox="1"/>
            <p:nvPr/>
          </p:nvSpPr>
          <p:spPr>
            <a:xfrm>
              <a:off x="3831750" y="1507525"/>
              <a:ext cx="1480500" cy="6777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Smart contract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102" name="Google Shape;102;p17"/>
            <p:cNvCxnSpPr>
              <a:stCxn id="103" idx="3"/>
              <a:endCxn id="101" idx="1"/>
            </p:cNvCxnSpPr>
            <p:nvPr/>
          </p:nvCxnSpPr>
          <p:spPr>
            <a:xfrm flipH="1" rot="10800000">
              <a:off x="2650500" y="1846350"/>
              <a:ext cx="1181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7"/>
            <p:cNvCxnSpPr>
              <a:stCxn id="101" idx="3"/>
              <a:endCxn id="105" idx="1"/>
            </p:cNvCxnSpPr>
            <p:nvPr/>
          </p:nvCxnSpPr>
          <p:spPr>
            <a:xfrm>
              <a:off x="5312250" y="1846375"/>
              <a:ext cx="1181400" cy="3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" name="Google Shape;106;p17"/>
            <p:cNvSpPr txBox="1"/>
            <p:nvPr/>
          </p:nvSpPr>
          <p:spPr>
            <a:xfrm>
              <a:off x="2839725" y="1630375"/>
              <a:ext cx="8028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item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5501475" y="1630375"/>
              <a:ext cx="8028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aleway"/>
                  <a:ea typeface="Raleway"/>
                  <a:cs typeface="Raleway"/>
                  <a:sym typeface="Raleway"/>
                </a:rPr>
                <a:t>ether</a:t>
              </a:r>
              <a:endParaRPr b="1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6493500" y="1510500"/>
              <a:ext cx="1480500" cy="6777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aleway"/>
                  <a:ea typeface="Raleway"/>
                  <a:cs typeface="Raleway"/>
                  <a:sym typeface="Raleway"/>
                </a:rPr>
                <a:t>Purchaser</a:t>
              </a:r>
              <a:endParaRPr b="1" sz="18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1170000" y="1510500"/>
              <a:ext cx="1480500" cy="6777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aleway"/>
                  <a:ea typeface="Raleway"/>
                  <a:cs typeface="Raleway"/>
                  <a:sym typeface="Raleway"/>
                </a:rPr>
                <a:t>Seller</a:t>
              </a:r>
              <a:endParaRPr b="1" sz="1800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1894" y="94247"/>
            <a:ext cx="1181400" cy="109520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902850" y="1580106"/>
            <a:ext cx="7338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Secure transactions of used products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Without intervention of 3rd party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182850"/>
            <a:ext cx="85206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User Flow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100" y="929725"/>
            <a:ext cx="2976700" cy="40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200" y="966150"/>
            <a:ext cx="3350500" cy="39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182850"/>
            <a:ext cx="85206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Mind Map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0775"/>
            <a:ext cx="8839197" cy="3703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0001" y="3375425"/>
            <a:ext cx="1332300" cy="13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6025" y="737550"/>
            <a:ext cx="1526976" cy="152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0888" y="4226250"/>
            <a:ext cx="917250" cy="9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182850"/>
            <a:ext cx="85206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Map</a:t>
            </a:r>
            <a:endParaRPr/>
          </a:p>
        </p:txBody>
      </p:sp>
      <p:grpSp>
        <p:nvGrpSpPr>
          <p:cNvPr id="131" name="Google Shape;131;p20"/>
          <p:cNvGrpSpPr/>
          <p:nvPr/>
        </p:nvGrpSpPr>
        <p:grpSpPr>
          <a:xfrm>
            <a:off x="961836" y="960100"/>
            <a:ext cx="6610727" cy="4084675"/>
            <a:chOff x="1014288" y="938025"/>
            <a:chExt cx="6610727" cy="4084675"/>
          </a:xfrm>
        </p:grpSpPr>
        <p:pic>
          <p:nvPicPr>
            <p:cNvPr id="132" name="Google Shape;132;p20"/>
            <p:cNvPicPr preferRelativeResize="0"/>
            <p:nvPr/>
          </p:nvPicPr>
          <p:blipFill rotWithShape="1">
            <a:blip r:embed="rId3">
              <a:alphaModFix/>
            </a:blip>
            <a:srcRect b="0" l="19439" r="0" t="15583"/>
            <a:stretch/>
          </p:blipFill>
          <p:spPr>
            <a:xfrm>
              <a:off x="1014288" y="938025"/>
              <a:ext cx="6504126" cy="4084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0"/>
            <p:cNvSpPr txBox="1"/>
            <p:nvPr/>
          </p:nvSpPr>
          <p:spPr>
            <a:xfrm>
              <a:off x="2153247" y="1008270"/>
              <a:ext cx="6180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0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4" name="Google Shape;134;p20"/>
            <p:cNvSpPr txBox="1"/>
            <p:nvPr/>
          </p:nvSpPr>
          <p:spPr>
            <a:xfrm>
              <a:off x="7007015" y="2572916"/>
              <a:ext cx="6180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2-3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1175188" y="1449513"/>
              <a:ext cx="6180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1-1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6" name="Google Shape;136;p20"/>
            <p:cNvSpPr txBox="1"/>
            <p:nvPr/>
          </p:nvSpPr>
          <p:spPr>
            <a:xfrm>
              <a:off x="4556450" y="2573340"/>
              <a:ext cx="6180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2-2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7" name="Google Shape;137;p20"/>
            <p:cNvSpPr txBox="1"/>
            <p:nvPr/>
          </p:nvSpPr>
          <p:spPr>
            <a:xfrm>
              <a:off x="2153247" y="3177047"/>
              <a:ext cx="6180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2-1-1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2143775" y="2573697"/>
              <a:ext cx="6180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2-1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9" name="Google Shape;139;p20"/>
            <p:cNvSpPr txBox="1"/>
            <p:nvPr/>
          </p:nvSpPr>
          <p:spPr>
            <a:xfrm>
              <a:off x="2153247" y="1989355"/>
              <a:ext cx="6180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2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0" name="Google Shape;140;p20"/>
            <p:cNvSpPr txBox="1"/>
            <p:nvPr/>
          </p:nvSpPr>
          <p:spPr>
            <a:xfrm>
              <a:off x="2153247" y="1442903"/>
              <a:ext cx="6180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1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1" name="Google Shape;141;p20"/>
            <p:cNvSpPr txBox="1"/>
            <p:nvPr/>
          </p:nvSpPr>
          <p:spPr>
            <a:xfrm>
              <a:off x="3784807" y="3177047"/>
              <a:ext cx="6180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2-1-3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2" name="Google Shape;142;p20"/>
            <p:cNvSpPr txBox="1"/>
            <p:nvPr/>
          </p:nvSpPr>
          <p:spPr>
            <a:xfrm>
              <a:off x="5435347" y="3177047"/>
              <a:ext cx="6180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2-2-2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3" name="Google Shape;143;p20"/>
            <p:cNvSpPr txBox="1"/>
            <p:nvPr/>
          </p:nvSpPr>
          <p:spPr>
            <a:xfrm>
              <a:off x="4550145" y="3177047"/>
              <a:ext cx="6180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2-2-1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4" name="Google Shape;144;p20"/>
            <p:cNvSpPr txBox="1"/>
            <p:nvPr/>
          </p:nvSpPr>
          <p:spPr>
            <a:xfrm>
              <a:off x="3009997" y="3177047"/>
              <a:ext cx="6180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2-1-2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5" name="Google Shape;145;p20"/>
            <p:cNvSpPr txBox="1"/>
            <p:nvPr/>
          </p:nvSpPr>
          <p:spPr>
            <a:xfrm>
              <a:off x="2153250" y="3792368"/>
              <a:ext cx="6180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2-1-1-1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6" name="Google Shape;146;p20"/>
            <p:cNvSpPr txBox="1"/>
            <p:nvPr/>
          </p:nvSpPr>
          <p:spPr>
            <a:xfrm>
              <a:off x="3794272" y="3721695"/>
              <a:ext cx="6180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2-1-3-1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7" name="Google Shape;147;p20"/>
            <p:cNvSpPr txBox="1"/>
            <p:nvPr/>
          </p:nvSpPr>
          <p:spPr>
            <a:xfrm>
              <a:off x="2153250" y="4436105"/>
              <a:ext cx="7590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2-1-1-1-1 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8" name="Google Shape;148;p20"/>
            <p:cNvSpPr txBox="1"/>
            <p:nvPr/>
          </p:nvSpPr>
          <p:spPr>
            <a:xfrm>
              <a:off x="3008991" y="3792378"/>
              <a:ext cx="618000" cy="3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Raleway"/>
                  <a:ea typeface="Raleway"/>
                  <a:cs typeface="Raleway"/>
                  <a:sym typeface="Raleway"/>
                </a:rPr>
                <a:t>2-1-2-1</a:t>
              </a:r>
              <a:endParaRPr b="1" sz="900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403225" y="3656700"/>
            <a:ext cx="996550" cy="12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182850"/>
            <a:ext cx="85206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Flow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236" y="918750"/>
            <a:ext cx="3323529" cy="410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76100" y="707850"/>
            <a:ext cx="8520600" cy="5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Final Goal</a:t>
            </a:r>
            <a:r>
              <a:rPr lang="en"/>
              <a:t>: Run our service!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2228050"/>
            <a:ext cx="8520600" cy="27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UI/UX of the website refer to common online markets.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a brand-new decentralized server using blockchain technology.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5442300" y="705488"/>
            <a:ext cx="28080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5442312" y="125858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TaeGeon An</a:t>
            </a:r>
            <a:endParaRPr b="1"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atg0831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@naver.com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</a:t>
            </a: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uYong </a:t>
            </a: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Shin</a:t>
            </a:r>
            <a:endParaRPr b="1"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cheesecat47@gmail.com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Jinkyu Han</a:t>
            </a:r>
            <a:endParaRPr b="1"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gkswlsrb95@gmail.com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ZHU YI</a:t>
            </a:r>
            <a:endParaRPr b="1"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3510882399@qq.com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75" y="369724"/>
            <a:ext cx="4404050" cy="44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