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71" r:id="rId12"/>
    <p:sldId id="267" r:id="rId13"/>
    <p:sldId id="268" r:id="rId14"/>
    <p:sldId id="270"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4"/>
    <p:restoredTop sz="94667"/>
  </p:normalViewPr>
  <p:slideViewPr>
    <p:cSldViewPr snapToGrid="0" snapToObjects="1">
      <p:cViewPr varScale="1">
        <p:scale>
          <a:sx n="67" d="100"/>
          <a:sy n="67" d="100"/>
        </p:scale>
        <p:origin x="192"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855C5-D5AA-4E44-9042-B4A13C88896B}" type="datetimeFigureOut">
              <a:rPr lang="en-US" smtClean="0"/>
              <a:t>3/15/19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25B5D-FD96-7A44-9B17-8FC3054CD1BC}" type="slidenum">
              <a:rPr lang="en-US" smtClean="0"/>
              <a:t>‹#›</a:t>
            </a:fld>
            <a:endParaRPr lang="en-US"/>
          </a:p>
        </p:txBody>
      </p:sp>
    </p:spTree>
    <p:extLst>
      <p:ext uri="{BB962C8B-B14F-4D97-AF65-F5344CB8AC3E}">
        <p14:creationId xmlns:p14="http://schemas.microsoft.com/office/powerpoint/2010/main" val="95272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207293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27659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9852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18365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E3E35-3A0D-FC4C-8B4A-99EFBD384779}"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6144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1E3E35-3A0D-FC4C-8B4A-99EFBD384779}"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54273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E3E35-3A0D-FC4C-8B4A-99EFBD384779}" type="datetimeFigureOut">
              <a:rPr lang="en-US" smtClean="0"/>
              <a:t>3/15/19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32204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E3E35-3A0D-FC4C-8B4A-99EFBD384779}" type="datetimeFigureOut">
              <a:rPr lang="en-US" smtClean="0"/>
              <a:t>3/15/19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74025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E3E35-3A0D-FC4C-8B4A-99EFBD384779}" type="datetimeFigureOut">
              <a:rPr lang="en-US" smtClean="0"/>
              <a:t>3/15/19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81821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3E35-3A0D-FC4C-8B4A-99EFBD384779}"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283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3E35-3A0D-FC4C-8B4A-99EFBD384779}"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331983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E3E35-3A0D-FC4C-8B4A-99EFBD384779}" type="datetimeFigureOut">
              <a:rPr lang="en-US" smtClean="0"/>
              <a:t>3/15/19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3B1D3-72F7-A342-B87A-306F3ED29C0F}" type="slidenum">
              <a:rPr lang="en-US" smtClean="0"/>
              <a:t>‹#›</a:t>
            </a:fld>
            <a:endParaRPr lang="en-US"/>
          </a:p>
        </p:txBody>
      </p:sp>
    </p:spTree>
    <p:extLst>
      <p:ext uri="{BB962C8B-B14F-4D97-AF65-F5344CB8AC3E}">
        <p14:creationId xmlns:p14="http://schemas.microsoft.com/office/powerpoint/2010/main" val="68422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350" y="1712913"/>
            <a:ext cx="10058400" cy="2387600"/>
          </a:xfrm>
        </p:spPr>
        <p:txBody>
          <a:bodyPr>
            <a:noAutofit/>
          </a:bodyPr>
          <a:lstStyle/>
          <a:p>
            <a:r>
              <a:rPr lang="en-US" sz="4000" dirty="0"/>
              <a:t>A shortest-path graph kernel for estimating gene product semantic </a:t>
            </a:r>
            <a:r>
              <a:rPr lang="en-US" sz="4000"/>
              <a:t>similarity </a:t>
            </a:r>
            <a:r>
              <a:rPr lang="en-US" sz="4000" smtClean="0"/>
              <a:t/>
            </a:r>
            <a:br>
              <a:rPr lang="en-US" sz="4000" smtClean="0"/>
            </a:br>
            <a:r>
              <a:rPr lang="en-US" sz="4000" dirty="0" smtClean="0"/>
              <a:t/>
            </a:r>
            <a:br>
              <a:rPr lang="en-US" sz="4000" dirty="0" smtClean="0"/>
            </a:br>
            <a:r>
              <a:rPr lang="en-US" sz="2800" dirty="0" smtClean="0"/>
              <a:t/>
            </a:r>
            <a:br>
              <a:rPr lang="en-US" sz="2800" dirty="0" smtClean="0"/>
            </a:br>
            <a:r>
              <a:rPr lang="en-US" sz="2800" dirty="0"/>
              <a:t>Marco A Alvarez1, </a:t>
            </a:r>
            <a:r>
              <a:rPr lang="en-US" sz="2800" dirty="0" err="1"/>
              <a:t>Xiaojun</a:t>
            </a:r>
            <a:r>
              <a:rPr lang="en-US" sz="2800" dirty="0"/>
              <a:t> Qi1 and </a:t>
            </a:r>
            <a:r>
              <a:rPr lang="en-US" sz="2800" dirty="0" err="1"/>
              <a:t>Changhui</a:t>
            </a:r>
            <a:r>
              <a:rPr lang="en-US" sz="2800" dirty="0"/>
              <a:t> Yan2* </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591269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lstStyle/>
          <a:p>
            <a:r>
              <a:rPr lang="en-US" dirty="0"/>
              <a:t>Previous study </a:t>
            </a:r>
            <a:r>
              <a:rPr lang="en-US" dirty="0" smtClean="0"/>
              <a:t>shows </a:t>
            </a:r>
            <a:r>
              <a:rPr lang="en-US" dirty="0"/>
              <a:t>that having more annotations per protein in the dataset leads to more reliable functional similarity estimation from the GO. </a:t>
            </a:r>
            <a:endParaRPr lang="en-US" dirty="0" smtClean="0"/>
          </a:p>
          <a:p>
            <a:endParaRPr lang="en-US" dirty="0" smtClean="0"/>
          </a:p>
          <a:p>
            <a:r>
              <a:rPr lang="en-US" dirty="0" smtClean="0"/>
              <a:t>Thus</a:t>
            </a:r>
            <a:r>
              <a:rPr lang="en-US" dirty="0"/>
              <a:t>, for the purpose of evaluation, </a:t>
            </a:r>
            <a:r>
              <a:rPr lang="en-US" altLang="zh-CN" dirty="0" smtClean="0"/>
              <a:t>selected</a:t>
            </a:r>
            <a:r>
              <a:rPr lang="zh-CN" altLang="en-US" dirty="0" smtClean="0"/>
              <a:t> </a:t>
            </a:r>
            <a:r>
              <a:rPr lang="en-US" dirty="0" smtClean="0"/>
              <a:t>a </a:t>
            </a:r>
            <a:r>
              <a:rPr lang="en-US" dirty="0"/>
              <a:t>set of 100 proteins from GOA, such that they were the top 100 proteins with the highest numbers of annotations. </a:t>
            </a:r>
            <a:endParaRPr lang="en-US" dirty="0" smtClean="0"/>
          </a:p>
          <a:p>
            <a:endParaRPr lang="en-US" dirty="0"/>
          </a:p>
        </p:txBody>
      </p:sp>
    </p:spTree>
    <p:extLst>
      <p:ext uri="{BB962C8B-B14F-4D97-AF65-F5344CB8AC3E}">
        <p14:creationId xmlns:p14="http://schemas.microsoft.com/office/powerpoint/2010/main" val="793193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lstStyle/>
          <a:p>
            <a:r>
              <a:rPr lang="en-US" dirty="0"/>
              <a:t>First, the graph kernel was used to calculate pairwise semantic similarities for a set of proteins. </a:t>
            </a:r>
            <a:endParaRPr lang="en-US" dirty="0" smtClean="0"/>
          </a:p>
          <a:p>
            <a:endParaRPr lang="en-US" dirty="0"/>
          </a:p>
          <a:p>
            <a:r>
              <a:rPr lang="en-US" dirty="0" smtClean="0"/>
              <a:t>Second</a:t>
            </a:r>
            <a:r>
              <a:rPr lang="en-US" dirty="0"/>
              <a:t>, pairwise functional similarities between the proteins were calculated based on the </a:t>
            </a:r>
            <a:r>
              <a:rPr lang="en-US" dirty="0" err="1"/>
              <a:t>Pfam</a:t>
            </a:r>
            <a:r>
              <a:rPr lang="en-US" dirty="0"/>
              <a:t> database annotations. </a:t>
            </a:r>
            <a:endParaRPr lang="en-US" dirty="0" smtClean="0"/>
          </a:p>
          <a:p>
            <a:endParaRPr lang="en-US" dirty="0"/>
          </a:p>
          <a:p>
            <a:r>
              <a:rPr lang="en-US" dirty="0" smtClean="0"/>
              <a:t>Last</a:t>
            </a:r>
            <a:r>
              <a:rPr lang="en-US" dirty="0"/>
              <a:t>, </a:t>
            </a:r>
            <a:r>
              <a:rPr lang="en-US" altLang="zh-CN" dirty="0" smtClean="0"/>
              <a:t>the</a:t>
            </a:r>
            <a:r>
              <a:rPr lang="zh-CN" altLang="en-US" dirty="0" smtClean="0"/>
              <a:t> </a:t>
            </a:r>
            <a:r>
              <a:rPr lang="en-US" dirty="0" smtClean="0"/>
              <a:t>Pearson’s Correlation Coefficient between the semantic and functional similarities was calculated. </a:t>
            </a:r>
          </a:p>
          <a:p>
            <a:endParaRPr lang="en-US" dirty="0" smtClean="0"/>
          </a:p>
          <a:p>
            <a:endParaRPr lang="en-US" dirty="0"/>
          </a:p>
        </p:txBody>
      </p:sp>
    </p:spTree>
    <p:extLst>
      <p:ext uri="{BB962C8B-B14F-4D97-AF65-F5344CB8AC3E}">
        <p14:creationId xmlns:p14="http://schemas.microsoft.com/office/powerpoint/2010/main" val="695998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two </a:t>
            </a:r>
            <a:r>
              <a:rPr lang="en-US" dirty="0" smtClean="0"/>
              <a:t>proteins </a:t>
            </a:r>
            <a:r>
              <a:rPr lang="en-US" dirty="0"/>
              <a:t>have similar function, then a good semantic similarity method should detect high semantic similarity between them. Thus, higher values of Pearson’s Correlation </a:t>
            </a:r>
            <a:r>
              <a:rPr lang="en-US" dirty="0" smtClean="0"/>
              <a:t>Coefficient </a:t>
            </a:r>
            <a:r>
              <a:rPr lang="en-US" dirty="0"/>
              <a:t>indicate better performance in the calculation of the semantic similarity. </a:t>
            </a:r>
            <a:endParaRPr lang="en-US" dirty="0" smtClean="0"/>
          </a:p>
          <a:p>
            <a:endParaRPr lang="en-US" dirty="0"/>
          </a:p>
          <a:p>
            <a:r>
              <a:rPr lang="en-US" dirty="0"/>
              <a:t>This procedure was repeated for each of the three ontologies in the GO, namely, BP, MF, and CC. </a:t>
            </a:r>
            <a:endParaRPr lang="en-US" dirty="0" smtClean="0"/>
          </a:p>
          <a:p>
            <a:endParaRPr lang="en-US" dirty="0" smtClean="0"/>
          </a:p>
          <a:p>
            <a:endParaRPr lang="en-US" dirty="0"/>
          </a:p>
        </p:txBody>
      </p:sp>
    </p:spTree>
    <p:extLst>
      <p:ext uri="{BB962C8B-B14F-4D97-AF65-F5344CB8AC3E}">
        <p14:creationId xmlns:p14="http://schemas.microsoft.com/office/powerpoint/2010/main" val="88335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91281"/>
            <a:ext cx="10515600" cy="1325563"/>
          </a:xfrm>
        </p:spPr>
        <p:txBody>
          <a:bodyPr/>
          <a:lstStyle/>
          <a:p>
            <a:r>
              <a:rPr lang="en-US" altLang="zh-CN" dirty="0" smtClean="0"/>
              <a:t>Performance</a:t>
            </a:r>
            <a:r>
              <a:rPr lang="zh-CN" altLang="en-US" dirty="0" smtClean="0"/>
              <a:t> </a:t>
            </a:r>
            <a:r>
              <a:rPr lang="en-US" altLang="zh-CN" dirty="0" smtClean="0"/>
              <a:t>of</a:t>
            </a:r>
            <a:r>
              <a:rPr lang="zh-CN" altLang="en-US" dirty="0" smtClean="0"/>
              <a:t> </a:t>
            </a:r>
            <a:r>
              <a:rPr lang="en-US" altLang="zh-CN" dirty="0" err="1" smtClean="0"/>
              <a:t>spgk</a:t>
            </a:r>
            <a:endParaRPr lang="en-US" dirty="0"/>
          </a:p>
        </p:txBody>
      </p:sp>
      <p:pic>
        <p:nvPicPr>
          <p:cNvPr id="4" name="Content Placeholder 3"/>
          <p:cNvPicPr>
            <a:picLocks noGrp="1" noChangeAspect="1"/>
          </p:cNvPicPr>
          <p:nvPr>
            <p:ph idx="1"/>
          </p:nvPr>
        </p:nvPicPr>
        <p:blipFill>
          <a:blip r:embed="rId2"/>
          <a:stretch>
            <a:fillRect/>
          </a:stretch>
        </p:blipFill>
        <p:spPr>
          <a:xfrm>
            <a:off x="698500" y="1416844"/>
            <a:ext cx="8813800" cy="1663700"/>
          </a:xfrm>
          <a:prstGeom prst="rect">
            <a:avLst/>
          </a:prstGeom>
        </p:spPr>
      </p:pic>
      <p:sp>
        <p:nvSpPr>
          <p:cNvPr id="5" name="Rectangle 4"/>
          <p:cNvSpPr/>
          <p:nvPr/>
        </p:nvSpPr>
        <p:spPr>
          <a:xfrm>
            <a:off x="857250" y="3318570"/>
            <a:ext cx="10744200" cy="2677656"/>
          </a:xfrm>
          <a:prstGeom prst="rect">
            <a:avLst/>
          </a:prstGeom>
        </p:spPr>
        <p:txBody>
          <a:bodyPr wrap="square">
            <a:spAutoFit/>
          </a:bodyPr>
          <a:lstStyle/>
          <a:p>
            <a:r>
              <a:rPr lang="en-US" sz="2400" dirty="0" smtClean="0">
                <a:effectLst/>
                <a:latin typeface="AdvOTa9103878" charset="0"/>
              </a:rPr>
              <a:t>First, </a:t>
            </a:r>
            <a:r>
              <a:rPr lang="en-US" sz="2400" dirty="0" err="1" smtClean="0">
                <a:effectLst/>
                <a:latin typeface="AdvOTa9103878" charset="0"/>
              </a:rPr>
              <a:t>spgk</a:t>
            </a:r>
            <a:r>
              <a:rPr lang="en-US" sz="2400" dirty="0" smtClean="0">
                <a:effectLst/>
                <a:latin typeface="AdvOTa9103878" charset="0"/>
              </a:rPr>
              <a:t> produces semantic similarities that are highly correlated with functional similarities for all three ontologies. </a:t>
            </a:r>
          </a:p>
          <a:p>
            <a:endParaRPr lang="en-US" sz="2400" dirty="0" smtClean="0">
              <a:effectLst/>
              <a:latin typeface="AdvOTa9103878" charset="0"/>
            </a:endParaRPr>
          </a:p>
          <a:p>
            <a:r>
              <a:rPr lang="en-US" sz="2400" dirty="0" smtClean="0">
                <a:effectLst/>
                <a:latin typeface="AdvOTa9103878" charset="0"/>
              </a:rPr>
              <a:t>Second, when the CC ontology is used, the correlation coefficients are lower than when the MF and BP ontologies are used. This is because the MF and BP ontologies are directly related to functions while the CC ontology is related to cellular components and locations. </a:t>
            </a:r>
            <a:endParaRPr lang="en-US" sz="2400" dirty="0"/>
          </a:p>
        </p:txBody>
      </p:sp>
    </p:spTree>
    <p:extLst>
      <p:ext uri="{BB962C8B-B14F-4D97-AF65-F5344CB8AC3E}">
        <p14:creationId xmlns:p14="http://schemas.microsoft.com/office/powerpoint/2010/main" val="29665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65125"/>
            <a:ext cx="10515600" cy="1325563"/>
          </a:xfrm>
        </p:spPr>
        <p:txBody>
          <a:bodyPr>
            <a:normAutofit/>
          </a:bodyPr>
          <a:lstStyle/>
          <a:p>
            <a:r>
              <a:rPr lang="en-US" altLang="zh-CN" sz="4000" dirty="0" smtClean="0"/>
              <a:t>Comparison</a:t>
            </a:r>
            <a:r>
              <a:rPr lang="zh-CN" altLang="en-US" sz="4000" dirty="0" smtClean="0"/>
              <a:t> </a:t>
            </a:r>
            <a:r>
              <a:rPr lang="en-US" altLang="zh-CN" sz="4000" dirty="0" smtClean="0"/>
              <a:t>of</a:t>
            </a:r>
            <a:r>
              <a:rPr lang="zh-CN" altLang="en-US" sz="4000" dirty="0" smtClean="0"/>
              <a:t> </a:t>
            </a:r>
            <a:r>
              <a:rPr lang="en-US" altLang="zh-CN" sz="4000" dirty="0" err="1" smtClean="0"/>
              <a:t>spgk</a:t>
            </a:r>
            <a:r>
              <a:rPr lang="zh-CN" altLang="en-US" sz="4000" dirty="0" smtClean="0"/>
              <a:t> </a:t>
            </a:r>
            <a:r>
              <a:rPr lang="en-US" altLang="zh-CN" sz="4000" dirty="0" smtClean="0"/>
              <a:t>with</a:t>
            </a:r>
            <a:r>
              <a:rPr lang="zh-CN" altLang="en-US" sz="4000" dirty="0" smtClean="0"/>
              <a:t> </a:t>
            </a:r>
            <a:r>
              <a:rPr lang="en-US" altLang="zh-CN" sz="4000" dirty="0" smtClean="0"/>
              <a:t>state-of-the-art</a:t>
            </a:r>
            <a:r>
              <a:rPr lang="zh-CN" altLang="en-US" sz="4000" dirty="0" smtClean="0"/>
              <a:t> </a:t>
            </a:r>
            <a:r>
              <a:rPr lang="en-US" altLang="zh-CN" sz="4000" dirty="0" smtClean="0"/>
              <a:t>methods</a:t>
            </a:r>
            <a:endParaRPr lang="en-US" sz="4000" dirty="0"/>
          </a:p>
        </p:txBody>
      </p:sp>
      <p:pic>
        <p:nvPicPr>
          <p:cNvPr id="4" name="Content Placeholder 3"/>
          <p:cNvPicPr>
            <a:picLocks noGrp="1" noChangeAspect="1"/>
          </p:cNvPicPr>
          <p:nvPr>
            <p:ph idx="1"/>
          </p:nvPr>
        </p:nvPicPr>
        <p:blipFill>
          <a:blip r:embed="rId2"/>
          <a:stretch>
            <a:fillRect/>
          </a:stretch>
        </p:blipFill>
        <p:spPr>
          <a:xfrm>
            <a:off x="5568950" y="1690688"/>
            <a:ext cx="7278294" cy="2160588"/>
          </a:xfrm>
          <a:prstGeom prst="rect">
            <a:avLst/>
          </a:prstGeom>
        </p:spPr>
      </p:pic>
      <p:pic>
        <p:nvPicPr>
          <p:cNvPr id="5" name="Picture 4"/>
          <p:cNvPicPr>
            <a:picLocks noChangeAspect="1"/>
          </p:cNvPicPr>
          <p:nvPr/>
        </p:nvPicPr>
        <p:blipFill>
          <a:blip r:embed="rId3"/>
          <a:stretch>
            <a:fillRect/>
          </a:stretch>
        </p:blipFill>
        <p:spPr>
          <a:xfrm>
            <a:off x="5568950" y="4264128"/>
            <a:ext cx="6775450" cy="2397021"/>
          </a:xfrm>
          <a:prstGeom prst="rect">
            <a:avLst/>
          </a:prstGeom>
        </p:spPr>
      </p:pic>
      <p:sp>
        <p:nvSpPr>
          <p:cNvPr id="6" name="Rectangle 5"/>
          <p:cNvSpPr/>
          <p:nvPr/>
        </p:nvSpPr>
        <p:spPr>
          <a:xfrm>
            <a:off x="463550" y="2103540"/>
            <a:ext cx="5105400" cy="3046988"/>
          </a:xfrm>
          <a:prstGeom prst="rect">
            <a:avLst/>
          </a:prstGeom>
        </p:spPr>
        <p:txBody>
          <a:bodyPr wrap="square">
            <a:spAutoFit/>
          </a:bodyPr>
          <a:lstStyle/>
          <a:p>
            <a:r>
              <a:rPr lang="en-US" altLang="zh-CN" sz="2400" dirty="0" smtClean="0">
                <a:effectLst/>
                <a:latin typeface="AdvOTa9103878" charset="0"/>
              </a:rPr>
              <a:t>For</a:t>
            </a:r>
            <a:r>
              <a:rPr lang="zh-CN" altLang="en-US" sz="2400" dirty="0" smtClean="0">
                <a:effectLst/>
                <a:latin typeface="AdvOTa9103878" charset="0"/>
              </a:rPr>
              <a:t> </a:t>
            </a:r>
            <a:r>
              <a:rPr lang="en-US" altLang="zh-CN" sz="2400" dirty="0" smtClean="0">
                <a:effectLst/>
                <a:latin typeface="AdvOTa9103878" charset="0"/>
              </a:rPr>
              <a:t>the</a:t>
            </a:r>
            <a:r>
              <a:rPr lang="zh-CN" altLang="en-US" sz="2400" dirty="0" smtClean="0">
                <a:effectLst/>
                <a:latin typeface="AdvOTa9103878" charset="0"/>
              </a:rPr>
              <a:t> </a:t>
            </a:r>
            <a:r>
              <a:rPr lang="en-US" altLang="zh-CN" sz="2400" dirty="0" smtClean="0">
                <a:effectLst/>
                <a:latin typeface="AdvOTa9103878" charset="0"/>
              </a:rPr>
              <a:t>purpose</a:t>
            </a:r>
            <a:r>
              <a:rPr lang="zh-CN" altLang="en-US" sz="2400" dirty="0" smtClean="0">
                <a:effectLst/>
                <a:latin typeface="AdvOTa9103878" charset="0"/>
              </a:rPr>
              <a:t> </a:t>
            </a:r>
            <a:r>
              <a:rPr lang="en-US" altLang="zh-CN" sz="2400" dirty="0" smtClean="0">
                <a:effectLst/>
                <a:latin typeface="AdvOTa9103878" charset="0"/>
              </a:rPr>
              <a:t>of</a:t>
            </a:r>
            <a:r>
              <a:rPr lang="zh-CN" altLang="en-US" sz="2400" dirty="0" smtClean="0">
                <a:effectLst/>
                <a:latin typeface="AdvOTa9103878" charset="0"/>
              </a:rPr>
              <a:t> </a:t>
            </a:r>
            <a:r>
              <a:rPr lang="en-US" altLang="zh-CN" sz="2400" dirty="0" smtClean="0">
                <a:effectLst/>
                <a:latin typeface="AdvOTa9103878" charset="0"/>
              </a:rPr>
              <a:t>comparisons,</a:t>
            </a:r>
            <a:r>
              <a:rPr lang="zh-CN" altLang="en-US" sz="2400" dirty="0" smtClean="0">
                <a:effectLst/>
                <a:latin typeface="AdvOTa9103878" charset="0"/>
              </a:rPr>
              <a:t> </a:t>
            </a:r>
            <a:r>
              <a:rPr lang="en-US" altLang="zh-CN" sz="2400" dirty="0" smtClean="0">
                <a:effectLst/>
                <a:latin typeface="AdvOTa9103878" charset="0"/>
              </a:rPr>
              <a:t>CESSM</a:t>
            </a:r>
            <a:r>
              <a:rPr lang="zh-CN" altLang="en-US" sz="2400" dirty="0" smtClean="0">
                <a:effectLst/>
                <a:latin typeface="AdvOTa9103878" charset="0"/>
              </a:rPr>
              <a:t> </a:t>
            </a:r>
            <a:r>
              <a:rPr lang="en-US" altLang="zh-CN" sz="2400" dirty="0" smtClean="0">
                <a:effectLst/>
                <a:latin typeface="AdvOTa9103878" charset="0"/>
              </a:rPr>
              <a:t>provides</a:t>
            </a:r>
            <a:r>
              <a:rPr lang="zh-CN" altLang="en-US" sz="2400" dirty="0">
                <a:latin typeface="AdvOTa9103878" charset="0"/>
              </a:rPr>
              <a:t> </a:t>
            </a:r>
            <a:r>
              <a:rPr lang="en-US" altLang="zh-CN" sz="2400" dirty="0" smtClean="0">
                <a:latin typeface="AdvOTa9103878" charset="0"/>
              </a:rPr>
              <a:t>a</a:t>
            </a:r>
            <a:r>
              <a:rPr lang="zh-CN" altLang="en-US" sz="2400" dirty="0" smtClean="0">
                <a:latin typeface="AdvOTa9103878" charset="0"/>
              </a:rPr>
              <a:t> </a:t>
            </a:r>
            <a:r>
              <a:rPr lang="en-US" altLang="zh-CN" sz="2400" dirty="0" smtClean="0">
                <a:latin typeface="AdvOTa9103878" charset="0"/>
              </a:rPr>
              <a:t>standard</a:t>
            </a:r>
            <a:r>
              <a:rPr lang="zh-CN" altLang="en-US" sz="2400" dirty="0" smtClean="0">
                <a:latin typeface="AdvOTa9103878" charset="0"/>
              </a:rPr>
              <a:t> </a:t>
            </a:r>
            <a:r>
              <a:rPr lang="en-US" altLang="zh-CN" sz="2400" dirty="0" smtClean="0">
                <a:latin typeface="AdvOTa9103878" charset="0"/>
              </a:rPr>
              <a:t>dataset</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implements</a:t>
            </a:r>
            <a:r>
              <a:rPr lang="zh-CN" altLang="en-US" sz="2400" dirty="0" smtClean="0">
                <a:latin typeface="AdvOTa9103878" charset="0"/>
              </a:rPr>
              <a:t> </a:t>
            </a:r>
            <a:r>
              <a:rPr lang="en-US" altLang="zh-CN" sz="2400" dirty="0" smtClean="0">
                <a:latin typeface="AdvOTa9103878" charset="0"/>
              </a:rPr>
              <a:t>11</a:t>
            </a:r>
            <a:r>
              <a:rPr lang="zh-CN" altLang="en-US" sz="2400" dirty="0" smtClean="0">
                <a:latin typeface="AdvOTa9103878" charset="0"/>
              </a:rPr>
              <a:t> </a:t>
            </a:r>
            <a:r>
              <a:rPr lang="en-US" altLang="zh-CN" sz="2400" dirty="0" smtClean="0">
                <a:latin typeface="AdvOTa9103878" charset="0"/>
              </a:rPr>
              <a:t>states-of-the-art</a:t>
            </a:r>
            <a:r>
              <a:rPr lang="zh-CN" altLang="en-US" sz="2400" dirty="0" smtClean="0">
                <a:latin typeface="AdvOTa9103878" charset="0"/>
              </a:rPr>
              <a:t> </a:t>
            </a:r>
            <a:r>
              <a:rPr lang="en-US" altLang="zh-CN" sz="2400" dirty="0" smtClean="0">
                <a:latin typeface="AdvOTa9103878" charset="0"/>
              </a:rPr>
              <a:t>semantic</a:t>
            </a:r>
            <a:r>
              <a:rPr lang="zh-CN" altLang="en-US" sz="2400" dirty="0" smtClean="0">
                <a:latin typeface="AdvOTa9103878" charset="0"/>
              </a:rPr>
              <a:t> </a:t>
            </a:r>
            <a:r>
              <a:rPr lang="en-US" altLang="zh-CN" sz="2400" dirty="0" smtClean="0">
                <a:latin typeface="AdvOTa9103878" charset="0"/>
              </a:rPr>
              <a:t>similarity</a:t>
            </a:r>
            <a:r>
              <a:rPr lang="zh-CN" altLang="en-US" sz="2400" dirty="0" smtClean="0">
                <a:latin typeface="AdvOTa9103878" charset="0"/>
              </a:rPr>
              <a:t> </a:t>
            </a:r>
            <a:r>
              <a:rPr lang="en-US" altLang="zh-CN" sz="2400" dirty="0" smtClean="0">
                <a:latin typeface="AdvOTa9103878" charset="0"/>
              </a:rPr>
              <a:t>methods,</a:t>
            </a:r>
            <a:r>
              <a:rPr lang="zh-CN" altLang="en-US" sz="2400" dirty="0" smtClean="0">
                <a:latin typeface="AdvOTa9103878" charset="0"/>
              </a:rPr>
              <a:t> </a:t>
            </a:r>
            <a:r>
              <a:rPr lang="en-US" altLang="zh-CN" sz="2400" dirty="0" smtClean="0">
                <a:latin typeface="AdvOTa9103878" charset="0"/>
              </a:rPr>
              <a:t>namely</a:t>
            </a:r>
            <a:r>
              <a:rPr lang="zh-CN" altLang="en-US" sz="2400" dirty="0" smtClean="0">
                <a:latin typeface="AdvOTa9103878" charset="0"/>
              </a:rPr>
              <a:t> </a:t>
            </a:r>
            <a:r>
              <a:rPr lang="en-US" altLang="zh-CN" sz="2400" dirty="0" err="1" smtClean="0">
                <a:latin typeface="AdvOTa9103878" charset="0"/>
              </a:rPr>
              <a:t>simGIC</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err="1" smtClean="0">
                <a:latin typeface="AdvOTa9103878" charset="0"/>
              </a:rPr>
              <a:t>simUI</a:t>
            </a:r>
            <a:r>
              <a:rPr lang="en-US" altLang="zh-CN" sz="2400" dirty="0" smtClean="0">
                <a:latin typeface="AdvOTa9103878" charset="0"/>
              </a:rPr>
              <a:t>,</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three</a:t>
            </a:r>
            <a:r>
              <a:rPr lang="zh-CN" altLang="en-US" sz="2400" dirty="0" smtClean="0">
                <a:latin typeface="AdvOTa9103878" charset="0"/>
              </a:rPr>
              <a:t> </a:t>
            </a:r>
            <a:r>
              <a:rPr lang="en-US" altLang="zh-CN" sz="2400" dirty="0" smtClean="0">
                <a:latin typeface="AdvOTa9103878" charset="0"/>
              </a:rPr>
              <a:t>versions(the</a:t>
            </a:r>
            <a:r>
              <a:rPr lang="zh-CN" altLang="en-US" sz="2400" dirty="0" smtClean="0">
                <a:latin typeface="AdvOTa9103878" charset="0"/>
              </a:rPr>
              <a:t> </a:t>
            </a:r>
            <a:r>
              <a:rPr lang="en-US" altLang="zh-CN" sz="2400" dirty="0" smtClean="0">
                <a:latin typeface="AdvOTa9103878" charset="0"/>
              </a:rPr>
              <a:t>average,</a:t>
            </a:r>
            <a:r>
              <a:rPr lang="zh-CN" altLang="en-US" sz="2400" dirty="0" smtClean="0">
                <a:latin typeface="AdvOTa9103878" charset="0"/>
              </a:rPr>
              <a:t> </a:t>
            </a:r>
            <a:r>
              <a:rPr lang="en-US" altLang="zh-CN" sz="2400" dirty="0" smtClean="0">
                <a:latin typeface="AdvOTa9103878" charset="0"/>
              </a:rPr>
              <a:t>the</a:t>
            </a:r>
            <a:r>
              <a:rPr lang="zh-CN" altLang="en-US" sz="2400" dirty="0" smtClean="0">
                <a:latin typeface="AdvOTa9103878" charset="0"/>
              </a:rPr>
              <a:t> </a:t>
            </a:r>
            <a:r>
              <a:rPr lang="en-US" altLang="zh-CN" sz="2400" dirty="0" smtClean="0">
                <a:latin typeface="AdvOTa9103878" charset="0"/>
              </a:rPr>
              <a:t>maximum</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best-match</a:t>
            </a:r>
            <a:r>
              <a:rPr lang="zh-CN" altLang="en-US" sz="2400" dirty="0" smtClean="0">
                <a:latin typeface="AdvOTa9103878" charset="0"/>
              </a:rPr>
              <a:t> </a:t>
            </a:r>
            <a:r>
              <a:rPr lang="en-US" altLang="zh-CN" sz="2400" dirty="0" smtClean="0">
                <a:latin typeface="AdvOTa9103878" charset="0"/>
              </a:rPr>
              <a:t>average)</a:t>
            </a:r>
            <a:endParaRPr lang="en-US" sz="2400" dirty="0" smtClean="0">
              <a:effectLst/>
              <a:latin typeface="AdvOTa9103878" charset="0"/>
            </a:endParaRPr>
          </a:p>
          <a:p>
            <a:endParaRPr lang="en-US" sz="2400" dirty="0">
              <a:latin typeface="AdvOTa9103878" charset="0"/>
            </a:endParaRPr>
          </a:p>
        </p:txBody>
      </p:sp>
    </p:spTree>
    <p:extLst>
      <p:ext uri="{BB962C8B-B14F-4D97-AF65-F5344CB8AC3E}">
        <p14:creationId xmlns:p14="http://schemas.microsoft.com/office/powerpoint/2010/main" val="1008960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en-US" dirty="0"/>
          </a:p>
        </p:txBody>
      </p:sp>
      <p:sp>
        <p:nvSpPr>
          <p:cNvPr id="3" name="Content Placeholder 2"/>
          <p:cNvSpPr>
            <a:spLocks noGrp="1"/>
          </p:cNvSpPr>
          <p:nvPr>
            <p:ph idx="1"/>
          </p:nvPr>
        </p:nvSpPr>
        <p:spPr/>
        <p:txBody>
          <a:bodyPr/>
          <a:lstStyle/>
          <a:p>
            <a:r>
              <a:rPr lang="en-US" dirty="0" smtClean="0">
                <a:effectLst/>
                <a:latin typeface="AdvOTa9103878" charset="0"/>
              </a:rPr>
              <a:t>The </a:t>
            </a:r>
            <a:r>
              <a:rPr lang="en-US" dirty="0" err="1" smtClean="0">
                <a:effectLst/>
                <a:latin typeface="AdvOTa9103878" charset="0"/>
              </a:rPr>
              <a:t>spgk</a:t>
            </a:r>
            <a:r>
              <a:rPr lang="en-US" dirty="0" smtClean="0">
                <a:effectLst/>
                <a:latin typeface="AdvOTa9103878" charset="0"/>
              </a:rPr>
              <a:t> method achieves the best results in tables 2 and 3, and is the second best in table 4</a:t>
            </a:r>
            <a:r>
              <a:rPr lang="en-US" altLang="zh-CN" dirty="0" smtClean="0">
                <a:effectLst/>
                <a:latin typeface="AdvOTa9103878" charset="0"/>
              </a:rPr>
              <a:t>.</a:t>
            </a:r>
            <a:r>
              <a:rPr lang="zh-CN" altLang="en-US" dirty="0" smtClean="0">
                <a:effectLst/>
                <a:latin typeface="AdvOTa9103878" charset="0"/>
              </a:rPr>
              <a:t> </a:t>
            </a:r>
            <a:endParaRPr lang="en-US" altLang="zh-CN" dirty="0" smtClean="0">
              <a:effectLst/>
              <a:latin typeface="AdvOTa9103878" charset="0"/>
            </a:endParaRPr>
          </a:p>
          <a:p>
            <a:endParaRPr lang="en-US" altLang="zh-CN" dirty="0" smtClean="0">
              <a:effectLst/>
              <a:latin typeface="AdvOTa9103878" charset="0"/>
            </a:endParaRPr>
          </a:p>
          <a:p>
            <a:r>
              <a:rPr lang="en-US" dirty="0" smtClean="0"/>
              <a:t>In </a:t>
            </a:r>
            <a:r>
              <a:rPr lang="en-US" dirty="0"/>
              <a:t>addition to the better performance, the key advantage of </a:t>
            </a:r>
            <a:r>
              <a:rPr lang="en-US" dirty="0" err="1"/>
              <a:t>spgk</a:t>
            </a:r>
            <a:r>
              <a:rPr lang="en-US" dirty="0"/>
              <a:t> is that it is intrinsic to the ontology, i.e., it does not rely on external resources in the calculation of the semantic similarity. </a:t>
            </a:r>
            <a:endParaRPr lang="en-US" dirty="0" smtClean="0"/>
          </a:p>
          <a:p>
            <a:endParaRPr lang="en-US" dirty="0" smtClean="0"/>
          </a:p>
          <a:p>
            <a:r>
              <a:rPr lang="en-US" dirty="0" smtClean="0"/>
              <a:t>In </a:t>
            </a:r>
            <a:r>
              <a:rPr lang="en-US" dirty="0"/>
              <a:t>contrast, all the other methods (except </a:t>
            </a:r>
            <a:r>
              <a:rPr lang="en-US" dirty="0" err="1"/>
              <a:t>simUI</a:t>
            </a:r>
            <a:r>
              <a:rPr lang="en-US" dirty="0"/>
              <a:t>) shown in tables 2, 3 and 4, rely on external resources, i.e., the annotations in GOA </a:t>
            </a:r>
            <a:endParaRPr lang="en-US" dirty="0" smtClean="0"/>
          </a:p>
          <a:p>
            <a:endParaRPr lang="en-US" dirty="0" smtClean="0"/>
          </a:p>
          <a:p>
            <a:endParaRPr lang="en-US" dirty="0"/>
          </a:p>
        </p:txBody>
      </p:sp>
    </p:spTree>
    <p:extLst>
      <p:ext uri="{BB962C8B-B14F-4D97-AF65-F5344CB8AC3E}">
        <p14:creationId xmlns:p14="http://schemas.microsoft.com/office/powerpoint/2010/main" val="128571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CN" dirty="0" smtClean="0"/>
              <a:t>Future</a:t>
            </a:r>
            <a:r>
              <a:rPr lang="zh-CN" altLang="en-US" dirty="0" smtClean="0"/>
              <a:t> </a:t>
            </a:r>
            <a:r>
              <a:rPr lang="en-US" altLang="zh-CN" dirty="0" smtClean="0"/>
              <a:t>Development</a:t>
            </a:r>
            <a:endParaRPr lang="en-US" dirty="0"/>
          </a:p>
        </p:txBody>
      </p:sp>
      <p:sp>
        <p:nvSpPr>
          <p:cNvPr id="3" name="Content Placeholder 2"/>
          <p:cNvSpPr>
            <a:spLocks noGrp="1"/>
          </p:cNvSpPr>
          <p:nvPr>
            <p:ph idx="1"/>
          </p:nvPr>
        </p:nvSpPr>
        <p:spPr>
          <a:xfrm>
            <a:off x="838200" y="1181100"/>
            <a:ext cx="10515600" cy="5867400"/>
          </a:xfrm>
        </p:spPr>
        <p:txBody>
          <a:bodyPr>
            <a:normAutofit lnSpcReduction="10000"/>
          </a:bodyPr>
          <a:lstStyle/>
          <a:p>
            <a:r>
              <a:rPr lang="en-US" altLang="zh-CN" dirty="0" smtClean="0"/>
              <a:t>E</a:t>
            </a:r>
            <a:r>
              <a:rPr lang="en-US" dirty="0" smtClean="0"/>
              <a:t>ach </a:t>
            </a:r>
            <a:r>
              <a:rPr lang="en-US" dirty="0"/>
              <a:t>node in the GO is associated with a text definition, which contains rich information that is useful for deriving biological relationship between nodes. </a:t>
            </a:r>
            <a:endParaRPr lang="en-US" dirty="0" smtClean="0"/>
          </a:p>
          <a:p>
            <a:r>
              <a:rPr lang="en-US" dirty="0" smtClean="0"/>
              <a:t>Thus</a:t>
            </a:r>
            <a:r>
              <a:rPr lang="en-US" dirty="0"/>
              <a:t>, one direction for future improvement is to take into account the semantics of the text definition when comparing nodes. </a:t>
            </a:r>
          </a:p>
          <a:p>
            <a:endParaRPr lang="en-US" dirty="0" smtClean="0"/>
          </a:p>
          <a:p>
            <a:r>
              <a:rPr lang="en-US" dirty="0"/>
              <a:t>Furthermore, the </a:t>
            </a:r>
            <a:r>
              <a:rPr lang="en-US" dirty="0" smtClean="0"/>
              <a:t>k</a:t>
            </a:r>
            <a:r>
              <a:rPr lang="en-US" altLang="zh-CN" dirty="0" smtClean="0"/>
              <a:t>(</a:t>
            </a:r>
            <a:r>
              <a:rPr lang="en-US" dirty="0" smtClean="0"/>
              <a:t>edge</a:t>
            </a:r>
            <a:r>
              <a:rPr lang="en-US" altLang="zh-CN" dirty="0" smtClean="0"/>
              <a:t>)</a:t>
            </a:r>
            <a:r>
              <a:rPr lang="en-US" dirty="0" smtClean="0"/>
              <a:t> </a:t>
            </a:r>
            <a:r>
              <a:rPr lang="en-US" dirty="0"/>
              <a:t>function only considers the length difference between two paths. In GO, the edges are associated with different types of relationship. Since different types of </a:t>
            </a:r>
            <a:r>
              <a:rPr lang="en-US" dirty="0" smtClean="0"/>
              <a:t>relationship </a:t>
            </a:r>
            <a:r>
              <a:rPr lang="en-US" dirty="0"/>
              <a:t>have different biological meanings, they should be given different weights. </a:t>
            </a:r>
            <a:endParaRPr lang="en-US" dirty="0" smtClean="0"/>
          </a:p>
          <a:p>
            <a:r>
              <a:rPr lang="en-US" dirty="0" smtClean="0"/>
              <a:t>Thus</a:t>
            </a:r>
            <a:r>
              <a:rPr lang="en-US" dirty="0"/>
              <a:t>, another direction for improvement is to systematically explore weighting </a:t>
            </a:r>
            <a:r>
              <a:rPr lang="en-US" dirty="0" smtClean="0"/>
              <a:t>methods </a:t>
            </a:r>
            <a:r>
              <a:rPr lang="en-US" dirty="0"/>
              <a:t>that assign different weights to the edges based on the biological relationships. </a:t>
            </a:r>
            <a:endParaRPr lang="en-US" dirty="0" smtClean="0"/>
          </a:p>
          <a:p>
            <a:endParaRPr lang="en-US" dirty="0"/>
          </a:p>
        </p:txBody>
      </p:sp>
    </p:spTree>
    <p:extLst>
      <p:ext uri="{BB962C8B-B14F-4D97-AF65-F5344CB8AC3E}">
        <p14:creationId xmlns:p14="http://schemas.microsoft.com/office/powerpoint/2010/main" val="822588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384" y="800862"/>
            <a:ext cx="6204966" cy="1015663"/>
          </a:xfrm>
          <a:prstGeom prst="rect">
            <a:avLst/>
          </a:prstGeom>
          <a:noFill/>
        </p:spPr>
        <p:txBody>
          <a:bodyPr wrap="square" rtlCol="0">
            <a:spAutoFit/>
          </a:bodyPr>
          <a:lstStyle/>
          <a:p>
            <a:r>
              <a:rPr lang="en-US" altLang="zh-CN" sz="6000" dirty="0" smtClean="0"/>
              <a:t>Thank</a:t>
            </a:r>
            <a:r>
              <a:rPr lang="zh-CN" altLang="en-US" sz="6000" dirty="0" smtClean="0"/>
              <a:t> </a:t>
            </a:r>
            <a:r>
              <a:rPr lang="en-US" altLang="zh-CN" sz="6000" dirty="0" smtClean="0"/>
              <a:t>you!</a:t>
            </a:r>
            <a:endParaRPr lang="en-US" sz="6000" dirty="0"/>
          </a:p>
        </p:txBody>
      </p:sp>
    </p:spTree>
    <p:extLst>
      <p:ext uri="{BB962C8B-B14F-4D97-AF65-F5344CB8AC3E}">
        <p14:creationId xmlns:p14="http://schemas.microsoft.com/office/powerpoint/2010/main" val="1100578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Research</a:t>
            </a:r>
            <a:r>
              <a:rPr lang="zh-CN" altLang="en-US" dirty="0" smtClean="0"/>
              <a:t> </a:t>
            </a:r>
            <a:r>
              <a:rPr lang="en-US" altLang="zh-CN" dirty="0" smtClean="0"/>
              <a:t>Problem:</a:t>
            </a:r>
            <a:endParaRPr lang="en-US" dirty="0"/>
          </a:p>
        </p:txBody>
      </p:sp>
      <p:sp>
        <p:nvSpPr>
          <p:cNvPr id="3" name="Content Placeholder 2"/>
          <p:cNvSpPr>
            <a:spLocks noGrp="1"/>
          </p:cNvSpPr>
          <p:nvPr>
            <p:ph idx="1"/>
          </p:nvPr>
        </p:nvSpPr>
        <p:spPr>
          <a:xfrm>
            <a:off x="838200" y="1825625"/>
            <a:ext cx="10934700" cy="4351338"/>
          </a:xfrm>
        </p:spPr>
        <p:txBody>
          <a:bodyPr/>
          <a:lstStyle/>
          <a:p>
            <a:r>
              <a:rPr lang="en-US" dirty="0"/>
              <a:t>Existing methods for calculating semantic similarity between gene products using the Gene Ontology (GO) often rely on external resources, which are not part of the ontology. </a:t>
            </a:r>
            <a:endParaRPr lang="en-US" dirty="0" smtClean="0"/>
          </a:p>
          <a:p>
            <a:endParaRPr lang="en-US" dirty="0"/>
          </a:p>
          <a:p>
            <a:r>
              <a:rPr lang="en-US" dirty="0"/>
              <a:t>Consequently, changes in these external resources </a:t>
            </a:r>
            <a:r>
              <a:rPr lang="en-US" dirty="0" smtClean="0"/>
              <a:t>will </a:t>
            </a:r>
            <a:r>
              <a:rPr lang="en-US" dirty="0"/>
              <a:t>affect the calculation of semantic similarity. </a:t>
            </a:r>
            <a:endParaRPr lang="en-US" dirty="0" smtClean="0"/>
          </a:p>
          <a:p>
            <a:endParaRPr lang="en-US" dirty="0" smtClean="0"/>
          </a:p>
          <a:p>
            <a:endParaRPr lang="en-US" dirty="0"/>
          </a:p>
        </p:txBody>
      </p:sp>
    </p:spTree>
    <p:extLst>
      <p:ext uri="{BB962C8B-B14F-4D97-AF65-F5344CB8AC3E}">
        <p14:creationId xmlns:p14="http://schemas.microsoft.com/office/powerpoint/2010/main" val="1743567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lstStyle/>
          <a:p>
            <a:r>
              <a:rPr lang="en-US" altLang="zh-CN" dirty="0" smtClean="0"/>
              <a:t>Gene</a:t>
            </a:r>
            <a:r>
              <a:rPr lang="zh-CN" altLang="en-US" dirty="0" smtClean="0"/>
              <a:t> </a:t>
            </a:r>
            <a:r>
              <a:rPr lang="en-US" altLang="zh-CN" dirty="0" smtClean="0"/>
              <a:t>Ontology</a:t>
            </a:r>
            <a:r>
              <a:rPr lang="zh-CN" altLang="en-US" dirty="0" smtClean="0"/>
              <a:t> </a:t>
            </a:r>
            <a:r>
              <a:rPr lang="en-US" altLang="zh-CN" dirty="0" smtClean="0"/>
              <a:t>(GO):</a:t>
            </a:r>
            <a:r>
              <a:rPr lang="zh-CN" altLang="en-US" dirty="0" smtClean="0"/>
              <a:t> </a:t>
            </a:r>
            <a:r>
              <a:rPr lang="en-US" altLang="zh-CN" dirty="0" smtClean="0"/>
              <a:t>T</a:t>
            </a:r>
            <a:r>
              <a:rPr lang="en-US" dirty="0" smtClean="0"/>
              <a:t>he </a:t>
            </a:r>
            <a:r>
              <a:rPr lang="en-US" dirty="0"/>
              <a:t>framework for the model of biology. The GO defines concepts/classes used to describe gene function, and relationships between these concepts. It classifies functions along three aspects</a:t>
            </a:r>
            <a:r>
              <a:rPr lang="en-US" dirty="0" smtClean="0"/>
              <a:t>:</a:t>
            </a:r>
            <a:r>
              <a:rPr lang="zh-CN" altLang="en-US" dirty="0" smtClean="0"/>
              <a:t> </a:t>
            </a:r>
            <a:r>
              <a:rPr lang="en-US" altLang="zh-CN" dirty="0" smtClean="0"/>
              <a:t>MF</a:t>
            </a:r>
            <a:r>
              <a:rPr lang="zh-CN" altLang="en-US" dirty="0" smtClean="0"/>
              <a:t> </a:t>
            </a:r>
            <a:r>
              <a:rPr lang="en-US" altLang="zh-CN" dirty="0" smtClean="0"/>
              <a:t>BP</a:t>
            </a:r>
            <a:r>
              <a:rPr lang="zh-CN" altLang="en-US" dirty="0" smtClean="0"/>
              <a:t> </a:t>
            </a:r>
            <a:r>
              <a:rPr lang="en-US" altLang="zh-CN" dirty="0" smtClean="0"/>
              <a:t>CC.</a:t>
            </a:r>
            <a:endParaRPr lang="en-US" dirty="0" smtClean="0"/>
          </a:p>
          <a:p>
            <a:endParaRPr lang="en-US" dirty="0"/>
          </a:p>
          <a:p>
            <a:r>
              <a:rPr lang="en-US" altLang="zh-CN" dirty="0" smtClean="0"/>
              <a:t>GOA</a:t>
            </a:r>
            <a:r>
              <a:rPr lang="zh-CN" altLang="en-US" dirty="0" smtClean="0"/>
              <a:t> </a:t>
            </a:r>
            <a:r>
              <a:rPr lang="en-US" altLang="zh-CN" dirty="0" smtClean="0"/>
              <a:t>(</a:t>
            </a:r>
            <a:r>
              <a:rPr lang="en-US" dirty="0"/>
              <a:t>Gene Ontology </a:t>
            </a:r>
            <a:r>
              <a:rPr lang="en-US" dirty="0" smtClean="0"/>
              <a:t>Annotation</a:t>
            </a:r>
            <a:r>
              <a:rPr lang="en-US" altLang="zh-CN" dirty="0" smtClean="0"/>
              <a:t>):</a:t>
            </a:r>
            <a:r>
              <a:rPr lang="zh-CN" altLang="en-US" dirty="0" smtClean="0"/>
              <a:t> </a:t>
            </a:r>
            <a:r>
              <a:rPr lang="en-US" dirty="0"/>
              <a:t>Annotations are statements describing the functions of specific genes, using concepts in the Gene Ontology</a:t>
            </a:r>
            <a:r>
              <a:rPr lang="en-US" dirty="0" smtClean="0"/>
              <a:t/>
            </a:r>
            <a:br>
              <a:rPr lang="en-US" dirty="0" smtClean="0"/>
            </a:br>
            <a:endParaRPr lang="en-US" dirty="0"/>
          </a:p>
        </p:txBody>
      </p:sp>
    </p:spTree>
    <p:extLst>
      <p:ext uri="{BB962C8B-B14F-4D97-AF65-F5344CB8AC3E}">
        <p14:creationId xmlns:p14="http://schemas.microsoft.com/office/powerpoint/2010/main" val="19446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Previous</a:t>
            </a:r>
            <a:r>
              <a:rPr lang="zh-CN" altLang="en-US" dirty="0" smtClean="0"/>
              <a:t> </a:t>
            </a:r>
            <a:r>
              <a:rPr lang="en-US" altLang="zh-CN" dirty="0" smtClean="0"/>
              <a:t>Method</a:t>
            </a:r>
            <a:r>
              <a:rPr lang="zh-CN" altLang="en-US" dirty="0" smtClean="0"/>
              <a:t> </a:t>
            </a:r>
            <a:r>
              <a:rPr lang="en-US" altLang="zh-CN" dirty="0" smtClean="0"/>
              <a:t>For</a:t>
            </a:r>
            <a:r>
              <a:rPr lang="zh-CN" altLang="en-US" dirty="0" smtClean="0"/>
              <a:t> </a:t>
            </a:r>
            <a:r>
              <a:rPr lang="en-US" altLang="zh-CN" dirty="0" smtClean="0"/>
              <a:t>GO</a:t>
            </a:r>
            <a:r>
              <a:rPr lang="zh-CN" altLang="en-US" dirty="0" smtClean="0"/>
              <a:t> </a:t>
            </a:r>
            <a:r>
              <a:rPr lang="en-US" altLang="zh-CN" dirty="0" smtClean="0"/>
              <a:t>Term</a:t>
            </a:r>
            <a:r>
              <a:rPr lang="zh-CN" altLang="en-US" dirty="0" smtClean="0"/>
              <a:t> </a:t>
            </a:r>
            <a:r>
              <a:rPr lang="en-US" altLang="zh-CN" dirty="0" smtClean="0"/>
              <a:t>Similarities</a:t>
            </a:r>
            <a:endParaRPr lang="en-US" dirty="0"/>
          </a:p>
        </p:txBody>
      </p:sp>
      <p:sp>
        <p:nvSpPr>
          <p:cNvPr id="3" name="Content Placeholder 2"/>
          <p:cNvSpPr>
            <a:spLocks noGrp="1"/>
          </p:cNvSpPr>
          <p:nvPr>
            <p:ph idx="1"/>
          </p:nvPr>
        </p:nvSpPr>
        <p:spPr/>
        <p:txBody>
          <a:bodyPr/>
          <a:lstStyle/>
          <a:p>
            <a:r>
              <a:rPr lang="en-US" altLang="zh-CN" dirty="0" smtClean="0"/>
              <a:t>Information</a:t>
            </a:r>
            <a:r>
              <a:rPr lang="zh-CN" altLang="en-US" dirty="0" smtClean="0"/>
              <a:t> </a:t>
            </a:r>
            <a:r>
              <a:rPr lang="en-US" altLang="zh-CN" dirty="0" smtClean="0"/>
              <a:t>Content(IC)</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nearest</a:t>
            </a:r>
            <a:r>
              <a:rPr lang="zh-CN" altLang="en-US" dirty="0" smtClean="0"/>
              <a:t> </a:t>
            </a:r>
            <a:r>
              <a:rPr lang="en-US" altLang="zh-CN" dirty="0" smtClean="0"/>
              <a:t>common</a:t>
            </a:r>
            <a:r>
              <a:rPr lang="zh-CN" altLang="en-US" dirty="0" smtClean="0"/>
              <a:t> </a:t>
            </a:r>
            <a:r>
              <a:rPr lang="en-US" altLang="zh-CN" dirty="0" smtClean="0"/>
              <a:t>ancestor(NCA)</a:t>
            </a:r>
            <a:r>
              <a:rPr lang="zh-CN" altLang="en-US" dirty="0" smtClean="0"/>
              <a:t> </a:t>
            </a:r>
            <a:r>
              <a:rPr lang="en-US" altLang="zh-CN" dirty="0" smtClean="0"/>
              <a:t>or</a:t>
            </a:r>
            <a:r>
              <a:rPr lang="zh-CN" altLang="en-US" dirty="0" smtClean="0"/>
              <a:t> </a:t>
            </a:r>
            <a:r>
              <a:rPr lang="en-US" altLang="zh-CN" dirty="0" smtClean="0"/>
              <a:t>most</a:t>
            </a:r>
            <a:r>
              <a:rPr lang="zh-CN" altLang="en-US" dirty="0" smtClean="0"/>
              <a:t> </a:t>
            </a:r>
            <a:r>
              <a:rPr lang="en-US" altLang="zh-CN" dirty="0" smtClean="0"/>
              <a:t>informative</a:t>
            </a:r>
            <a:r>
              <a:rPr lang="zh-CN" altLang="en-US" dirty="0" smtClean="0"/>
              <a:t> </a:t>
            </a:r>
            <a:r>
              <a:rPr lang="en-US" altLang="zh-CN" dirty="0" smtClean="0"/>
              <a:t>common</a:t>
            </a:r>
            <a:r>
              <a:rPr lang="zh-CN" altLang="en-US" dirty="0" smtClean="0"/>
              <a:t> </a:t>
            </a:r>
            <a:r>
              <a:rPr lang="en-US" altLang="zh-CN" dirty="0" smtClean="0"/>
              <a:t>ancestor(MICA).</a:t>
            </a:r>
          </a:p>
          <a:p>
            <a:r>
              <a:rPr lang="en-US" altLang="zh-CN" dirty="0" smtClean="0"/>
              <a:t>Problem:</a:t>
            </a:r>
            <a:r>
              <a:rPr lang="zh-CN" altLang="en-US" dirty="0" smtClean="0"/>
              <a:t> </a:t>
            </a:r>
            <a:r>
              <a:rPr lang="en-US" altLang="zh-CN" dirty="0" smtClean="0"/>
              <a:t>The</a:t>
            </a:r>
            <a:r>
              <a:rPr lang="zh-CN" altLang="en-US" dirty="0" smtClean="0"/>
              <a:t> </a:t>
            </a:r>
            <a:r>
              <a:rPr lang="en-US" altLang="zh-CN" dirty="0" smtClean="0"/>
              <a:t>IC</a:t>
            </a:r>
            <a:r>
              <a:rPr lang="zh-CN" altLang="en-US" dirty="0" smtClean="0"/>
              <a:t> </a:t>
            </a:r>
            <a:r>
              <a:rPr lang="en-US" altLang="zh-CN" dirty="0" smtClean="0"/>
              <a:t>is</a:t>
            </a:r>
            <a:r>
              <a:rPr lang="zh-CN" altLang="en-US" dirty="0" smtClean="0"/>
              <a:t> </a:t>
            </a:r>
            <a:r>
              <a:rPr lang="en-US" altLang="zh-CN" dirty="0" smtClean="0"/>
              <a:t>calculated</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external</a:t>
            </a:r>
            <a:r>
              <a:rPr lang="zh-CN" altLang="en-US" dirty="0" smtClean="0"/>
              <a:t> </a:t>
            </a:r>
            <a:r>
              <a:rPr lang="en-US" altLang="zh-CN" dirty="0" smtClean="0"/>
              <a:t>resources</a:t>
            </a:r>
            <a:r>
              <a:rPr lang="zh-CN" altLang="en-US" dirty="0" smtClean="0"/>
              <a:t> </a:t>
            </a:r>
            <a:r>
              <a:rPr lang="en-US" altLang="zh-CN" dirty="0" smtClean="0"/>
              <a:t>like</a:t>
            </a:r>
            <a:r>
              <a:rPr lang="zh-CN" altLang="en-US" dirty="0" smtClean="0"/>
              <a:t> </a:t>
            </a:r>
            <a:r>
              <a:rPr lang="en-US" altLang="zh-CN" dirty="0" smtClean="0"/>
              <a:t>GOA</a:t>
            </a:r>
            <a:r>
              <a:rPr lang="zh-CN" altLang="en-US" dirty="0" smtClean="0"/>
              <a:t> </a:t>
            </a:r>
            <a:r>
              <a:rPr lang="en-US" altLang="zh-CN" dirty="0" smtClean="0"/>
              <a:t>databases.</a:t>
            </a:r>
            <a:r>
              <a:rPr lang="zh-CN" altLang="en-US" dirty="0" smtClean="0"/>
              <a:t> </a:t>
            </a:r>
            <a:r>
              <a:rPr lang="en-US" altLang="zh-CN" dirty="0" smtClean="0"/>
              <a:t>External</a:t>
            </a:r>
            <a:r>
              <a:rPr lang="zh-CN" altLang="en-US" dirty="0" smtClean="0"/>
              <a:t> </a:t>
            </a:r>
            <a:r>
              <a:rPr lang="en-US" altLang="zh-CN" dirty="0" smtClean="0"/>
              <a:t>resource</a:t>
            </a:r>
            <a:r>
              <a:rPr lang="zh-CN" altLang="en-US" dirty="0" smtClean="0"/>
              <a:t> </a:t>
            </a:r>
            <a:r>
              <a:rPr lang="en-US" altLang="zh-CN" dirty="0" smtClean="0"/>
              <a:t>change</a:t>
            </a:r>
            <a:r>
              <a:rPr lang="zh-CN" altLang="en-US" dirty="0" smtClean="0"/>
              <a:t> </a:t>
            </a:r>
            <a:r>
              <a:rPr lang="en-US" altLang="zh-CN" dirty="0" smtClean="0"/>
              <a:t>as</a:t>
            </a:r>
            <a:r>
              <a:rPr lang="zh-CN" altLang="en-US" dirty="0" smtClean="0"/>
              <a:t> </a:t>
            </a:r>
            <a:r>
              <a:rPr lang="en-US" altLang="zh-CN" dirty="0" smtClean="0"/>
              <a:t>knowledge</a:t>
            </a:r>
            <a:r>
              <a:rPr lang="zh-CN" altLang="en-US" dirty="0" smtClean="0"/>
              <a:t> </a:t>
            </a:r>
            <a:r>
              <a:rPr lang="en-US" altLang="zh-CN" dirty="0" smtClean="0"/>
              <a:t>is</a:t>
            </a:r>
            <a:r>
              <a:rPr lang="zh-CN" altLang="en-US" dirty="0" smtClean="0"/>
              <a:t> </a:t>
            </a:r>
            <a:r>
              <a:rPr lang="en-US" altLang="zh-CN" dirty="0" smtClean="0"/>
              <a:t>updated.</a:t>
            </a:r>
            <a:r>
              <a:rPr lang="zh-CN" altLang="en-US" dirty="0" smtClean="0"/>
              <a:t> </a:t>
            </a:r>
            <a:r>
              <a:rPr lang="en-US" altLang="zh-CN" dirty="0" smtClean="0"/>
              <a:t>However,</a:t>
            </a:r>
            <a:r>
              <a:rPr lang="zh-CN" altLang="en-US" dirty="0" smtClean="0"/>
              <a:t> </a:t>
            </a:r>
            <a:r>
              <a:rPr lang="en-US" altLang="zh-CN" dirty="0" smtClean="0"/>
              <a:t>semantic</a:t>
            </a:r>
            <a:r>
              <a:rPr lang="zh-CN" altLang="en-US" dirty="0" smtClean="0"/>
              <a:t> </a:t>
            </a:r>
            <a:r>
              <a:rPr lang="en-US" altLang="zh-CN" dirty="0" smtClean="0"/>
              <a:t>similarities</a:t>
            </a:r>
            <a:r>
              <a:rPr lang="zh-CN" altLang="en-US" dirty="0" smtClean="0"/>
              <a:t> </a:t>
            </a:r>
            <a:r>
              <a:rPr lang="en-US" altLang="zh-CN" dirty="0" smtClean="0"/>
              <a:t>between</a:t>
            </a:r>
            <a:r>
              <a:rPr lang="zh-CN" altLang="en-US" dirty="0" smtClean="0"/>
              <a:t> </a:t>
            </a:r>
            <a:r>
              <a:rPr lang="en-US" altLang="zh-CN" dirty="0" smtClean="0"/>
              <a:t>GO</a:t>
            </a:r>
            <a:r>
              <a:rPr lang="zh-CN" altLang="en-US" dirty="0" smtClean="0"/>
              <a:t> </a:t>
            </a:r>
            <a:r>
              <a:rPr lang="en-US" altLang="zh-CN" dirty="0" smtClean="0"/>
              <a:t>terms</a:t>
            </a:r>
            <a:r>
              <a:rPr lang="zh-CN" altLang="en-US" dirty="0" smtClean="0"/>
              <a:t> </a:t>
            </a:r>
            <a:r>
              <a:rPr lang="en-US" altLang="zh-CN" dirty="0" smtClean="0"/>
              <a:t>should</a:t>
            </a:r>
            <a:r>
              <a:rPr lang="zh-CN" altLang="en-US" dirty="0" smtClean="0"/>
              <a:t> </a:t>
            </a:r>
            <a:r>
              <a:rPr lang="en-US" altLang="zh-CN" dirty="0" smtClean="0"/>
              <a:t>not</a:t>
            </a:r>
            <a:r>
              <a:rPr lang="zh-CN" altLang="en-US" dirty="0" smtClean="0"/>
              <a:t> </a:t>
            </a:r>
            <a:r>
              <a:rPr lang="en-US" altLang="zh-CN" dirty="0" smtClean="0"/>
              <a:t>be</a:t>
            </a:r>
            <a:r>
              <a:rPr lang="zh-CN" altLang="en-US" dirty="0" smtClean="0"/>
              <a:t> </a:t>
            </a:r>
            <a:r>
              <a:rPr lang="en-US" altLang="zh-CN" dirty="0" smtClean="0"/>
              <a:t>affected</a:t>
            </a:r>
            <a:r>
              <a:rPr lang="zh-CN" altLang="en-US" dirty="0" smtClean="0"/>
              <a:t> </a:t>
            </a:r>
            <a:r>
              <a:rPr lang="en-US" altLang="zh-CN" dirty="0" smtClean="0"/>
              <a:t>by</a:t>
            </a:r>
            <a:r>
              <a:rPr lang="zh-CN" altLang="en-US" dirty="0" smtClean="0"/>
              <a:t> </a:t>
            </a:r>
            <a:r>
              <a:rPr lang="en-US" altLang="zh-CN" dirty="0" smtClean="0"/>
              <a:t>such</a:t>
            </a:r>
            <a:r>
              <a:rPr lang="zh-CN" altLang="en-US" dirty="0" smtClean="0"/>
              <a:t> </a:t>
            </a:r>
            <a:r>
              <a:rPr lang="en-US" altLang="zh-CN" dirty="0" smtClean="0"/>
              <a:t>changes.</a:t>
            </a:r>
          </a:p>
          <a:p>
            <a:endParaRPr lang="en-US" altLang="zh-CN" dirty="0" smtClean="0"/>
          </a:p>
          <a:p>
            <a:r>
              <a:rPr lang="en-US" altLang="zh-CN" dirty="0" smtClean="0"/>
              <a:t>Distance</a:t>
            </a:r>
            <a:r>
              <a:rPr lang="zh-CN" altLang="en-US" dirty="0" smtClean="0"/>
              <a:t> </a:t>
            </a:r>
            <a:r>
              <a:rPr lang="en-US" altLang="zh-CN" dirty="0" smtClean="0"/>
              <a:t>Measure</a:t>
            </a:r>
            <a:r>
              <a:rPr lang="zh-CN" altLang="en-US" dirty="0" smtClean="0"/>
              <a:t> </a:t>
            </a:r>
            <a:r>
              <a:rPr lang="en-US" altLang="zh-CN" dirty="0" smtClean="0"/>
              <a:t>Method</a:t>
            </a:r>
          </a:p>
          <a:p>
            <a:r>
              <a:rPr lang="en-US" altLang="zh-CN" dirty="0" smtClean="0"/>
              <a:t>Problem:</a:t>
            </a:r>
            <a:r>
              <a:rPr lang="zh-CN" altLang="en-US" dirty="0" smtClean="0"/>
              <a:t> </a:t>
            </a:r>
            <a:r>
              <a:rPr lang="en-US" altLang="zh-CN" dirty="0" smtClean="0"/>
              <a:t>The</a:t>
            </a:r>
            <a:r>
              <a:rPr lang="zh-CN" altLang="en-US" dirty="0" smtClean="0"/>
              <a:t> </a:t>
            </a:r>
            <a:r>
              <a:rPr lang="en-US" altLang="zh-CN" dirty="0" smtClean="0"/>
              <a:t>edges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GO</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imply</a:t>
            </a:r>
            <a:r>
              <a:rPr lang="zh-CN" altLang="en-US" dirty="0" smtClean="0"/>
              <a:t> </a:t>
            </a:r>
            <a:r>
              <a:rPr lang="en-US" altLang="zh-CN" dirty="0" smtClean="0"/>
              <a:t>equal</a:t>
            </a:r>
            <a:r>
              <a:rPr lang="zh-CN" altLang="en-US" dirty="0" smtClean="0"/>
              <a:t> </a:t>
            </a:r>
            <a:r>
              <a:rPr lang="en-US" altLang="zh-CN" dirty="0" smtClean="0"/>
              <a:t>length</a:t>
            </a:r>
            <a:r>
              <a:rPr lang="zh-CN" altLang="en-US" dirty="0" smtClean="0"/>
              <a:t> </a:t>
            </a:r>
            <a:r>
              <a:rPr lang="en-US" altLang="zh-CN" dirty="0" smtClean="0"/>
              <a:t>in</a:t>
            </a:r>
            <a:r>
              <a:rPr lang="zh-CN" altLang="en-US" dirty="0" smtClean="0"/>
              <a:t> </a:t>
            </a:r>
            <a:r>
              <a:rPr lang="en-US" altLang="zh-CN" dirty="0" smtClean="0"/>
              <a:t>semantics.</a:t>
            </a:r>
            <a:endParaRPr lang="en-US" dirty="0" smtClean="0"/>
          </a:p>
          <a:p>
            <a:endParaRPr lang="en-US" dirty="0"/>
          </a:p>
        </p:txBody>
      </p:sp>
    </p:spTree>
    <p:extLst>
      <p:ext uri="{BB962C8B-B14F-4D97-AF65-F5344CB8AC3E}">
        <p14:creationId xmlns:p14="http://schemas.microsoft.com/office/powerpoint/2010/main" val="173211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altLang="zh-CN" dirty="0" smtClean="0"/>
              <a:t>Kernel(</a:t>
            </a:r>
            <a:r>
              <a:rPr lang="en-US" altLang="zh-CN" dirty="0" err="1" smtClean="0"/>
              <a:t>spgk</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Each</a:t>
            </a:r>
            <a:r>
              <a:rPr lang="zh-CN" altLang="en-US" dirty="0" smtClean="0"/>
              <a:t> </a:t>
            </a:r>
            <a:r>
              <a:rPr lang="en-US" altLang="zh-CN" dirty="0" smtClean="0"/>
              <a:t>gene</a:t>
            </a:r>
            <a:r>
              <a:rPr lang="zh-CN" altLang="en-US" dirty="0" smtClean="0"/>
              <a:t> </a:t>
            </a:r>
            <a:r>
              <a:rPr lang="en-US" altLang="zh-CN" dirty="0" smtClean="0"/>
              <a:t>product</a:t>
            </a:r>
            <a:r>
              <a:rPr lang="zh-CN" altLang="en-US" dirty="0" smtClean="0"/>
              <a:t> </a:t>
            </a:r>
            <a:r>
              <a:rPr lang="en-US" altLang="zh-CN" dirty="0" smtClean="0"/>
              <a:t>is</a:t>
            </a:r>
            <a:r>
              <a:rPr lang="zh-CN" altLang="en-US" dirty="0" smtClean="0"/>
              <a:t> </a:t>
            </a:r>
            <a:r>
              <a:rPr lang="en-US" altLang="zh-CN" dirty="0" smtClean="0"/>
              <a:t>represented</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graph,</a:t>
            </a:r>
            <a:r>
              <a:rPr lang="zh-CN" altLang="en-US" dirty="0" smtClean="0"/>
              <a:t> </a:t>
            </a:r>
            <a:r>
              <a:rPr lang="en-US" altLang="zh-CN" dirty="0" smtClean="0"/>
              <a:t>which</a:t>
            </a:r>
            <a:r>
              <a:rPr lang="zh-CN" altLang="en-US" dirty="0" smtClean="0"/>
              <a:t> </a:t>
            </a:r>
            <a:r>
              <a:rPr lang="en-US" altLang="zh-CN" dirty="0" smtClean="0"/>
              <a:t>is</a:t>
            </a:r>
            <a:r>
              <a:rPr lang="zh-CN" altLang="en-US" dirty="0" smtClean="0"/>
              <a:t> </a:t>
            </a:r>
            <a:r>
              <a:rPr lang="en-US" altLang="zh-CN" dirty="0" smtClean="0"/>
              <a:t>an</a:t>
            </a:r>
            <a:r>
              <a:rPr lang="zh-CN" altLang="en-US" dirty="0" smtClean="0"/>
              <a:t> </a:t>
            </a:r>
            <a:r>
              <a:rPr lang="en-US" altLang="zh-CN" dirty="0" smtClean="0"/>
              <a:t>induced</a:t>
            </a:r>
            <a:r>
              <a:rPr lang="zh-CN" altLang="en-US" dirty="0" smtClean="0"/>
              <a:t> </a:t>
            </a:r>
            <a:r>
              <a:rPr lang="en-US" altLang="zh-CN" dirty="0" smtClean="0"/>
              <a:t>subgraph</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GO.</a:t>
            </a:r>
            <a:r>
              <a:rPr lang="zh-CN" altLang="en-US" dirty="0" smtClean="0"/>
              <a:t> </a:t>
            </a:r>
            <a:r>
              <a:rPr lang="en-US" dirty="0"/>
              <a:t>Then a graph kernel method is used to calculate the semantic similarity between the graphs. </a:t>
            </a:r>
            <a:endParaRPr lang="en-US" dirty="0" smtClean="0"/>
          </a:p>
          <a:p>
            <a:endParaRPr lang="en-US" dirty="0"/>
          </a:p>
          <a:p>
            <a:r>
              <a:rPr lang="en-US" dirty="0" err="1" smtClean="0"/>
              <a:t>Spgk</a:t>
            </a:r>
            <a:r>
              <a:rPr lang="en-US" dirty="0" smtClean="0"/>
              <a:t> </a:t>
            </a:r>
            <a:r>
              <a:rPr lang="en-US" dirty="0"/>
              <a:t>is intrinsic to the </a:t>
            </a:r>
            <a:r>
              <a:rPr lang="en-US" dirty="0" smtClean="0"/>
              <a:t>GO</a:t>
            </a:r>
            <a:r>
              <a:rPr lang="en-US" altLang="zh-CN" dirty="0" smtClean="0"/>
              <a:t>,</a:t>
            </a:r>
            <a:r>
              <a:rPr lang="en-US" dirty="0"/>
              <a:t> it does not rely on external resources to calculate the semantic similarity </a:t>
            </a:r>
            <a:endParaRPr lang="en-US" dirty="0" smtClean="0"/>
          </a:p>
          <a:p>
            <a:endParaRPr lang="en-US" dirty="0" smtClean="0"/>
          </a:p>
          <a:p>
            <a:endParaRPr lang="en-US" dirty="0"/>
          </a:p>
        </p:txBody>
      </p:sp>
    </p:spTree>
    <p:extLst>
      <p:ext uri="{BB962C8B-B14F-4D97-AF65-F5344CB8AC3E}">
        <p14:creationId xmlns:p14="http://schemas.microsoft.com/office/powerpoint/2010/main" val="29995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Graph</a:t>
            </a:r>
            <a:r>
              <a:rPr lang="zh-CN" altLang="en-US" dirty="0" smtClean="0"/>
              <a:t> </a:t>
            </a:r>
            <a:r>
              <a:rPr lang="en-US" altLang="zh-CN" dirty="0" smtClean="0"/>
              <a:t>Representation</a:t>
            </a:r>
            <a:r>
              <a:rPr lang="zh-CN" altLang="en-US" dirty="0" smtClean="0"/>
              <a:t> </a:t>
            </a:r>
            <a:r>
              <a:rPr lang="en-US" altLang="zh-CN" dirty="0" smtClean="0"/>
              <a:t>of</a:t>
            </a:r>
            <a:r>
              <a:rPr lang="zh-CN" altLang="en-US" dirty="0" smtClean="0"/>
              <a:t> </a:t>
            </a:r>
            <a:r>
              <a:rPr lang="en-US" altLang="zh-CN" dirty="0" smtClean="0"/>
              <a:t>Proteins</a:t>
            </a:r>
            <a:endParaRPr lang="en-US" dirty="0"/>
          </a:p>
        </p:txBody>
      </p:sp>
      <p:sp>
        <p:nvSpPr>
          <p:cNvPr id="3" name="Content Placeholder 2"/>
          <p:cNvSpPr>
            <a:spLocks noGrp="1"/>
          </p:cNvSpPr>
          <p:nvPr>
            <p:ph idx="1"/>
          </p:nvPr>
        </p:nvSpPr>
        <p:spPr/>
        <p:txBody>
          <a:bodyPr/>
          <a:lstStyle/>
          <a:p>
            <a:r>
              <a:rPr lang="en-US" dirty="0"/>
              <a:t>represented a protein using a subgraph of the ontology that consisted of all the GO terms annotating the protein and their ancestors in the ontology. Each edge of the graph corresponds to a relationship between two terms in the ontology. </a:t>
            </a:r>
            <a:endParaRPr lang="en-US" dirty="0" smtClean="0"/>
          </a:p>
          <a:p>
            <a:endParaRPr lang="en-US" dirty="0" smtClean="0"/>
          </a:p>
          <a:p>
            <a:r>
              <a:rPr lang="en-US" dirty="0" smtClean="0"/>
              <a:t>There </a:t>
            </a:r>
            <a:r>
              <a:rPr lang="en-US" dirty="0"/>
              <a:t>are three types of relations in the GO: is-a, part-of, and regulates. Since the GO includes three different ontologies, the resulting graph will be different when a different </a:t>
            </a:r>
            <a:r>
              <a:rPr lang="en-US" dirty="0" smtClean="0"/>
              <a:t>ontology </a:t>
            </a:r>
            <a:r>
              <a:rPr lang="en-US" dirty="0"/>
              <a:t>is used. </a:t>
            </a:r>
          </a:p>
        </p:txBody>
      </p:sp>
    </p:spTree>
    <p:extLst>
      <p:ext uri="{BB962C8B-B14F-4D97-AF65-F5344CB8AC3E}">
        <p14:creationId xmlns:p14="http://schemas.microsoft.com/office/powerpoint/2010/main" val="155347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altLang="zh-CN" dirty="0" smtClean="0"/>
              <a:t>kernel</a:t>
            </a:r>
            <a:endParaRPr lang="en-US" dirty="0"/>
          </a:p>
        </p:txBody>
      </p:sp>
      <p:sp>
        <p:nvSpPr>
          <p:cNvPr id="3" name="Content Placeholder 2"/>
          <p:cNvSpPr>
            <a:spLocks noGrp="1"/>
          </p:cNvSpPr>
          <p:nvPr>
            <p:ph idx="1"/>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dirty="0" smtClean="0"/>
              <a:t>Given </a:t>
            </a:r>
            <a:r>
              <a:rPr lang="en-US" dirty="0"/>
              <a:t>a graph G = (V, E), its shortest-path graph is </a:t>
            </a:r>
            <a:r>
              <a:rPr lang="en-US" dirty="0" err="1"/>
              <a:t>Gsp</a:t>
            </a:r>
            <a:r>
              <a:rPr lang="en-US" dirty="0"/>
              <a:t> = (V, E’), where E’ = {e’1,...,</a:t>
            </a:r>
            <a:r>
              <a:rPr lang="en-US" dirty="0" err="1"/>
              <a:t>e’l</a:t>
            </a:r>
            <a:r>
              <a:rPr lang="en-US" dirty="0"/>
              <a:t>} such that </a:t>
            </a:r>
            <a:r>
              <a:rPr lang="en-US" dirty="0" err="1"/>
              <a:t>e’i</a:t>
            </a:r>
            <a:r>
              <a:rPr lang="en-US" dirty="0"/>
              <a:t> = (u, v), where u Î V, v Î V, and path(u, v)≠0. That is, </a:t>
            </a:r>
            <a:r>
              <a:rPr lang="en-US" dirty="0" err="1"/>
              <a:t>Gsp</a:t>
            </a:r>
            <a:r>
              <a:rPr lang="en-US" dirty="0"/>
              <a:t> has the same vertices as G and the edge (u, v) in </a:t>
            </a:r>
            <a:r>
              <a:rPr lang="en-US" dirty="0" err="1"/>
              <a:t>Gsp</a:t>
            </a:r>
            <a:r>
              <a:rPr lang="en-US" dirty="0"/>
              <a:t> has the same length as the shortest distance between u and v in G. </a:t>
            </a:r>
            <a:endParaRPr lang="en-US" dirty="0" smtClean="0"/>
          </a:p>
          <a:p>
            <a:endParaRPr lang="en-US" dirty="0"/>
          </a:p>
          <a:p>
            <a:r>
              <a:rPr lang="en-US" altLang="zh-CN" dirty="0" err="1" smtClean="0"/>
              <a:t>Floyed-Warshall</a:t>
            </a:r>
            <a:r>
              <a:rPr lang="zh-CN" altLang="en-US" dirty="0" smtClean="0"/>
              <a:t> </a:t>
            </a:r>
            <a:r>
              <a:rPr lang="en-US" altLang="zh-CN" dirty="0" smtClean="0"/>
              <a:t>algorithm</a:t>
            </a:r>
            <a:r>
              <a:rPr lang="zh-CN" altLang="en-US" dirty="0" smtClean="0"/>
              <a:t> </a:t>
            </a:r>
            <a:r>
              <a:rPr lang="en-US" altLang="zh-CN" dirty="0" smtClean="0"/>
              <a:t>to</a:t>
            </a:r>
            <a:r>
              <a:rPr lang="zh-CN" altLang="en-US" dirty="0" smtClean="0"/>
              <a:t> </a:t>
            </a:r>
            <a:r>
              <a:rPr lang="en-US" altLang="zh-CN" dirty="0" smtClean="0"/>
              <a:t>construct</a:t>
            </a:r>
            <a:r>
              <a:rPr lang="zh-CN" altLang="en-US" dirty="0" smtClean="0"/>
              <a:t> </a:t>
            </a:r>
            <a:r>
              <a:rPr lang="en-US" altLang="zh-CN" dirty="0" smtClean="0"/>
              <a:t>shortest</a:t>
            </a:r>
            <a:r>
              <a:rPr lang="zh-CN" altLang="en-US" dirty="0" smtClean="0"/>
              <a:t> </a:t>
            </a:r>
            <a:r>
              <a:rPr lang="en-US" altLang="zh-CN" dirty="0" smtClean="0"/>
              <a:t>path</a:t>
            </a:r>
            <a:r>
              <a:rPr lang="zh-CN" altLang="en-US" dirty="0" smtClean="0"/>
              <a:t> </a:t>
            </a:r>
            <a:r>
              <a:rPr lang="en-US" altLang="zh-CN" dirty="0" smtClean="0"/>
              <a:t>graph</a:t>
            </a:r>
            <a:r>
              <a:rPr lang="zh-CN" altLang="en-US" dirty="0" smtClean="0"/>
              <a:t> </a:t>
            </a:r>
            <a:r>
              <a:rPr lang="en-US" altLang="zh-CN" dirty="0" smtClean="0"/>
              <a:t>O(n^3)</a:t>
            </a:r>
            <a:r>
              <a:rPr lang="zh-CN" altLang="en-US" dirty="0" smtClean="0"/>
              <a:t> </a:t>
            </a:r>
            <a:r>
              <a:rPr lang="en-US" altLang="zh-CN" dirty="0" smtClean="0"/>
              <a:t>time.</a:t>
            </a:r>
            <a:endParaRPr lang="en-US" dirty="0" smtClean="0"/>
          </a:p>
          <a:p>
            <a:endParaRPr lang="en-US" dirty="0"/>
          </a:p>
        </p:txBody>
      </p:sp>
    </p:spTree>
    <p:extLst>
      <p:ext uri="{BB962C8B-B14F-4D97-AF65-F5344CB8AC3E}">
        <p14:creationId xmlns:p14="http://schemas.microsoft.com/office/powerpoint/2010/main" val="214700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Calculate</a:t>
            </a:r>
            <a:r>
              <a:rPr lang="zh-CN" altLang="en-US" dirty="0" smtClean="0"/>
              <a:t> </a:t>
            </a:r>
            <a:r>
              <a:rPr lang="en-US" altLang="zh-CN" dirty="0" smtClean="0"/>
              <a:t>Similarity</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By</a:t>
            </a:r>
            <a:r>
              <a:rPr lang="zh-CN" altLang="en-US" dirty="0" smtClean="0"/>
              <a:t> </a:t>
            </a:r>
            <a:r>
              <a:rPr lang="en-US" altLang="zh-CN" dirty="0" smtClean="0"/>
              <a:t>comparing</a:t>
            </a:r>
            <a:r>
              <a:rPr lang="zh-CN" altLang="en-US" dirty="0" smtClean="0"/>
              <a:t> </a:t>
            </a:r>
            <a:r>
              <a:rPr lang="en-US" altLang="zh-CN" dirty="0" smtClean="0"/>
              <a:t>every</a:t>
            </a:r>
            <a:r>
              <a:rPr lang="zh-CN" altLang="en-US" dirty="0" smtClean="0"/>
              <a:t> </a:t>
            </a:r>
            <a:r>
              <a:rPr lang="en-US" altLang="zh-CN" dirty="0" smtClean="0"/>
              <a:t>pair</a:t>
            </a:r>
            <a:r>
              <a:rPr lang="zh-CN" altLang="en-US" dirty="0" smtClean="0"/>
              <a:t> </a:t>
            </a:r>
            <a:r>
              <a:rPr lang="en-US" altLang="zh-CN" dirty="0" smtClean="0"/>
              <a:t>of</a:t>
            </a:r>
            <a:r>
              <a:rPr lang="zh-CN" altLang="en-US" dirty="0" smtClean="0"/>
              <a:t> </a:t>
            </a:r>
            <a:r>
              <a:rPr lang="en-US" altLang="zh-CN" dirty="0" smtClean="0"/>
              <a:t>edges</a:t>
            </a:r>
            <a:r>
              <a:rPr lang="zh-CN" altLang="en-US" dirty="0" smtClean="0"/>
              <a:t> </a:t>
            </a:r>
            <a:r>
              <a:rPr lang="en-US" altLang="zh-CN" dirty="0" smtClean="0"/>
              <a:t>in</a:t>
            </a:r>
            <a:r>
              <a:rPr lang="zh-CN" altLang="en-US" dirty="0" smtClean="0"/>
              <a:t> </a:t>
            </a:r>
            <a:r>
              <a:rPr lang="en-US" altLang="zh-CN" dirty="0" smtClean="0"/>
              <a:t>their</a:t>
            </a:r>
            <a:r>
              <a:rPr lang="zh-CN" altLang="en-US" dirty="0" smtClean="0"/>
              <a:t> </a:t>
            </a:r>
            <a:r>
              <a:rPr lang="en-US" altLang="zh-CN" dirty="0" smtClean="0"/>
              <a:t>shortest-path</a:t>
            </a:r>
            <a:r>
              <a:rPr lang="zh-CN" altLang="en-US" dirty="0" smtClean="0"/>
              <a:t> </a:t>
            </a:r>
            <a:r>
              <a:rPr lang="en-US" altLang="zh-CN" dirty="0" smtClean="0"/>
              <a:t>graphs.</a:t>
            </a:r>
            <a:r>
              <a:rPr lang="zh-CN" altLang="en-US" dirty="0" smtClean="0"/>
              <a:t> </a:t>
            </a:r>
            <a:r>
              <a:rPr lang="en-US" dirty="0"/>
              <a:t>For example, Let G1 = (V1, E1) and G2 = (V2, E2) be two graphs and G1sp = (V1, E’1) and G2sp = (V2, E’2) be their shortest-path graphs respectively. The similarity between G1 and G2 can be </a:t>
            </a:r>
            <a:endParaRPr lang="en-US" dirty="0" smtClean="0"/>
          </a:p>
          <a:p>
            <a:r>
              <a:rPr lang="en-US" dirty="0" smtClean="0"/>
              <a:t>calculated using Eq. 1. </a:t>
            </a:r>
          </a:p>
          <a:p>
            <a:endParaRPr lang="en-US" dirty="0" smtClean="0"/>
          </a:p>
          <a:p>
            <a:r>
              <a:rPr lang="en-US" dirty="0"/>
              <a:t>where </a:t>
            </a:r>
            <a:r>
              <a:rPr lang="en-US" dirty="0" err="1"/>
              <a:t>kwalk</a:t>
            </a:r>
            <a:r>
              <a:rPr lang="en-US" dirty="0"/>
              <a:t> is a positive definite kernel for comparing two walks. In this case, a walk includes an edge and its two end nodes. Let e1 be the edge connecting nodes v1 and w1, and e2 be the edge connecting nodes v2 and w2, then </a:t>
            </a:r>
            <a:r>
              <a:rPr lang="en-US" dirty="0" err="1"/>
              <a:t>kwalk</a:t>
            </a:r>
            <a:r>
              <a:rPr lang="en-US" dirty="0"/>
              <a:t>(e1, e2) is defined by Eq. 2. </a:t>
            </a:r>
            <a:endParaRPr lang="en-US" dirty="0" smtClean="0"/>
          </a:p>
          <a:p>
            <a:r>
              <a:rPr lang="en-US" i="1" dirty="0" err="1"/>
              <a:t>kwalk</a:t>
            </a:r>
            <a:r>
              <a:rPr lang="en-US" i="1" dirty="0"/>
              <a:t>(e1</a:t>
            </a:r>
            <a:r>
              <a:rPr lang="en-US" dirty="0"/>
              <a:t>, </a:t>
            </a:r>
            <a:r>
              <a:rPr lang="en-US" i="1" dirty="0"/>
              <a:t>e2) </a:t>
            </a:r>
            <a:r>
              <a:rPr lang="en-US" dirty="0"/>
              <a:t>= </a:t>
            </a:r>
            <a:r>
              <a:rPr lang="en-US" i="1" dirty="0" err="1"/>
              <a:t>knode</a:t>
            </a:r>
            <a:r>
              <a:rPr lang="en-US" i="1" dirty="0"/>
              <a:t>(v1</a:t>
            </a:r>
            <a:r>
              <a:rPr lang="en-US" dirty="0"/>
              <a:t>, </a:t>
            </a:r>
            <a:r>
              <a:rPr lang="en-US" i="1" dirty="0"/>
              <a:t>v2) </a:t>
            </a:r>
            <a:r>
              <a:rPr lang="en-US" dirty="0"/>
              <a:t>∗ </a:t>
            </a:r>
            <a:r>
              <a:rPr lang="en-US" i="1" dirty="0"/>
              <a:t>kedge(e1</a:t>
            </a:r>
            <a:r>
              <a:rPr lang="en-US" dirty="0"/>
              <a:t>,</a:t>
            </a:r>
            <a:r>
              <a:rPr lang="en-US" i="1" dirty="0"/>
              <a:t>e2) </a:t>
            </a:r>
            <a:r>
              <a:rPr lang="en-US" dirty="0"/>
              <a:t>∗ </a:t>
            </a:r>
            <a:r>
              <a:rPr lang="en-US" i="1" dirty="0" err="1"/>
              <a:t>knode</a:t>
            </a:r>
            <a:r>
              <a:rPr lang="en-US" i="1" dirty="0"/>
              <a:t>(w1</a:t>
            </a:r>
            <a:r>
              <a:rPr lang="en-US" dirty="0"/>
              <a:t>,</a:t>
            </a:r>
            <a:r>
              <a:rPr lang="en-US" i="1" dirty="0"/>
              <a:t>w2) </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546600" y="3141504"/>
            <a:ext cx="7645400" cy="764540"/>
          </a:xfrm>
          <a:prstGeom prst="rect">
            <a:avLst/>
          </a:prstGeom>
        </p:spPr>
      </p:pic>
    </p:spTree>
    <p:extLst>
      <p:ext uri="{BB962C8B-B14F-4D97-AF65-F5344CB8AC3E}">
        <p14:creationId xmlns:p14="http://schemas.microsoft.com/office/powerpoint/2010/main" val="1862047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150" y="1025525"/>
            <a:ext cx="10515600" cy="4351338"/>
          </a:xfrm>
        </p:spPr>
        <p:txBody>
          <a:bodyPr/>
          <a:lstStyle/>
          <a:p>
            <a:r>
              <a:rPr lang="en-US" dirty="0"/>
              <a:t>where </a:t>
            </a:r>
            <a:r>
              <a:rPr lang="en-US" dirty="0" err="1"/>
              <a:t>knode</a:t>
            </a:r>
            <a:r>
              <a:rPr lang="en-US" dirty="0"/>
              <a:t> is a kernel function for comparing two nodes, which returns 1 when the two nodes are identical and 0 otherwise, and kedge is a kernel function for comparing two edges. kedge is a Brownian bridge kernel that returns the largest value when two edges have identical length, and 0 when the edges differ in length more than a </a:t>
            </a:r>
            <a:r>
              <a:rPr lang="en-US" dirty="0" smtClean="0"/>
              <a:t>constant </a:t>
            </a:r>
            <a:r>
              <a:rPr lang="en-US" dirty="0"/>
              <a:t>c as shown in Eq. 3. In this study, </a:t>
            </a:r>
            <a:r>
              <a:rPr lang="en-US" altLang="zh-CN" dirty="0" smtClean="0"/>
              <a:t>they</a:t>
            </a:r>
            <a:r>
              <a:rPr lang="en-US" dirty="0" smtClean="0"/>
              <a:t> </a:t>
            </a:r>
            <a:r>
              <a:rPr lang="en-US" dirty="0"/>
              <a:t>use c = 2 as </a:t>
            </a:r>
            <a:r>
              <a:rPr lang="en-US" dirty="0" smtClean="0"/>
              <a:t>suggested</a:t>
            </a:r>
            <a:r>
              <a:rPr lang="en-US" altLang="zh-CN" dirty="0" smtClean="0"/>
              <a:t>.</a:t>
            </a:r>
          </a:p>
          <a:p>
            <a:endParaRPr lang="en-US" dirty="0" smtClean="0"/>
          </a:p>
          <a:p>
            <a:r>
              <a:rPr lang="en-US" i="1" dirty="0"/>
              <a:t>kedge (e</a:t>
            </a:r>
            <a:r>
              <a:rPr lang="en-US" dirty="0"/>
              <a:t>, </a:t>
            </a:r>
            <a:r>
              <a:rPr lang="en-US" i="1" dirty="0"/>
              <a:t>f ) </a:t>
            </a:r>
            <a:r>
              <a:rPr lang="en-US" dirty="0"/>
              <a:t>= </a:t>
            </a:r>
            <a:r>
              <a:rPr lang="en-US" i="1" dirty="0"/>
              <a:t>max(0</a:t>
            </a:r>
            <a:r>
              <a:rPr lang="en-US" dirty="0"/>
              <a:t>, </a:t>
            </a:r>
            <a:r>
              <a:rPr lang="en-US" i="1" dirty="0"/>
              <a:t>c </a:t>
            </a:r>
            <a:r>
              <a:rPr lang="en-US" dirty="0"/>
              <a:t>− |</a:t>
            </a:r>
            <a:r>
              <a:rPr lang="en-US" i="1" dirty="0"/>
              <a:t>length(e) </a:t>
            </a:r>
            <a:r>
              <a:rPr lang="en-US" dirty="0"/>
              <a:t>− </a:t>
            </a:r>
            <a:r>
              <a:rPr lang="en-US" i="1" dirty="0"/>
              <a:t>length(f )</a:t>
            </a:r>
            <a:r>
              <a:rPr lang="en-US" dirty="0"/>
              <a:t>|</a:t>
            </a:r>
            <a:r>
              <a:rPr lang="en-US" i="1" dirty="0"/>
              <a:t>) </a:t>
            </a:r>
            <a:r>
              <a:rPr lang="en-US" dirty="0"/>
              <a:t>(3) </a:t>
            </a:r>
            <a:endParaRPr lang="en-US" dirty="0" smtClean="0"/>
          </a:p>
          <a:p>
            <a:endParaRPr lang="en-US" dirty="0"/>
          </a:p>
        </p:txBody>
      </p:sp>
    </p:spTree>
    <p:extLst>
      <p:ext uri="{BB962C8B-B14F-4D97-AF65-F5344CB8AC3E}">
        <p14:creationId xmlns:p14="http://schemas.microsoft.com/office/powerpoint/2010/main" val="1753264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5310</TotalTime>
  <Words>1201</Words>
  <Application>Microsoft Macintosh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AdvOTa9103878</vt:lpstr>
      <vt:lpstr>Calibri</vt:lpstr>
      <vt:lpstr>Calibri Light</vt:lpstr>
      <vt:lpstr>DengXian</vt:lpstr>
      <vt:lpstr>DengXian Light</vt:lpstr>
      <vt:lpstr>Arial</vt:lpstr>
      <vt:lpstr>Office Theme</vt:lpstr>
      <vt:lpstr>A shortest-path graph kernel for estimating gene product semantic similarity    Marco A Alvarez1, Xiaojun Qi1 and Changhui Yan2*  </vt:lpstr>
      <vt:lpstr>Research Problem:</vt:lpstr>
      <vt:lpstr>Background</vt:lpstr>
      <vt:lpstr>Previous Method For GO Term Similarities</vt:lpstr>
      <vt:lpstr>Shortest-Path Graph Kernel(spgk)</vt:lpstr>
      <vt:lpstr>Graph Representation of Proteins</vt:lpstr>
      <vt:lpstr>Shortest-path graph kernel</vt:lpstr>
      <vt:lpstr>Calculate Similarity</vt:lpstr>
      <vt:lpstr>PowerPoint Presentation</vt:lpstr>
      <vt:lpstr>Evaluation Approach</vt:lpstr>
      <vt:lpstr>Evaluation Approach</vt:lpstr>
      <vt:lpstr>Evaluation Approach</vt:lpstr>
      <vt:lpstr>Performance of spgk</vt:lpstr>
      <vt:lpstr>Comparison of spgk with state-of-the-art methods</vt:lpstr>
      <vt:lpstr>Conclusion:</vt:lpstr>
      <vt:lpstr>Future Development</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shortest-path graph kernel for estimating gene product semantic similarity    Marco A Alvarez1, Xiaojun Qi1 and Changhui Yan2*  </dc:title>
  <dc:creator>郑 磊</dc:creator>
  <cp:lastModifiedBy>郑 磊</cp:lastModifiedBy>
  <cp:revision>69</cp:revision>
  <dcterms:created xsi:type="dcterms:W3CDTF">2019-02-07T01:17:56Z</dcterms:created>
  <dcterms:modified xsi:type="dcterms:W3CDTF">2019-03-19T17:24:04Z</dcterms:modified>
</cp:coreProperties>
</file>