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9F94-650A-4949-92E8-70A80ABEF759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A1D8-C47F-EC47-989A-87FF258C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overflows and exploits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1"/>
            <a:ext cx="8229600" cy="509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buf</a:t>
            </a:r>
            <a:r>
              <a:rPr lang="en-US" dirty="0" smtClean="0"/>
              <a:t> is stored in vulnerable()’s stack </a:t>
            </a:r>
            <a:r>
              <a:rPr lang="en-US" dirty="0" smtClean="0"/>
              <a:t>frame</a:t>
            </a:r>
            <a:endParaRPr lang="en-US" dirty="0" smtClean="0"/>
          </a:p>
          <a:p>
            <a:pPr lvl="1"/>
            <a:r>
              <a:rPr lang="en-US" dirty="0" smtClean="0"/>
              <a:t>Attacker controls </a:t>
            </a:r>
            <a:r>
              <a:rPr lang="en-US" dirty="0" err="1" smtClean="0"/>
              <a:t>buf’s</a:t>
            </a:r>
            <a:r>
              <a:rPr lang="en-US" dirty="0" smtClean="0"/>
              <a:t> contents and thus, part of vulnerable()’s stack frame</a:t>
            </a:r>
          </a:p>
          <a:p>
            <a:pPr lvl="1"/>
            <a:r>
              <a:rPr lang="en-US" dirty="0" smtClean="0"/>
              <a:t>This is where %s gets its memory address!</a:t>
            </a:r>
          </a:p>
          <a:p>
            <a:r>
              <a:rPr lang="en-US" dirty="0" smtClean="0"/>
              <a:t>Attacker can then store </a:t>
            </a:r>
            <a:r>
              <a:rPr lang="en-US" dirty="0" err="1" smtClean="0"/>
              <a:t>addr</a:t>
            </a:r>
            <a:r>
              <a:rPr lang="en-US" dirty="0" smtClean="0"/>
              <a:t> in </a:t>
            </a:r>
            <a:r>
              <a:rPr lang="en-US" dirty="0" err="1" smtClean="0"/>
              <a:t>buf</a:t>
            </a:r>
            <a:r>
              <a:rPr lang="en-US" dirty="0" smtClean="0"/>
              <a:t>, then when %s reads a word from the stack to get an </a:t>
            </a:r>
            <a:r>
              <a:rPr lang="en-US" dirty="0" err="1" smtClean="0"/>
              <a:t>addr</a:t>
            </a:r>
            <a:r>
              <a:rPr lang="en-US" dirty="0" smtClean="0"/>
              <a:t>, it receives the </a:t>
            </a:r>
            <a:r>
              <a:rPr lang="en-US" dirty="0" err="1" smtClean="0"/>
              <a:t>addr</a:t>
            </a:r>
            <a:r>
              <a:rPr lang="en-US" dirty="0" smtClean="0"/>
              <a:t> they put there for it!</a:t>
            </a:r>
          </a:p>
          <a:p>
            <a:pPr lvl="1"/>
            <a:r>
              <a:rPr lang="en-US" dirty="0" smtClean="0"/>
              <a:t>Example exploit: “\x04\x03\x02\x01:%x:%x:%x:%x:%s”</a:t>
            </a:r>
          </a:p>
          <a:p>
            <a:pPr lvl="1"/>
            <a:r>
              <a:rPr lang="en-US" dirty="0" smtClean="0"/>
              <a:t>Attacker arranges the right number of %x’s so </a:t>
            </a:r>
            <a:r>
              <a:rPr lang="en-US" dirty="0" err="1" smtClean="0"/>
              <a:t>addr</a:t>
            </a:r>
            <a:r>
              <a:rPr lang="en-US" dirty="0" smtClean="0"/>
              <a:t> is read from first word of buffer (which contains 0x01020304)</a:t>
            </a:r>
          </a:p>
          <a:p>
            <a:pPr lvl="1"/>
            <a:r>
              <a:rPr lang="en-US" dirty="0" smtClean="0"/>
              <a:t>Attacker can read any memory in the victim’s address space! Including crypto keys, passwords,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gets worse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61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victim has a format string bug, can be even worse than this!</a:t>
            </a:r>
          </a:p>
          <a:p>
            <a:r>
              <a:rPr lang="en-US" dirty="0" smtClean="0"/>
              <a:t>Use obscure format </a:t>
            </a:r>
            <a:r>
              <a:rPr lang="en-US" dirty="0" err="1" smtClean="0"/>
              <a:t>specifier</a:t>
            </a:r>
            <a:r>
              <a:rPr lang="en-US" dirty="0" smtClean="0"/>
              <a:t> (%n) to write any value to any address in the victim’s memory</a:t>
            </a:r>
          </a:p>
          <a:p>
            <a:r>
              <a:rPr lang="en-US" dirty="0" smtClean="0"/>
              <a:t>Enables attackers to mount malicious code injection attacks</a:t>
            </a:r>
          </a:p>
          <a:p>
            <a:pPr lvl="1"/>
            <a:r>
              <a:rPr lang="en-US" dirty="0" smtClean="0"/>
              <a:t>Introduce code anywhere into victim’s memory</a:t>
            </a:r>
          </a:p>
          <a:p>
            <a:pPr lvl="1"/>
            <a:r>
              <a:rPr lang="en-US" dirty="0" smtClean="0"/>
              <a:t>Use format string bug to overwrite return address on stack (or a function pointer) with pointer to malicious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2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program with a format string bug can be exploited by an attacker</a:t>
            </a:r>
          </a:p>
          <a:p>
            <a:pPr lvl="1"/>
            <a:r>
              <a:rPr lang="en-US" dirty="0" smtClean="0"/>
              <a:t>These are easy to make!  Look back at your own code and I bet you did some of these in </a:t>
            </a:r>
            <a:r>
              <a:rPr lang="en-US" dirty="0" smtClean="0"/>
              <a:t>2100…</a:t>
            </a:r>
            <a:endParaRPr lang="en-US" dirty="0" smtClean="0"/>
          </a:p>
          <a:p>
            <a:pPr lvl="1"/>
            <a:r>
              <a:rPr lang="en-US" dirty="0" smtClean="0"/>
              <a:t>Gains control of victim’s system and all privileges it has on the target system</a:t>
            </a:r>
          </a:p>
          <a:p>
            <a:r>
              <a:rPr lang="en-US" dirty="0" smtClean="0"/>
              <a:t>Format string bugs can be just as nasty as buffer 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5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memory allocation made in C/C++ (say by calling </a:t>
            </a:r>
            <a:r>
              <a:rPr lang="en-US" dirty="0" err="1" smtClean="0"/>
              <a:t>malloc</a:t>
            </a:r>
            <a:r>
              <a:rPr lang="en-US" dirty="0"/>
              <a:t> </a:t>
            </a:r>
            <a:r>
              <a:rPr lang="en-US" dirty="0" smtClean="0"/>
              <a:t>or new) is internally represented by a “chunk”</a:t>
            </a:r>
          </a:p>
          <a:p>
            <a:pPr lvl="1"/>
            <a:r>
              <a:rPr lang="en-US" dirty="0" smtClean="0"/>
              <a:t>This is metadata and the memory actually returned to the program</a:t>
            </a:r>
          </a:p>
          <a:p>
            <a:r>
              <a:rPr lang="en-US" dirty="0" smtClean="0"/>
              <a:t>These chunks are saved in the heap, which can grow or shrink as needed.</a:t>
            </a:r>
          </a:p>
          <a:p>
            <a:r>
              <a:rPr lang="en-US" dirty="0" smtClean="0"/>
              <a:t>Metadata consists of sizes and pointers to other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1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951"/>
            <a:ext cx="8229600" cy="801500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749"/>
            <a:ext cx="8229600" cy="56667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If a program calls </a:t>
            </a:r>
            <a:r>
              <a:rPr lang="en-US" dirty="0" err="1" smtClean="0"/>
              <a:t>mallic</a:t>
            </a:r>
            <a:r>
              <a:rPr lang="en-US" dirty="0" smtClean="0"/>
              <a:t>(256), </a:t>
            </a:r>
            <a:r>
              <a:rPr lang="en-US" dirty="0" err="1" smtClean="0"/>
              <a:t>malloc</a:t>
            </a:r>
            <a:r>
              <a:rPr lang="en-US" dirty="0" smtClean="0"/>
              <a:t>(512), and </a:t>
            </a:r>
            <a:r>
              <a:rPr lang="en-US" dirty="0" err="1" smtClean="0"/>
              <a:t>malloc</a:t>
            </a:r>
            <a:r>
              <a:rPr lang="en-US" dirty="0" smtClean="0"/>
              <a:t>(1024), heap generally (originally) stored these in order.</a:t>
            </a:r>
          </a:p>
          <a:p>
            <a:r>
              <a:rPr lang="en-US" dirty="0" smtClean="0"/>
              <a:t>So: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/>
                <a:cs typeface="Consolas"/>
              </a:rPr>
              <a:t>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(256)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256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(512)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512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(1024)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1024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the top chunk</a:t>
            </a:r>
          </a:p>
          <a:p>
            <a:r>
              <a:rPr lang="en-US" dirty="0" smtClean="0"/>
              <a:t>Key: “top chunk” represents remaining available memory on heap, and it is the only chunk that ever grows in size</a:t>
            </a:r>
          </a:p>
          <a:p>
            <a:r>
              <a:rPr lang="en-US" dirty="0" smtClean="0">
                <a:cs typeface="Consolas"/>
              </a:rPr>
              <a:t>When a new memory request comes in, top chunk is split in two to form requested chunk plus new top chunk that is now smaller in size.</a:t>
            </a:r>
          </a:p>
          <a:p>
            <a:r>
              <a:rPr lang="en-US" dirty="0" smtClean="0">
                <a:cs typeface="Consolas"/>
              </a:rPr>
              <a:t>If not enough is left, then the program requests that the OS expand the top chunk, so the heap grows.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40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metadata in </a:t>
            </a:r>
            <a:r>
              <a:rPr lang="en-US" dirty="0" err="1" smtClean="0"/>
              <a:t>glibc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Fields in the metadata are the key to most exploits.  Free chunks are stored in a doubly linked list – so that each chunk as a pointer to previous and next free chunks.</a:t>
            </a:r>
          </a:p>
          <a:p>
            <a:pPr lvl="1"/>
            <a:r>
              <a:rPr lang="en-US" dirty="0" smtClean="0"/>
              <a:t>Goal: if a chunk is </a:t>
            </a:r>
            <a:r>
              <a:rPr lang="en-US" dirty="0" err="1" smtClean="0"/>
              <a:t>deallocated</a:t>
            </a:r>
            <a:r>
              <a:rPr lang="en-US" dirty="0" smtClean="0"/>
              <a:t>, we can combine to make larger free chunk</a:t>
            </a:r>
          </a:p>
          <a:p>
            <a:r>
              <a:rPr lang="en-US" dirty="0" smtClean="0"/>
              <a:t>Actually a bit more complex: each chunk size has its own linked list,</a:t>
            </a:r>
            <a:r>
              <a:rPr lang="en-US" dirty="0"/>
              <a:t> </a:t>
            </a:r>
            <a:r>
              <a:rPr lang="en-US" dirty="0" smtClean="0"/>
              <a:t>so can search for one of a given size more quickly</a:t>
            </a:r>
          </a:p>
          <a:p>
            <a:r>
              <a:rPr lang="en-US" dirty="0" smtClean="0"/>
              <a:t>Only if no appropriate size one is free will we allocate from the 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0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a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chunk is freed and combined with another free one next to it, it increases in size.</a:t>
            </a:r>
          </a:p>
          <a:p>
            <a:pPr lvl="1"/>
            <a:r>
              <a:rPr lang="en-US" dirty="0" smtClean="0"/>
              <a:t>This means it will be removed from one linked list, and new chunk is added to a new list.</a:t>
            </a:r>
          </a:p>
          <a:p>
            <a:pPr lvl="1"/>
            <a:r>
              <a:rPr lang="en-US" dirty="0" smtClean="0"/>
              <a:t>(Hopefully review from OS, or clear if you’ve had data structures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kedlist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4" y="4465721"/>
            <a:ext cx="5478016" cy="15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here is that two write operations are being done to metadata, which are simple copies of the fields in heap.</a:t>
            </a:r>
          </a:p>
          <a:p>
            <a:pPr lvl="1"/>
            <a:r>
              <a:rPr lang="en-US" dirty="0" smtClean="0"/>
              <a:t>We can control the value being written, and where it is being written</a:t>
            </a:r>
          </a:p>
          <a:p>
            <a:pPr lvl="1"/>
            <a:r>
              <a:rPr lang="en-US" dirty="0" smtClean="0"/>
              <a:t>Goal: Write an arbitrary value to an arbitrary location!  Then we can overwrite function pointer of a destructor and make it our own code.</a:t>
            </a:r>
          </a:p>
          <a:p>
            <a:r>
              <a:rPr lang="en-US" dirty="0" smtClean="0"/>
              <a:t>Fairly technical stuff – but once publicized, not necessarily hard to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00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glibc</a:t>
            </a:r>
            <a:r>
              <a:rPr lang="en-US" dirty="0" smtClean="0"/>
              <a:t> has patched this, but many similar things are still vulnerable.</a:t>
            </a:r>
          </a:p>
          <a:p>
            <a:r>
              <a:rPr lang="en-US" dirty="0" smtClean="0"/>
              <a:t> Example: CVS systems up to 1.11.15 contain an “off by 1” attack, where an attacker can insert one additional character into the heap.</a:t>
            </a:r>
          </a:p>
          <a:p>
            <a:pPr lvl="1"/>
            <a:r>
              <a:rPr lang="en-US" dirty="0" smtClean="0"/>
              <a:t>This can actually be repeated, so additional “M”s are added</a:t>
            </a:r>
          </a:p>
          <a:p>
            <a:r>
              <a:rPr lang="en-US" dirty="0" smtClean="0"/>
              <a:t>Essentially, can add fake data which when updated in the heap allow the same write exploit as previously described</a:t>
            </a:r>
          </a:p>
          <a:p>
            <a:r>
              <a:rPr lang="en-US" dirty="0" smtClean="0"/>
              <a:t>So these are embedded in existing programs, and can be hard to catch!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27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Several common heap based exploits:</a:t>
            </a:r>
          </a:p>
          <a:p>
            <a:pPr lvl="1"/>
            <a:r>
              <a:rPr lang="en-US" dirty="0" smtClean="0"/>
              <a:t>The House of Prime: Requires two </a:t>
            </a:r>
            <a:r>
              <a:rPr lang="en-US" dirty="0" err="1" smtClean="0"/>
              <a:t>free's</a:t>
            </a:r>
            <a:r>
              <a:rPr lang="en-US" dirty="0" smtClean="0"/>
              <a:t> of chunks containing attacker controlled size fields, followed by a call to 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House of Mind: Requires the manipulation of the program into repeatedly allocating new memory.</a:t>
            </a:r>
          </a:p>
          <a:p>
            <a:pPr lvl="1"/>
            <a:r>
              <a:rPr lang="en-US" dirty="0" smtClean="0"/>
              <a:t>The House of Force: Requires that we can overwrite the top chunk, that there is one </a:t>
            </a:r>
            <a:r>
              <a:rPr lang="en-US" dirty="0" err="1" smtClean="0"/>
              <a:t>malloc</a:t>
            </a:r>
            <a:r>
              <a:rPr lang="en-US" dirty="0" smtClean="0"/>
              <a:t> call with a user controllable size, and finally requires another call to 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House of Spirit: One assumption is that the attacker controls a pointer given to free.</a:t>
            </a:r>
          </a:p>
          <a:p>
            <a:r>
              <a:rPr lang="en-US" dirty="0" smtClean="0"/>
              <a:t>Many others specified – go see “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err="1" smtClean="0"/>
              <a:t>Maleficarum</a:t>
            </a:r>
            <a:r>
              <a:rPr lang="en-US" dirty="0" smtClean="0"/>
              <a:t>” and related 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talked about the heap and stack last time.</a:t>
            </a:r>
          </a:p>
          <a:p>
            <a:pPr lvl="1"/>
            <a:r>
              <a:rPr lang="en-US" dirty="0" smtClean="0"/>
              <a:t>Heap: dynamically allocated data (so grows and shrinks depending on objects created)</a:t>
            </a:r>
          </a:p>
          <a:p>
            <a:pPr lvl="1"/>
            <a:r>
              <a:rPr lang="en-US" dirty="0" smtClean="0"/>
              <a:t>Stack: grows and shrinks as functions are called and return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intel</a:t>
            </a:r>
            <a:r>
              <a:rPr lang="en-US" dirty="0" smtClean="0"/>
              <a:t> machines, stack grows “down”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5" name="Picture 4" descr="Memory-Layout-300x25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78800"/>
            <a:ext cx="381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5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recap/summary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 is located in the heap, and not the stack, but otherwise principle is simple</a:t>
            </a:r>
          </a:p>
          <a:p>
            <a:r>
              <a:rPr lang="en-US" dirty="0" smtClean="0"/>
              <a:t>Goal isn’t to target flow of execution directly – rather, usually the goal is to overwrite data</a:t>
            </a:r>
          </a:p>
          <a:p>
            <a:r>
              <a:rPr lang="en-US" dirty="0" smtClean="0"/>
              <a:t>Again, predictable layout combined with clever tricks make an attacker quite likely to succeed, depending on the product, since many programs aren’t careful with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7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Fix bugs:</a:t>
            </a:r>
          </a:p>
          <a:p>
            <a:pPr lvl="1"/>
            <a:r>
              <a:rPr lang="en-US" dirty="0" smtClean="0"/>
              <a:t>Audit software</a:t>
            </a:r>
          </a:p>
          <a:p>
            <a:pPr lvl="2"/>
            <a:r>
              <a:rPr lang="en-US" dirty="0" smtClean="0"/>
              <a:t>Automated tools:   </a:t>
            </a:r>
            <a:r>
              <a:rPr lang="en-US" dirty="0" err="1" smtClean="0"/>
              <a:t>Coverity</a:t>
            </a:r>
            <a:r>
              <a:rPr lang="en-US" dirty="0" smtClean="0"/>
              <a:t>,  </a:t>
            </a:r>
            <a:r>
              <a:rPr lang="en-US" dirty="0" err="1" smtClean="0"/>
              <a:t>Prefast</a:t>
            </a:r>
            <a:r>
              <a:rPr lang="en-US" dirty="0" smtClean="0"/>
              <a:t>/Prefix. </a:t>
            </a:r>
          </a:p>
          <a:p>
            <a:pPr lvl="1"/>
            <a:r>
              <a:rPr lang="en-US" dirty="0" smtClean="0"/>
              <a:t>Rewrite software in a type safe </a:t>
            </a:r>
            <a:r>
              <a:rPr lang="en-US" dirty="0" err="1" smtClean="0"/>
              <a:t>languange</a:t>
            </a:r>
            <a:r>
              <a:rPr lang="en-US" dirty="0" smtClean="0"/>
              <a:t>  (Java, ML)</a:t>
            </a:r>
          </a:p>
          <a:p>
            <a:pPr lvl="2"/>
            <a:r>
              <a:rPr lang="en-US" dirty="0" smtClean="0"/>
              <a:t>Difficult for existing (legacy) code …</a:t>
            </a:r>
          </a:p>
          <a:p>
            <a:r>
              <a:rPr lang="en-US" dirty="0" smtClean="0"/>
              <a:t>Concede overflow,  but prevent code execution</a:t>
            </a:r>
          </a:p>
          <a:p>
            <a:r>
              <a:rPr lang="en-US" dirty="0" smtClean="0"/>
              <a:t> Add runtime code to detect overflows exploits</a:t>
            </a:r>
          </a:p>
          <a:p>
            <a:pPr lvl="1"/>
            <a:r>
              <a:rPr lang="en-US" dirty="0" smtClean="0"/>
              <a:t>Halt process when overflow exploit detected</a:t>
            </a:r>
          </a:p>
          <a:p>
            <a:pPr lvl="1"/>
            <a:r>
              <a:rPr lang="en-US" dirty="0" err="1" smtClean="0"/>
              <a:t>StackGuard</a:t>
            </a:r>
            <a:r>
              <a:rPr lang="en-US" dirty="0" smtClean="0"/>
              <a:t>,  </a:t>
            </a:r>
            <a:r>
              <a:rPr lang="en-US" dirty="0" err="1" smtClean="0"/>
              <a:t>LibSafe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6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2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Prevent attack code execution by marking stack and heap as non-executable</a:t>
            </a:r>
          </a:p>
          <a:p>
            <a:pPr lvl="1"/>
            <a:r>
              <a:rPr lang="en-US" dirty="0" smtClean="0"/>
              <a:t>NX-bit on AMD Athlon 64,     XD-bit on Intel P4  Prescott</a:t>
            </a:r>
          </a:p>
          <a:p>
            <a:pPr lvl="1"/>
            <a:r>
              <a:rPr lang="en-US" dirty="0" smtClean="0"/>
              <a:t>NX bit in every Page Table Entry (PTE)</a:t>
            </a:r>
          </a:p>
          <a:p>
            <a:r>
              <a:rPr lang="en-US" dirty="0" smtClean="0"/>
              <a:t>Deployment: </a:t>
            </a:r>
          </a:p>
          <a:p>
            <a:pPr lvl="1"/>
            <a:r>
              <a:rPr lang="en-US" dirty="0" smtClean="0"/>
              <a:t>Linux (via </a:t>
            </a:r>
            <a:r>
              <a:rPr lang="en-US" dirty="0" err="1" smtClean="0"/>
              <a:t>PaX</a:t>
            </a:r>
            <a:r>
              <a:rPr lang="en-US" dirty="0" smtClean="0"/>
              <a:t> project);    </a:t>
            </a:r>
            <a:r>
              <a:rPr lang="en-US" dirty="0" err="1" smtClean="0"/>
              <a:t>OpenBSD</a:t>
            </a:r>
            <a:endParaRPr lang="en-US" dirty="0" smtClean="0"/>
          </a:p>
          <a:p>
            <a:pPr lvl="1"/>
            <a:r>
              <a:rPr lang="en-US" dirty="0" smtClean="0"/>
              <a:t>Windows:  since XP SP2    (DEP)</a:t>
            </a:r>
          </a:p>
          <a:p>
            <a:pPr lvl="2"/>
            <a:r>
              <a:rPr lang="en-US" dirty="0" smtClean="0"/>
              <a:t>Visual Studio:   /</a:t>
            </a:r>
            <a:r>
              <a:rPr lang="en-US" dirty="0" err="1" smtClean="0"/>
              <a:t>NXCompat</a:t>
            </a:r>
            <a:r>
              <a:rPr lang="en-US" dirty="0" smtClean="0"/>
              <a:t>[:NO]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Some apps need executable heap   (e.g. JITs).</a:t>
            </a:r>
          </a:p>
          <a:p>
            <a:pPr lvl="1"/>
            <a:r>
              <a:rPr lang="en-US" dirty="0" smtClean="0"/>
              <a:t>Does not defend against `Return Oriented Programming’ exploits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windows: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6" y="301109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2531270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</p:spTree>
    <p:extLst>
      <p:ext uri="{BB962C8B-B14F-4D97-AF65-F5344CB8AC3E}">
        <p14:creationId xmlns:p14="http://schemas.microsoft.com/office/powerpoint/2010/main" val="32648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Control hijacking without executing code</a:t>
            </a:r>
          </a:p>
          <a:p>
            <a:r>
              <a:rPr lang="en-US" dirty="0" smtClean="0"/>
              <a:t>Idea: overwrite the return address rather than try to execute code in stack or heap</a:t>
            </a:r>
          </a:p>
          <a:p>
            <a:r>
              <a:rPr lang="en-US" dirty="0" smtClean="0"/>
              <a:t>Can reroute to /bin/</a:t>
            </a:r>
            <a:r>
              <a:rPr lang="en-US" dirty="0" err="1" smtClean="0"/>
              <a:t>sh</a:t>
            </a:r>
            <a:r>
              <a:rPr lang="en-US" dirty="0" smtClean="0"/>
              <a:t>, for example, instead of continuing in the current execution library</a:t>
            </a:r>
          </a:p>
          <a:p>
            <a:r>
              <a:rPr lang="en-US" dirty="0" smtClean="0"/>
              <a:t>Much harder to defend against</a:t>
            </a:r>
          </a:p>
          <a:p>
            <a:pPr lvl="1"/>
            <a:r>
              <a:rPr lang="en-US" dirty="0" smtClean="0"/>
              <a:t>But does require that the attacker know where to return to!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randomize!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3"/>
            <a:ext cx="8229600" cy="50715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ASLR:       (Address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   Attacker cannot jump directly to exec function</a:t>
            </a:r>
          </a:p>
          <a:p>
            <a:pPr lvl="1"/>
            <a:r>
              <a:rPr lang="en-US" dirty="0" smtClean="0"/>
              <a:t>Deployment:    (/</a:t>
            </a:r>
            <a:r>
              <a:rPr lang="en-US" dirty="0" err="1" smtClean="0"/>
              <a:t>DynamicBase</a:t>
            </a:r>
            <a:r>
              <a:rPr lang="en-US" dirty="0" smtClean="0"/>
              <a:t> in visual studio)</a:t>
            </a:r>
          </a:p>
          <a:p>
            <a:pPr lvl="2"/>
            <a:r>
              <a:rPr lang="en-US" dirty="0" smtClean="0"/>
              <a:t>Windows Vista: 	8 bits of randomness for DLLs: aligned to 64K page in a 16MB region      256 choices</a:t>
            </a:r>
          </a:p>
          <a:p>
            <a:pPr lvl="2"/>
            <a:r>
              <a:rPr lang="en-US" dirty="0" smtClean="0"/>
              <a:t>Windows 8:		24 bits of randomness on 64-bit processors</a:t>
            </a:r>
          </a:p>
          <a:p>
            <a:r>
              <a:rPr lang="en-US" dirty="0" smtClean="0"/>
              <a:t>Other randomization methods:</a:t>
            </a:r>
          </a:p>
          <a:p>
            <a:pPr lvl="1"/>
            <a:r>
              <a:rPr lang="en-US" dirty="0" smtClean="0"/>
              <a:t>Sys-call randomization:    randomize sys-call id’s</a:t>
            </a:r>
          </a:p>
          <a:p>
            <a:pPr lvl="1"/>
            <a:r>
              <a:rPr lang="en-US" dirty="0" smtClean="0"/>
              <a:t>Instruction Set Randomization (ISR)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2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8020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ASLR Example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6438" y="1640239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544638" y="2326039"/>
            <a:ext cx="6492875" cy="834629"/>
            <a:chOff x="768" y="1632"/>
            <a:chExt cx="4090" cy="7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503362" y="3597626"/>
            <a:ext cx="6650038" cy="842963"/>
            <a:chOff x="742" y="2604"/>
            <a:chExt cx="4189" cy="70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464" y="4630911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17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attack: JIT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JavaScript JIT to fill heap with executable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Then point SFP anywhere in spray area</a:t>
            </a:r>
            <a:endParaRPr lang="en-US" dirty="0"/>
          </a:p>
        </p:txBody>
      </p:sp>
      <p:grpSp>
        <p:nvGrpSpPr>
          <p:cNvPr id="4" name="Group 43"/>
          <p:cNvGrpSpPr/>
          <p:nvPr/>
        </p:nvGrpSpPr>
        <p:grpSpPr>
          <a:xfrm>
            <a:off x="378767" y="3610550"/>
            <a:ext cx="8386466" cy="2800350"/>
            <a:chOff x="533400" y="3124200"/>
            <a:chExt cx="8386466" cy="3733800"/>
          </a:xfrm>
        </p:grpSpPr>
        <p:sp>
          <p:nvSpPr>
            <p:cNvPr id="5" name="Rectangle 4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12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31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2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3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773687" y="4915906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992463" y="435350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4920" y="4301588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712343" y="4882296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1514068" y="4692054"/>
            <a:ext cx="2667000" cy="571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567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defenses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dirty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dirty="0"/>
              <a:t>Run time tests for stack integrity. </a:t>
            </a:r>
          </a:p>
          <a:p>
            <a:pPr lvl="1"/>
            <a:r>
              <a:rPr lang="en-US" dirty="0"/>
              <a:t>Embed “canaries” in stack frames and verify their integrity prior to function return.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pointguard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7" y="2607734"/>
            <a:ext cx="2870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Canary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32973"/>
            <a:ext cx="8229600" cy="51694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Random canary:</a:t>
            </a:r>
          </a:p>
          <a:p>
            <a:pPr lvl="1"/>
            <a:r>
              <a:rPr lang="en-US" dirty="0" smtClean="0"/>
              <a:t>Random string chosen at program startup.</a:t>
            </a:r>
          </a:p>
          <a:p>
            <a:pPr lvl="1"/>
            <a:r>
              <a:rPr lang="en-US" dirty="0" smtClean="0"/>
              <a:t>Insert canary string into every stack frame.</a:t>
            </a:r>
          </a:p>
          <a:p>
            <a:pPr lvl="1"/>
            <a:r>
              <a:rPr lang="en-US" dirty="0" smtClean="0"/>
              <a:t>Verify canary before returning from function.</a:t>
            </a:r>
          </a:p>
          <a:p>
            <a:pPr lvl="2"/>
            <a:r>
              <a:rPr lang="en-US" dirty="0" smtClean="0"/>
              <a:t>Exit program if canary changed.     Turns potential exploit into </a:t>
            </a:r>
            <a:r>
              <a:rPr lang="en-US" dirty="0" err="1" smtClean="0"/>
              <a:t>DoS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 corrupt, attacker must learn current random string.</a:t>
            </a:r>
          </a:p>
          <a:p>
            <a:r>
              <a:rPr lang="en-US" dirty="0" smtClean="0"/>
              <a:t>Terminator canary:       Canary =  {0, newline, linefeed, EOF}</a:t>
            </a:r>
          </a:p>
          <a:p>
            <a:pPr lvl="1"/>
            <a:r>
              <a:rPr lang="en-US" dirty="0" smtClean="0"/>
              <a:t>String functions will not copy beyond terminator.</a:t>
            </a:r>
          </a:p>
          <a:p>
            <a:pPr lvl="1"/>
            <a:r>
              <a:rPr lang="en-US" dirty="0" smtClean="0"/>
              <a:t>Attacker cannot use string functions to corrupt stack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9951"/>
            <a:ext cx="8229600" cy="51971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Each stack frame has space for local function variables</a:t>
            </a:r>
          </a:p>
          <a:p>
            <a:pPr lvl="1"/>
            <a:r>
              <a:rPr lang="en-US" dirty="0" smtClean="0"/>
              <a:t>Stack pointer (SP) register points to current frame</a:t>
            </a:r>
          </a:p>
          <a:p>
            <a:pPr lvl="1"/>
            <a:r>
              <a:rPr lang="en-US" dirty="0" smtClean="0"/>
              <a:t>Instruction pointer (IP) register points to next machine instruction to execute</a:t>
            </a:r>
          </a:p>
          <a:p>
            <a:pPr lvl="1"/>
            <a:r>
              <a:rPr lang="en-US" dirty="0" smtClean="0"/>
              <a:t>Caller sets up the arguments on the stack</a:t>
            </a:r>
          </a:p>
          <a:p>
            <a:r>
              <a:rPr lang="en-US" dirty="0" smtClean="0"/>
              <a:t>Procedure call:</a:t>
            </a:r>
          </a:p>
          <a:p>
            <a:pPr lvl="1"/>
            <a:r>
              <a:rPr lang="en-US" dirty="0" smtClean="0"/>
              <a:t>Push current IP onto the stack (return address)</a:t>
            </a:r>
          </a:p>
          <a:p>
            <a:pPr lvl="1"/>
            <a:r>
              <a:rPr lang="en-US" dirty="0" smtClean="0"/>
              <a:t>Jump to beginning of function being called</a:t>
            </a:r>
          </a:p>
          <a:p>
            <a:r>
              <a:rPr lang="en-US" dirty="0" smtClean="0"/>
              <a:t>Compiler inserts a prologue into each function: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value </a:t>
            </a:r>
            <a:r>
              <a:rPr lang="en-US" dirty="0" smtClean="0"/>
              <a:t>of SP onto stack</a:t>
            </a:r>
          </a:p>
          <a:p>
            <a:pPr lvl="1"/>
            <a:r>
              <a:rPr lang="en-US" dirty="0" smtClean="0"/>
              <a:t>Allocates stack space for local variables by decrementing SP by appropriate amount</a:t>
            </a:r>
          </a:p>
          <a:p>
            <a:r>
              <a:rPr lang="en-US" dirty="0" smtClean="0"/>
              <a:t>Function return:</a:t>
            </a:r>
          </a:p>
          <a:p>
            <a:pPr lvl="1"/>
            <a:r>
              <a:rPr lang="en-US" dirty="0" smtClean="0"/>
              <a:t>Old SP and return address retrieve, then frame popped from stack</a:t>
            </a:r>
          </a:p>
          <a:p>
            <a:pPr lvl="1"/>
            <a:r>
              <a:rPr lang="en-US" dirty="0" smtClean="0"/>
              <a:t>Execution then continues from the return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1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Stackguard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r>
              <a:rPr lang="en-US" dirty="0" smtClean="0"/>
              <a:t>Some performance </a:t>
            </a:r>
            <a:r>
              <a:rPr lang="en-US" dirty="0" smtClean="0"/>
              <a:t>effects:   8% for Apache</a:t>
            </a:r>
          </a:p>
          <a:p>
            <a:r>
              <a:rPr lang="en-US" dirty="0" smtClean="0"/>
              <a:t>Note: Canaries do not provide full protection</a:t>
            </a:r>
          </a:p>
          <a:p>
            <a:r>
              <a:rPr lang="en-US" dirty="0" smtClean="0"/>
              <a:t>Some stack smashing attacks leave canaries unchanged</a:t>
            </a:r>
          </a:p>
          <a:p>
            <a:r>
              <a:rPr lang="en-US" dirty="0" smtClean="0"/>
              <a:t>Heap protection:  </a:t>
            </a:r>
            <a:r>
              <a:rPr lang="en-US" dirty="0" err="1" smtClean="0"/>
              <a:t>PointGuard</a:t>
            </a:r>
            <a:endParaRPr lang="en-US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216030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531271"/>
            <a:ext cx="85344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StackGuard enhancements:  </a:t>
            </a:r>
            <a:r>
              <a:rPr lang="en-US" sz="3600" smtClean="0"/>
              <a:t>ProPolice</a:t>
            </a:r>
            <a:endParaRPr lang="en-US" sz="3100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67389" y="1521872"/>
            <a:ext cx="8686800" cy="99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ProPolice </a:t>
            </a:r>
            <a:r>
              <a:rPr lang="en-US" sz="1600" smtClean="0">
                <a:latin typeface="Arial" charset="0"/>
              </a:rPr>
              <a:t>(IBM)    </a:t>
            </a:r>
            <a:r>
              <a:rPr lang="en-US" sz="2000" smtClean="0">
                <a:latin typeface="Arial" charset="0"/>
              </a:rPr>
              <a:t>-   gcc 3.4.1.      </a:t>
            </a:r>
            <a:r>
              <a:rPr lang="en-US" sz="1800" smtClean="0">
                <a:latin typeface="Arial" charset="0"/>
              </a:rPr>
              <a:t>(</a:t>
            </a:r>
            <a:r>
              <a:rPr lang="en-US" sz="1800" b="1" smtClean="0">
                <a:latin typeface="Arial" charset="0"/>
              </a:rPr>
              <a:t>-fstack-protector</a:t>
            </a:r>
            <a:r>
              <a:rPr lang="en-US" sz="1800" smtClean="0">
                <a:latin typeface="Arial" charset="0"/>
              </a:rPr>
              <a:t>)</a:t>
            </a:r>
          </a:p>
          <a:p>
            <a:pPr lvl="1"/>
            <a:r>
              <a:rPr lang="en-US" sz="2400" smtClean="0"/>
              <a:t>Rearrange stack layout to prevent ptr overflow.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19989" y="25886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19989" y="30458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19989" y="35030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19989" y="39602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19989" y="44174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19989" y="48746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662789" y="4360321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3400" y="4486528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67400" y="4802936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>
            <a:off x="5701389" y="4874671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662789" y="2702971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3400" y="2645821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53318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198271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53572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505873"/>
            <a:ext cx="82296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MS Visual Studio  /GS     </a:t>
            </a:r>
            <a:r>
              <a:rPr lang="en-US" sz="2400" smtClean="0"/>
              <a:t>[since 2003]</a:t>
            </a:r>
            <a:endParaRPr lang="en-US" sz="2400" dirty="0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04800" y="1344073"/>
            <a:ext cx="84582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400" smtClean="0"/>
              <a:t>Compiler /GS option:</a:t>
            </a:r>
          </a:p>
          <a:p>
            <a:pPr lvl="1"/>
            <a:r>
              <a:rPr lang="en-US" sz="2400" smtClean="0"/>
              <a:t>Combination of ProPolice and Random canary.</a:t>
            </a:r>
          </a:p>
          <a:p>
            <a:pPr lvl="1"/>
            <a:r>
              <a:rPr lang="en-US" sz="2400" smtClean="0"/>
              <a:t>If cookie mismatch, default behavior is to call    </a:t>
            </a:r>
            <a:r>
              <a:rPr lang="en-US" sz="2400" b="1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791873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6345" y="2791873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595273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82969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1496" y="58526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/GS stack frame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19485" y="17282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19485" y="21854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19485" y="26426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19485" y="36142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19485" y="40714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19485" y="45286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362285" y="4014265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2896" y="4140472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66896" y="4456880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5400885" y="4528615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1362285" y="2014015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32896" y="1956865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833096" y="49858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33096" y="31316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923" y="2490265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18" name="Right Brace 17"/>
          <p:cNvSpPr/>
          <p:nvPr/>
        </p:nvSpPr>
        <p:spPr>
          <a:xfrm>
            <a:off x="5338296" y="2337865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5775"/>
            <a:ext cx="8229600" cy="857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52576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4752975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5210175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58200" y="4600575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105400" y="5229225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143000" y="5235575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9600" y="4371975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9909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752975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08700" y="4156075"/>
            <a:ext cx="1828800" cy="533400"/>
            <a:chOff x="6096000" y="3486150"/>
            <a:chExt cx="1828800" cy="533400"/>
          </a:xfrm>
        </p:grpSpPr>
        <p:sp>
          <p:nvSpPr>
            <p:cNvPr id="19" name="Left Brace 18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3800" y="4168775"/>
            <a:ext cx="1828800" cy="533400"/>
            <a:chOff x="6096000" y="3486150"/>
            <a:chExt cx="1828800" cy="533400"/>
          </a:xfrm>
        </p:grpSpPr>
        <p:sp>
          <p:nvSpPr>
            <p:cNvPr id="22" name="Left Brace 2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2619375"/>
            <a:ext cx="6462075" cy="2590800"/>
            <a:chOff x="838200" y="2190750"/>
            <a:chExt cx="6462075" cy="2590800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485" y="3636288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3810000" y="4752975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/SAFESEH:    linker flag</a:t>
            </a:r>
          </a:p>
          <a:p>
            <a:pPr lvl="1"/>
            <a:r>
              <a:rPr lang="en-US" dirty="0" smtClean="0"/>
              <a:t>Linker produces a binary with a table of safe exception handlers</a:t>
            </a:r>
          </a:p>
          <a:p>
            <a:pPr lvl="1"/>
            <a:r>
              <a:rPr lang="en-US" dirty="0" smtClean="0"/>
              <a:t>System will not jump to exception handler not on list</a:t>
            </a:r>
          </a:p>
          <a:p>
            <a:endParaRPr lang="en-US" dirty="0" smtClean="0"/>
          </a:p>
          <a:p>
            <a:r>
              <a:rPr lang="en-US" dirty="0" smtClean="0"/>
              <a:t>/SEHOP:    platform defense   (since win vista SP1)</a:t>
            </a:r>
          </a:p>
          <a:p>
            <a:pPr lvl="1"/>
            <a:r>
              <a:rPr lang="en-US" dirty="0" smtClean="0"/>
              <a:t>Observation:    SEH attacks typically corrupt the “next” entry in SEH list.</a:t>
            </a:r>
          </a:p>
          <a:p>
            <a:pPr lvl="1"/>
            <a:r>
              <a:rPr lang="en-US" dirty="0" smtClean="0"/>
              <a:t>SEHOP:  add a dummy record at top of SEH list</a:t>
            </a:r>
          </a:p>
          <a:p>
            <a:pPr lvl="1"/>
            <a:r>
              <a:rPr lang="en-US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851219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canaries are not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24"/>
              </a:spcBef>
            </a:pPr>
            <a:r>
              <a:rPr lang="en-US" dirty="0" smtClean="0"/>
              <a:t>Canaries are an important defense tool, but do not prevent all control hijacking attacks: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Heap-based attacks still possible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Integer overflow attacks still possible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/GS by itself does not prevent Exception Handling attacks</a:t>
            </a:r>
          </a:p>
          <a:p>
            <a:pPr lvl="1">
              <a:spcBef>
                <a:spcPts val="1824"/>
              </a:spcBef>
            </a:pPr>
            <a:r>
              <a:rPr lang="en-US" dirty="0" smtClean="0"/>
              <a:t>(also need SAFESEH and SEHOP)</a:t>
            </a:r>
          </a:p>
          <a:p>
            <a:pPr marL="0" indent="0">
              <a:spcBef>
                <a:spcPts val="1824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73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can’t recompile:  </a:t>
            </a:r>
            <a:r>
              <a:rPr lang="en-US" dirty="0" err="1" smtClean="0"/>
              <a:t>Libsafe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 2:  </a:t>
            </a:r>
            <a:r>
              <a:rPr lang="en-US" dirty="0" err="1" smtClean="0"/>
              <a:t>Libsafe</a:t>
            </a:r>
            <a:r>
              <a:rPr lang="en-US" dirty="0" smtClean="0"/>
              <a:t> (Avaya Labs)</a:t>
            </a:r>
          </a:p>
          <a:p>
            <a:pPr lvl="1"/>
            <a:r>
              <a:rPr lang="en-US" dirty="0" smtClean="0"/>
              <a:t>Dynamically loaded library      (no need to recompile app.)</a:t>
            </a:r>
          </a:p>
          <a:p>
            <a:pPr lvl="1"/>
            <a:r>
              <a:rPr lang="en-US" dirty="0" smtClean="0"/>
              <a:t>Intercepts calls to  </a:t>
            </a:r>
            <a:r>
              <a:rPr lang="en-US" dirty="0" err="1" smtClean="0"/>
              <a:t>strcpy</a:t>
            </a:r>
            <a:r>
              <a:rPr lang="en-US" dirty="0" smtClean="0"/>
              <a:t> 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Validates sufficient space in current stack frame:</a:t>
            </a:r>
            <a:br>
              <a:rPr lang="en-US" dirty="0" smtClean="0"/>
            </a:br>
            <a:r>
              <a:rPr lang="en-US" dirty="0" smtClean="0"/>
              <a:t>	|frame-pointer – </a:t>
            </a:r>
            <a:r>
              <a:rPr lang="en-US" dirty="0" err="1" smtClean="0"/>
              <a:t>dest</a:t>
            </a:r>
            <a:r>
              <a:rPr lang="en-US" dirty="0" smtClean="0"/>
              <a:t>| &gt;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so, does </a:t>
            </a:r>
            <a:r>
              <a:rPr lang="en-US" dirty="0" err="1" smtClean="0"/>
              <a:t>strcpy</a:t>
            </a:r>
            <a:r>
              <a:rPr lang="en-US" dirty="0" smtClean="0"/>
              <a:t>.   Otherwise, terminates application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ripe-runtime-intrusion-prevention-evaluator-39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95500"/>
            <a:ext cx="452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9975" y="414401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How robust is Libsafe?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04375" y="3610336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22588" y="1641519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7608" y="164151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ret-</a:t>
            </a:r>
            <a:r>
              <a:rPr lang="en-US" sz="1800" dirty="0" err="1"/>
              <a:t>addr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89102" y="164151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56189" y="1802968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89789" y="2014602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023375" y="1633601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1023375" y="2001901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49379" y="1546036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60788" y="1640329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91376" y="1633602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19776" y="1798205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71977" y="1640329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51588" y="164032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94388" y="164032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709175" y="2391137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38942" y="2366133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909751" y="2004581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98787" y="1405001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39344" y="616955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75909" y="963379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4579" y="1557401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60123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3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StackShield</a:t>
            </a:r>
            <a:endParaRPr lang="en-US" dirty="0" smtClean="0"/>
          </a:p>
          <a:p>
            <a:pPr lvl="1"/>
            <a:r>
              <a:rPr lang="en-US" dirty="0" smtClean="0"/>
              <a:t>At function prologue, copy return address RET and SFP to “safe” location  (beginning of data segment)</a:t>
            </a:r>
          </a:p>
          <a:p>
            <a:pPr lvl="1"/>
            <a:r>
              <a:rPr lang="en-US" dirty="0" smtClean="0"/>
              <a:t>Upon return, check that RET and SFP is equal to copy.</a:t>
            </a:r>
          </a:p>
          <a:p>
            <a:pPr lvl="1"/>
            <a:r>
              <a:rPr lang="en-US" dirty="0" smtClean="0"/>
              <a:t>Implemented as assembler file processor (GCC)</a:t>
            </a:r>
          </a:p>
          <a:p>
            <a:r>
              <a:rPr lang="en-US" dirty="0" smtClean="0"/>
              <a:t>Control Flow Integrity  (CFI)</a:t>
            </a:r>
          </a:p>
          <a:p>
            <a:pPr lvl="1"/>
            <a:r>
              <a:rPr lang="en-US" dirty="0" smtClean="0"/>
              <a:t>A combination of static and dynamic checking</a:t>
            </a:r>
          </a:p>
          <a:p>
            <a:pPr lvl="1"/>
            <a:r>
              <a:rPr lang="en-US" dirty="0" smtClean="0"/>
              <a:t>Statically determine program control flow</a:t>
            </a:r>
          </a:p>
          <a:p>
            <a:pPr lvl="1"/>
            <a:r>
              <a:rPr lang="en-US" dirty="0" smtClean="0"/>
              <a:t>Dynamically enforce control flow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6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Smashing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attacker puts malicious code sequence somewhere in the program’s address space</a:t>
            </a:r>
          </a:p>
          <a:p>
            <a:r>
              <a:rPr lang="en-US" dirty="0" smtClean="0"/>
              <a:t>Next, attacker provides carefully chosen sequence</a:t>
            </a:r>
          </a:p>
          <a:p>
            <a:pPr lvl="1"/>
            <a:r>
              <a:rPr lang="en-US" dirty="0" smtClean="0"/>
              <a:t>Last bytes are chosen to hold code’s address and overwrite the saved return address</a:t>
            </a:r>
          </a:p>
          <a:p>
            <a:r>
              <a:rPr lang="en-US" dirty="0" smtClean="0"/>
              <a:t>When the vulnerable function returns, the CPU loads the attacker’s return address, handing control over to the attacker’s code</a:t>
            </a:r>
          </a:p>
          <a:p>
            <a:r>
              <a:rPr lang="en-US" dirty="0" smtClean="0"/>
              <a:t>Reference: “Smashing the stack for fun and profit” – seminal and worth a read!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read_int_from_network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char *p = </a:t>
            </a:r>
            <a:r>
              <a:rPr lang="en-US" dirty="0" err="1" smtClean="0">
                <a:latin typeface="Consolas"/>
                <a:cs typeface="Consolas"/>
              </a:rPr>
              <a:t>read_string_from_network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if (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 &gt;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	error("length too large, nice try!");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return;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memcpy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, p, 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cs typeface="Consolas"/>
              </a:rPr>
              <a:t>Anything wrong here?</a:t>
            </a:r>
          </a:p>
          <a:p>
            <a:r>
              <a:rPr lang="en-US" dirty="0" smtClean="0">
                <a:cs typeface="Consolas"/>
              </a:rPr>
              <a:t>Hint: details are in </a:t>
            </a:r>
            <a:r>
              <a:rPr lang="en-US" dirty="0" err="1" smtClean="0">
                <a:cs typeface="Consolas"/>
              </a:rPr>
              <a:t>memcpy</a:t>
            </a:r>
            <a:r>
              <a:rPr lang="en-US" dirty="0" smtClean="0">
                <a:cs typeface="Consolas"/>
              </a:rPr>
              <a:t>! Prototype:</a:t>
            </a:r>
          </a:p>
          <a:p>
            <a:pPr lvl="1"/>
            <a:r>
              <a:rPr lang="en-US" dirty="0" smtClean="0">
                <a:cs typeface="Consolas"/>
              </a:rPr>
              <a:t>Void *</a:t>
            </a:r>
            <a:r>
              <a:rPr lang="en-US" dirty="0" err="1" smtClean="0">
                <a:cs typeface="Consolas"/>
              </a:rPr>
              <a:t>memcpy</a:t>
            </a:r>
            <a:r>
              <a:rPr lang="en-US" dirty="0" smtClean="0">
                <a:cs typeface="Consolas"/>
              </a:rPr>
              <a:t>(void *</a:t>
            </a:r>
            <a:r>
              <a:rPr lang="en-US" dirty="0" err="1" smtClean="0">
                <a:cs typeface="Consolas"/>
              </a:rPr>
              <a:t>dest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 smtClean="0">
                <a:cs typeface="Consolas"/>
              </a:rPr>
              <a:t>const</a:t>
            </a:r>
            <a:r>
              <a:rPr lang="en-US" dirty="0" smtClean="0">
                <a:cs typeface="Consolas"/>
              </a:rPr>
              <a:t> void *</a:t>
            </a:r>
            <a:r>
              <a:rPr lang="en-US" dirty="0" err="1" smtClean="0">
                <a:cs typeface="Consolas"/>
              </a:rPr>
              <a:t>src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 smtClean="0">
                <a:cs typeface="Consolas"/>
              </a:rPr>
              <a:t>size_t</a:t>
            </a:r>
            <a:r>
              <a:rPr lang="en-US" dirty="0" smtClean="0">
                <a:cs typeface="Consolas"/>
              </a:rPr>
              <a:t> n);</a:t>
            </a:r>
          </a:p>
          <a:p>
            <a:pPr lvl="1"/>
            <a:r>
              <a:rPr lang="en-US" dirty="0" smtClean="0">
                <a:cs typeface="Consolas"/>
              </a:rPr>
              <a:t>Definition of </a:t>
            </a:r>
            <a:r>
              <a:rPr lang="en-US" dirty="0" err="1" smtClean="0">
                <a:cs typeface="Consolas"/>
              </a:rPr>
              <a:t>size_t</a:t>
            </a:r>
            <a:r>
              <a:rPr lang="en-US" dirty="0" smtClean="0">
                <a:cs typeface="Consolas"/>
              </a:rPr>
              <a:t> n is an unsigned </a:t>
            </a:r>
            <a:r>
              <a:rPr lang="en-US" dirty="0" err="1" smtClean="0">
                <a:cs typeface="Consolas"/>
              </a:rPr>
              <a:t>int</a:t>
            </a:r>
            <a:r>
              <a:rPr lang="en-US" dirty="0" smtClean="0">
                <a:cs typeface="Consolas"/>
              </a:rPr>
              <a:t> </a:t>
            </a:r>
            <a:r>
              <a:rPr lang="en-US" dirty="0" err="1" smtClean="0">
                <a:cs typeface="Consolas"/>
              </a:rPr>
              <a:t>size_t</a:t>
            </a:r>
            <a:endParaRPr lang="en-US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80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Attacker can provide a negative length for </a:t>
            </a:r>
            <a:r>
              <a:rPr lang="en-US" dirty="0" err="1" smtClean="0"/>
              <a:t>len</a:t>
            </a:r>
            <a:endParaRPr lang="en-US" dirty="0" smtClean="0"/>
          </a:p>
          <a:p>
            <a:pPr lvl="1"/>
            <a:r>
              <a:rPr lang="en-US" dirty="0" smtClean="0"/>
              <a:t>If won’t notice anything wrong!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err="1" smtClean="0"/>
              <a:t>memcpy</a:t>
            </a:r>
            <a:r>
              <a:rPr lang="en-US" dirty="0" smtClean="0"/>
              <a:t> with negative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This is implicitly cast to an unsigned </a:t>
            </a:r>
            <a:r>
              <a:rPr lang="en-US" dirty="0" err="1" smtClean="0"/>
              <a:t>int</a:t>
            </a:r>
            <a:r>
              <a:rPr lang="en-US" dirty="0" smtClean="0"/>
              <a:t>, and becomes very large positive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memcpy</a:t>
            </a:r>
            <a:r>
              <a:rPr lang="en-US" dirty="0" smtClean="0"/>
              <a:t> then copies a huge amount of memory into </a:t>
            </a:r>
            <a:r>
              <a:rPr lang="en-US" dirty="0" err="1" smtClean="0"/>
              <a:t>buf</a:t>
            </a:r>
            <a:r>
              <a:rPr lang="en-US" dirty="0" smtClean="0"/>
              <a:t> – another buffer overflow.</a:t>
            </a:r>
          </a:p>
          <a:p>
            <a:r>
              <a:rPr lang="en-US" dirty="0" smtClean="0"/>
              <a:t>A signed/unsigned or implicit casting bug – very nasty and hard to spot</a:t>
            </a:r>
          </a:p>
          <a:p>
            <a:r>
              <a:rPr lang="en-US" dirty="0" smtClean="0"/>
              <a:t>C compiler never warns about this type of mismatch – simply automatically casts!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Attackers can develop techniques for when:</a:t>
            </a:r>
          </a:p>
          <a:p>
            <a:pPr lvl="1"/>
            <a:r>
              <a:rPr lang="en-US" dirty="0" smtClean="0"/>
              <a:t>Buffer is stored on heap instead of stack</a:t>
            </a:r>
          </a:p>
          <a:p>
            <a:pPr lvl="1"/>
            <a:r>
              <a:rPr lang="en-US" dirty="0" smtClean="0"/>
              <a:t>Can overflow only by one bit or byte</a:t>
            </a:r>
          </a:p>
          <a:p>
            <a:pPr lvl="1"/>
            <a:r>
              <a:rPr lang="en-US" dirty="0" smtClean="0"/>
              <a:t>Characters written to buffer are limited (like only one case or only numeric)</a:t>
            </a:r>
          </a:p>
          <a:p>
            <a:pPr lvl="1"/>
            <a:r>
              <a:rPr lang="en-US" dirty="0" smtClean="0"/>
              <a:t>Many other cases….</a:t>
            </a:r>
          </a:p>
          <a:p>
            <a:r>
              <a:rPr lang="en-US" dirty="0" smtClean="0"/>
              <a:t>Buffer overflows appear mysterious, but are really not that hard to exploit</a:t>
            </a:r>
          </a:p>
          <a:p>
            <a:r>
              <a:rPr lang="en-US" dirty="0" smtClean="0"/>
              <a:t>Best defense – know the details of your programming language, so that you can avoid these pitfalls</a:t>
            </a:r>
          </a:p>
        </p:txBody>
      </p:sp>
    </p:spTree>
    <p:extLst>
      <p:ext uri="{BB962C8B-B14F-4D97-AF65-F5344CB8AC3E}">
        <p14:creationId xmlns:p14="http://schemas.microsoft.com/office/powerpoint/2010/main" val="297863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void vulnerable() {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	char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smtClean="0">
                <a:latin typeface="Consolas"/>
                <a:cs typeface="Consolas"/>
              </a:rPr>
              <a:t>	if (</a:t>
            </a:r>
            <a:r>
              <a:rPr lang="en-US" sz="2600" dirty="0" err="1" smtClean="0">
                <a:latin typeface="Consolas"/>
                <a:cs typeface="Consolas"/>
              </a:rPr>
              <a:t>fgets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, </a:t>
            </a:r>
            <a:r>
              <a:rPr lang="en-US" sz="2600" dirty="0" err="1" smtClean="0">
                <a:latin typeface="Consolas"/>
                <a:cs typeface="Consolas"/>
              </a:rPr>
              <a:t>sizeof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, </a:t>
            </a:r>
            <a:r>
              <a:rPr lang="en-US" sz="2600" dirty="0" err="1" smtClean="0">
                <a:latin typeface="Consolas"/>
                <a:cs typeface="Consolas"/>
              </a:rPr>
              <a:t>stdin</a:t>
            </a:r>
            <a:r>
              <a:rPr lang="en-US" sz="2600" dirty="0" smtClean="0">
                <a:latin typeface="Consolas"/>
                <a:cs typeface="Consolas"/>
              </a:rPr>
              <a:t>) == NULL)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		return;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</a:t>
            </a:r>
            <a:r>
              <a:rPr lang="en-US" sz="2600" dirty="0" err="1" smtClean="0">
                <a:latin typeface="Consolas"/>
                <a:cs typeface="Consolas"/>
              </a:rPr>
              <a:t>printf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  }</a:t>
            </a:r>
          </a:p>
          <a:p>
            <a:r>
              <a:rPr lang="en-US" dirty="0" smtClean="0"/>
              <a:t>Do you see the bug?</a:t>
            </a:r>
          </a:p>
          <a:p>
            <a:r>
              <a:rPr lang="en-US" dirty="0" smtClean="0"/>
              <a:t>Last line should be: </a:t>
            </a: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buf</a:t>
            </a:r>
            <a:r>
              <a:rPr lang="en-US" dirty="0" smtClean="0"/>
              <a:t> contains “%” chars, </a:t>
            </a:r>
            <a:r>
              <a:rPr lang="en-US" dirty="0" err="1" smtClean="0"/>
              <a:t>printf</a:t>
            </a:r>
            <a:r>
              <a:rPr lang="en-US" dirty="0" smtClean="0"/>
              <a:t>() will look for non-existent </a:t>
            </a:r>
            <a:r>
              <a:rPr lang="en-US" dirty="0" err="1" smtClean="0"/>
              <a:t>args</a:t>
            </a:r>
            <a:r>
              <a:rPr lang="en-US" dirty="0" smtClean="0"/>
              <a:t>, and may crash or core-dump trying to chase down missing pointers</a:t>
            </a:r>
          </a:p>
          <a:p>
            <a:r>
              <a:rPr lang="en-US" dirty="0" smtClean="0"/>
              <a:t>Actually can get even worse…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74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Attacker can actually get info about function’s stack frame contents if they can see that print</a:t>
            </a:r>
          </a:p>
          <a:p>
            <a:pPr lvl="1"/>
            <a:r>
              <a:rPr lang="en-US" dirty="0" smtClean="0"/>
              <a:t>Use string “%x:%x” to see the first two words of stack memory</a:t>
            </a:r>
          </a:p>
          <a:p>
            <a:r>
              <a:rPr lang="en-US" dirty="0" smtClean="0"/>
              <a:t>What does (“%x:%x:%s”) do?</a:t>
            </a:r>
          </a:p>
          <a:p>
            <a:pPr lvl="1"/>
            <a:r>
              <a:rPr lang="en-US" dirty="0" smtClean="0"/>
              <a:t>Prints first two words of stack memory</a:t>
            </a:r>
          </a:p>
          <a:p>
            <a:pPr lvl="1"/>
            <a:r>
              <a:rPr lang="en-US" dirty="0" smtClean="0"/>
              <a:t>Treats next stack memory word as memory address and prints everything until first ‘/0’</a:t>
            </a:r>
          </a:p>
          <a:p>
            <a:r>
              <a:rPr lang="en-US" dirty="0" smtClean="0"/>
              <a:t>Where does the last word of stack memory come from?</a:t>
            </a:r>
          </a:p>
          <a:p>
            <a:pPr lvl="1"/>
            <a:r>
              <a:rPr lang="en-US" dirty="0" smtClean="0"/>
              <a:t>Somewhere in </a:t>
            </a:r>
            <a:r>
              <a:rPr lang="en-US" dirty="0" err="1" smtClean="0"/>
              <a:t>printf</a:t>
            </a:r>
            <a:r>
              <a:rPr lang="en-US" dirty="0" smtClean="0"/>
              <a:t>()’s stack frame, or (given enough %x </a:t>
            </a:r>
            <a:r>
              <a:rPr lang="en-US" dirty="0" err="1" smtClean="0"/>
              <a:t>specifiers</a:t>
            </a:r>
            <a:r>
              <a:rPr lang="en-US" dirty="0"/>
              <a:t> </a:t>
            </a:r>
            <a:r>
              <a:rPr lang="en-US" dirty="0" smtClean="0"/>
              <a:t>to go past </a:t>
            </a:r>
            <a:r>
              <a:rPr lang="en-US" dirty="0" err="1" smtClean="0"/>
              <a:t>printf</a:t>
            </a:r>
            <a:r>
              <a:rPr lang="en-US" dirty="0" smtClean="0"/>
              <a:t>()’s frame) comes somewhere in vulnerable()’s stack frame!</a:t>
            </a:r>
          </a:p>
        </p:txBody>
      </p:sp>
    </p:spTree>
    <p:extLst>
      <p:ext uri="{BB962C8B-B14F-4D97-AF65-F5344CB8AC3E}">
        <p14:creationId xmlns:p14="http://schemas.microsoft.com/office/powerpoint/2010/main" val="296613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2491</Words>
  <Application>Microsoft Macintosh PowerPoint</Application>
  <PresentationFormat>On-screen Show (4:3)</PresentationFormat>
  <Paragraphs>340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Buffer overflows and exploits</vt:lpstr>
      <vt:lpstr>C memory layout</vt:lpstr>
      <vt:lpstr>C program details</vt:lpstr>
      <vt:lpstr>Smashing the stack</vt:lpstr>
      <vt:lpstr>More complex example</vt:lpstr>
      <vt:lpstr>Implicit Casting bug</vt:lpstr>
      <vt:lpstr>Buffer overflow summary</vt:lpstr>
      <vt:lpstr>Formatting string vulnerabilities</vt:lpstr>
      <vt:lpstr>More on string vulnerabilities</vt:lpstr>
      <vt:lpstr>Further refinement</vt:lpstr>
      <vt:lpstr>And it gets worse</vt:lpstr>
      <vt:lpstr>Format string summary</vt:lpstr>
      <vt:lpstr>Heap exploits</vt:lpstr>
      <vt:lpstr>Simple example</vt:lpstr>
      <vt:lpstr>Chunk metadata in glibc</vt:lpstr>
      <vt:lpstr>Freeing a chunk</vt:lpstr>
      <vt:lpstr>Vulnerability</vt:lpstr>
      <vt:lpstr>Other examples</vt:lpstr>
      <vt:lpstr>Heap exploits</vt:lpstr>
      <vt:lpstr>Heap recap/summary</vt:lpstr>
      <vt:lpstr>Preventing exploits</vt:lpstr>
      <vt:lpstr>Non-executable memory</vt:lpstr>
      <vt:lpstr>Example: DEP</vt:lpstr>
      <vt:lpstr>Return oriented programming</vt:lpstr>
      <vt:lpstr>Response: randomize!</vt:lpstr>
      <vt:lpstr>PowerPoint Presentation</vt:lpstr>
      <vt:lpstr>Another attack: JIT spraying</vt:lpstr>
      <vt:lpstr>Run time defenses</vt:lpstr>
      <vt:lpstr>Canary types</vt:lpstr>
      <vt:lpstr>More on Stackguard</vt:lpstr>
      <vt:lpstr>PowerPoint Presentation</vt:lpstr>
      <vt:lpstr>PowerPoint Presentation</vt:lpstr>
      <vt:lpstr>PowerPoint Presentation</vt:lpstr>
      <vt:lpstr>PowerPoint Presentation</vt:lpstr>
      <vt:lpstr>Defenses:</vt:lpstr>
      <vt:lpstr>Summary: canaries are not everything</vt:lpstr>
      <vt:lpstr>What if can’t recompile:  Libsafe</vt:lpstr>
      <vt:lpstr>PowerPoint Presentation</vt:lpstr>
      <vt:lpstr>More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overflows and exploits</dc:title>
  <dc:creator>Default User</dc:creator>
  <cp:lastModifiedBy>Default User</cp:lastModifiedBy>
  <cp:revision>4</cp:revision>
  <dcterms:created xsi:type="dcterms:W3CDTF">2016-09-26T17:24:03Z</dcterms:created>
  <dcterms:modified xsi:type="dcterms:W3CDTF">2016-09-27T14:22:52Z</dcterms:modified>
</cp:coreProperties>
</file>