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handoutMasterIdLst>
    <p:handoutMasterId r:id="rId74"/>
  </p:handoutMasterIdLst>
  <p:sldIdLst>
    <p:sldId id="654" r:id="rId2"/>
    <p:sldId id="684" r:id="rId3"/>
    <p:sldId id="865" r:id="rId4"/>
    <p:sldId id="866" r:id="rId5"/>
    <p:sldId id="726" r:id="rId6"/>
    <p:sldId id="747" r:id="rId7"/>
    <p:sldId id="748" r:id="rId8"/>
    <p:sldId id="783" r:id="rId9"/>
    <p:sldId id="818" r:id="rId10"/>
    <p:sldId id="821" r:id="rId11"/>
    <p:sldId id="822" r:id="rId12"/>
    <p:sldId id="858" r:id="rId13"/>
    <p:sldId id="819" r:id="rId14"/>
    <p:sldId id="868" r:id="rId15"/>
    <p:sldId id="869" r:id="rId16"/>
    <p:sldId id="870" r:id="rId17"/>
    <p:sldId id="782" r:id="rId18"/>
    <p:sldId id="785" r:id="rId19"/>
    <p:sldId id="859" r:id="rId20"/>
    <p:sldId id="860" r:id="rId21"/>
    <p:sldId id="820" r:id="rId22"/>
    <p:sldId id="876" r:id="rId23"/>
    <p:sldId id="867" r:id="rId24"/>
    <p:sldId id="791" r:id="rId25"/>
    <p:sldId id="863" r:id="rId26"/>
    <p:sldId id="873" r:id="rId27"/>
    <p:sldId id="874" r:id="rId28"/>
    <p:sldId id="792" r:id="rId29"/>
    <p:sldId id="862" r:id="rId30"/>
    <p:sldId id="793" r:id="rId31"/>
    <p:sldId id="794" r:id="rId32"/>
    <p:sldId id="823" r:id="rId33"/>
    <p:sldId id="875" r:id="rId34"/>
    <p:sldId id="824" r:id="rId35"/>
    <p:sldId id="833" r:id="rId36"/>
    <p:sldId id="834" r:id="rId37"/>
    <p:sldId id="835" r:id="rId38"/>
    <p:sldId id="850" r:id="rId39"/>
    <p:sldId id="836" r:id="rId40"/>
    <p:sldId id="837" r:id="rId41"/>
    <p:sldId id="871" r:id="rId42"/>
    <p:sldId id="838" r:id="rId43"/>
    <p:sldId id="827" r:id="rId44"/>
    <p:sldId id="840" r:id="rId45"/>
    <p:sldId id="839" r:id="rId46"/>
    <p:sldId id="848" r:id="rId47"/>
    <p:sldId id="841" r:id="rId48"/>
    <p:sldId id="845" r:id="rId49"/>
    <p:sldId id="846" r:id="rId50"/>
    <p:sldId id="842" r:id="rId51"/>
    <p:sldId id="843" r:id="rId52"/>
    <p:sldId id="877" r:id="rId53"/>
    <p:sldId id="844" r:id="rId54"/>
    <p:sldId id="847" r:id="rId55"/>
    <p:sldId id="512" r:id="rId56"/>
    <p:sldId id="513" r:id="rId57"/>
    <p:sldId id="514" r:id="rId58"/>
    <p:sldId id="887" r:id="rId59"/>
    <p:sldId id="849" r:id="rId60"/>
    <p:sldId id="880" r:id="rId61"/>
    <p:sldId id="852" r:id="rId62"/>
    <p:sldId id="878" r:id="rId63"/>
    <p:sldId id="879" r:id="rId64"/>
    <p:sldId id="853" r:id="rId65"/>
    <p:sldId id="854" r:id="rId66"/>
    <p:sldId id="855" r:id="rId67"/>
    <p:sldId id="872" r:id="rId68"/>
    <p:sldId id="886" r:id="rId69"/>
    <p:sldId id="796" r:id="rId70"/>
    <p:sldId id="797" r:id="rId71"/>
    <p:sldId id="857" r:id="rId72"/>
  </p:sldIdLst>
  <p:sldSz cx="9144000" cy="6858000" type="screen4x3"/>
  <p:notesSz cx="7315200" cy="9601200"/>
  <p:defaultTextStyle>
    <a:defPPr>
      <a:defRPr lang="en-US"/>
    </a:defPPr>
    <a:lvl1pPr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1pPr>
    <a:lvl2pPr marL="4572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2pPr>
    <a:lvl3pPr marL="9144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3pPr>
    <a:lvl4pPr marL="13716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4pPr>
    <a:lvl5pPr marL="18288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5pPr>
    <a:lvl6pPr marL="2286000" algn="l" defTabSz="914400" rtl="0" eaLnBrk="1" latinLnBrk="0" hangingPunct="1">
      <a:defRPr sz="1600" b="1" kern="1200">
        <a:solidFill>
          <a:schemeClr val="tx2"/>
        </a:solidFill>
        <a:latin typeface="Arial" charset="0"/>
        <a:ea typeface="+mn-ea"/>
        <a:cs typeface="Times New Roman" pitchFamily="18" charset="0"/>
      </a:defRPr>
    </a:lvl6pPr>
    <a:lvl7pPr marL="2743200" algn="l" defTabSz="914400" rtl="0" eaLnBrk="1" latinLnBrk="0" hangingPunct="1">
      <a:defRPr sz="1600" b="1" kern="1200">
        <a:solidFill>
          <a:schemeClr val="tx2"/>
        </a:solidFill>
        <a:latin typeface="Arial" charset="0"/>
        <a:ea typeface="+mn-ea"/>
        <a:cs typeface="Times New Roman" pitchFamily="18" charset="0"/>
      </a:defRPr>
    </a:lvl7pPr>
    <a:lvl8pPr marL="3200400" algn="l" defTabSz="914400" rtl="0" eaLnBrk="1" latinLnBrk="0" hangingPunct="1">
      <a:defRPr sz="1600" b="1" kern="1200">
        <a:solidFill>
          <a:schemeClr val="tx2"/>
        </a:solidFill>
        <a:latin typeface="Arial" charset="0"/>
        <a:ea typeface="+mn-ea"/>
        <a:cs typeface="Times New Roman" pitchFamily="18" charset="0"/>
      </a:defRPr>
    </a:lvl8pPr>
    <a:lvl9pPr marL="3657600" algn="l" defTabSz="914400" rtl="0" eaLnBrk="1" latinLnBrk="0" hangingPunct="1">
      <a:defRPr sz="1600" b="1" kern="1200">
        <a:solidFill>
          <a:schemeClr val="tx2"/>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00"/>
    <a:srgbClr val="00CC00"/>
    <a:srgbClr val="CC3300"/>
    <a:srgbClr val="33CC33"/>
    <a:srgbClr val="FFFF66"/>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3" autoAdjust="0"/>
    <p:restoredTop sz="85738" autoAdjust="0"/>
  </p:normalViewPr>
  <p:slideViewPr>
    <p:cSldViewPr>
      <p:cViewPr varScale="1">
        <p:scale>
          <a:sx n="91" d="100"/>
          <a:sy n="91" d="100"/>
        </p:scale>
        <p:origin x="6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170475" cy="479403"/>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7300" eaLnBrk="1" hangingPunct="1">
              <a:spcBef>
                <a:spcPct val="0"/>
              </a:spcBef>
              <a:defRPr sz="1200" b="0">
                <a:solidFill>
                  <a:schemeClr val="tx1"/>
                </a:solidFill>
              </a:defRPr>
            </a:lvl1pPr>
          </a:lstStyle>
          <a:p>
            <a:pPr>
              <a:defRPr/>
            </a:pPr>
            <a:endParaRPr lang="en-US"/>
          </a:p>
        </p:txBody>
      </p:sp>
      <p:sp>
        <p:nvSpPr>
          <p:cNvPr id="207875" name="Rectangle 3"/>
          <p:cNvSpPr>
            <a:spLocks noGrp="1" noChangeArrowheads="1"/>
          </p:cNvSpPr>
          <p:nvPr>
            <p:ph type="dt" sz="quarter" idx="1"/>
          </p:nvPr>
        </p:nvSpPr>
        <p:spPr bwMode="auto">
          <a:xfrm>
            <a:off x="4143064" y="0"/>
            <a:ext cx="3170475" cy="479403"/>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7300" eaLnBrk="1" hangingPunct="1">
              <a:spcBef>
                <a:spcPct val="0"/>
              </a:spcBef>
              <a:defRPr sz="1200" b="0">
                <a:solidFill>
                  <a:schemeClr val="tx1"/>
                </a:solidFill>
              </a:defRPr>
            </a:lvl1pPr>
          </a:lstStyle>
          <a:p>
            <a:pPr>
              <a:defRPr/>
            </a:pPr>
            <a:endParaRPr lang="en-US"/>
          </a:p>
        </p:txBody>
      </p:sp>
      <p:sp>
        <p:nvSpPr>
          <p:cNvPr id="207876" name="Rectangle 4"/>
          <p:cNvSpPr>
            <a:spLocks noGrp="1" noChangeArrowheads="1"/>
          </p:cNvSpPr>
          <p:nvPr>
            <p:ph type="ftr" sz="quarter" idx="2"/>
          </p:nvPr>
        </p:nvSpPr>
        <p:spPr bwMode="auto">
          <a:xfrm>
            <a:off x="0" y="9120156"/>
            <a:ext cx="3170475" cy="479403"/>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7300" eaLnBrk="1" hangingPunct="1">
              <a:spcBef>
                <a:spcPct val="0"/>
              </a:spcBef>
              <a:defRPr sz="1200" b="0">
                <a:solidFill>
                  <a:schemeClr val="tx1"/>
                </a:solidFill>
              </a:defRPr>
            </a:lvl1pPr>
          </a:lstStyle>
          <a:p>
            <a:pPr>
              <a:defRPr/>
            </a:pPr>
            <a:endParaRPr lang="en-US"/>
          </a:p>
        </p:txBody>
      </p:sp>
      <p:sp>
        <p:nvSpPr>
          <p:cNvPr id="207877" name="Rectangle 5"/>
          <p:cNvSpPr>
            <a:spLocks noGrp="1" noChangeArrowheads="1"/>
          </p:cNvSpPr>
          <p:nvPr>
            <p:ph type="sldNum" sz="quarter" idx="3"/>
          </p:nvPr>
        </p:nvSpPr>
        <p:spPr bwMode="auto">
          <a:xfrm>
            <a:off x="4143064" y="9120156"/>
            <a:ext cx="3170475" cy="479403"/>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7300" eaLnBrk="1" hangingPunct="1">
              <a:spcBef>
                <a:spcPct val="0"/>
              </a:spcBef>
              <a:defRPr sz="1200" b="0">
                <a:solidFill>
                  <a:schemeClr val="tx1"/>
                </a:solidFill>
              </a:defRPr>
            </a:lvl1pPr>
          </a:lstStyle>
          <a:p>
            <a:pPr>
              <a:defRPr/>
            </a:pPr>
            <a:fld id="{916E5EA5-8CC4-42D5-9CCA-D8C1C26DB100}" type="slidenum">
              <a:rPr lang="en-US"/>
              <a:pPr>
                <a:defRPr/>
              </a:pPr>
              <a:t>‹#›</a:t>
            </a:fld>
            <a:endParaRPr lang="en-US"/>
          </a:p>
        </p:txBody>
      </p:sp>
    </p:spTree>
    <p:extLst>
      <p:ext uri="{BB962C8B-B14F-4D97-AF65-F5344CB8AC3E}">
        <p14:creationId xmlns:p14="http://schemas.microsoft.com/office/powerpoint/2010/main" val="4266464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475" cy="479403"/>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7300" eaLnBrk="1" hangingPunct="1">
              <a:spcBef>
                <a:spcPct val="0"/>
              </a:spcBef>
              <a:defRPr sz="1200" b="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4143064" y="0"/>
            <a:ext cx="3170475" cy="479403"/>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7300" eaLnBrk="1" hangingPunct="1">
              <a:spcBef>
                <a:spcPct val="0"/>
              </a:spcBef>
              <a:defRPr sz="1200" b="0">
                <a:solidFill>
                  <a:schemeClr val="tx1"/>
                </a:solidFill>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731520" y="4560899"/>
            <a:ext cx="5852160" cy="431955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156"/>
            <a:ext cx="3170475" cy="479403"/>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7300" eaLnBrk="1" hangingPunct="1">
              <a:spcBef>
                <a:spcPct val="0"/>
              </a:spcBef>
              <a:defRPr sz="1200" b="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4143064" y="9120156"/>
            <a:ext cx="3170475" cy="479403"/>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7300" eaLnBrk="1" hangingPunct="1">
              <a:spcBef>
                <a:spcPct val="0"/>
              </a:spcBef>
              <a:defRPr sz="1200" b="0">
                <a:solidFill>
                  <a:schemeClr val="tx1"/>
                </a:solidFill>
              </a:defRPr>
            </a:lvl1pPr>
          </a:lstStyle>
          <a:p>
            <a:pPr>
              <a:defRPr/>
            </a:pPr>
            <a:fld id="{840B458F-6D9E-44AD-8861-E8E7444E631C}" type="slidenum">
              <a:rPr lang="en-US"/>
              <a:pPr>
                <a:defRPr/>
              </a:pPr>
              <a:t>‹#›</a:t>
            </a:fld>
            <a:endParaRPr lang="en-US"/>
          </a:p>
        </p:txBody>
      </p:sp>
    </p:spTree>
    <p:extLst>
      <p:ext uri="{BB962C8B-B14F-4D97-AF65-F5344CB8AC3E}">
        <p14:creationId xmlns:p14="http://schemas.microsoft.com/office/powerpoint/2010/main" val="1905551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1F5DFA02-E5EC-485D-A5F5-4294923CD215}" type="slidenum">
              <a:rPr lang="en-US" sz="1200" b="0">
                <a:solidFill>
                  <a:schemeClr val="tx1"/>
                </a:solidFill>
              </a:rPr>
              <a:pPr/>
              <a:t>1</a:t>
            </a:fld>
            <a:endParaRPr lang="en-US" sz="1200" b="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p>
        </p:txBody>
      </p:sp>
    </p:spTree>
    <p:extLst>
      <p:ext uri="{BB962C8B-B14F-4D97-AF65-F5344CB8AC3E}">
        <p14:creationId xmlns:p14="http://schemas.microsoft.com/office/powerpoint/2010/main" val="64904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4FC19AB9-86A7-4921-8ED1-A37F69E6DC0B}" type="slidenum">
              <a:rPr lang="en-US" sz="1200" b="0">
                <a:solidFill>
                  <a:schemeClr val="tx1"/>
                </a:solidFill>
              </a:rPr>
              <a:pPr/>
              <a:t>5</a:t>
            </a:fld>
            <a:endParaRPr lang="en-US" sz="1200" b="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8200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B1779DEE-6E0E-4A97-8636-D6370FAE20A7}" type="slidenum">
              <a:rPr lang="en-US" sz="1200" b="0">
                <a:solidFill>
                  <a:schemeClr val="tx1"/>
                </a:solidFill>
              </a:rPr>
              <a:pPr/>
              <a:t>6</a:t>
            </a:fld>
            <a:endParaRPr lang="en-US" sz="1200" b="0">
              <a:solidFill>
                <a:schemeClr val="tx1"/>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04237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A5D24658-ED73-4617-BCFC-F450B89303C9}" type="slidenum">
              <a:rPr lang="en-US" sz="1200" b="0">
                <a:solidFill>
                  <a:schemeClr val="tx1"/>
                </a:solidFill>
              </a:rPr>
              <a:pPr/>
              <a:t>7</a:t>
            </a:fld>
            <a:endParaRPr lang="en-US" sz="1200" b="0">
              <a:solidFill>
                <a:schemeClr val="tx1"/>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07412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D1430E28-0925-47E8-B0FF-82E1D506E4E9}" type="slidenum">
              <a:rPr lang="en-US" sz="1200" b="0">
                <a:solidFill>
                  <a:schemeClr val="tx1"/>
                </a:solidFill>
              </a:rPr>
              <a:pPr/>
              <a:t>12</a:t>
            </a:fld>
            <a:endParaRPr lang="en-US" sz="1200" b="0">
              <a:solidFill>
                <a:schemeClr val="tx1"/>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Cach doc: Gamma</a:t>
            </a:r>
          </a:p>
        </p:txBody>
      </p:sp>
    </p:spTree>
    <p:extLst>
      <p:ext uri="{BB962C8B-B14F-4D97-AF65-F5344CB8AC3E}">
        <p14:creationId xmlns:p14="http://schemas.microsoft.com/office/powerpoint/2010/main" val="411822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2707757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66295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37423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05nov29_FROM CHRIS psc_homepage_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668338" y="2773363"/>
            <a:ext cx="826928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Rectangle 3"/>
          <p:cNvSpPr>
            <a:spLocks noGrp="1" noChangeArrowheads="1"/>
          </p:cNvSpPr>
          <p:nvPr>
            <p:ph type="ctrTitle"/>
          </p:nvPr>
        </p:nvSpPr>
        <p:spPr bwMode="auto">
          <a:xfrm>
            <a:off x="757238" y="2900363"/>
            <a:ext cx="7772400" cy="1470025"/>
          </a:xfrm>
          <a:ln algn="ctr"/>
        </p:spPr>
        <p:txBody>
          <a:bodyPr lIns="0" tIns="0" rIns="0" bIns="0" anchor="t"/>
          <a:lstStyle>
            <a:lvl1pPr>
              <a:lnSpc>
                <a:spcPct val="100000"/>
              </a:lnSpc>
              <a:defRPr b="1">
                <a:solidFill>
                  <a:srgbClr val="004B85"/>
                </a:solidFill>
              </a:defRPr>
            </a:lvl1pPr>
          </a:lstStyle>
          <a:p>
            <a:r>
              <a:rPr lang="en-US" dirty="0"/>
              <a:t>CLICK TO EDIT MASTER</a:t>
            </a:r>
            <a:br>
              <a:rPr lang="en-US" dirty="0"/>
            </a:br>
            <a:r>
              <a:rPr lang="en-US" dirty="0"/>
              <a:t>TITLE STYLE</a:t>
            </a:r>
          </a:p>
        </p:txBody>
      </p:sp>
      <p:sp>
        <p:nvSpPr>
          <p:cNvPr id="33797" name="Rectangle 5"/>
          <p:cNvSpPr>
            <a:spLocks noGrp="1" noChangeArrowheads="1"/>
          </p:cNvSpPr>
          <p:nvPr>
            <p:ph type="subTitle" idx="1"/>
          </p:nvPr>
        </p:nvSpPr>
        <p:spPr>
          <a:xfrm>
            <a:off x="757238" y="4057650"/>
            <a:ext cx="7761287" cy="1752600"/>
          </a:xfrm>
          <a:ln algn="ctr"/>
        </p:spPr>
        <p:txBody>
          <a:bodyPr lIns="0" tIns="0" rIns="0" bIns="0"/>
          <a:lstStyle>
            <a:lvl1pPr marL="0" indent="0">
              <a:buClrTx/>
              <a:buFontTx/>
              <a:buNone/>
              <a:defRPr sz="2400" i="1"/>
            </a:lvl1pPr>
          </a:lstStyle>
          <a:p>
            <a:r>
              <a:rPr lang="en-US" dirty="0"/>
              <a:t>Click to Edit Master Subtitle Style</a:t>
            </a:r>
          </a:p>
        </p:txBody>
      </p:sp>
    </p:spTree>
    <p:extLst>
      <p:ext uri="{BB962C8B-B14F-4D97-AF65-F5344CB8AC3E}">
        <p14:creationId xmlns:p14="http://schemas.microsoft.com/office/powerpoint/2010/main" val="157592351"/>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873240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152650" cy="6038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8150" y="0"/>
            <a:ext cx="6305550" cy="603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885573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50579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7880894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11706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8909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170580"/>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609955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22355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169252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6" name="Picture 2" descr="PPT_Level2_fin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609600" y="161925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title"/>
          </p:nvPr>
        </p:nvSpPr>
        <p:spPr bwMode="white">
          <a:xfrm>
            <a:off x="43815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a:t>
            </a:r>
            <a:br>
              <a:rPr lang="en-US"/>
            </a:br>
            <a:r>
              <a:rPr lang="en-US"/>
              <a:t>Master title style</a:t>
            </a:r>
          </a:p>
        </p:txBody>
      </p:sp>
      <p:sp>
        <p:nvSpPr>
          <p:cNvPr id="1029" name="Rectangle 5"/>
          <p:cNvSpPr>
            <a:spLocks noChangeArrowheads="1"/>
          </p:cNvSpPr>
          <p:nvPr/>
        </p:nvSpPr>
        <p:spPr bwMode="auto">
          <a:xfrm>
            <a:off x="8742363" y="6553200"/>
            <a:ext cx="249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1033463">
              <a:spcBef>
                <a:spcPct val="0"/>
              </a:spcBef>
            </a:pPr>
            <a:fld id="{02088CA9-BBF7-4519-A407-3AFD9E75F028}" type="slidenum">
              <a:rPr lang="en-US" b="0">
                <a:solidFill>
                  <a:srgbClr val="C8C8C8"/>
                </a:solidFill>
              </a:rPr>
              <a:pPr algn="l" defTabSz="1033463">
                <a:spcBef>
                  <a:spcPct val="0"/>
                </a:spcBef>
              </a:pPr>
              <a:t>‹#›</a:t>
            </a:fld>
            <a:endParaRPr lang="en-US" b="0">
              <a:solidFill>
                <a:srgbClr val="C8C8C8"/>
              </a:solidFill>
            </a:endParaRPr>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wipe dir="r"/>
  </p:transition>
  <p:txStyles>
    <p:titleStyle>
      <a:lvl1pPr algn="l" rtl="0" eaLnBrk="0" fontAlgn="base" hangingPunct="0">
        <a:lnSpc>
          <a:spcPct val="90000"/>
        </a:lnSpc>
        <a:spcBef>
          <a:spcPct val="0"/>
        </a:spcBef>
        <a:spcAft>
          <a:spcPct val="0"/>
        </a:spcAft>
        <a:defRPr sz="320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11.bin"/><Relationship Id="rId4" Type="http://schemas.openxmlformats.org/officeDocument/2006/relationships/image" Target="../media/image2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7.bin"/><Relationship Id="rId4" Type="http://schemas.openxmlformats.org/officeDocument/2006/relationships/image" Target="../media/image38.wmf"/></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2.wmf"/></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66800" y="2813015"/>
            <a:ext cx="7391400" cy="1073185"/>
          </a:xfrm>
          <a:solidFill>
            <a:schemeClr val="bg1"/>
          </a:solidFill>
          <a:ln>
            <a:solidFill>
              <a:srgbClr val="C00000"/>
            </a:solidFill>
          </a:ln>
        </p:spPr>
        <p:txBody>
          <a:bodyPr>
            <a:noAutofit/>
          </a:bodyPr>
          <a:lstStyle/>
          <a:p>
            <a:pPr algn="ctr" eaLnBrk="1" hangingPunct="1">
              <a:lnSpc>
                <a:spcPct val="150000"/>
              </a:lnSpc>
              <a:spcBef>
                <a:spcPts val="600"/>
              </a:spcBef>
              <a:spcAft>
                <a:spcPts val="600"/>
              </a:spcAft>
            </a:pPr>
            <a:r>
              <a:rPr lang="fr-FR" sz="5000"/>
              <a:t>ĐẠI CƯƠNG VỀ ĐỒ THỊ</a:t>
            </a:r>
            <a:endParaRPr lang="en-US" sz="5000"/>
          </a:p>
        </p:txBody>
      </p:sp>
      <p:sp>
        <p:nvSpPr>
          <p:cNvPr id="3075" name="Text Box 4"/>
          <p:cNvSpPr txBox="1">
            <a:spLocks noChangeArrowheads="1"/>
          </p:cNvSpPr>
          <p:nvPr/>
        </p:nvSpPr>
        <p:spPr bwMode="auto">
          <a:xfrm>
            <a:off x="517477" y="1841500"/>
            <a:ext cx="22749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a:defRPr/>
            </a:pPr>
            <a:r>
              <a:rPr lang="en-US" sz="3200" dirty="0" err="1">
                <a:solidFill>
                  <a:schemeClr val="accent2">
                    <a:lumMod val="50000"/>
                  </a:schemeClr>
                </a:solidFill>
              </a:rPr>
              <a:t>Chương</a:t>
            </a:r>
            <a:r>
              <a:rPr lang="en-US" sz="3200" dirty="0">
                <a:solidFill>
                  <a:schemeClr val="accent2">
                    <a:lumMod val="50000"/>
                  </a:schemeClr>
                </a:solidFill>
              </a:rPr>
              <a:t> 1.</a:t>
            </a:r>
            <a:endParaRPr lang="en-US" dirty="0">
              <a:solidFill>
                <a:schemeClr val="accent2">
                  <a:lumMod val="50000"/>
                </a:schemeClr>
              </a:solidFill>
            </a:endParaRPr>
          </a:p>
        </p:txBody>
      </p:sp>
      <p:sp>
        <p:nvSpPr>
          <p:cNvPr id="3076" name="TextBox 1"/>
          <p:cNvSpPr txBox="1">
            <a:spLocks noChangeArrowheads="1"/>
          </p:cNvSpPr>
          <p:nvPr/>
        </p:nvSpPr>
        <p:spPr bwMode="auto">
          <a:xfrm>
            <a:off x="2590800" y="4953000"/>
            <a:ext cx="281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endParaRPr lang="en-US"/>
          </a:p>
        </p:txBody>
      </p:sp>
      <p:sp>
        <p:nvSpPr>
          <p:cNvPr id="4" name="TextBox 3"/>
          <p:cNvSpPr txBox="1"/>
          <p:nvPr/>
        </p:nvSpPr>
        <p:spPr>
          <a:xfrm>
            <a:off x="1894284" y="457200"/>
            <a:ext cx="5584246" cy="646331"/>
          </a:xfrm>
          <a:prstGeom prst="rect">
            <a:avLst/>
          </a:prstGeom>
          <a:noFill/>
        </p:spPr>
        <p:txBody>
          <a:bodyPr wrap="square" rtlCol="0">
            <a:spAutoFit/>
          </a:bodyPr>
          <a:lstStyle/>
          <a:p>
            <a:r>
              <a:rPr lang="en-US" sz="3600" dirty="0">
                <a:ln w="22225">
                  <a:solidFill>
                    <a:schemeClr val="accent2"/>
                  </a:solidFill>
                  <a:prstDash val="solid"/>
                </a:ln>
                <a:solidFill>
                  <a:schemeClr val="accent2">
                    <a:lumMod val="40000"/>
                    <a:lumOff val="60000"/>
                  </a:schemeClr>
                </a:solidFill>
              </a:rPr>
              <a:t>TOÁN HỌC TỔ HỢP</a:t>
            </a:r>
          </a:p>
        </p:txBody>
      </p:sp>
      <p:sp>
        <p:nvSpPr>
          <p:cNvPr id="5" name="TextBox 4"/>
          <p:cNvSpPr txBox="1"/>
          <p:nvPr/>
        </p:nvSpPr>
        <p:spPr>
          <a:xfrm>
            <a:off x="3810000" y="6322769"/>
            <a:ext cx="5203032" cy="400110"/>
          </a:xfrm>
          <a:prstGeom prst="rect">
            <a:avLst/>
          </a:prstGeom>
          <a:noFill/>
        </p:spPr>
        <p:txBody>
          <a:bodyPr wrap="square" rtlCol="0">
            <a:spAutoFit/>
          </a:bodyPr>
          <a:lstStyle/>
          <a:p>
            <a:r>
              <a:rPr lang="en-US" sz="2000" b="0" dirty="0">
                <a:solidFill>
                  <a:schemeClr val="tx2">
                    <a:lumMod val="75000"/>
                  </a:schemeClr>
                </a:solidFill>
              </a:rPr>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90600"/>
            <a:ext cx="8610600" cy="4785926"/>
          </a:xfrm>
          <a:prstGeom prst="rect">
            <a:avLst/>
          </a:prstGeom>
          <a:noFill/>
        </p:spPr>
        <p:txBody>
          <a:bodyPr wrap="square" rtlCol="0">
            <a:spAutoFit/>
          </a:bodyPr>
          <a:lstStyle/>
          <a:p>
            <a:pPr algn="just" eaLnBrk="1" hangingPunct="1"/>
            <a:r>
              <a:rPr lang="en-US" altLang="en-US" sz="2800">
                <a:solidFill>
                  <a:srgbClr val="0000FF"/>
                </a:solidFill>
                <a:sym typeface="Symbol" pitchFamily="18" charset="2"/>
              </a:rPr>
              <a:t>Định nghĩa. </a:t>
            </a:r>
            <a:r>
              <a:rPr lang="en-US" altLang="en-US" sz="2800" b="0">
                <a:solidFill>
                  <a:schemeClr val="tx1"/>
                </a:solidFill>
                <a:sym typeface="Symbol" pitchFamily="18" charset="2"/>
              </a:rPr>
              <a:t>Cho G là đồ thị vô hướng. Khi đó G được gọi là:</a:t>
            </a:r>
          </a:p>
          <a:p>
            <a:pPr marL="296863" indent="-282575" algn="just" eaLnBrk="1" hangingPunct="1">
              <a:buFont typeface="+mj-lt"/>
              <a:buAutoNum type="alphaLcParenR"/>
            </a:pPr>
            <a:r>
              <a:rPr lang="en-US" altLang="en-US" sz="2800" b="0">
                <a:solidFill>
                  <a:srgbClr val="003300"/>
                </a:solidFill>
                <a:sym typeface="Symbol" pitchFamily="18" charset="2"/>
              </a:rPr>
              <a:t> </a:t>
            </a:r>
            <a:r>
              <a:rPr lang="en-US" altLang="en-US" sz="2800">
                <a:solidFill>
                  <a:srgbClr val="00CC00"/>
                </a:solidFill>
                <a:sym typeface="Symbol" pitchFamily="18" charset="2"/>
              </a:rPr>
              <a:t>đơn đồ thị </a:t>
            </a:r>
            <a:r>
              <a:rPr lang="en-US" altLang="en-US" sz="2800" b="0">
                <a:solidFill>
                  <a:schemeClr val="tx1"/>
                </a:solidFill>
                <a:sym typeface="Symbol" pitchFamily="18" charset="2"/>
              </a:rPr>
              <a:t>(hay </a:t>
            </a:r>
            <a:r>
              <a:rPr lang="en-US" altLang="en-US" sz="2800">
                <a:solidFill>
                  <a:srgbClr val="0000FF"/>
                </a:solidFill>
                <a:sym typeface="Symbol" pitchFamily="18" charset="2"/>
              </a:rPr>
              <a:t>đồ thị đơn</a:t>
            </a:r>
            <a:r>
              <a:rPr lang="en-US" altLang="en-US" sz="2800" b="0">
                <a:solidFill>
                  <a:schemeClr val="tx1"/>
                </a:solidFill>
                <a:sym typeface="Symbol" pitchFamily="18" charset="2"/>
              </a:rPr>
              <a:t>) nếu G không có khuyên và không có cạnh song song</a:t>
            </a:r>
          </a:p>
          <a:p>
            <a:pPr marL="296863" indent="-282575" algn="just" eaLnBrk="1" hangingPunct="1">
              <a:buFont typeface="+mj-lt"/>
              <a:buAutoNum type="alphaLcParenR"/>
            </a:pPr>
            <a:r>
              <a:rPr lang="en-US" altLang="en-US" sz="2800" b="0">
                <a:solidFill>
                  <a:schemeClr val="tx1"/>
                </a:solidFill>
                <a:sym typeface="Symbol" pitchFamily="18" charset="2"/>
              </a:rPr>
              <a:t> </a:t>
            </a:r>
            <a:r>
              <a:rPr lang="en-US" altLang="en-US" sz="2800">
                <a:solidFill>
                  <a:srgbClr val="00CC00"/>
                </a:solidFill>
                <a:sym typeface="Symbol" pitchFamily="18" charset="2"/>
              </a:rPr>
              <a:t>đa đồ thị </a:t>
            </a:r>
            <a:r>
              <a:rPr lang="en-US" altLang="en-US" sz="2800" b="0">
                <a:solidFill>
                  <a:schemeClr val="tx1"/>
                </a:solidFill>
                <a:sym typeface="Symbol" pitchFamily="18" charset="2"/>
              </a:rPr>
              <a:t>nếu G không có khuyên, cho phép có cạnh song song</a:t>
            </a:r>
          </a:p>
          <a:p>
            <a:pPr marL="296863" indent="-282575" algn="just" eaLnBrk="1" hangingPunct="1">
              <a:buFont typeface="+mj-lt"/>
              <a:buAutoNum type="alphaLcParenR"/>
            </a:pPr>
            <a:r>
              <a:rPr lang="en-US" altLang="en-US" sz="2800" b="0">
                <a:solidFill>
                  <a:srgbClr val="003300"/>
                </a:solidFill>
                <a:sym typeface="Symbol" pitchFamily="18" charset="2"/>
              </a:rPr>
              <a:t> </a:t>
            </a:r>
            <a:r>
              <a:rPr lang="en-US" altLang="en-US" sz="2800">
                <a:solidFill>
                  <a:srgbClr val="00CC00"/>
                </a:solidFill>
              </a:rPr>
              <a:t>giả đồ thị </a:t>
            </a:r>
            <a:r>
              <a:rPr lang="en-US" altLang="en-US" sz="2800" b="0">
                <a:solidFill>
                  <a:schemeClr val="tx1"/>
                </a:solidFill>
              </a:rPr>
              <a:t>nếu G cho phép có cạnh song song và có khuyên</a:t>
            </a:r>
            <a:endParaRPr lang="en-US" altLang="en-US" sz="2800" b="0">
              <a:solidFill>
                <a:schemeClr val="tx1"/>
              </a:solidFill>
              <a:sym typeface="Symbol" pitchFamily="18" charset="2"/>
            </a:endParaRPr>
          </a:p>
          <a:p>
            <a:pPr algn="just" eaLnBrk="1" hangingPunct="1"/>
            <a:endParaRPr lang="en-US" sz="2600" b="0">
              <a:solidFill>
                <a:schemeClr val="tx1"/>
              </a:solidFill>
            </a:endParaRPr>
          </a:p>
        </p:txBody>
      </p:sp>
      <p:sp>
        <p:nvSpPr>
          <p:cNvPr id="6" name="TextBox 5"/>
          <p:cNvSpPr txBox="1"/>
          <p:nvPr/>
        </p:nvSpPr>
        <p:spPr>
          <a:xfrm>
            <a:off x="228600" y="152400"/>
            <a:ext cx="7620000" cy="630942"/>
          </a:xfrm>
          <a:prstGeom prst="rect">
            <a:avLst/>
          </a:prstGeom>
          <a:noFill/>
        </p:spPr>
        <p:txBody>
          <a:bodyPr wrap="square" rtlCol="0">
            <a:spAutoFit/>
          </a:bodyPr>
          <a:lstStyle/>
          <a:p>
            <a:pPr algn="l"/>
            <a:r>
              <a:rPr lang="en-US" sz="3500">
                <a:solidFill>
                  <a:srgbClr val="FFFF66"/>
                </a:solidFill>
                <a:latin typeface="+mj-lt"/>
              </a:rPr>
              <a:t>Một số loại đồ thị vô hướng</a:t>
            </a:r>
          </a:p>
        </p:txBody>
      </p:sp>
    </p:spTree>
    <p:extLst>
      <p:ext uri="{BB962C8B-B14F-4D97-AF65-F5344CB8AC3E}">
        <p14:creationId xmlns:p14="http://schemas.microsoft.com/office/powerpoint/2010/main" val="968178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381000" y="1066800"/>
            <a:ext cx="2971800" cy="2362138"/>
            <a:chOff x="381000" y="987425"/>
            <a:chExt cx="2971800" cy="2362138"/>
          </a:xfrm>
        </p:grpSpPr>
        <p:sp>
          <p:nvSpPr>
            <p:cNvPr id="5" name="Line 5"/>
            <p:cNvSpPr>
              <a:spLocks noChangeShapeType="1"/>
            </p:cNvSpPr>
            <p:nvPr/>
          </p:nvSpPr>
          <p:spPr bwMode="auto">
            <a:xfrm>
              <a:off x="690425" y="2635367"/>
              <a:ext cx="2268562" cy="39570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 name="Line 6"/>
            <p:cNvSpPr>
              <a:spLocks noChangeShapeType="1"/>
            </p:cNvSpPr>
            <p:nvPr/>
          </p:nvSpPr>
          <p:spPr bwMode="auto">
            <a:xfrm flipV="1">
              <a:off x="634166" y="2182672"/>
              <a:ext cx="577482" cy="4364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7" name="Line 7"/>
            <p:cNvSpPr>
              <a:spLocks noChangeShapeType="1"/>
            </p:cNvSpPr>
            <p:nvPr/>
          </p:nvSpPr>
          <p:spPr bwMode="auto">
            <a:xfrm flipV="1">
              <a:off x="1236468" y="2154989"/>
              <a:ext cx="764461" cy="407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 name="Line 8"/>
            <p:cNvSpPr>
              <a:spLocks noChangeShapeType="1"/>
            </p:cNvSpPr>
            <p:nvPr/>
          </p:nvSpPr>
          <p:spPr bwMode="auto">
            <a:xfrm>
              <a:off x="2103519" y="2220125"/>
              <a:ext cx="734677" cy="2230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 name="Line 9"/>
            <p:cNvSpPr>
              <a:spLocks noChangeShapeType="1"/>
            </p:cNvSpPr>
            <p:nvPr/>
          </p:nvSpPr>
          <p:spPr bwMode="auto">
            <a:xfrm flipV="1">
              <a:off x="2882872" y="1967723"/>
              <a:ext cx="390504" cy="4494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 name="Line 10"/>
            <p:cNvSpPr>
              <a:spLocks noChangeShapeType="1"/>
            </p:cNvSpPr>
            <p:nvPr/>
          </p:nvSpPr>
          <p:spPr bwMode="auto">
            <a:xfrm>
              <a:off x="2826613" y="2426932"/>
              <a:ext cx="109209" cy="592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 name="Line 11"/>
            <p:cNvSpPr>
              <a:spLocks noChangeShapeType="1"/>
            </p:cNvSpPr>
            <p:nvPr/>
          </p:nvSpPr>
          <p:spPr bwMode="auto">
            <a:xfrm>
              <a:off x="1992655" y="2148476"/>
              <a:ext cx="915037" cy="8956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 name="Line 12"/>
            <p:cNvSpPr>
              <a:spLocks noChangeShapeType="1"/>
            </p:cNvSpPr>
            <p:nvPr/>
          </p:nvSpPr>
          <p:spPr bwMode="auto">
            <a:xfrm>
              <a:off x="1224885" y="2198956"/>
              <a:ext cx="1747339" cy="8565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 name="Line 13"/>
            <p:cNvSpPr>
              <a:spLocks noChangeShapeType="1"/>
            </p:cNvSpPr>
            <p:nvPr/>
          </p:nvSpPr>
          <p:spPr bwMode="auto">
            <a:xfrm>
              <a:off x="2080354" y="1536197"/>
              <a:ext cx="728058" cy="8956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 name="Line 14"/>
            <p:cNvSpPr>
              <a:spLocks noChangeShapeType="1"/>
            </p:cNvSpPr>
            <p:nvPr/>
          </p:nvSpPr>
          <p:spPr bwMode="auto">
            <a:xfrm flipH="1">
              <a:off x="1249706" y="1480831"/>
              <a:ext cx="870360" cy="6725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5" name="Line 15"/>
            <p:cNvSpPr>
              <a:spLocks noChangeShapeType="1"/>
            </p:cNvSpPr>
            <p:nvPr/>
          </p:nvSpPr>
          <p:spPr bwMode="auto">
            <a:xfrm flipH="1">
              <a:off x="2027404" y="1547595"/>
              <a:ext cx="104244" cy="6057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6" name="Line 16"/>
            <p:cNvSpPr>
              <a:spLocks noChangeShapeType="1"/>
            </p:cNvSpPr>
            <p:nvPr/>
          </p:nvSpPr>
          <p:spPr bwMode="auto">
            <a:xfrm flipV="1">
              <a:off x="2129994" y="1477574"/>
              <a:ext cx="913382" cy="797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 name="Line 17"/>
            <p:cNvSpPr>
              <a:spLocks noChangeShapeType="1"/>
            </p:cNvSpPr>
            <p:nvPr/>
          </p:nvSpPr>
          <p:spPr bwMode="auto">
            <a:xfrm flipH="1" flipV="1">
              <a:off x="3068195" y="1488972"/>
              <a:ext cx="119137" cy="4364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8" name="Oval 18"/>
            <p:cNvSpPr>
              <a:spLocks noChangeArrowheads="1"/>
            </p:cNvSpPr>
            <p:nvPr/>
          </p:nvSpPr>
          <p:spPr bwMode="auto">
            <a:xfrm>
              <a:off x="2796828" y="2902425"/>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9" name="Oval 19"/>
            <p:cNvSpPr>
              <a:spLocks noChangeArrowheads="1"/>
            </p:cNvSpPr>
            <p:nvPr/>
          </p:nvSpPr>
          <p:spPr bwMode="auto">
            <a:xfrm>
              <a:off x="2704167" y="2303174"/>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0" name="Oval 20"/>
            <p:cNvSpPr>
              <a:spLocks noChangeArrowheads="1"/>
            </p:cNvSpPr>
            <p:nvPr/>
          </p:nvSpPr>
          <p:spPr bwMode="auto">
            <a:xfrm>
              <a:off x="3114526" y="1821167"/>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1" name="Oval 21"/>
            <p:cNvSpPr>
              <a:spLocks noChangeArrowheads="1"/>
            </p:cNvSpPr>
            <p:nvPr/>
          </p:nvSpPr>
          <p:spPr bwMode="auto">
            <a:xfrm>
              <a:off x="1909922" y="2068683"/>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2" name="Oval 22"/>
            <p:cNvSpPr>
              <a:spLocks noChangeArrowheads="1"/>
            </p:cNvSpPr>
            <p:nvPr/>
          </p:nvSpPr>
          <p:spPr bwMode="auto">
            <a:xfrm>
              <a:off x="1102439" y="2055656"/>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3" name="Oval 23"/>
            <p:cNvSpPr>
              <a:spLocks noChangeArrowheads="1"/>
            </p:cNvSpPr>
            <p:nvPr/>
          </p:nvSpPr>
          <p:spPr bwMode="auto">
            <a:xfrm>
              <a:off x="559705" y="2537663"/>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4" name="Oval 24"/>
            <p:cNvSpPr>
              <a:spLocks noChangeArrowheads="1"/>
            </p:cNvSpPr>
            <p:nvPr/>
          </p:nvSpPr>
          <p:spPr bwMode="auto">
            <a:xfrm>
              <a:off x="1999274" y="1449891"/>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5" name="Oval 25"/>
            <p:cNvSpPr>
              <a:spLocks noChangeArrowheads="1"/>
            </p:cNvSpPr>
            <p:nvPr/>
          </p:nvSpPr>
          <p:spPr bwMode="auto">
            <a:xfrm>
              <a:off x="2922584" y="1368471"/>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6" name="Text Box 26"/>
            <p:cNvSpPr txBox="1">
              <a:spLocks noChangeArrowheads="1"/>
            </p:cNvSpPr>
            <p:nvPr/>
          </p:nvSpPr>
          <p:spPr bwMode="auto">
            <a:xfrm>
              <a:off x="1863591" y="1055817"/>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b</a:t>
              </a:r>
            </a:p>
          </p:txBody>
        </p:sp>
        <p:sp>
          <p:nvSpPr>
            <p:cNvPr id="27" name="Text Box 27"/>
            <p:cNvSpPr txBox="1">
              <a:spLocks noChangeArrowheads="1"/>
            </p:cNvSpPr>
            <p:nvPr/>
          </p:nvSpPr>
          <p:spPr bwMode="auto">
            <a:xfrm>
              <a:off x="1537619" y="1752774"/>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d</a:t>
              </a:r>
            </a:p>
          </p:txBody>
        </p:sp>
        <p:sp>
          <p:nvSpPr>
            <p:cNvPr id="28" name="Text Box 28"/>
            <p:cNvSpPr txBox="1">
              <a:spLocks noChangeArrowheads="1"/>
            </p:cNvSpPr>
            <p:nvPr/>
          </p:nvSpPr>
          <p:spPr bwMode="auto">
            <a:xfrm>
              <a:off x="690425" y="1725091"/>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a</a:t>
              </a:r>
            </a:p>
          </p:txBody>
        </p:sp>
        <p:sp>
          <p:nvSpPr>
            <p:cNvPr id="29" name="Text Box 29"/>
            <p:cNvSpPr txBox="1">
              <a:spLocks noChangeArrowheads="1"/>
            </p:cNvSpPr>
            <p:nvPr/>
          </p:nvSpPr>
          <p:spPr bwMode="auto">
            <a:xfrm>
              <a:off x="381000" y="2687476"/>
              <a:ext cx="379614"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k</a:t>
              </a:r>
            </a:p>
          </p:txBody>
        </p:sp>
        <p:sp>
          <p:nvSpPr>
            <p:cNvPr id="30" name="Text Box 30"/>
            <p:cNvSpPr txBox="1">
              <a:spLocks noChangeArrowheads="1"/>
            </p:cNvSpPr>
            <p:nvPr/>
          </p:nvSpPr>
          <p:spPr bwMode="auto">
            <a:xfrm>
              <a:off x="2681756" y="1672616"/>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e</a:t>
              </a:r>
            </a:p>
          </p:txBody>
        </p:sp>
        <p:sp>
          <p:nvSpPr>
            <p:cNvPr id="31" name="Text Box 31"/>
            <p:cNvSpPr txBox="1">
              <a:spLocks noChangeArrowheads="1"/>
            </p:cNvSpPr>
            <p:nvPr/>
          </p:nvSpPr>
          <p:spPr bwMode="auto">
            <a:xfrm>
              <a:off x="2805102" y="2312944"/>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h</a:t>
              </a:r>
            </a:p>
          </p:txBody>
        </p:sp>
        <p:sp>
          <p:nvSpPr>
            <p:cNvPr id="32" name="Text Box 32"/>
            <p:cNvSpPr txBox="1">
              <a:spLocks noChangeArrowheads="1"/>
            </p:cNvSpPr>
            <p:nvPr/>
          </p:nvSpPr>
          <p:spPr bwMode="auto">
            <a:xfrm>
              <a:off x="2949059" y="2812863"/>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g</a:t>
              </a:r>
            </a:p>
          </p:txBody>
        </p:sp>
        <p:sp>
          <p:nvSpPr>
            <p:cNvPr id="33" name="Text Box 33"/>
            <p:cNvSpPr txBox="1">
              <a:spLocks noChangeArrowheads="1"/>
            </p:cNvSpPr>
            <p:nvPr/>
          </p:nvSpPr>
          <p:spPr bwMode="auto">
            <a:xfrm>
              <a:off x="2728987" y="987425"/>
              <a:ext cx="379614"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c</a:t>
              </a:r>
            </a:p>
          </p:txBody>
        </p:sp>
      </p:grpSp>
      <p:grpSp>
        <p:nvGrpSpPr>
          <p:cNvPr id="70" name="Group 69"/>
          <p:cNvGrpSpPr/>
          <p:nvPr/>
        </p:nvGrpSpPr>
        <p:grpSpPr>
          <a:xfrm>
            <a:off x="3049386" y="3806748"/>
            <a:ext cx="2741814" cy="2441652"/>
            <a:chOff x="609600" y="3959148"/>
            <a:chExt cx="2741814" cy="2441652"/>
          </a:xfrm>
        </p:grpSpPr>
        <p:sp>
          <p:nvSpPr>
            <p:cNvPr id="34" name="Text Box 28"/>
            <p:cNvSpPr txBox="1">
              <a:spLocks noChangeArrowheads="1"/>
            </p:cNvSpPr>
            <p:nvPr/>
          </p:nvSpPr>
          <p:spPr bwMode="auto">
            <a:xfrm>
              <a:off x="609600" y="4340138"/>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a</a:t>
              </a:r>
            </a:p>
          </p:txBody>
        </p:sp>
        <p:sp>
          <p:nvSpPr>
            <p:cNvPr id="35" name="Text Box 26"/>
            <p:cNvSpPr txBox="1">
              <a:spLocks noChangeArrowheads="1"/>
            </p:cNvSpPr>
            <p:nvPr/>
          </p:nvSpPr>
          <p:spPr bwMode="auto">
            <a:xfrm>
              <a:off x="2057400" y="3959148"/>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b</a:t>
              </a:r>
            </a:p>
          </p:txBody>
        </p:sp>
        <p:sp>
          <p:nvSpPr>
            <p:cNvPr id="36" name="Text Box 33"/>
            <p:cNvSpPr txBox="1">
              <a:spLocks noChangeArrowheads="1"/>
            </p:cNvSpPr>
            <p:nvPr/>
          </p:nvSpPr>
          <p:spPr bwMode="auto">
            <a:xfrm>
              <a:off x="2971800" y="5864100"/>
              <a:ext cx="379614"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c</a:t>
              </a:r>
            </a:p>
          </p:txBody>
        </p:sp>
        <p:sp>
          <p:nvSpPr>
            <p:cNvPr id="37" name="Text Box 28"/>
            <p:cNvSpPr txBox="1">
              <a:spLocks noChangeArrowheads="1"/>
            </p:cNvSpPr>
            <p:nvPr/>
          </p:nvSpPr>
          <p:spPr bwMode="auto">
            <a:xfrm>
              <a:off x="685800" y="5787901"/>
              <a:ext cx="385042" cy="52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d</a:t>
              </a:r>
            </a:p>
          </p:txBody>
        </p:sp>
        <p:grpSp>
          <p:nvGrpSpPr>
            <p:cNvPr id="38" name="Group 112"/>
            <p:cNvGrpSpPr>
              <a:grpSpLocks/>
            </p:cNvGrpSpPr>
            <p:nvPr/>
          </p:nvGrpSpPr>
          <p:grpSpPr bwMode="auto">
            <a:xfrm>
              <a:off x="877888" y="4532313"/>
              <a:ext cx="2017712" cy="1865312"/>
              <a:chOff x="877888" y="4001355"/>
              <a:chExt cx="2017712" cy="1866045"/>
            </a:xfrm>
          </p:grpSpPr>
          <p:sp>
            <p:nvSpPr>
              <p:cNvPr id="39" name="Freeform 4"/>
              <p:cNvSpPr>
                <a:spLocks/>
              </p:cNvSpPr>
              <p:nvPr/>
            </p:nvSpPr>
            <p:spPr bwMode="auto">
              <a:xfrm>
                <a:off x="1011976" y="4001355"/>
                <a:ext cx="1225952" cy="498964"/>
              </a:xfrm>
              <a:custGeom>
                <a:avLst/>
                <a:gdLst>
                  <a:gd name="T0" fmla="*/ 0 w 576"/>
                  <a:gd name="T1" fmla="*/ 2147483647 h 246"/>
                  <a:gd name="T2" fmla="*/ 2147483647 w 576"/>
                  <a:gd name="T3" fmla="*/ 2147483647 h 246"/>
                  <a:gd name="T4" fmla="*/ 2147483647 w 576"/>
                  <a:gd name="T5" fmla="*/ 2147483647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0" name="Freeform 5"/>
              <p:cNvSpPr>
                <a:spLocks/>
              </p:cNvSpPr>
              <p:nvPr/>
            </p:nvSpPr>
            <p:spPr bwMode="auto">
              <a:xfrm>
                <a:off x="1029003" y="4336027"/>
                <a:ext cx="1225952" cy="391463"/>
              </a:xfrm>
              <a:custGeom>
                <a:avLst/>
                <a:gdLst>
                  <a:gd name="T0" fmla="*/ 0 w 576"/>
                  <a:gd name="T1" fmla="*/ 2147483647 h 193"/>
                  <a:gd name="T2" fmla="*/ 2147483647 w 576"/>
                  <a:gd name="T3" fmla="*/ 2147483647 h 193"/>
                  <a:gd name="T4" fmla="*/ 2147483647 w 576"/>
                  <a:gd name="T5" fmla="*/ 0 h 193"/>
                  <a:gd name="T6" fmla="*/ 0 60000 65536"/>
                  <a:gd name="T7" fmla="*/ 0 60000 65536"/>
                  <a:gd name="T8" fmla="*/ 0 60000 65536"/>
                  <a:gd name="T9" fmla="*/ 0 w 576"/>
                  <a:gd name="T10" fmla="*/ 0 h 193"/>
                  <a:gd name="T11" fmla="*/ 576 w 576"/>
                  <a:gd name="T12" fmla="*/ 193 h 193"/>
                </a:gdLst>
                <a:ahLst/>
                <a:cxnLst>
                  <a:cxn ang="T6">
                    <a:pos x="T0" y="T1"/>
                  </a:cxn>
                  <a:cxn ang="T7">
                    <a:pos x="T2" y="T3"/>
                  </a:cxn>
                  <a:cxn ang="T8">
                    <a:pos x="T4" y="T5"/>
                  </a:cxn>
                </a:cxnLst>
                <a:rect l="T9" t="T10" r="T11" b="T12"/>
                <a:pathLst>
                  <a:path w="576" h="193">
                    <a:moveTo>
                      <a:pt x="0" y="89"/>
                    </a:moveTo>
                    <a:cubicBezTo>
                      <a:pt x="110" y="141"/>
                      <a:pt x="220" y="193"/>
                      <a:pt x="316" y="178"/>
                    </a:cubicBezTo>
                    <a:cubicBezTo>
                      <a:pt x="412" y="163"/>
                      <a:pt x="494" y="81"/>
                      <a:pt x="576"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1" name="Freeform 6"/>
              <p:cNvSpPr>
                <a:spLocks/>
              </p:cNvSpPr>
              <p:nvPr/>
            </p:nvSpPr>
            <p:spPr bwMode="auto">
              <a:xfrm>
                <a:off x="1184376" y="5429285"/>
                <a:ext cx="1675041" cy="239341"/>
              </a:xfrm>
              <a:custGeom>
                <a:avLst/>
                <a:gdLst>
                  <a:gd name="T0" fmla="*/ 0 w 787"/>
                  <a:gd name="T1" fmla="*/ 2147483647 h 118"/>
                  <a:gd name="T2" fmla="*/ 2147483647 w 787"/>
                  <a:gd name="T3" fmla="*/ 2147483647 h 118"/>
                  <a:gd name="T4" fmla="*/ 2147483647 w 787"/>
                  <a:gd name="T5" fmla="*/ 2147483647 h 118"/>
                  <a:gd name="T6" fmla="*/ 0 60000 65536"/>
                  <a:gd name="T7" fmla="*/ 0 60000 65536"/>
                  <a:gd name="T8" fmla="*/ 0 60000 65536"/>
                  <a:gd name="T9" fmla="*/ 0 w 787"/>
                  <a:gd name="T10" fmla="*/ 0 h 118"/>
                  <a:gd name="T11" fmla="*/ 787 w 787"/>
                  <a:gd name="T12" fmla="*/ 118 h 118"/>
                </a:gdLst>
                <a:ahLst/>
                <a:cxnLst>
                  <a:cxn ang="T6">
                    <a:pos x="T0" y="T1"/>
                  </a:cxn>
                  <a:cxn ang="T7">
                    <a:pos x="T2" y="T3"/>
                  </a:cxn>
                  <a:cxn ang="T8">
                    <a:pos x="T4" y="T5"/>
                  </a:cxn>
                </a:cxnLst>
                <a:rect l="T9" t="T10" r="T11" b="T12"/>
                <a:pathLst>
                  <a:path w="787" h="118">
                    <a:moveTo>
                      <a:pt x="0" y="118"/>
                    </a:moveTo>
                    <a:cubicBezTo>
                      <a:pt x="88" y="63"/>
                      <a:pt x="177" y="8"/>
                      <a:pt x="308" y="4"/>
                    </a:cubicBezTo>
                    <a:cubicBezTo>
                      <a:pt x="439" y="0"/>
                      <a:pt x="613" y="46"/>
                      <a:pt x="787" y="9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2" name="Freeform 8"/>
              <p:cNvSpPr>
                <a:spLocks/>
              </p:cNvSpPr>
              <p:nvPr/>
            </p:nvSpPr>
            <p:spPr bwMode="auto">
              <a:xfrm>
                <a:off x="2289009" y="4252865"/>
                <a:ext cx="606591" cy="1365053"/>
              </a:xfrm>
              <a:custGeom>
                <a:avLst/>
                <a:gdLst>
                  <a:gd name="T0" fmla="*/ 0 w 285"/>
                  <a:gd name="T1" fmla="*/ 0 h 673"/>
                  <a:gd name="T2" fmla="*/ 2147483647 w 285"/>
                  <a:gd name="T3" fmla="*/ 2147483647 h 673"/>
                  <a:gd name="T4" fmla="*/ 2147483647 w 285"/>
                  <a:gd name="T5" fmla="*/ 2147483647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3" name="Freeform 9"/>
              <p:cNvSpPr>
                <a:spLocks/>
              </p:cNvSpPr>
              <p:nvPr/>
            </p:nvSpPr>
            <p:spPr bwMode="auto">
              <a:xfrm>
                <a:off x="1235457" y="5634145"/>
                <a:ext cx="1485615" cy="233255"/>
              </a:xfrm>
              <a:custGeom>
                <a:avLst/>
                <a:gdLst>
                  <a:gd name="T0" fmla="*/ 0 w 698"/>
                  <a:gd name="T1" fmla="*/ 0 h 115"/>
                  <a:gd name="T2" fmla="*/ 2147483647 w 698"/>
                  <a:gd name="T3" fmla="*/ 2147483647 h 115"/>
                  <a:gd name="T4" fmla="*/ 2147483647 w 698"/>
                  <a:gd name="T5" fmla="*/ 2147483647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4" name="Freeform 10"/>
              <p:cNvSpPr>
                <a:spLocks/>
              </p:cNvSpPr>
              <p:nvPr/>
            </p:nvSpPr>
            <p:spPr bwMode="auto">
              <a:xfrm>
                <a:off x="1235457" y="5617919"/>
                <a:ext cx="1536696" cy="50707"/>
              </a:xfrm>
              <a:custGeom>
                <a:avLst/>
                <a:gdLst>
                  <a:gd name="T0" fmla="*/ 0 w 722"/>
                  <a:gd name="T1" fmla="*/ 2147483647 h 25"/>
                  <a:gd name="T2" fmla="*/ 2147483647 w 722"/>
                  <a:gd name="T3" fmla="*/ 0 h 25"/>
                  <a:gd name="T4" fmla="*/ 2147483647 w 722"/>
                  <a:gd name="T5" fmla="*/ 2147483647 h 25"/>
                  <a:gd name="T6" fmla="*/ 0 60000 65536"/>
                  <a:gd name="T7" fmla="*/ 0 60000 65536"/>
                  <a:gd name="T8" fmla="*/ 0 60000 65536"/>
                  <a:gd name="T9" fmla="*/ 0 w 722"/>
                  <a:gd name="T10" fmla="*/ 0 h 25"/>
                  <a:gd name="T11" fmla="*/ 722 w 722"/>
                  <a:gd name="T12" fmla="*/ 25 h 25"/>
                </a:gdLst>
                <a:ahLst/>
                <a:cxnLst>
                  <a:cxn ang="T6">
                    <a:pos x="T0" y="T1"/>
                  </a:cxn>
                  <a:cxn ang="T7">
                    <a:pos x="T2" y="T3"/>
                  </a:cxn>
                  <a:cxn ang="T8">
                    <a:pos x="T4" y="T5"/>
                  </a:cxn>
                </a:cxnLst>
                <a:rect l="T9" t="T10" r="T11" b="T12"/>
                <a:pathLst>
                  <a:path w="722" h="25">
                    <a:moveTo>
                      <a:pt x="0" y="25"/>
                    </a:moveTo>
                    <a:cubicBezTo>
                      <a:pt x="110" y="12"/>
                      <a:pt x="221" y="0"/>
                      <a:pt x="341" y="0"/>
                    </a:cubicBezTo>
                    <a:cubicBezTo>
                      <a:pt x="461" y="0"/>
                      <a:pt x="591" y="12"/>
                      <a:pt x="722" y="2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5" name="Freeform 11"/>
              <p:cNvSpPr>
                <a:spLocks/>
              </p:cNvSpPr>
              <p:nvPr/>
            </p:nvSpPr>
            <p:spPr bwMode="auto">
              <a:xfrm>
                <a:off x="945996" y="4548999"/>
                <a:ext cx="1741022" cy="1020241"/>
              </a:xfrm>
              <a:custGeom>
                <a:avLst/>
                <a:gdLst>
                  <a:gd name="T0" fmla="*/ 2147483647 w 818"/>
                  <a:gd name="T1" fmla="*/ 0 h 503"/>
                  <a:gd name="T2" fmla="*/ 2147483647 w 818"/>
                  <a:gd name="T3" fmla="*/ 2147483647 h 503"/>
                  <a:gd name="T4" fmla="*/ 2147483647 w 818"/>
                  <a:gd name="T5" fmla="*/ 2147483647 h 503"/>
                  <a:gd name="T6" fmla="*/ 2147483647 w 818"/>
                  <a:gd name="T7" fmla="*/ 2147483647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6" name="Oval 12"/>
              <p:cNvSpPr>
                <a:spLocks noChangeArrowheads="1"/>
              </p:cNvSpPr>
              <p:nvPr/>
            </p:nvSpPr>
            <p:spPr bwMode="auto">
              <a:xfrm>
                <a:off x="877888" y="4392819"/>
                <a:ext cx="306488" cy="292077"/>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7" name="Oval 13"/>
              <p:cNvSpPr>
                <a:spLocks noChangeArrowheads="1"/>
              </p:cNvSpPr>
              <p:nvPr/>
            </p:nvSpPr>
            <p:spPr bwMode="auto">
              <a:xfrm>
                <a:off x="2084683" y="4143337"/>
                <a:ext cx="306488" cy="292077"/>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8" name="Oval 14"/>
              <p:cNvSpPr>
                <a:spLocks noChangeArrowheads="1"/>
              </p:cNvSpPr>
              <p:nvPr/>
            </p:nvSpPr>
            <p:spPr bwMode="auto">
              <a:xfrm>
                <a:off x="2563571" y="5457681"/>
                <a:ext cx="306488" cy="292077"/>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9" name="Oval 15"/>
              <p:cNvSpPr>
                <a:spLocks noChangeArrowheads="1"/>
              </p:cNvSpPr>
              <p:nvPr/>
            </p:nvSpPr>
            <p:spPr bwMode="auto">
              <a:xfrm>
                <a:off x="1063057" y="5508390"/>
                <a:ext cx="306488" cy="292077"/>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grpSp>
      </p:grpSp>
      <p:grpSp>
        <p:nvGrpSpPr>
          <p:cNvPr id="69" name="Group 68"/>
          <p:cNvGrpSpPr/>
          <p:nvPr/>
        </p:nvGrpSpPr>
        <p:grpSpPr>
          <a:xfrm>
            <a:off x="5680075" y="1219200"/>
            <a:ext cx="2895600" cy="2279146"/>
            <a:chOff x="5410200" y="2816225"/>
            <a:chExt cx="2895600" cy="2279146"/>
          </a:xfrm>
        </p:grpSpPr>
        <p:sp>
          <p:nvSpPr>
            <p:cNvPr id="50" name="TextBox 49"/>
            <p:cNvSpPr txBox="1">
              <a:spLocks noChangeArrowheads="1"/>
            </p:cNvSpPr>
            <p:nvPr/>
          </p:nvSpPr>
          <p:spPr bwMode="auto">
            <a:xfrm>
              <a:off x="6781800" y="29686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b</a:t>
              </a:r>
            </a:p>
          </p:txBody>
        </p:sp>
        <p:sp>
          <p:nvSpPr>
            <p:cNvPr id="51" name="TextBox 50"/>
            <p:cNvSpPr txBox="1">
              <a:spLocks noChangeArrowheads="1"/>
            </p:cNvSpPr>
            <p:nvPr/>
          </p:nvSpPr>
          <p:spPr bwMode="auto">
            <a:xfrm>
              <a:off x="6858000" y="4191000"/>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c</a:t>
              </a:r>
            </a:p>
          </p:txBody>
        </p:sp>
        <p:grpSp>
          <p:nvGrpSpPr>
            <p:cNvPr id="52" name="Group 132"/>
            <p:cNvGrpSpPr>
              <a:grpSpLocks/>
            </p:cNvGrpSpPr>
            <p:nvPr/>
          </p:nvGrpSpPr>
          <p:grpSpPr bwMode="auto">
            <a:xfrm>
              <a:off x="5410200" y="2816225"/>
              <a:ext cx="1924050" cy="2279146"/>
              <a:chOff x="5410200" y="2286000"/>
              <a:chExt cx="1924050" cy="2278490"/>
            </a:xfrm>
          </p:grpSpPr>
          <p:grpSp>
            <p:nvGrpSpPr>
              <p:cNvPr id="53" name="Group 127"/>
              <p:cNvGrpSpPr>
                <a:grpSpLocks/>
              </p:cNvGrpSpPr>
              <p:nvPr/>
            </p:nvGrpSpPr>
            <p:grpSpPr bwMode="auto">
              <a:xfrm>
                <a:off x="5410200" y="2286000"/>
                <a:ext cx="1924050" cy="1760538"/>
                <a:chOff x="6110288" y="4197350"/>
                <a:chExt cx="1924050" cy="1760538"/>
              </a:xfrm>
            </p:grpSpPr>
            <p:sp>
              <p:nvSpPr>
                <p:cNvPr id="56" name="Freeform 4"/>
                <p:cNvSpPr>
                  <a:spLocks/>
                </p:cNvSpPr>
                <p:nvPr/>
              </p:nvSpPr>
              <p:spPr bwMode="auto">
                <a:xfrm>
                  <a:off x="6629400" y="4384675"/>
                  <a:ext cx="914400" cy="390525"/>
                </a:xfrm>
                <a:custGeom>
                  <a:avLst/>
                  <a:gdLst>
                    <a:gd name="T0" fmla="*/ 0 w 576"/>
                    <a:gd name="T1" fmla="*/ 2147483647 h 246"/>
                    <a:gd name="T2" fmla="*/ 2147483647 w 576"/>
                    <a:gd name="T3" fmla="*/ 2147483647 h 246"/>
                    <a:gd name="T4" fmla="*/ 2147483647 w 576"/>
                    <a:gd name="T5" fmla="*/ 2147483647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7" name="Freeform 5"/>
                <p:cNvSpPr>
                  <a:spLocks/>
                </p:cNvSpPr>
                <p:nvPr/>
              </p:nvSpPr>
              <p:spPr bwMode="auto">
                <a:xfrm>
                  <a:off x="6642100" y="4646613"/>
                  <a:ext cx="914400" cy="306387"/>
                </a:xfrm>
                <a:custGeom>
                  <a:avLst/>
                  <a:gdLst>
                    <a:gd name="T0" fmla="*/ 0 w 576"/>
                    <a:gd name="T1" fmla="*/ 2147483647 h 193"/>
                    <a:gd name="T2" fmla="*/ 2147483647 w 576"/>
                    <a:gd name="T3" fmla="*/ 2147483647 h 193"/>
                    <a:gd name="T4" fmla="*/ 2147483647 w 576"/>
                    <a:gd name="T5" fmla="*/ 0 h 193"/>
                    <a:gd name="T6" fmla="*/ 0 60000 65536"/>
                    <a:gd name="T7" fmla="*/ 0 60000 65536"/>
                    <a:gd name="T8" fmla="*/ 0 60000 65536"/>
                    <a:gd name="T9" fmla="*/ 0 w 576"/>
                    <a:gd name="T10" fmla="*/ 0 h 193"/>
                    <a:gd name="T11" fmla="*/ 576 w 576"/>
                    <a:gd name="T12" fmla="*/ 193 h 193"/>
                  </a:gdLst>
                  <a:ahLst/>
                  <a:cxnLst>
                    <a:cxn ang="T6">
                      <a:pos x="T0" y="T1"/>
                    </a:cxn>
                    <a:cxn ang="T7">
                      <a:pos x="T2" y="T3"/>
                    </a:cxn>
                    <a:cxn ang="T8">
                      <a:pos x="T4" y="T5"/>
                    </a:cxn>
                  </a:cxnLst>
                  <a:rect l="T9" t="T10" r="T11" b="T12"/>
                  <a:pathLst>
                    <a:path w="576" h="193">
                      <a:moveTo>
                        <a:pt x="0" y="89"/>
                      </a:moveTo>
                      <a:cubicBezTo>
                        <a:pt x="110" y="141"/>
                        <a:pt x="220" y="193"/>
                        <a:pt x="316" y="178"/>
                      </a:cubicBezTo>
                      <a:cubicBezTo>
                        <a:pt x="412" y="163"/>
                        <a:pt x="494" y="81"/>
                        <a:pt x="576"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8" name="Freeform 6"/>
                <p:cNvSpPr>
                  <a:spLocks/>
                </p:cNvSpPr>
                <p:nvPr/>
              </p:nvSpPr>
              <p:spPr bwMode="auto">
                <a:xfrm>
                  <a:off x="6757988" y="5502275"/>
                  <a:ext cx="1249362" cy="187325"/>
                </a:xfrm>
                <a:custGeom>
                  <a:avLst/>
                  <a:gdLst>
                    <a:gd name="T0" fmla="*/ 0 w 787"/>
                    <a:gd name="T1" fmla="*/ 2147483647 h 118"/>
                    <a:gd name="T2" fmla="*/ 2147483647 w 787"/>
                    <a:gd name="T3" fmla="*/ 2147483647 h 118"/>
                    <a:gd name="T4" fmla="*/ 2147483647 w 787"/>
                    <a:gd name="T5" fmla="*/ 2147483647 h 118"/>
                    <a:gd name="T6" fmla="*/ 0 60000 65536"/>
                    <a:gd name="T7" fmla="*/ 0 60000 65536"/>
                    <a:gd name="T8" fmla="*/ 0 60000 65536"/>
                    <a:gd name="T9" fmla="*/ 0 w 787"/>
                    <a:gd name="T10" fmla="*/ 0 h 118"/>
                    <a:gd name="T11" fmla="*/ 787 w 787"/>
                    <a:gd name="T12" fmla="*/ 118 h 118"/>
                  </a:gdLst>
                  <a:ahLst/>
                  <a:cxnLst>
                    <a:cxn ang="T6">
                      <a:pos x="T0" y="T1"/>
                    </a:cxn>
                    <a:cxn ang="T7">
                      <a:pos x="T2" y="T3"/>
                    </a:cxn>
                    <a:cxn ang="T8">
                      <a:pos x="T4" y="T5"/>
                    </a:cxn>
                  </a:cxnLst>
                  <a:rect l="T9" t="T10" r="T11" b="T12"/>
                  <a:pathLst>
                    <a:path w="787" h="118">
                      <a:moveTo>
                        <a:pt x="0" y="118"/>
                      </a:moveTo>
                      <a:cubicBezTo>
                        <a:pt x="88" y="63"/>
                        <a:pt x="177" y="8"/>
                        <a:pt x="308" y="4"/>
                      </a:cubicBezTo>
                      <a:cubicBezTo>
                        <a:pt x="439" y="0"/>
                        <a:pt x="613" y="46"/>
                        <a:pt x="787" y="9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9" name="Freeform 7"/>
                <p:cNvSpPr>
                  <a:spLocks/>
                </p:cNvSpPr>
                <p:nvPr/>
              </p:nvSpPr>
              <p:spPr bwMode="auto">
                <a:xfrm>
                  <a:off x="7581900" y="4581525"/>
                  <a:ext cx="452438" cy="1068388"/>
                </a:xfrm>
                <a:custGeom>
                  <a:avLst/>
                  <a:gdLst>
                    <a:gd name="T0" fmla="*/ 0 w 285"/>
                    <a:gd name="T1" fmla="*/ 0 h 673"/>
                    <a:gd name="T2" fmla="*/ 2147483647 w 285"/>
                    <a:gd name="T3" fmla="*/ 2147483647 h 673"/>
                    <a:gd name="T4" fmla="*/ 2147483647 w 285"/>
                    <a:gd name="T5" fmla="*/ 2147483647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0" name="Freeform 8"/>
                <p:cNvSpPr>
                  <a:spLocks/>
                </p:cNvSpPr>
                <p:nvPr/>
              </p:nvSpPr>
              <p:spPr bwMode="auto">
                <a:xfrm>
                  <a:off x="6796088" y="5662613"/>
                  <a:ext cx="1108075" cy="182562"/>
                </a:xfrm>
                <a:custGeom>
                  <a:avLst/>
                  <a:gdLst>
                    <a:gd name="T0" fmla="*/ 0 w 698"/>
                    <a:gd name="T1" fmla="*/ 0 h 115"/>
                    <a:gd name="T2" fmla="*/ 2147483647 w 698"/>
                    <a:gd name="T3" fmla="*/ 2147483647 h 115"/>
                    <a:gd name="T4" fmla="*/ 2147483647 w 698"/>
                    <a:gd name="T5" fmla="*/ 2147483647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1" name="Freeform 9"/>
                <p:cNvSpPr>
                  <a:spLocks/>
                </p:cNvSpPr>
                <p:nvPr/>
              </p:nvSpPr>
              <p:spPr bwMode="auto">
                <a:xfrm>
                  <a:off x="6796088" y="5649913"/>
                  <a:ext cx="1146175" cy="39687"/>
                </a:xfrm>
                <a:custGeom>
                  <a:avLst/>
                  <a:gdLst>
                    <a:gd name="T0" fmla="*/ 0 w 722"/>
                    <a:gd name="T1" fmla="*/ 2147483647 h 25"/>
                    <a:gd name="T2" fmla="*/ 2147483647 w 722"/>
                    <a:gd name="T3" fmla="*/ 0 h 25"/>
                    <a:gd name="T4" fmla="*/ 2147483647 w 722"/>
                    <a:gd name="T5" fmla="*/ 2147483647 h 25"/>
                    <a:gd name="T6" fmla="*/ 0 60000 65536"/>
                    <a:gd name="T7" fmla="*/ 0 60000 65536"/>
                    <a:gd name="T8" fmla="*/ 0 60000 65536"/>
                    <a:gd name="T9" fmla="*/ 0 w 722"/>
                    <a:gd name="T10" fmla="*/ 0 h 25"/>
                    <a:gd name="T11" fmla="*/ 722 w 722"/>
                    <a:gd name="T12" fmla="*/ 25 h 25"/>
                  </a:gdLst>
                  <a:ahLst/>
                  <a:cxnLst>
                    <a:cxn ang="T6">
                      <a:pos x="T0" y="T1"/>
                    </a:cxn>
                    <a:cxn ang="T7">
                      <a:pos x="T2" y="T3"/>
                    </a:cxn>
                    <a:cxn ang="T8">
                      <a:pos x="T4" y="T5"/>
                    </a:cxn>
                  </a:cxnLst>
                  <a:rect l="T9" t="T10" r="T11" b="T12"/>
                  <a:pathLst>
                    <a:path w="722" h="25">
                      <a:moveTo>
                        <a:pt x="0" y="25"/>
                      </a:moveTo>
                      <a:cubicBezTo>
                        <a:pt x="110" y="12"/>
                        <a:pt x="221" y="0"/>
                        <a:pt x="341" y="0"/>
                      </a:cubicBezTo>
                      <a:cubicBezTo>
                        <a:pt x="461" y="0"/>
                        <a:pt x="591" y="12"/>
                        <a:pt x="722" y="2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2" name="Freeform 10"/>
                <p:cNvSpPr>
                  <a:spLocks/>
                </p:cNvSpPr>
                <p:nvPr/>
              </p:nvSpPr>
              <p:spPr bwMode="auto">
                <a:xfrm>
                  <a:off x="6580188" y="4813300"/>
                  <a:ext cx="1298575" cy="798513"/>
                </a:xfrm>
                <a:custGeom>
                  <a:avLst/>
                  <a:gdLst>
                    <a:gd name="T0" fmla="*/ 2147483647 w 818"/>
                    <a:gd name="T1" fmla="*/ 0 h 503"/>
                    <a:gd name="T2" fmla="*/ 2147483647 w 818"/>
                    <a:gd name="T3" fmla="*/ 2147483647 h 503"/>
                    <a:gd name="T4" fmla="*/ 2147483647 w 818"/>
                    <a:gd name="T5" fmla="*/ 2147483647 h 503"/>
                    <a:gd name="T6" fmla="*/ 2147483647 w 818"/>
                    <a:gd name="T7" fmla="*/ 2147483647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3" name="Oval 11"/>
                <p:cNvSpPr>
                  <a:spLocks noChangeArrowheads="1"/>
                </p:cNvSpPr>
                <p:nvPr/>
              </p:nvSpPr>
              <p:spPr bwMode="auto">
                <a:xfrm>
                  <a:off x="6529388" y="4691063"/>
                  <a:ext cx="228600" cy="22860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4" name="Oval 12"/>
                <p:cNvSpPr>
                  <a:spLocks noChangeArrowheads="1"/>
                </p:cNvSpPr>
                <p:nvPr/>
              </p:nvSpPr>
              <p:spPr bwMode="auto">
                <a:xfrm>
                  <a:off x="7786688" y="5524500"/>
                  <a:ext cx="228600" cy="22860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5" name="Freeform 13"/>
                <p:cNvSpPr>
                  <a:spLocks/>
                </p:cNvSpPr>
                <p:nvPr/>
              </p:nvSpPr>
              <p:spPr bwMode="auto">
                <a:xfrm>
                  <a:off x="7481888" y="4197350"/>
                  <a:ext cx="496887" cy="395288"/>
                </a:xfrm>
                <a:custGeom>
                  <a:avLst/>
                  <a:gdLst>
                    <a:gd name="T0" fmla="*/ 2147483647 w 313"/>
                    <a:gd name="T1" fmla="*/ 2147483647 h 249"/>
                    <a:gd name="T2" fmla="*/ 2147483647 w 313"/>
                    <a:gd name="T3" fmla="*/ 2147483647 h 249"/>
                    <a:gd name="T4" fmla="*/ 2147483647 w 313"/>
                    <a:gd name="T5" fmla="*/ 2147483647 h 249"/>
                    <a:gd name="T6" fmla="*/ 2147483647 w 313"/>
                    <a:gd name="T7" fmla="*/ 2147483647 h 249"/>
                    <a:gd name="T8" fmla="*/ 2147483647 w 313"/>
                    <a:gd name="T9" fmla="*/ 2147483647 h 249"/>
                    <a:gd name="T10" fmla="*/ 0 60000 65536"/>
                    <a:gd name="T11" fmla="*/ 0 60000 65536"/>
                    <a:gd name="T12" fmla="*/ 0 60000 65536"/>
                    <a:gd name="T13" fmla="*/ 0 60000 65536"/>
                    <a:gd name="T14" fmla="*/ 0 60000 65536"/>
                    <a:gd name="T15" fmla="*/ 0 w 313"/>
                    <a:gd name="T16" fmla="*/ 0 h 249"/>
                    <a:gd name="T17" fmla="*/ 313 w 313"/>
                    <a:gd name="T18" fmla="*/ 249 h 249"/>
                  </a:gdLst>
                  <a:ahLst/>
                  <a:cxnLst>
                    <a:cxn ang="T10">
                      <a:pos x="T0" y="T1"/>
                    </a:cxn>
                    <a:cxn ang="T11">
                      <a:pos x="T2" y="T3"/>
                    </a:cxn>
                    <a:cxn ang="T12">
                      <a:pos x="T4" y="T5"/>
                    </a:cxn>
                    <a:cxn ang="T13">
                      <a:pos x="T6" y="T7"/>
                    </a:cxn>
                    <a:cxn ang="T14">
                      <a:pos x="T8" y="T9"/>
                    </a:cxn>
                  </a:cxnLst>
                  <a:rect l="T15" t="T16" r="T17" b="T18"/>
                  <a:pathLst>
                    <a:path w="313" h="249">
                      <a:moveTo>
                        <a:pt x="31" y="234"/>
                      </a:moveTo>
                      <a:cubicBezTo>
                        <a:pt x="0" y="219"/>
                        <a:pt x="48" y="84"/>
                        <a:pt x="87" y="48"/>
                      </a:cubicBezTo>
                      <a:cubicBezTo>
                        <a:pt x="126" y="12"/>
                        <a:pt x="235" y="0"/>
                        <a:pt x="266" y="15"/>
                      </a:cubicBezTo>
                      <a:cubicBezTo>
                        <a:pt x="297" y="30"/>
                        <a:pt x="313" y="95"/>
                        <a:pt x="274" y="137"/>
                      </a:cubicBezTo>
                      <a:cubicBezTo>
                        <a:pt x="235" y="179"/>
                        <a:pt x="62" y="249"/>
                        <a:pt x="31" y="234"/>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6" name="Freeform 14"/>
                <p:cNvSpPr>
                  <a:spLocks/>
                </p:cNvSpPr>
                <p:nvPr/>
              </p:nvSpPr>
              <p:spPr bwMode="auto">
                <a:xfrm>
                  <a:off x="6110288" y="5348288"/>
                  <a:ext cx="665162" cy="609600"/>
                </a:xfrm>
                <a:custGeom>
                  <a:avLst/>
                  <a:gdLst>
                    <a:gd name="T0" fmla="*/ 2147483647 w 419"/>
                    <a:gd name="T1" fmla="*/ 2147483647 h 384"/>
                    <a:gd name="T2" fmla="*/ 2147483647 w 419"/>
                    <a:gd name="T3" fmla="*/ 2147483647 h 384"/>
                    <a:gd name="T4" fmla="*/ 2147483647 w 419"/>
                    <a:gd name="T5" fmla="*/ 2147483647 h 384"/>
                    <a:gd name="T6" fmla="*/ 2147483647 w 419"/>
                    <a:gd name="T7" fmla="*/ 2147483647 h 384"/>
                    <a:gd name="T8" fmla="*/ 2147483647 w 419"/>
                    <a:gd name="T9" fmla="*/ 2147483647 h 384"/>
                    <a:gd name="T10" fmla="*/ 0 60000 65536"/>
                    <a:gd name="T11" fmla="*/ 0 60000 65536"/>
                    <a:gd name="T12" fmla="*/ 0 60000 65536"/>
                    <a:gd name="T13" fmla="*/ 0 60000 65536"/>
                    <a:gd name="T14" fmla="*/ 0 60000 65536"/>
                    <a:gd name="T15" fmla="*/ 0 w 419"/>
                    <a:gd name="T16" fmla="*/ 0 h 384"/>
                    <a:gd name="T17" fmla="*/ 419 w 419"/>
                    <a:gd name="T18" fmla="*/ 384 h 384"/>
                  </a:gdLst>
                  <a:ahLst/>
                  <a:cxnLst>
                    <a:cxn ang="T10">
                      <a:pos x="T0" y="T1"/>
                    </a:cxn>
                    <a:cxn ang="T11">
                      <a:pos x="T2" y="T3"/>
                    </a:cxn>
                    <a:cxn ang="T12">
                      <a:pos x="T4" y="T5"/>
                    </a:cxn>
                    <a:cxn ang="T13">
                      <a:pos x="T6" y="T7"/>
                    </a:cxn>
                    <a:cxn ang="T14">
                      <a:pos x="T8" y="T9"/>
                    </a:cxn>
                  </a:cxnLst>
                  <a:rect l="T15" t="T16" r="T17" b="T18"/>
                  <a:pathLst>
                    <a:path w="419" h="384">
                      <a:moveTo>
                        <a:pt x="416" y="190"/>
                      </a:moveTo>
                      <a:cubicBezTo>
                        <a:pt x="419" y="131"/>
                        <a:pt x="307" y="24"/>
                        <a:pt x="238" y="12"/>
                      </a:cubicBezTo>
                      <a:cubicBezTo>
                        <a:pt x="169" y="0"/>
                        <a:pt x="6" y="58"/>
                        <a:pt x="3" y="117"/>
                      </a:cubicBezTo>
                      <a:cubicBezTo>
                        <a:pt x="0" y="176"/>
                        <a:pt x="153" y="354"/>
                        <a:pt x="222" y="369"/>
                      </a:cubicBezTo>
                      <a:cubicBezTo>
                        <a:pt x="291" y="384"/>
                        <a:pt x="413" y="249"/>
                        <a:pt x="416" y="190"/>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7" name="Oval 15"/>
                <p:cNvSpPr>
                  <a:spLocks noChangeArrowheads="1"/>
                </p:cNvSpPr>
                <p:nvPr/>
              </p:nvSpPr>
              <p:spPr bwMode="auto">
                <a:xfrm>
                  <a:off x="7429500" y="4495800"/>
                  <a:ext cx="228600" cy="22860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8" name="Oval 16"/>
                <p:cNvSpPr>
                  <a:spLocks noChangeArrowheads="1"/>
                </p:cNvSpPr>
                <p:nvPr/>
              </p:nvSpPr>
              <p:spPr bwMode="auto">
                <a:xfrm>
                  <a:off x="6667500" y="5564188"/>
                  <a:ext cx="228600" cy="22860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grpSp>
          <p:sp>
            <p:nvSpPr>
              <p:cNvPr id="54" name="TextBox 128"/>
              <p:cNvSpPr txBox="1">
                <a:spLocks noChangeArrowheads="1"/>
              </p:cNvSpPr>
              <p:nvPr/>
            </p:nvSpPr>
            <p:spPr bwMode="auto">
              <a:xfrm>
                <a:off x="5410200" y="25908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a</a:t>
                </a:r>
              </a:p>
            </p:txBody>
          </p:sp>
          <p:sp>
            <p:nvSpPr>
              <p:cNvPr id="55" name="TextBox 131"/>
              <p:cNvSpPr txBox="1">
                <a:spLocks noChangeArrowheads="1"/>
              </p:cNvSpPr>
              <p:nvPr/>
            </p:nvSpPr>
            <p:spPr bwMode="auto">
              <a:xfrm>
                <a:off x="5562600" y="4041270"/>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d</a:t>
                </a:r>
              </a:p>
            </p:txBody>
          </p:sp>
        </p:grpSp>
      </p:grpSp>
    </p:spTree>
    <p:extLst>
      <p:ext uri="{BB962C8B-B14F-4D97-AF65-F5344CB8AC3E}">
        <p14:creationId xmlns:p14="http://schemas.microsoft.com/office/powerpoint/2010/main" val="102602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9" name="Object 4"/>
          <p:cNvGraphicFramePr>
            <a:graphicFrameLocks noGrp="1" noChangeAspect="1"/>
          </p:cNvGraphicFramePr>
          <p:nvPr>
            <p:ph idx="1"/>
            <p:extLst>
              <p:ext uri="{D42A27DB-BD31-4B8C-83A1-F6EECF244321}">
                <p14:modId xmlns:p14="http://schemas.microsoft.com/office/powerpoint/2010/main" val="2778218369"/>
              </p:ext>
            </p:extLst>
          </p:nvPr>
        </p:nvGraphicFramePr>
        <p:xfrm>
          <a:off x="2362200" y="1900238"/>
          <a:ext cx="4140200" cy="530225"/>
        </p:xfrm>
        <a:graphic>
          <a:graphicData uri="http://schemas.openxmlformats.org/presentationml/2006/ole">
            <mc:AlternateContent xmlns:mc="http://schemas.openxmlformats.org/markup-compatibility/2006">
              <mc:Choice xmlns:v="urn:schemas-microsoft-com:vml" Requires="v">
                <p:oleObj spid="_x0000_s89636" name="Equation" r:id="rId4" imgW="1587240" imgH="203040" progId="Equation.DSMT4">
                  <p:embed/>
                </p:oleObj>
              </mc:Choice>
              <mc:Fallback>
                <p:oleObj name="Equation" r:id="rId4" imgW="1587240" imgH="203040" progId="Equation.DSMT4">
                  <p:embed/>
                  <p:pic>
                    <p:nvPicPr>
                      <p:cNvPr id="0" name=""/>
                      <p:cNvPicPr>
                        <a:picLocks noGrp="1" noChangeAspect="1" noChangeArrowheads="1"/>
                      </p:cNvPicPr>
                      <p:nvPr/>
                    </p:nvPicPr>
                    <p:blipFill>
                      <a:blip r:embed="rId5"/>
                      <a:srcRect/>
                      <a:stretch>
                        <a:fillRect/>
                      </a:stretch>
                    </p:blipFill>
                    <p:spPr bwMode="auto">
                      <a:xfrm>
                        <a:off x="2362200" y="1900238"/>
                        <a:ext cx="4140200" cy="530225"/>
                      </a:xfrm>
                      <a:prstGeom prst="rect">
                        <a:avLst/>
                      </a:prstGeom>
                      <a:noFill/>
                      <a:ln>
                        <a:noFill/>
                      </a:ln>
                      <a:effectLst/>
                    </p:spPr>
                  </p:pic>
                </p:oleObj>
              </mc:Fallback>
            </mc:AlternateContent>
          </a:graphicData>
        </a:graphic>
      </p:graphicFrame>
      <p:sp>
        <p:nvSpPr>
          <p:cNvPr id="55300" name="Rectangle 9"/>
          <p:cNvSpPr>
            <a:spLocks noGrp="1" noChangeArrowheads="1"/>
          </p:cNvSpPr>
          <p:nvPr>
            <p:ph type="body" idx="4294967295"/>
          </p:nvPr>
        </p:nvSpPr>
        <p:spPr>
          <a:xfrm>
            <a:off x="0" y="1143000"/>
            <a:ext cx="7772400" cy="666750"/>
          </a:xfrm>
        </p:spPr>
        <p:txBody>
          <a:bodyPr/>
          <a:lstStyle/>
          <a:p>
            <a:pPr marL="0" indent="0" eaLnBrk="1" hangingPunct="1">
              <a:buNone/>
            </a:pPr>
            <a:r>
              <a:rPr lang="en-US" b="1" dirty="0" err="1">
                <a:solidFill>
                  <a:srgbClr val="00CC00"/>
                </a:solidFill>
              </a:rPr>
              <a:t>Tập</a:t>
            </a:r>
            <a:r>
              <a:rPr lang="en-US" b="1" dirty="0">
                <a:solidFill>
                  <a:srgbClr val="00CC00"/>
                </a:solidFill>
              </a:rPr>
              <a:t> các </a:t>
            </a:r>
            <a:r>
              <a:rPr lang="en-US" b="1" dirty="0" err="1">
                <a:solidFill>
                  <a:srgbClr val="00CC00"/>
                </a:solidFill>
              </a:rPr>
              <a:t>đỉnh</a:t>
            </a:r>
            <a:r>
              <a:rPr lang="en-US" b="1" dirty="0">
                <a:solidFill>
                  <a:srgbClr val="00CC00"/>
                </a:solidFill>
              </a:rPr>
              <a:t> </a:t>
            </a:r>
            <a:r>
              <a:rPr lang="en-US" b="1" dirty="0" err="1">
                <a:solidFill>
                  <a:srgbClr val="00CC00"/>
                </a:solidFill>
              </a:rPr>
              <a:t>kề</a:t>
            </a:r>
            <a:r>
              <a:rPr lang="en-US" b="1" dirty="0">
                <a:solidFill>
                  <a:srgbClr val="00CC00"/>
                </a:solidFill>
              </a:rPr>
              <a:t> </a:t>
            </a:r>
            <a:r>
              <a:rPr lang="en-US" dirty="0"/>
              <a:t>với </a:t>
            </a:r>
            <a:r>
              <a:rPr lang="en-US" dirty="0" err="1"/>
              <a:t>đỉnh</a:t>
            </a:r>
            <a:r>
              <a:rPr lang="en-US" dirty="0"/>
              <a:t> v được viết là</a:t>
            </a:r>
          </a:p>
        </p:txBody>
      </p:sp>
      <p:sp>
        <p:nvSpPr>
          <p:cNvPr id="55301" name="Rectangle 10"/>
          <p:cNvSpPr>
            <a:spLocks noChangeArrowheads="1"/>
          </p:cNvSpPr>
          <p:nvPr/>
        </p:nvSpPr>
        <p:spPr bwMode="auto">
          <a:xfrm>
            <a:off x="152400" y="2686050"/>
            <a:ext cx="83820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20000"/>
              </a:spcBef>
              <a:buClr>
                <a:schemeClr val="accent1"/>
              </a:buClr>
              <a:buSzPct val="130000"/>
            </a:pPr>
            <a:r>
              <a:rPr lang="en-US" sz="2800" dirty="0">
                <a:solidFill>
                  <a:srgbClr val="0000FF"/>
                </a:solidFill>
              </a:rPr>
              <a:t>Nhận </a:t>
            </a:r>
            <a:r>
              <a:rPr lang="en-US" sz="2800" dirty="0" err="1">
                <a:solidFill>
                  <a:srgbClr val="0000FF"/>
                </a:solidFill>
              </a:rPr>
              <a:t>xét</a:t>
            </a:r>
            <a:r>
              <a:rPr lang="en-US" sz="2800" dirty="0">
                <a:solidFill>
                  <a:srgbClr val="0000FF"/>
                </a:solidFill>
              </a:rPr>
              <a:t>. </a:t>
            </a:r>
            <a:r>
              <a:rPr lang="en-US" sz="2800" b="0" dirty="0" err="1">
                <a:solidFill>
                  <a:srgbClr val="FF0000"/>
                </a:solidFill>
              </a:rPr>
              <a:t>Đồ</a:t>
            </a:r>
            <a:r>
              <a:rPr lang="en-US" sz="2800" b="0" dirty="0">
                <a:solidFill>
                  <a:srgbClr val="FF0000"/>
                </a:solidFill>
              </a:rPr>
              <a:t> </a:t>
            </a:r>
            <a:r>
              <a:rPr lang="en-US" sz="2800" b="0" dirty="0" err="1">
                <a:solidFill>
                  <a:srgbClr val="FF0000"/>
                </a:solidFill>
              </a:rPr>
              <a:t>thị</a:t>
            </a:r>
            <a:r>
              <a:rPr lang="en-US" sz="2800" b="0" dirty="0">
                <a:solidFill>
                  <a:srgbClr val="FF0000"/>
                </a:solidFill>
              </a:rPr>
              <a:t> </a:t>
            </a:r>
            <a:r>
              <a:rPr lang="en-US" sz="2800" b="0" dirty="0" err="1">
                <a:solidFill>
                  <a:srgbClr val="FF0000"/>
                </a:solidFill>
              </a:rPr>
              <a:t>đơn</a:t>
            </a:r>
            <a:r>
              <a:rPr lang="en-US" sz="2800" b="0" dirty="0">
                <a:solidFill>
                  <a:srgbClr val="FF0000"/>
                </a:solidFill>
              </a:rPr>
              <a:t> </a:t>
            </a:r>
            <a:r>
              <a:rPr lang="en-US" sz="2800" b="0" dirty="0">
                <a:solidFill>
                  <a:schemeClr val="tx1"/>
                </a:solidFill>
              </a:rPr>
              <a:t>G hoàn </a:t>
            </a:r>
            <a:r>
              <a:rPr lang="en-US" sz="2800" b="0" dirty="0" err="1">
                <a:solidFill>
                  <a:schemeClr val="tx1"/>
                </a:solidFill>
              </a:rPr>
              <a:t>toàn</a:t>
            </a:r>
            <a:r>
              <a:rPr lang="en-US" sz="2800" b="0" dirty="0">
                <a:solidFill>
                  <a:schemeClr val="tx1"/>
                </a:solidFill>
              </a:rPr>
              <a:t> được </a:t>
            </a:r>
            <a:r>
              <a:rPr lang="en-US" sz="2800" b="0" dirty="0" err="1">
                <a:solidFill>
                  <a:schemeClr val="tx1"/>
                </a:solidFill>
              </a:rPr>
              <a:t>xác</a:t>
            </a:r>
            <a:r>
              <a:rPr lang="en-US" sz="2800" b="0" dirty="0">
                <a:solidFill>
                  <a:schemeClr val="tx1"/>
                </a:solidFill>
              </a:rPr>
              <a:t> </a:t>
            </a:r>
            <a:r>
              <a:rPr lang="en-US" sz="2800" b="0" dirty="0" err="1">
                <a:solidFill>
                  <a:schemeClr val="tx1"/>
                </a:solidFill>
              </a:rPr>
              <a:t>định</a:t>
            </a:r>
            <a:r>
              <a:rPr lang="en-US" sz="2800" b="0" dirty="0">
                <a:solidFill>
                  <a:schemeClr val="tx1"/>
                </a:solidFill>
              </a:rPr>
              <a:t> </a:t>
            </a:r>
            <a:r>
              <a:rPr lang="en-US" sz="2800" b="0" dirty="0" err="1">
                <a:solidFill>
                  <a:schemeClr val="tx1"/>
                </a:solidFill>
              </a:rPr>
              <a:t>nếu</a:t>
            </a:r>
            <a:r>
              <a:rPr lang="en-US" sz="2800" b="0" dirty="0">
                <a:solidFill>
                  <a:schemeClr val="tx1"/>
                </a:solidFill>
              </a:rPr>
              <a:t> </a:t>
            </a:r>
            <a:r>
              <a:rPr lang="en-US" sz="2800" b="0" dirty="0" err="1">
                <a:solidFill>
                  <a:schemeClr val="tx1"/>
                </a:solidFill>
              </a:rPr>
              <a:t>chúng</a:t>
            </a:r>
            <a:r>
              <a:rPr lang="en-US" sz="2800" b="0" dirty="0">
                <a:solidFill>
                  <a:schemeClr val="tx1"/>
                </a:solidFill>
              </a:rPr>
              <a:t> ta biết</a:t>
            </a:r>
          </a:p>
        </p:txBody>
      </p:sp>
      <p:graphicFrame>
        <p:nvGraphicFramePr>
          <p:cNvPr id="55302" name="Object 15"/>
          <p:cNvGraphicFramePr>
            <a:graphicFrameLocks noChangeAspect="1"/>
          </p:cNvGraphicFramePr>
          <p:nvPr>
            <p:extLst>
              <p:ext uri="{D42A27DB-BD31-4B8C-83A1-F6EECF244321}">
                <p14:modId xmlns:p14="http://schemas.microsoft.com/office/powerpoint/2010/main" val="1832672427"/>
              </p:ext>
            </p:extLst>
          </p:nvPr>
        </p:nvGraphicFramePr>
        <p:xfrm>
          <a:off x="3182938" y="3657600"/>
          <a:ext cx="2320925" cy="603250"/>
        </p:xfrm>
        <a:graphic>
          <a:graphicData uri="http://schemas.openxmlformats.org/presentationml/2006/ole">
            <mc:AlternateContent xmlns:mc="http://schemas.openxmlformats.org/markup-compatibility/2006">
              <mc:Choice xmlns:v="urn:schemas-microsoft-com:vml" Requires="v">
                <p:oleObj spid="_x0000_s89637" name="Equation" r:id="rId6" imgW="787058" imgH="203112" progId="Equation.DSMT4">
                  <p:embed/>
                </p:oleObj>
              </mc:Choice>
              <mc:Fallback>
                <p:oleObj name="Equation" r:id="rId6" imgW="787058"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2938" y="3657600"/>
                        <a:ext cx="2320925" cy="603250"/>
                      </a:xfrm>
                      <a:prstGeom prst="rect">
                        <a:avLst/>
                      </a:prstGeom>
                      <a:noFill/>
                      <a:ln>
                        <a:noFill/>
                      </a:ln>
                      <a:effectLst/>
                    </p:spPr>
                  </p:pic>
                </p:oleObj>
              </mc:Fallback>
            </mc:AlternateContent>
          </a:graphicData>
        </a:graphic>
      </p:graphicFrame>
      <p:sp>
        <p:nvSpPr>
          <p:cNvPr id="55303" name="Rectangle 16"/>
          <p:cNvSpPr>
            <a:spLocks noChangeArrowheads="1"/>
          </p:cNvSpPr>
          <p:nvPr/>
        </p:nvSpPr>
        <p:spPr bwMode="auto">
          <a:xfrm>
            <a:off x="152400" y="4557486"/>
            <a:ext cx="8534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l" eaLnBrk="1" hangingPunct="1">
              <a:spcBef>
                <a:spcPct val="20000"/>
              </a:spcBef>
              <a:buClr>
                <a:schemeClr val="accent1"/>
              </a:buClr>
            </a:pPr>
            <a:r>
              <a:rPr lang="en-US" sz="2600" b="0" dirty="0" err="1">
                <a:solidFill>
                  <a:schemeClr val="tx1"/>
                </a:solidFill>
              </a:rPr>
              <a:t>nên</a:t>
            </a:r>
            <a:r>
              <a:rPr lang="en-US" sz="2600" b="0" dirty="0">
                <a:solidFill>
                  <a:schemeClr val="tx1"/>
                </a:solidFill>
              </a:rPr>
              <a:t> </a:t>
            </a:r>
            <a:r>
              <a:rPr lang="en-US" sz="2600" b="0" dirty="0" err="1">
                <a:solidFill>
                  <a:srgbClr val="FF0000"/>
                </a:solidFill>
              </a:rPr>
              <a:t>đồ</a:t>
            </a:r>
            <a:r>
              <a:rPr lang="en-US" sz="2600" b="0" dirty="0">
                <a:solidFill>
                  <a:srgbClr val="FF0000"/>
                </a:solidFill>
              </a:rPr>
              <a:t> </a:t>
            </a:r>
            <a:r>
              <a:rPr lang="en-US" sz="2600" b="0" dirty="0" err="1">
                <a:solidFill>
                  <a:srgbClr val="FF0000"/>
                </a:solidFill>
              </a:rPr>
              <a:t>thị</a:t>
            </a:r>
            <a:r>
              <a:rPr lang="en-US" sz="2600" b="0" dirty="0">
                <a:solidFill>
                  <a:srgbClr val="FF0000"/>
                </a:solidFill>
              </a:rPr>
              <a:t> </a:t>
            </a:r>
            <a:r>
              <a:rPr lang="en-US" sz="2600" b="0" dirty="0" err="1">
                <a:solidFill>
                  <a:srgbClr val="FF0000"/>
                </a:solidFill>
              </a:rPr>
              <a:t>đơn</a:t>
            </a:r>
            <a:r>
              <a:rPr lang="en-US" sz="2600" b="0" dirty="0">
                <a:solidFill>
                  <a:srgbClr val="FF0000"/>
                </a:solidFill>
              </a:rPr>
              <a:t> </a:t>
            </a:r>
            <a:r>
              <a:rPr lang="en-US" sz="2600" b="0" dirty="0">
                <a:solidFill>
                  <a:schemeClr val="tx1"/>
                </a:solidFill>
              </a:rPr>
              <a:t>G cũng có thể </a:t>
            </a:r>
            <a:r>
              <a:rPr lang="en-US" sz="2600" b="0" dirty="0" err="1">
                <a:solidFill>
                  <a:schemeClr val="tx1"/>
                </a:solidFill>
              </a:rPr>
              <a:t>định</a:t>
            </a:r>
            <a:r>
              <a:rPr lang="en-US" sz="2600" b="0" dirty="0">
                <a:solidFill>
                  <a:schemeClr val="tx1"/>
                </a:solidFill>
              </a:rPr>
              <a:t> </a:t>
            </a:r>
            <a:r>
              <a:rPr lang="en-US" sz="2600" b="0" dirty="0" err="1">
                <a:solidFill>
                  <a:schemeClr val="tx1"/>
                </a:solidFill>
              </a:rPr>
              <a:t>nghĩa</a:t>
            </a:r>
            <a:r>
              <a:rPr lang="en-US" sz="2600" b="0" dirty="0">
                <a:solidFill>
                  <a:schemeClr val="tx1"/>
                </a:solidFill>
              </a:rPr>
              <a:t> như </a:t>
            </a:r>
            <a:r>
              <a:rPr lang="en-US" sz="2600" b="0" dirty="0" err="1">
                <a:solidFill>
                  <a:schemeClr val="tx1"/>
                </a:solidFill>
              </a:rPr>
              <a:t>sau</a:t>
            </a:r>
            <a:r>
              <a:rPr lang="en-US" sz="2600" b="0" dirty="0">
                <a:solidFill>
                  <a:schemeClr val="tx1"/>
                </a:solidFill>
              </a:rPr>
              <a:t>:</a:t>
            </a:r>
          </a:p>
        </p:txBody>
      </p:sp>
      <p:graphicFrame>
        <p:nvGraphicFramePr>
          <p:cNvPr id="55304" name="Object 17"/>
          <p:cNvGraphicFramePr>
            <a:graphicFrameLocks noChangeAspect="1"/>
          </p:cNvGraphicFramePr>
          <p:nvPr>
            <p:extLst>
              <p:ext uri="{D42A27DB-BD31-4B8C-83A1-F6EECF244321}">
                <p14:modId xmlns:p14="http://schemas.microsoft.com/office/powerpoint/2010/main" val="1664146614"/>
              </p:ext>
            </p:extLst>
          </p:nvPr>
        </p:nvGraphicFramePr>
        <p:xfrm>
          <a:off x="3429000" y="5398067"/>
          <a:ext cx="1828800" cy="566738"/>
        </p:xfrm>
        <a:graphic>
          <a:graphicData uri="http://schemas.openxmlformats.org/presentationml/2006/ole">
            <mc:AlternateContent xmlns:mc="http://schemas.openxmlformats.org/markup-compatibility/2006">
              <mc:Choice xmlns:v="urn:schemas-microsoft-com:vml" Requires="v">
                <p:oleObj spid="_x0000_s89638" name="Equation" r:id="rId8" imgW="660240" imgH="203040" progId="Equation.DSMT4">
                  <p:embed/>
                </p:oleObj>
              </mc:Choice>
              <mc:Fallback>
                <p:oleObj name="Equation" r:id="rId8" imgW="660240" imgH="203040" progId="Equation.DSMT4">
                  <p:embed/>
                  <p:pic>
                    <p:nvPicPr>
                      <p:cNvPr id="0" name=""/>
                      <p:cNvPicPr>
                        <a:picLocks noChangeAspect="1" noChangeArrowheads="1"/>
                      </p:cNvPicPr>
                      <p:nvPr/>
                    </p:nvPicPr>
                    <p:blipFill>
                      <a:blip r:embed="rId9"/>
                      <a:srcRect/>
                      <a:stretch>
                        <a:fillRect/>
                      </a:stretch>
                    </p:blipFill>
                    <p:spPr bwMode="auto">
                      <a:xfrm>
                        <a:off x="3429000" y="5398067"/>
                        <a:ext cx="18288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250908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3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3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P spid="553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a:xfrm>
            <a:off x="105228" y="1295400"/>
            <a:ext cx="4390571" cy="4343400"/>
          </a:xfrm>
        </p:spPr>
        <p:txBody>
          <a:bodyPr/>
          <a:lstStyle/>
          <a:p>
            <a:pPr eaLnBrk="1" hangingPunct="1">
              <a:lnSpc>
                <a:spcPct val="150000"/>
              </a:lnSpc>
            </a:pPr>
            <a:r>
              <a:rPr lang="en-US" dirty="0" err="1"/>
              <a:t>Cạnh</a:t>
            </a:r>
            <a:r>
              <a:rPr lang="en-US" dirty="0"/>
              <a:t> song </a:t>
            </a:r>
            <a:r>
              <a:rPr lang="en-US" dirty="0" err="1"/>
              <a:t>song</a:t>
            </a:r>
            <a:r>
              <a:rPr lang="en-US" dirty="0"/>
              <a:t>: e</a:t>
            </a:r>
            <a:r>
              <a:rPr lang="en-US" baseline="-25000" dirty="0"/>
              <a:t>1</a:t>
            </a:r>
            <a:r>
              <a:rPr lang="en-US" dirty="0"/>
              <a:t>, e</a:t>
            </a:r>
            <a:r>
              <a:rPr lang="en-US" baseline="-25000" dirty="0"/>
              <a:t>7</a:t>
            </a:r>
          </a:p>
          <a:p>
            <a:pPr eaLnBrk="1" hangingPunct="1">
              <a:lnSpc>
                <a:spcPct val="150000"/>
              </a:lnSpc>
            </a:pPr>
            <a:r>
              <a:rPr lang="en-US" dirty="0" err="1"/>
              <a:t>Khuyên</a:t>
            </a:r>
            <a:r>
              <a:rPr lang="en-US" dirty="0"/>
              <a:t>: </a:t>
            </a:r>
            <a:r>
              <a:rPr lang="en-US" dirty="0" smtClean="0"/>
              <a:t>e</a:t>
            </a:r>
            <a:r>
              <a:rPr lang="en-US" baseline="-25000" dirty="0" smtClean="0"/>
              <a:t>9</a:t>
            </a:r>
          </a:p>
          <a:p>
            <a:pPr eaLnBrk="1" hangingPunct="1">
              <a:lnSpc>
                <a:spcPct val="150000"/>
              </a:lnSpc>
            </a:pPr>
            <a:r>
              <a:rPr lang="en-US" dirty="0" err="1" smtClean="0"/>
              <a:t>Đỉnh</a:t>
            </a:r>
            <a:r>
              <a:rPr lang="en-US" dirty="0" smtClean="0"/>
              <a:t> </a:t>
            </a:r>
            <a:r>
              <a:rPr lang="en-US" dirty="0" err="1" smtClean="0"/>
              <a:t>treo</a:t>
            </a:r>
            <a:r>
              <a:rPr lang="en-US" dirty="0" smtClean="0"/>
              <a:t> : 5</a:t>
            </a:r>
          </a:p>
          <a:p>
            <a:pPr eaLnBrk="1" hangingPunct="1">
              <a:lnSpc>
                <a:spcPct val="150000"/>
              </a:lnSpc>
            </a:pPr>
            <a:r>
              <a:rPr lang="en-US" dirty="0" err="1" smtClean="0"/>
              <a:t>Đỉnh</a:t>
            </a:r>
            <a:r>
              <a:rPr lang="en-US" dirty="0" smtClean="0"/>
              <a:t> </a:t>
            </a:r>
            <a:r>
              <a:rPr lang="en-US" dirty="0" err="1" smtClean="0"/>
              <a:t>cô</a:t>
            </a:r>
            <a:r>
              <a:rPr lang="en-US" dirty="0" smtClean="0"/>
              <a:t> lập:6</a:t>
            </a:r>
          </a:p>
          <a:p>
            <a:pPr eaLnBrk="1" hangingPunct="1">
              <a:lnSpc>
                <a:spcPct val="150000"/>
              </a:lnSpc>
            </a:pPr>
            <a:r>
              <a:rPr lang="en-US" dirty="0" smtClean="0"/>
              <a:t> </a:t>
            </a:r>
          </a:p>
          <a:p>
            <a:pPr eaLnBrk="1" hangingPunct="1">
              <a:lnSpc>
                <a:spcPct val="150000"/>
              </a:lnSpc>
            </a:pPr>
            <a:endParaRPr lang="en-US" dirty="0" smtClean="0"/>
          </a:p>
          <a:p>
            <a:pPr eaLnBrk="1" hangingPunct="1">
              <a:lnSpc>
                <a:spcPct val="150000"/>
              </a:lnSpc>
            </a:pPr>
            <a:endParaRPr lang="en-US" baseline="-25000" dirty="0" smtClean="0"/>
          </a:p>
          <a:p>
            <a:pPr marL="0" indent="0" eaLnBrk="1" hangingPunct="1">
              <a:lnSpc>
                <a:spcPct val="150000"/>
              </a:lnSpc>
              <a:buNone/>
            </a:pPr>
            <a:endParaRPr lang="en-US" baseline="-25000" dirty="0" smtClean="0"/>
          </a:p>
          <a:p>
            <a:pPr marL="0" indent="0" eaLnBrk="1" hangingPunct="1">
              <a:lnSpc>
                <a:spcPct val="150000"/>
              </a:lnSpc>
              <a:buNone/>
            </a:pPr>
            <a:endParaRPr lang="en-US" baseline="-25000" dirty="0" smtClean="0"/>
          </a:p>
          <a:p>
            <a:pPr eaLnBrk="1" hangingPunct="1">
              <a:lnSpc>
                <a:spcPct val="150000"/>
              </a:lnSpc>
            </a:pPr>
            <a:endParaRPr lang="en-US" dirty="0"/>
          </a:p>
          <a:p>
            <a:pPr marL="0" indent="0" eaLnBrk="1" hangingPunct="1">
              <a:lnSpc>
                <a:spcPct val="150000"/>
              </a:lnSpc>
              <a:buNone/>
            </a:pPr>
            <a:endParaRPr lang="en-US" dirty="0"/>
          </a:p>
          <a:p>
            <a:pPr eaLnBrk="1" hangingPunct="1">
              <a:lnSpc>
                <a:spcPct val="150000"/>
              </a:lnSpc>
            </a:pPr>
            <a:endParaRPr lang="en-SG" dirty="0"/>
          </a:p>
        </p:txBody>
      </p:sp>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61143"/>
            <a:ext cx="4666343"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2767715798"/>
              </p:ext>
            </p:extLst>
          </p:nvPr>
        </p:nvGraphicFramePr>
        <p:xfrm>
          <a:off x="533400" y="4267200"/>
          <a:ext cx="2362201" cy="517743"/>
        </p:xfrm>
        <a:graphic>
          <a:graphicData uri="http://schemas.openxmlformats.org/presentationml/2006/ole">
            <mc:AlternateContent xmlns:mc="http://schemas.openxmlformats.org/markup-compatibility/2006">
              <mc:Choice xmlns:v="urn:schemas-microsoft-com:vml" Requires="v">
                <p:oleObj spid="_x0000_s93357" name="Equation" r:id="rId4" imgW="927000" imgH="203040" progId="Equation.DSMT4">
                  <p:embed/>
                </p:oleObj>
              </mc:Choice>
              <mc:Fallback>
                <p:oleObj name="Equation" r:id="rId4" imgW="927000" imgH="203040" progId="Equation.DSMT4">
                  <p:embed/>
                  <p:pic>
                    <p:nvPicPr>
                      <p:cNvPr id="0" name=""/>
                      <p:cNvPicPr/>
                      <p:nvPr/>
                    </p:nvPicPr>
                    <p:blipFill>
                      <a:blip r:embed="rId5"/>
                      <a:stretch>
                        <a:fillRect/>
                      </a:stretch>
                    </p:blipFill>
                    <p:spPr>
                      <a:xfrm>
                        <a:off x="533400" y="4267200"/>
                        <a:ext cx="2362201" cy="517743"/>
                      </a:xfrm>
                      <a:prstGeom prst="rect">
                        <a:avLst/>
                      </a:prstGeom>
                    </p:spPr>
                  </p:pic>
                </p:oleObj>
              </mc:Fallback>
            </mc:AlternateContent>
          </a:graphicData>
        </a:graphic>
      </p:graphicFrame>
      <p:sp>
        <p:nvSpPr>
          <p:cNvPr id="6" name="TextBox 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39334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9" name="Rectangle 3"/>
              <p:cNvSpPr>
                <a:spLocks noGrp="1" noChangeArrowheads="1"/>
              </p:cNvSpPr>
              <p:nvPr>
                <p:ph idx="1"/>
              </p:nvPr>
            </p:nvSpPr>
            <p:spPr>
              <a:xfrm>
                <a:off x="381000" y="1143000"/>
                <a:ext cx="6172200" cy="5029200"/>
              </a:xfrm>
            </p:spPr>
            <p:txBody>
              <a:bodyPr/>
              <a:lstStyle/>
              <a:p>
                <a:pPr eaLnBrk="1" hangingPunct="1">
                  <a:spcAft>
                    <a:spcPts val="1200"/>
                  </a:spcAft>
                </a:pPr>
                <a:r>
                  <a:rPr lang="en-US" b="1" dirty="0" err="1">
                    <a:solidFill>
                      <a:srgbClr val="0000FF"/>
                    </a:solidFill>
                  </a:rPr>
                  <a:t>Đồ</a:t>
                </a:r>
                <a:r>
                  <a:rPr lang="en-US" b="1" dirty="0">
                    <a:solidFill>
                      <a:srgbClr val="0000FF"/>
                    </a:solidFill>
                  </a:rPr>
                  <a:t> </a:t>
                </a:r>
                <a:r>
                  <a:rPr lang="en-US" b="1" dirty="0" err="1">
                    <a:solidFill>
                      <a:srgbClr val="0000FF"/>
                    </a:solidFill>
                  </a:rPr>
                  <a:t>thị</a:t>
                </a:r>
                <a:r>
                  <a:rPr lang="en-US" b="1" dirty="0">
                    <a:solidFill>
                      <a:srgbClr val="0000FF"/>
                    </a:solidFill>
                  </a:rPr>
                  <a:t> </a:t>
                </a:r>
                <a:r>
                  <a:rPr lang="en-US" b="1" dirty="0" err="1">
                    <a:solidFill>
                      <a:srgbClr val="0000FF"/>
                    </a:solidFill>
                  </a:rPr>
                  <a:t>rỗng</a:t>
                </a:r>
                <a:r>
                  <a:rPr lang="en-US" dirty="0"/>
                  <a:t>: </a:t>
                </a:r>
                <a:r>
                  <a:rPr lang="en-US" dirty="0" err="1"/>
                  <a:t>tập</a:t>
                </a:r>
                <a:r>
                  <a:rPr lang="en-US" dirty="0"/>
                  <a:t> </a:t>
                </a:r>
                <a:r>
                  <a:rPr lang="en-US" dirty="0" err="1"/>
                  <a:t>cạnh</a:t>
                </a:r>
                <a:r>
                  <a:rPr lang="en-US" dirty="0"/>
                  <a:t> </a:t>
                </a:r>
                <a:r>
                  <a:rPr lang="en-US" dirty="0" err="1"/>
                  <a:t>là</a:t>
                </a:r>
                <a:r>
                  <a:rPr lang="en-US" dirty="0"/>
                  <a:t> </a:t>
                </a:r>
                <a:r>
                  <a:rPr lang="en-US" dirty="0" err="1"/>
                  <a:t>tập</a:t>
                </a:r>
                <a:r>
                  <a:rPr lang="en-US" dirty="0"/>
                  <a:t> </a:t>
                </a:r>
                <a:r>
                  <a:rPr lang="en-US" dirty="0" err="1"/>
                  <a:t>rỗng</a:t>
                </a:r>
                <a:endParaRPr lang="en-US" dirty="0"/>
              </a:p>
              <a:p>
                <a:pPr eaLnBrk="1" hangingPunct="1">
                  <a:spcAft>
                    <a:spcPts val="1200"/>
                  </a:spcAft>
                </a:pPr>
                <a:r>
                  <a:rPr lang="en-US" b="1" dirty="0" err="1">
                    <a:solidFill>
                      <a:srgbClr val="0000FF"/>
                    </a:solidFill>
                  </a:rPr>
                  <a:t>Đồ</a:t>
                </a:r>
                <a:r>
                  <a:rPr lang="en-US" b="1" dirty="0">
                    <a:solidFill>
                      <a:srgbClr val="0000FF"/>
                    </a:solidFill>
                  </a:rPr>
                  <a:t> </a:t>
                </a:r>
                <a:r>
                  <a:rPr lang="en-US" b="1" dirty="0" err="1">
                    <a:solidFill>
                      <a:srgbClr val="0000FF"/>
                    </a:solidFill>
                  </a:rPr>
                  <a:t>thị</a:t>
                </a:r>
                <a:r>
                  <a:rPr lang="en-US" b="1" dirty="0">
                    <a:solidFill>
                      <a:srgbClr val="0000FF"/>
                    </a:solidFill>
                  </a:rPr>
                  <a:t> </a:t>
                </a:r>
                <a:r>
                  <a:rPr lang="en-US" b="1" dirty="0" err="1">
                    <a:solidFill>
                      <a:srgbClr val="0000FF"/>
                    </a:solidFill>
                  </a:rPr>
                  <a:t>đủ</a:t>
                </a:r>
                <a:r>
                  <a:rPr lang="en-US" b="1" dirty="0">
                    <a:solidFill>
                      <a:srgbClr val="0000FF"/>
                    </a:solidFill>
                  </a:rPr>
                  <a:t>: </a:t>
                </a:r>
                <a:r>
                  <a:rPr lang="vi-VN" dirty="0"/>
                  <a:t>đồ thị </a:t>
                </a:r>
                <a:r>
                  <a:rPr lang="en-US" dirty="0" err="1" smtClean="0"/>
                  <a:t>đơn</a:t>
                </a:r>
                <a:r>
                  <a:rPr lang="en-US" dirty="0" smtClean="0"/>
                  <a:t> </a:t>
                </a:r>
                <a:r>
                  <a:rPr lang="vi-VN" dirty="0" smtClean="0"/>
                  <a:t>vô </a:t>
                </a:r>
                <a:r>
                  <a:rPr lang="vi-VN" dirty="0"/>
                  <a:t>hướng</a:t>
                </a:r>
                <a:r>
                  <a:rPr lang="vi-VN" dirty="0" smtClean="0"/>
                  <a:t>, </a:t>
                </a:r>
                <a:r>
                  <a:rPr lang="vi-VN" dirty="0"/>
                  <a:t>giữa hai đỉnh bất kỳ đều có đúng một cạnh. </a:t>
                </a:r>
                <a:endParaRPr lang="en-US" dirty="0"/>
              </a:p>
              <a:p>
                <a:pPr lvl="1" eaLnBrk="1" hangingPunct="1">
                  <a:spcAft>
                    <a:spcPts val="1200"/>
                  </a:spcAft>
                  <a:buClr>
                    <a:schemeClr val="accent5">
                      <a:lumMod val="25000"/>
                    </a:schemeClr>
                  </a:buClr>
                  <a:buFont typeface="Wingdings" pitchFamily="2" charset="2"/>
                  <a:buChar char="§"/>
                </a:pPr>
                <a:r>
                  <a:rPr lang="vi-VN" dirty="0"/>
                  <a:t>Đồ thị đủ </a:t>
                </a:r>
                <a:r>
                  <a:rPr lang="en-US" dirty="0"/>
                  <a:t>n</a:t>
                </a:r>
                <a:r>
                  <a:rPr lang="vi-VN" dirty="0"/>
                  <a:t> đỉnh ký hiệu là </a:t>
                </a:r>
                <a:r>
                  <a:rPr lang="vi-VN" b="1" dirty="0">
                    <a:solidFill>
                      <a:srgbClr val="FF0000"/>
                    </a:solidFill>
                  </a:rPr>
                  <a:t>K</a:t>
                </a:r>
                <a:r>
                  <a:rPr lang="en-US" b="1" baseline="-25000" dirty="0">
                    <a:solidFill>
                      <a:srgbClr val="FF0000"/>
                    </a:solidFill>
                  </a:rPr>
                  <a:t>n</a:t>
                </a:r>
                <a:r>
                  <a:rPr lang="en-US" dirty="0"/>
                  <a:t>.</a:t>
                </a:r>
              </a:p>
              <a:p>
                <a:pPr lvl="1" eaLnBrk="1" hangingPunct="1">
                  <a:spcAft>
                    <a:spcPts val="1200"/>
                  </a:spcAft>
                  <a:buClr>
                    <a:schemeClr val="accent5">
                      <a:lumMod val="25000"/>
                    </a:schemeClr>
                  </a:buClr>
                  <a:buFont typeface="Wingdings" pitchFamily="2" charset="2"/>
                  <a:buChar char="§"/>
                </a:pPr>
                <a:r>
                  <a:rPr lang="en-US" dirty="0" err="1"/>
                  <a:t>K</a:t>
                </a:r>
                <a:r>
                  <a:rPr lang="en-US" baseline="-25000" dirty="0" err="1"/>
                  <a:t>n</a:t>
                </a:r>
                <a:r>
                  <a:rPr lang="vi-VN" dirty="0"/>
                  <a:t> có </a:t>
                </a:r>
                <a14:m>
                  <m:oMath xmlns:m="http://schemas.openxmlformats.org/officeDocument/2006/math">
                    <m:r>
                      <a:rPr lang="en-US" sz="3600">
                        <a:latin typeface="Cambria Math"/>
                      </a:rPr>
                      <m:t> </m:t>
                    </m:r>
                    <m:f>
                      <m:fPr>
                        <m:ctrlPr>
                          <a:rPr lang="en-US" sz="3600" i="1">
                            <a:latin typeface="Cambria Math" panose="02040503050406030204" pitchFamily="18" charset="0"/>
                          </a:rPr>
                        </m:ctrlPr>
                      </m:fPr>
                      <m:num>
                        <m:r>
                          <a:rPr lang="en-US" sz="3600" b="0" i="1" smtClean="0">
                            <a:latin typeface="Cambria Math"/>
                          </a:rPr>
                          <m:t>𝑛</m:t>
                        </m:r>
                        <m:d>
                          <m:dPr>
                            <m:ctrlPr>
                              <a:rPr lang="en-US" sz="3600" i="1">
                                <a:latin typeface="Cambria Math" panose="02040503050406030204" pitchFamily="18" charset="0"/>
                              </a:rPr>
                            </m:ctrlPr>
                          </m:dPr>
                          <m:e>
                            <m:r>
                              <m:rPr>
                                <m:sty m:val="p"/>
                              </m:rPr>
                              <a:rPr lang="en-US" sz="3600" b="0" i="0" smtClean="0">
                                <a:latin typeface="Cambria Math"/>
                              </a:rPr>
                              <m:t>n</m:t>
                            </m:r>
                            <m:r>
                              <a:rPr lang="en-US" sz="3600">
                                <a:latin typeface="Cambria Math"/>
                              </a:rPr>
                              <m:t>−1</m:t>
                            </m:r>
                          </m:e>
                        </m:d>
                      </m:num>
                      <m:den>
                        <m:r>
                          <a:rPr lang="en-US" sz="3600">
                            <a:latin typeface="Cambria Math"/>
                          </a:rPr>
                          <m:t>2</m:t>
                        </m:r>
                      </m:den>
                    </m:f>
                  </m:oMath>
                </a14:m>
                <a:r>
                  <a:rPr lang="en-US" dirty="0"/>
                  <a:t> </a:t>
                </a:r>
                <a:r>
                  <a:rPr lang="vi-VN" dirty="0"/>
                  <a:t>cạnh.</a:t>
                </a:r>
                <a:endParaRPr lang="en-US" dirty="0"/>
              </a:p>
              <a:p>
                <a:pPr algn="just" eaLnBrk="1" hangingPunct="1"/>
                <a:r>
                  <a:rPr lang="en-US" altLang="en-US" b="1" dirty="0" err="1">
                    <a:solidFill>
                      <a:srgbClr val="0000FF"/>
                    </a:solidFill>
                  </a:rPr>
                  <a:t>Đồ</a:t>
                </a:r>
                <a:r>
                  <a:rPr lang="en-US" altLang="en-US" b="1" dirty="0">
                    <a:solidFill>
                      <a:srgbClr val="0000FF"/>
                    </a:solidFill>
                  </a:rPr>
                  <a:t> </a:t>
                </a:r>
                <a:r>
                  <a:rPr lang="en-US" altLang="en-US" b="1" dirty="0" err="1">
                    <a:solidFill>
                      <a:srgbClr val="0000FF"/>
                    </a:solidFill>
                  </a:rPr>
                  <a:t>thị</a:t>
                </a:r>
                <a:r>
                  <a:rPr lang="en-US" altLang="en-US" b="1" dirty="0">
                    <a:solidFill>
                      <a:srgbClr val="0000FF"/>
                    </a:solidFill>
                  </a:rPr>
                  <a:t> k-</a:t>
                </a:r>
                <a:r>
                  <a:rPr lang="en-US" altLang="en-US" b="1" dirty="0" err="1">
                    <a:solidFill>
                      <a:srgbClr val="0000FF"/>
                    </a:solidFill>
                  </a:rPr>
                  <a:t>đều</a:t>
                </a:r>
                <a:r>
                  <a:rPr lang="en-US" altLang="en-US" b="1" dirty="0">
                    <a:solidFill>
                      <a:srgbClr val="0000FF"/>
                    </a:solidFill>
                  </a:rPr>
                  <a:t>: </a:t>
                </a:r>
                <a:r>
                  <a:rPr lang="en-US" altLang="en-US" dirty="0" err="1"/>
                  <a:t>là</a:t>
                </a:r>
                <a:r>
                  <a:rPr lang="en-US" altLang="en-US" dirty="0"/>
                  <a:t> </a:t>
                </a:r>
                <a:r>
                  <a:rPr lang="en-US" altLang="en-US" dirty="0" err="1"/>
                  <a:t>đồ</a:t>
                </a:r>
                <a:r>
                  <a:rPr lang="en-US" altLang="en-US" dirty="0"/>
                  <a:t> </a:t>
                </a:r>
                <a:r>
                  <a:rPr lang="en-US" altLang="en-US" dirty="0" err="1"/>
                  <a:t>thị</a:t>
                </a:r>
                <a:r>
                  <a:rPr lang="en-US" altLang="en-US" dirty="0"/>
                  <a:t> </a:t>
                </a:r>
                <a:r>
                  <a:rPr lang="en-US" altLang="en-US" dirty="0" err="1"/>
                  <a:t>mà</a:t>
                </a:r>
                <a:r>
                  <a:rPr lang="en-US" altLang="en-US" dirty="0"/>
                  <a:t> </a:t>
                </a:r>
                <a:r>
                  <a:rPr lang="en-US" altLang="en-US" dirty="0" err="1"/>
                  <a:t>mọi</a:t>
                </a:r>
                <a:r>
                  <a:rPr lang="en-US" altLang="en-US" dirty="0"/>
                  <a:t> </a:t>
                </a:r>
                <a:r>
                  <a:rPr lang="en-US" altLang="en-US" dirty="0" err="1"/>
                  <a:t>đỉnh</a:t>
                </a:r>
                <a:r>
                  <a:rPr lang="en-US" altLang="en-US" dirty="0"/>
                  <a:t> </a:t>
                </a:r>
                <a:r>
                  <a:rPr lang="en-US" altLang="en-US" dirty="0" err="1"/>
                  <a:t>đều</a:t>
                </a:r>
                <a:r>
                  <a:rPr lang="en-US" altLang="en-US" dirty="0"/>
                  <a:t> </a:t>
                </a:r>
                <a:r>
                  <a:rPr lang="en-US" altLang="en-US" dirty="0" err="1"/>
                  <a:t>kề</a:t>
                </a:r>
                <a:r>
                  <a:rPr lang="en-US" altLang="en-US" dirty="0"/>
                  <a:t> </a:t>
                </a:r>
                <a:r>
                  <a:rPr lang="en-US" altLang="en-US" dirty="0" err="1"/>
                  <a:t>với</a:t>
                </a:r>
                <a:r>
                  <a:rPr lang="en-US" altLang="en-US" dirty="0"/>
                  <a:t> </a:t>
                </a:r>
                <a:r>
                  <a:rPr lang="en-US" altLang="en-US" dirty="0" err="1"/>
                  <a:t>đúng</a:t>
                </a:r>
                <a:r>
                  <a:rPr lang="en-US" altLang="en-US" dirty="0"/>
                  <a:t> k </a:t>
                </a:r>
                <a:r>
                  <a:rPr lang="en-US" altLang="en-US" dirty="0" err="1"/>
                  <a:t>đỉnh</a:t>
                </a:r>
                <a:r>
                  <a:rPr lang="en-US" altLang="en-US" dirty="0"/>
                  <a:t> </a:t>
                </a:r>
                <a:r>
                  <a:rPr lang="en-US" altLang="en-US" dirty="0" err="1"/>
                  <a:t>khác</a:t>
                </a:r>
                <a:r>
                  <a:rPr lang="en-US" altLang="en-US" dirty="0"/>
                  <a:t>.</a:t>
                </a:r>
              </a:p>
              <a:p>
                <a:pPr marL="457200" lvl="1" indent="0" eaLnBrk="1" hangingPunct="1">
                  <a:spcAft>
                    <a:spcPts val="1200"/>
                  </a:spcAft>
                  <a:buClr>
                    <a:schemeClr val="accent5">
                      <a:lumMod val="25000"/>
                    </a:schemeClr>
                  </a:buClr>
                  <a:buNone/>
                </a:pPr>
                <a:endParaRPr lang="en-US" dirty="0"/>
              </a:p>
            </p:txBody>
          </p:sp>
        </mc:Choice>
        <mc:Fallback xmlns="">
          <p:sp>
            <p:nvSpPr>
              <p:cNvPr id="14339" name="Rectangle 3"/>
              <p:cNvSpPr>
                <a:spLocks noGrp="1" noRot="1" noChangeAspect="1" noMove="1" noResize="1" noEditPoints="1" noAdjustHandles="1" noChangeArrowheads="1" noChangeShapeType="1" noTextEdit="1"/>
              </p:cNvSpPr>
              <p:nvPr>
                <p:ph idx="1"/>
              </p:nvPr>
            </p:nvSpPr>
            <p:spPr>
              <a:xfrm>
                <a:off x="381000" y="1143000"/>
                <a:ext cx="6172200" cy="5029200"/>
              </a:xfrm>
              <a:blipFill>
                <a:blip r:embed="rId2"/>
                <a:stretch>
                  <a:fillRect l="-2767" t="-3030" r="-1976" b="-364"/>
                </a:stretch>
              </a:blipFill>
            </p:spPr>
            <p:txBody>
              <a:bodyPr/>
              <a:lstStyle/>
              <a:p>
                <a:r>
                  <a:rPr lang="en-US">
                    <a:noFill/>
                  </a:rPr>
                  <a:t> </a:t>
                </a:r>
              </a:p>
            </p:txBody>
          </p:sp>
        </mc:Fallback>
      </mc:AlternateContent>
      <p:sp>
        <p:nvSpPr>
          <p:cNvPr id="14340" name="Oval 7"/>
          <p:cNvSpPr>
            <a:spLocks noChangeArrowheads="1"/>
          </p:cNvSpPr>
          <p:nvPr/>
        </p:nvSpPr>
        <p:spPr bwMode="auto">
          <a:xfrm>
            <a:off x="7391400" y="38862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C</a:t>
            </a:r>
            <a:endParaRPr lang="en-SG" sz="2400" b="0">
              <a:solidFill>
                <a:srgbClr val="0033CC"/>
              </a:solidFill>
            </a:endParaRPr>
          </a:p>
        </p:txBody>
      </p:sp>
      <p:sp>
        <p:nvSpPr>
          <p:cNvPr id="14341" name="Oval 8"/>
          <p:cNvSpPr>
            <a:spLocks noChangeArrowheads="1"/>
          </p:cNvSpPr>
          <p:nvPr/>
        </p:nvSpPr>
        <p:spPr bwMode="auto">
          <a:xfrm>
            <a:off x="6629400" y="22860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A</a:t>
            </a:r>
            <a:endParaRPr lang="en-SG" sz="2400" b="0">
              <a:solidFill>
                <a:srgbClr val="0033CC"/>
              </a:solidFill>
            </a:endParaRPr>
          </a:p>
        </p:txBody>
      </p:sp>
      <p:sp>
        <p:nvSpPr>
          <p:cNvPr id="14342" name="Oval 9"/>
          <p:cNvSpPr>
            <a:spLocks noChangeArrowheads="1"/>
          </p:cNvSpPr>
          <p:nvPr/>
        </p:nvSpPr>
        <p:spPr bwMode="auto">
          <a:xfrm>
            <a:off x="8229600" y="22098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B</a:t>
            </a:r>
            <a:endParaRPr lang="en-SG" sz="2400" b="0">
              <a:solidFill>
                <a:srgbClr val="0033CC"/>
              </a:solidFill>
            </a:endParaRPr>
          </a:p>
        </p:txBody>
      </p:sp>
      <p:cxnSp>
        <p:nvCxnSpPr>
          <p:cNvPr id="13" name="Straight Connector 12"/>
          <p:cNvCxnSpPr>
            <a:cxnSpLocks noChangeShapeType="1"/>
            <a:stCxn id="14341" idx="6"/>
            <a:endCxn id="14342" idx="2"/>
          </p:cNvCxnSpPr>
          <p:nvPr/>
        </p:nvCxnSpPr>
        <p:spPr bwMode="auto">
          <a:xfrm flipV="1">
            <a:off x="7162800" y="2514600"/>
            <a:ext cx="1066800" cy="762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a:stCxn id="14341" idx="4"/>
            <a:endCxn id="14340" idx="1"/>
          </p:cNvCxnSpPr>
          <p:nvPr/>
        </p:nvCxnSpPr>
        <p:spPr bwMode="auto">
          <a:xfrm rot="16200000" flipH="1">
            <a:off x="6642894" y="3148806"/>
            <a:ext cx="1079500" cy="573088"/>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a:stCxn id="14342" idx="4"/>
            <a:endCxn id="14340" idx="7"/>
          </p:cNvCxnSpPr>
          <p:nvPr/>
        </p:nvCxnSpPr>
        <p:spPr bwMode="auto">
          <a:xfrm rot="5400000">
            <a:off x="7593807" y="3072606"/>
            <a:ext cx="1155700" cy="64928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2" name="TextBox 11"/>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Các dạng đồ thị</a:t>
            </a:r>
          </a:p>
        </p:txBody>
      </p:sp>
    </p:spTree>
    <p:extLst>
      <p:ext uri="{BB962C8B-B14F-4D97-AF65-F5344CB8AC3E}">
        <p14:creationId xmlns:p14="http://schemas.microsoft.com/office/powerpoint/2010/main" val="2934844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0" grpId="0" animBg="1"/>
      <p:bldP spid="14341" grpId="0" animBg="1"/>
      <p:bldP spid="143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52400" y="1143000"/>
            <a:ext cx="6477000" cy="5448300"/>
          </a:xfrm>
        </p:spPr>
        <p:txBody>
          <a:bodyPr/>
          <a:lstStyle/>
          <a:p>
            <a:pPr eaLnBrk="1" hangingPunct="1">
              <a:spcAft>
                <a:spcPts val="600"/>
              </a:spcAft>
            </a:pPr>
            <a:r>
              <a:rPr lang="en-US" b="1" dirty="0" err="1">
                <a:solidFill>
                  <a:srgbClr val="0000FF"/>
                </a:solidFill>
              </a:rPr>
              <a:t>Đồ</a:t>
            </a:r>
            <a:r>
              <a:rPr lang="en-US" b="1" dirty="0">
                <a:solidFill>
                  <a:srgbClr val="0000FF"/>
                </a:solidFill>
              </a:rPr>
              <a:t> </a:t>
            </a:r>
            <a:r>
              <a:rPr lang="en-US" b="1" dirty="0" err="1">
                <a:solidFill>
                  <a:srgbClr val="0000FF"/>
                </a:solidFill>
              </a:rPr>
              <a:t>thị</a:t>
            </a:r>
            <a:r>
              <a:rPr lang="en-US" b="1" dirty="0">
                <a:solidFill>
                  <a:srgbClr val="0000FF"/>
                </a:solidFill>
              </a:rPr>
              <a:t> </a:t>
            </a:r>
            <a:r>
              <a:rPr lang="en-US" b="1" dirty="0" err="1">
                <a:solidFill>
                  <a:srgbClr val="0000FF"/>
                </a:solidFill>
              </a:rPr>
              <a:t>lưỡng</a:t>
            </a:r>
            <a:r>
              <a:rPr lang="en-US" b="1" dirty="0">
                <a:solidFill>
                  <a:srgbClr val="0000FF"/>
                </a:solidFill>
              </a:rPr>
              <a:t> </a:t>
            </a:r>
            <a:r>
              <a:rPr lang="en-US" b="1" dirty="0" err="1">
                <a:solidFill>
                  <a:srgbClr val="0000FF"/>
                </a:solidFill>
              </a:rPr>
              <a:t>phân</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vi-VN" dirty="0"/>
              <a:t>G=(V, E) </a:t>
            </a:r>
            <a:r>
              <a:rPr lang="en-US" dirty="0"/>
              <a:t> </a:t>
            </a:r>
            <a:r>
              <a:rPr lang="en-US" dirty="0" err="1"/>
              <a:t>có</a:t>
            </a:r>
            <a:r>
              <a:rPr lang="vi-VN" dirty="0"/>
              <a:t> tập </a:t>
            </a:r>
            <a:r>
              <a:rPr lang="en-US" dirty="0"/>
              <a:t>V</a:t>
            </a:r>
            <a:r>
              <a:rPr lang="vi-VN" dirty="0"/>
              <a:t> được chia thành hai tập </a:t>
            </a:r>
            <a:r>
              <a:rPr lang="en-US" dirty="0"/>
              <a:t>V</a:t>
            </a:r>
            <a:r>
              <a:rPr lang="vi-VN" baseline="-25000" dirty="0"/>
              <a:t>1</a:t>
            </a:r>
            <a:r>
              <a:rPr lang="vi-VN" dirty="0"/>
              <a:t> và </a:t>
            </a:r>
            <a:r>
              <a:rPr lang="en-US" dirty="0"/>
              <a:t>V</a:t>
            </a:r>
            <a:r>
              <a:rPr lang="vi-VN" baseline="-25000" dirty="0"/>
              <a:t>2</a:t>
            </a:r>
            <a:r>
              <a:rPr lang="vi-VN" dirty="0"/>
              <a:t> </a:t>
            </a:r>
            <a:r>
              <a:rPr lang="en-US" dirty="0" err="1"/>
              <a:t>thỏa</a:t>
            </a:r>
            <a:r>
              <a:rPr lang="vi-VN" dirty="0"/>
              <a:t>:</a:t>
            </a:r>
            <a:r>
              <a:rPr lang="en-US" dirty="0"/>
              <a:t> </a:t>
            </a:r>
            <a:endParaRPr lang="vi-VN" dirty="0"/>
          </a:p>
          <a:p>
            <a:pPr lvl="1" eaLnBrk="1" hangingPunct="1">
              <a:spcAft>
                <a:spcPts val="600"/>
              </a:spcAft>
              <a:buClr>
                <a:schemeClr val="accent1">
                  <a:lumMod val="50000"/>
                </a:schemeClr>
              </a:buClr>
              <a:buFont typeface="Wingdings" pitchFamily="2" charset="2"/>
              <a:buChar char="§"/>
            </a:pPr>
            <a:r>
              <a:rPr lang="en-US" dirty="0"/>
              <a:t>V</a:t>
            </a:r>
            <a:r>
              <a:rPr lang="en-US" baseline="-25000" dirty="0"/>
              <a:t>1</a:t>
            </a:r>
            <a:r>
              <a:rPr lang="en-US" dirty="0"/>
              <a:t> </a:t>
            </a:r>
            <a:r>
              <a:rPr lang="en-US" dirty="0" err="1"/>
              <a:t>và</a:t>
            </a:r>
            <a:r>
              <a:rPr lang="en-US" dirty="0"/>
              <a:t> V</a:t>
            </a:r>
            <a:r>
              <a:rPr lang="en-US" baseline="-25000" dirty="0"/>
              <a:t>2</a:t>
            </a:r>
            <a:r>
              <a:rPr lang="en-US" dirty="0"/>
              <a:t> </a:t>
            </a:r>
            <a:r>
              <a:rPr lang="en-US" dirty="0" err="1"/>
              <a:t>phân</a:t>
            </a:r>
            <a:r>
              <a:rPr lang="en-US" dirty="0"/>
              <a:t> </a:t>
            </a:r>
            <a:r>
              <a:rPr lang="en-US" dirty="0" err="1"/>
              <a:t>hoạch</a:t>
            </a:r>
            <a:r>
              <a:rPr lang="en-US" dirty="0"/>
              <a:t> </a:t>
            </a:r>
            <a:r>
              <a:rPr lang="en-US" dirty="0" smtClean="0"/>
              <a:t>V, (</a:t>
            </a:r>
            <a:r>
              <a:rPr lang="en-US" dirty="0"/>
              <a:t>V= </a:t>
            </a:r>
            <a:r>
              <a:rPr lang="en-US" dirty="0" smtClean="0"/>
              <a:t>V</a:t>
            </a:r>
            <a:r>
              <a:rPr lang="en-US" baseline="-25000" dirty="0" smtClean="0"/>
              <a:t>1</a:t>
            </a:r>
            <a:r>
              <a:rPr lang="en-US" dirty="0"/>
              <a:t> </a:t>
            </a:r>
            <a:r>
              <a:rPr lang="en-US" dirty="0" smtClean="0">
                <a:sym typeface="Symbol" panose="05050102010706020507" pitchFamily="18" charset="2"/>
              </a:rPr>
              <a:t></a:t>
            </a:r>
            <a:r>
              <a:rPr lang="en-US" dirty="0" smtClean="0"/>
              <a:t>V</a:t>
            </a:r>
            <a:r>
              <a:rPr lang="en-US" baseline="-25000" dirty="0" smtClean="0"/>
              <a:t>2   </a:t>
            </a:r>
            <a:r>
              <a:rPr lang="en-US" dirty="0" smtClean="0"/>
              <a:t> </a:t>
            </a:r>
            <a:r>
              <a:rPr lang="en-US" dirty="0" err="1" smtClean="0"/>
              <a:t>và</a:t>
            </a:r>
            <a:r>
              <a:rPr lang="en-US" dirty="0" smtClean="0"/>
              <a:t> V</a:t>
            </a:r>
            <a:r>
              <a:rPr lang="en-US" baseline="-25000" dirty="0" smtClean="0"/>
              <a:t>1</a:t>
            </a:r>
            <a:r>
              <a:rPr lang="en-US" dirty="0" smtClean="0"/>
              <a:t> </a:t>
            </a:r>
            <a:r>
              <a:rPr lang="en-US" dirty="0" smtClean="0">
                <a:sym typeface="Symbol" panose="05050102010706020507" pitchFamily="18" charset="2"/>
              </a:rPr>
              <a:t></a:t>
            </a:r>
            <a:r>
              <a:rPr lang="en-US" dirty="0" smtClean="0"/>
              <a:t>V</a:t>
            </a:r>
            <a:r>
              <a:rPr lang="en-US" baseline="-25000" dirty="0" smtClean="0"/>
              <a:t>2</a:t>
            </a:r>
            <a:r>
              <a:rPr lang="en-US" dirty="0" smtClean="0">
                <a:sym typeface="Symbol" pitchFamily="18" charset="2"/>
              </a:rPr>
              <a:t>=);</a:t>
            </a:r>
            <a:endParaRPr lang="en-US" dirty="0">
              <a:sym typeface="Symbol" pitchFamily="18" charset="2"/>
            </a:endParaRPr>
          </a:p>
          <a:p>
            <a:pPr lvl="1" eaLnBrk="1" hangingPunct="1">
              <a:spcAft>
                <a:spcPts val="600"/>
              </a:spcAft>
              <a:buClr>
                <a:schemeClr val="accent1">
                  <a:lumMod val="50000"/>
                </a:schemeClr>
              </a:buClr>
              <a:buFont typeface="Wingdings" pitchFamily="2" charset="2"/>
              <a:buChar char="§"/>
            </a:pPr>
            <a:r>
              <a:rPr lang="en-US" dirty="0" err="1"/>
              <a:t>Cạnh</a:t>
            </a:r>
            <a:r>
              <a:rPr lang="en-US" dirty="0"/>
              <a:t> </a:t>
            </a:r>
            <a:r>
              <a:rPr lang="en-US" dirty="0" err="1"/>
              <a:t>chỉ</a:t>
            </a:r>
            <a:r>
              <a:rPr lang="en-US" dirty="0"/>
              <a:t> </a:t>
            </a:r>
            <a:r>
              <a:rPr lang="en-US" dirty="0" err="1"/>
              <a:t>nối</a:t>
            </a:r>
            <a:r>
              <a:rPr lang="en-US" dirty="0"/>
              <a:t> </a:t>
            </a:r>
            <a:r>
              <a:rPr lang="en-US" dirty="0" err="1"/>
              <a:t>giữa</a:t>
            </a:r>
            <a:r>
              <a:rPr lang="en-US" dirty="0"/>
              <a:t> V</a:t>
            </a:r>
            <a:r>
              <a:rPr lang="en-US" baseline="-25000" dirty="0"/>
              <a:t>1</a:t>
            </a:r>
            <a:r>
              <a:rPr lang="en-US" dirty="0"/>
              <a:t> </a:t>
            </a:r>
            <a:r>
              <a:rPr lang="en-US" dirty="0" err="1"/>
              <a:t>và</a:t>
            </a:r>
            <a:r>
              <a:rPr lang="en-US" dirty="0"/>
              <a:t> V</a:t>
            </a:r>
            <a:r>
              <a:rPr lang="en-US" baseline="-25000" dirty="0"/>
              <a:t>2</a:t>
            </a:r>
            <a:r>
              <a:rPr lang="en-US" dirty="0"/>
              <a:t>.</a:t>
            </a:r>
            <a:endParaRPr lang="vi-VN" dirty="0"/>
          </a:p>
          <a:p>
            <a:pPr eaLnBrk="1" hangingPunct="1">
              <a:spcAft>
                <a:spcPts val="600"/>
              </a:spcAft>
            </a:pPr>
            <a:r>
              <a:rPr lang="en-US" b="1" dirty="0" err="1">
                <a:solidFill>
                  <a:srgbClr val="0000FF"/>
                </a:solidFill>
              </a:rPr>
              <a:t>Đồ</a:t>
            </a:r>
            <a:r>
              <a:rPr lang="en-US" b="1" dirty="0">
                <a:solidFill>
                  <a:srgbClr val="0000FF"/>
                </a:solidFill>
              </a:rPr>
              <a:t> </a:t>
            </a:r>
            <a:r>
              <a:rPr lang="en-US" b="1" dirty="0" err="1">
                <a:solidFill>
                  <a:srgbClr val="0000FF"/>
                </a:solidFill>
              </a:rPr>
              <a:t>thị</a:t>
            </a:r>
            <a:r>
              <a:rPr lang="en-US" b="1" dirty="0">
                <a:solidFill>
                  <a:srgbClr val="0000FF"/>
                </a:solidFill>
              </a:rPr>
              <a:t> </a:t>
            </a:r>
            <a:r>
              <a:rPr lang="vi-VN" b="1" dirty="0">
                <a:solidFill>
                  <a:srgbClr val="0000FF"/>
                </a:solidFill>
              </a:rPr>
              <a:t>lưỡng phân đủ</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lưỡng</a:t>
            </a:r>
            <a:r>
              <a:rPr lang="en-US" dirty="0"/>
              <a:t> </a:t>
            </a:r>
            <a:r>
              <a:rPr lang="en-US" dirty="0" err="1"/>
              <a:t>phân</a:t>
            </a:r>
            <a:r>
              <a:rPr lang="en-US" dirty="0"/>
              <a:t> </a:t>
            </a:r>
            <a:r>
              <a:rPr lang="en-US" dirty="0" err="1"/>
              <a:t>thỏa</a:t>
            </a:r>
            <a:r>
              <a:rPr lang="en-US" dirty="0"/>
              <a:t> </a:t>
            </a:r>
            <a:r>
              <a:rPr lang="en-US" dirty="0" err="1"/>
              <a:t>điều</a:t>
            </a:r>
            <a:r>
              <a:rPr lang="en-US" dirty="0"/>
              <a:t> </a:t>
            </a:r>
            <a:r>
              <a:rPr lang="en-US" dirty="0" err="1"/>
              <a:t>kiện</a:t>
            </a:r>
            <a:r>
              <a:rPr lang="en-US" dirty="0"/>
              <a:t> </a:t>
            </a:r>
            <a:r>
              <a:rPr lang="en-US" dirty="0" err="1"/>
              <a:t>mỗi</a:t>
            </a:r>
            <a:r>
              <a:rPr lang="en-US" dirty="0"/>
              <a:t> </a:t>
            </a:r>
            <a:r>
              <a:rPr lang="en-US" dirty="0" err="1"/>
              <a:t>đỉnh</a:t>
            </a:r>
            <a:r>
              <a:rPr lang="en-US" dirty="0"/>
              <a:t> </a:t>
            </a:r>
            <a:r>
              <a:rPr lang="en-US" dirty="0" err="1"/>
              <a:t>trong</a:t>
            </a:r>
            <a:r>
              <a:rPr lang="en-US" dirty="0"/>
              <a:t> </a:t>
            </a:r>
            <a:r>
              <a:rPr lang="en-US" dirty="0">
                <a:sym typeface="Symbol" pitchFamily="18" charset="2"/>
              </a:rPr>
              <a:t>V</a:t>
            </a:r>
            <a:r>
              <a:rPr lang="vi-VN" baseline="-25000" dirty="0">
                <a:sym typeface="Symbol" pitchFamily="18" charset="2"/>
              </a:rPr>
              <a:t>1</a:t>
            </a:r>
            <a:r>
              <a:rPr lang="en-US" dirty="0"/>
              <a:t> </a:t>
            </a:r>
            <a:r>
              <a:rPr lang="en-US" dirty="0" err="1"/>
              <a:t>kề</a:t>
            </a:r>
            <a:r>
              <a:rPr lang="en-US" dirty="0"/>
              <a:t> </a:t>
            </a:r>
            <a:r>
              <a:rPr lang="en-US" dirty="0" err="1"/>
              <a:t>với</a:t>
            </a:r>
            <a:r>
              <a:rPr lang="en-US" dirty="0"/>
              <a:t> </a:t>
            </a:r>
            <a:r>
              <a:rPr lang="en-US" dirty="0" err="1"/>
              <a:t>mọi</a:t>
            </a:r>
            <a:r>
              <a:rPr lang="en-US" dirty="0"/>
              <a:t> </a:t>
            </a:r>
            <a:r>
              <a:rPr lang="en-US" dirty="0" err="1"/>
              <a:t>đỉnh</a:t>
            </a:r>
            <a:r>
              <a:rPr lang="en-US" dirty="0"/>
              <a:t> </a:t>
            </a:r>
            <a:r>
              <a:rPr lang="en-US" dirty="0" err="1"/>
              <a:t>trong</a:t>
            </a:r>
            <a:r>
              <a:rPr lang="en-US" dirty="0"/>
              <a:t> </a:t>
            </a:r>
            <a:r>
              <a:rPr lang="en-US" dirty="0">
                <a:sym typeface="Symbol" pitchFamily="18" charset="2"/>
              </a:rPr>
              <a:t>V</a:t>
            </a:r>
            <a:r>
              <a:rPr lang="vi-VN" baseline="-25000" dirty="0">
                <a:sym typeface="Symbol" pitchFamily="18" charset="2"/>
              </a:rPr>
              <a:t>2</a:t>
            </a:r>
            <a:r>
              <a:rPr lang="vi-VN" dirty="0">
                <a:sym typeface="Symbol" pitchFamily="18" charset="2"/>
              </a:rPr>
              <a:t>.</a:t>
            </a:r>
          </a:p>
          <a:p>
            <a:pPr marL="457200" lvl="1" indent="0" eaLnBrk="1" hangingPunct="1">
              <a:spcAft>
                <a:spcPts val="600"/>
              </a:spcAft>
              <a:buNone/>
            </a:pPr>
            <a:r>
              <a:rPr lang="en-US" dirty="0" err="1">
                <a:sym typeface="Symbol" pitchFamily="18" charset="2"/>
              </a:rPr>
              <a:t>Nếu</a:t>
            </a:r>
            <a:r>
              <a:rPr lang="vi-VN" dirty="0">
                <a:sym typeface="Symbol" pitchFamily="18" charset="2"/>
              </a:rPr>
              <a:t></a:t>
            </a:r>
            <a:r>
              <a:rPr lang="en-US" dirty="0">
                <a:sym typeface="Symbol" pitchFamily="18" charset="2"/>
              </a:rPr>
              <a:t>V</a:t>
            </a:r>
            <a:r>
              <a:rPr lang="vi-VN" baseline="-25000" dirty="0">
                <a:sym typeface="Symbol" pitchFamily="18" charset="2"/>
              </a:rPr>
              <a:t>1</a:t>
            </a:r>
            <a:r>
              <a:rPr lang="vi-VN" dirty="0">
                <a:sym typeface="Symbol" pitchFamily="18" charset="2"/>
              </a:rPr>
              <a:t>=</a:t>
            </a:r>
            <a:r>
              <a:rPr lang="en-US" dirty="0">
                <a:sym typeface="Symbol" pitchFamily="18" charset="2"/>
              </a:rPr>
              <a:t>n</a:t>
            </a:r>
            <a:r>
              <a:rPr lang="vi-VN" dirty="0">
                <a:sym typeface="Symbol" pitchFamily="18" charset="2"/>
              </a:rPr>
              <a:t> và </a:t>
            </a:r>
            <a:r>
              <a:rPr lang="en-US" dirty="0">
                <a:sym typeface="Symbol" pitchFamily="18" charset="2"/>
              </a:rPr>
              <a:t>V</a:t>
            </a:r>
            <a:r>
              <a:rPr lang="vi-VN" baseline="-25000" dirty="0">
                <a:sym typeface="Symbol" pitchFamily="18" charset="2"/>
              </a:rPr>
              <a:t>2</a:t>
            </a:r>
            <a:r>
              <a:rPr lang="vi-VN" dirty="0">
                <a:sym typeface="Symbol" pitchFamily="18" charset="2"/>
              </a:rPr>
              <a:t>=</a:t>
            </a:r>
            <a:r>
              <a:rPr lang="en-US" dirty="0">
                <a:sym typeface="Symbol" pitchFamily="18" charset="2"/>
              </a:rPr>
              <a:t>m, ta </a:t>
            </a:r>
            <a:r>
              <a:rPr lang="vi-VN" dirty="0">
                <a:sym typeface="Symbol" pitchFamily="18" charset="2"/>
              </a:rPr>
              <a:t>ký hiệu </a:t>
            </a:r>
            <a:r>
              <a:rPr lang="vi-VN" b="1" dirty="0">
                <a:solidFill>
                  <a:srgbClr val="C00000"/>
                </a:solidFill>
                <a:sym typeface="Symbol" pitchFamily="18" charset="2"/>
              </a:rPr>
              <a:t>K</a:t>
            </a:r>
            <a:r>
              <a:rPr lang="en-US" b="1" baseline="-25000" dirty="0">
                <a:solidFill>
                  <a:srgbClr val="C00000"/>
                </a:solidFill>
                <a:sym typeface="Symbol" pitchFamily="18" charset="2"/>
              </a:rPr>
              <a:t>n</a:t>
            </a:r>
            <a:r>
              <a:rPr lang="vi-VN" b="1" baseline="-25000" dirty="0">
                <a:solidFill>
                  <a:srgbClr val="C00000"/>
                </a:solidFill>
                <a:sym typeface="Symbol" pitchFamily="18" charset="2"/>
              </a:rPr>
              <a:t>,</a:t>
            </a:r>
            <a:r>
              <a:rPr lang="en-US" b="1" baseline="-25000" dirty="0">
                <a:solidFill>
                  <a:srgbClr val="C00000"/>
                </a:solidFill>
                <a:sym typeface="Symbol" pitchFamily="18" charset="2"/>
              </a:rPr>
              <a:t>m</a:t>
            </a:r>
            <a:endParaRPr lang="vi-VN" b="1" dirty="0">
              <a:solidFill>
                <a:srgbClr val="C00000"/>
              </a:solidFill>
              <a:sym typeface="Symbol" pitchFamily="18" charset="2"/>
            </a:endParaRPr>
          </a:p>
        </p:txBody>
      </p:sp>
      <p:sp>
        <p:nvSpPr>
          <p:cNvPr id="15364" name="Oval 5"/>
          <p:cNvSpPr>
            <a:spLocks noChangeArrowheads="1"/>
          </p:cNvSpPr>
          <p:nvPr/>
        </p:nvSpPr>
        <p:spPr bwMode="auto">
          <a:xfrm>
            <a:off x="6705600" y="44958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C</a:t>
            </a:r>
            <a:endParaRPr lang="en-SG" sz="2400" b="0">
              <a:solidFill>
                <a:srgbClr val="0033CC"/>
              </a:solidFill>
            </a:endParaRPr>
          </a:p>
        </p:txBody>
      </p:sp>
      <p:sp>
        <p:nvSpPr>
          <p:cNvPr id="15365" name="Oval 6"/>
          <p:cNvSpPr>
            <a:spLocks noChangeArrowheads="1"/>
          </p:cNvSpPr>
          <p:nvPr/>
        </p:nvSpPr>
        <p:spPr bwMode="auto">
          <a:xfrm>
            <a:off x="6629400" y="21336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A</a:t>
            </a:r>
            <a:endParaRPr lang="en-SG" sz="2400" b="0">
              <a:solidFill>
                <a:srgbClr val="0033CC"/>
              </a:solidFill>
            </a:endParaRPr>
          </a:p>
        </p:txBody>
      </p:sp>
      <p:sp>
        <p:nvSpPr>
          <p:cNvPr id="15366" name="Oval 7"/>
          <p:cNvSpPr>
            <a:spLocks noChangeArrowheads="1"/>
          </p:cNvSpPr>
          <p:nvPr/>
        </p:nvSpPr>
        <p:spPr bwMode="auto">
          <a:xfrm>
            <a:off x="6705600" y="33528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B</a:t>
            </a:r>
            <a:endParaRPr lang="en-SG" sz="2400" b="0">
              <a:solidFill>
                <a:srgbClr val="0033CC"/>
              </a:solidFill>
            </a:endParaRPr>
          </a:p>
        </p:txBody>
      </p:sp>
      <p:cxnSp>
        <p:nvCxnSpPr>
          <p:cNvPr id="15367" name="Straight Connector 8"/>
          <p:cNvCxnSpPr>
            <a:cxnSpLocks noChangeShapeType="1"/>
            <a:stCxn id="15365" idx="6"/>
            <a:endCxn id="15370" idx="2"/>
          </p:cNvCxnSpPr>
          <p:nvPr/>
        </p:nvCxnSpPr>
        <p:spPr bwMode="auto">
          <a:xfrm>
            <a:off x="7162800" y="2438400"/>
            <a:ext cx="1295400" cy="6096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5368" name="Straight Connector 9"/>
          <p:cNvCxnSpPr>
            <a:cxnSpLocks noChangeShapeType="1"/>
            <a:stCxn id="15365" idx="5"/>
            <a:endCxn id="15371" idx="2"/>
          </p:cNvCxnSpPr>
          <p:nvPr/>
        </p:nvCxnSpPr>
        <p:spPr bwMode="auto">
          <a:xfrm rot="16200000" flipH="1">
            <a:off x="7003257" y="2736056"/>
            <a:ext cx="1612900" cy="144938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5369" name="Straight Connector 10"/>
          <p:cNvCxnSpPr>
            <a:cxnSpLocks noChangeShapeType="1"/>
            <a:stCxn id="15366" idx="6"/>
            <a:endCxn id="15371" idx="2"/>
          </p:cNvCxnSpPr>
          <p:nvPr/>
        </p:nvCxnSpPr>
        <p:spPr bwMode="auto">
          <a:xfrm>
            <a:off x="7239000" y="3657600"/>
            <a:ext cx="1295400" cy="6096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5370" name="Oval 22"/>
          <p:cNvSpPr>
            <a:spLocks noChangeArrowheads="1"/>
          </p:cNvSpPr>
          <p:nvPr/>
        </p:nvSpPr>
        <p:spPr bwMode="auto">
          <a:xfrm>
            <a:off x="8458200" y="27432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D</a:t>
            </a:r>
            <a:endParaRPr lang="en-SG" sz="2400" b="0">
              <a:solidFill>
                <a:srgbClr val="0033CC"/>
              </a:solidFill>
            </a:endParaRPr>
          </a:p>
        </p:txBody>
      </p:sp>
      <p:sp>
        <p:nvSpPr>
          <p:cNvPr id="15371" name="Oval 23"/>
          <p:cNvSpPr>
            <a:spLocks noChangeArrowheads="1"/>
          </p:cNvSpPr>
          <p:nvPr/>
        </p:nvSpPr>
        <p:spPr bwMode="auto">
          <a:xfrm>
            <a:off x="8534400" y="39624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E</a:t>
            </a:r>
            <a:endParaRPr lang="en-SG" sz="2400" b="0">
              <a:solidFill>
                <a:srgbClr val="0033CC"/>
              </a:solidFill>
            </a:endParaRPr>
          </a:p>
        </p:txBody>
      </p:sp>
      <p:cxnSp>
        <p:nvCxnSpPr>
          <p:cNvPr id="15372" name="Straight Connector 30"/>
          <p:cNvCxnSpPr>
            <a:cxnSpLocks noChangeShapeType="1"/>
            <a:stCxn id="15364" idx="7"/>
            <a:endCxn id="15370" idx="3"/>
          </p:cNvCxnSpPr>
          <p:nvPr/>
        </p:nvCxnSpPr>
        <p:spPr bwMode="auto">
          <a:xfrm rot="5400000" flipH="1" flipV="1">
            <a:off x="7188201" y="3236912"/>
            <a:ext cx="1320800" cy="1374775"/>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34" name="Straight Connector 33"/>
          <p:cNvCxnSpPr>
            <a:cxnSpLocks noChangeShapeType="1"/>
            <a:stCxn id="15366" idx="6"/>
            <a:endCxn id="15370" idx="2"/>
          </p:cNvCxnSpPr>
          <p:nvPr/>
        </p:nvCxnSpPr>
        <p:spPr bwMode="auto">
          <a:xfrm flipV="1">
            <a:off x="7239000" y="3048000"/>
            <a:ext cx="1219200" cy="6096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37" name="Straight Connector 36"/>
          <p:cNvCxnSpPr>
            <a:cxnSpLocks noChangeShapeType="1"/>
            <a:stCxn id="15364" idx="6"/>
            <a:endCxn id="15371" idx="3"/>
          </p:cNvCxnSpPr>
          <p:nvPr/>
        </p:nvCxnSpPr>
        <p:spPr bwMode="auto">
          <a:xfrm flipV="1">
            <a:off x="7239000" y="4483100"/>
            <a:ext cx="1373188" cy="3175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46376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P spid="15364" grpId="0" animBg="1"/>
      <p:bldP spid="15365" grpId="0" animBg="1"/>
      <p:bldP spid="15366" grpId="0" animBg="1"/>
      <p:bldP spid="15370" grpId="0" animBg="1"/>
      <p:bldP spid="1537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4294967295"/>
          </p:nvPr>
        </p:nvSpPr>
        <p:spPr bwMode="auto">
          <a:xfrm>
            <a:off x="7924800" y="6553200"/>
            <a:ext cx="12192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fld id="{D43E8966-B608-4221-B67A-9D535B182BD6}" type="slidenum">
              <a:rPr lang="en-US">
                <a:solidFill>
                  <a:schemeClr val="bg1"/>
                </a:solidFill>
                <a:latin typeface="VNI-Helve" pitchFamily="2" charset="0"/>
              </a:rPr>
              <a:pPr/>
              <a:t>16</a:t>
            </a:fld>
            <a:endParaRPr lang="en-US">
              <a:solidFill>
                <a:schemeClr val="bg1"/>
              </a:solidFill>
              <a:latin typeface="VNI-Helve" pitchFamily="2" charset="0"/>
            </a:endParaRPr>
          </a:p>
        </p:txBody>
      </p:sp>
      <p:sp>
        <p:nvSpPr>
          <p:cNvPr id="16387" name="Footer Placeholder 2"/>
          <p:cNvSpPr>
            <a:spLocks noGrp="1"/>
          </p:cNvSpPr>
          <p:nvPr>
            <p:ph type="ftr" sz="quarter" idx="4294967295"/>
          </p:nvPr>
        </p:nvSpPr>
        <p:spPr bwMode="auto">
          <a:xfrm>
            <a:off x="2362200" y="6553200"/>
            <a:ext cx="6781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bg1"/>
                </a:solidFill>
                <a:latin typeface="VNI-Helve" pitchFamily="2" charset="0"/>
              </a:rPr>
              <a:t>GV: Döông Anh Ñöùc</a:t>
            </a:r>
          </a:p>
        </p:txBody>
      </p:sp>
      <p:sp>
        <p:nvSpPr>
          <p:cNvPr id="16390" name="Oval 6"/>
          <p:cNvSpPr>
            <a:spLocks noChangeAspect="1" noChangeArrowheads="1"/>
          </p:cNvSpPr>
          <p:nvPr/>
        </p:nvSpPr>
        <p:spPr bwMode="auto">
          <a:xfrm>
            <a:off x="1701383" y="1924592"/>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391" name="Oval 7"/>
          <p:cNvSpPr>
            <a:spLocks noChangeAspect="1" noChangeArrowheads="1"/>
          </p:cNvSpPr>
          <p:nvPr/>
        </p:nvSpPr>
        <p:spPr bwMode="auto">
          <a:xfrm>
            <a:off x="1028690" y="3086850"/>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392" name="Oval 8"/>
          <p:cNvSpPr>
            <a:spLocks noChangeAspect="1" noChangeArrowheads="1"/>
          </p:cNvSpPr>
          <p:nvPr/>
        </p:nvSpPr>
        <p:spPr bwMode="auto">
          <a:xfrm>
            <a:off x="2282487" y="310219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393" name="Line 9"/>
          <p:cNvSpPr>
            <a:spLocks noChangeAspect="1" noChangeShapeType="1"/>
          </p:cNvSpPr>
          <p:nvPr/>
        </p:nvSpPr>
        <p:spPr bwMode="auto">
          <a:xfrm flipV="1">
            <a:off x="1151155" y="2154074"/>
            <a:ext cx="597410" cy="9798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10"/>
          <p:cNvSpPr>
            <a:spLocks noChangeAspect="1" noChangeShapeType="1"/>
          </p:cNvSpPr>
          <p:nvPr/>
        </p:nvSpPr>
        <p:spPr bwMode="auto">
          <a:xfrm>
            <a:off x="1869643" y="2138725"/>
            <a:ext cx="459680" cy="995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1"/>
          <p:cNvSpPr>
            <a:spLocks noChangeAspect="1" noChangeShapeType="1"/>
          </p:cNvSpPr>
          <p:nvPr/>
        </p:nvSpPr>
        <p:spPr bwMode="auto">
          <a:xfrm>
            <a:off x="1196950" y="3239839"/>
            <a:ext cx="1101843"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Rectangle 12"/>
          <p:cNvSpPr>
            <a:spLocks noChangeAspect="1" noChangeArrowheads="1"/>
          </p:cNvSpPr>
          <p:nvPr/>
        </p:nvSpPr>
        <p:spPr bwMode="auto">
          <a:xfrm>
            <a:off x="3368025" y="1786953"/>
            <a:ext cx="1606624" cy="16222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6397" name="Line 13"/>
          <p:cNvSpPr>
            <a:spLocks noChangeAspect="1" noChangeShapeType="1"/>
          </p:cNvSpPr>
          <p:nvPr/>
        </p:nvSpPr>
        <p:spPr bwMode="auto">
          <a:xfrm>
            <a:off x="3383290" y="1802302"/>
            <a:ext cx="1591359" cy="16068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4"/>
          <p:cNvSpPr>
            <a:spLocks noChangeAspect="1" noChangeShapeType="1"/>
          </p:cNvSpPr>
          <p:nvPr/>
        </p:nvSpPr>
        <p:spPr bwMode="auto">
          <a:xfrm flipV="1">
            <a:off x="3383290" y="1786953"/>
            <a:ext cx="1591359" cy="16068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Oval 15"/>
          <p:cNvSpPr>
            <a:spLocks noChangeAspect="1" noChangeArrowheads="1"/>
          </p:cNvSpPr>
          <p:nvPr/>
        </p:nvSpPr>
        <p:spPr bwMode="auto">
          <a:xfrm>
            <a:off x="3306966" y="169510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00" name="Oval 16"/>
          <p:cNvSpPr>
            <a:spLocks noChangeAspect="1" noChangeArrowheads="1"/>
          </p:cNvSpPr>
          <p:nvPr/>
        </p:nvSpPr>
        <p:spPr bwMode="auto">
          <a:xfrm>
            <a:off x="4866407" y="171045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01" name="Oval 17"/>
          <p:cNvSpPr>
            <a:spLocks noChangeAspect="1" noChangeArrowheads="1"/>
          </p:cNvSpPr>
          <p:nvPr/>
        </p:nvSpPr>
        <p:spPr bwMode="auto">
          <a:xfrm>
            <a:off x="3306966" y="3255188"/>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02" name="Oval 18"/>
          <p:cNvSpPr>
            <a:spLocks noChangeAspect="1" noChangeArrowheads="1"/>
          </p:cNvSpPr>
          <p:nvPr/>
        </p:nvSpPr>
        <p:spPr bwMode="auto">
          <a:xfrm>
            <a:off x="4896937" y="323983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03" name="Line 19"/>
          <p:cNvSpPr>
            <a:spLocks noChangeAspect="1" noChangeShapeType="1"/>
          </p:cNvSpPr>
          <p:nvPr/>
        </p:nvSpPr>
        <p:spPr bwMode="auto">
          <a:xfrm flipV="1">
            <a:off x="5906150" y="1389133"/>
            <a:ext cx="918318" cy="20507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4" name="Line 20"/>
          <p:cNvSpPr>
            <a:spLocks noChangeAspect="1" noChangeShapeType="1"/>
          </p:cNvSpPr>
          <p:nvPr/>
        </p:nvSpPr>
        <p:spPr bwMode="auto">
          <a:xfrm flipH="1" flipV="1">
            <a:off x="6823428" y="1389133"/>
            <a:ext cx="918318" cy="20507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5" name="Line 21"/>
          <p:cNvSpPr>
            <a:spLocks noChangeAspect="1" noChangeShapeType="1"/>
          </p:cNvSpPr>
          <p:nvPr/>
        </p:nvSpPr>
        <p:spPr bwMode="auto">
          <a:xfrm>
            <a:off x="5921068" y="3423525"/>
            <a:ext cx="1820678"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6" name="Line 22"/>
          <p:cNvSpPr>
            <a:spLocks noChangeAspect="1" noChangeShapeType="1"/>
          </p:cNvSpPr>
          <p:nvPr/>
        </p:nvSpPr>
        <p:spPr bwMode="auto">
          <a:xfrm>
            <a:off x="6823428" y="1434929"/>
            <a:ext cx="1041" cy="1224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7" name="Line 23"/>
          <p:cNvSpPr>
            <a:spLocks noChangeAspect="1" noChangeShapeType="1"/>
          </p:cNvSpPr>
          <p:nvPr/>
        </p:nvSpPr>
        <p:spPr bwMode="auto">
          <a:xfrm flipV="1">
            <a:off x="5936680" y="2612788"/>
            <a:ext cx="887789" cy="811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Line 24"/>
          <p:cNvSpPr>
            <a:spLocks noChangeAspect="1" noChangeShapeType="1"/>
          </p:cNvSpPr>
          <p:nvPr/>
        </p:nvSpPr>
        <p:spPr bwMode="auto">
          <a:xfrm>
            <a:off x="6823428" y="2597439"/>
            <a:ext cx="903054" cy="8270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Oval 25"/>
          <p:cNvSpPr>
            <a:spLocks noChangeAspect="1" noChangeArrowheads="1"/>
          </p:cNvSpPr>
          <p:nvPr/>
        </p:nvSpPr>
        <p:spPr bwMode="auto">
          <a:xfrm>
            <a:off x="6746757" y="1343337"/>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10" name="Oval 26"/>
          <p:cNvSpPr>
            <a:spLocks noChangeAspect="1" noChangeArrowheads="1"/>
          </p:cNvSpPr>
          <p:nvPr/>
        </p:nvSpPr>
        <p:spPr bwMode="auto">
          <a:xfrm>
            <a:off x="6762022" y="2505847"/>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11" name="Oval 27"/>
          <p:cNvSpPr>
            <a:spLocks noChangeAspect="1" noChangeArrowheads="1"/>
          </p:cNvSpPr>
          <p:nvPr/>
        </p:nvSpPr>
        <p:spPr bwMode="auto">
          <a:xfrm>
            <a:off x="5860009" y="3285634"/>
            <a:ext cx="169301" cy="230741"/>
          </a:xfrm>
          <a:prstGeom prst="ellipse">
            <a:avLst/>
          </a:prstGeom>
          <a:solidFill>
            <a:srgbClr val="000000"/>
          </a:solidFill>
          <a:ln w="9525">
            <a:solidFill>
              <a:srgbClr val="000000"/>
            </a:solidFill>
            <a:round/>
            <a:headEnd/>
            <a:tailEnd/>
          </a:ln>
        </p:spPr>
        <p:txBody>
          <a:bodyPr/>
          <a:lstStyle/>
          <a:p>
            <a:endParaRPr lang="en-SG"/>
          </a:p>
        </p:txBody>
      </p:sp>
      <p:sp>
        <p:nvSpPr>
          <p:cNvPr id="16412" name="Oval 28"/>
          <p:cNvSpPr>
            <a:spLocks noChangeAspect="1" noChangeArrowheads="1"/>
          </p:cNvSpPr>
          <p:nvPr/>
        </p:nvSpPr>
        <p:spPr bwMode="auto">
          <a:xfrm>
            <a:off x="7633505" y="3255188"/>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13" name="Line 29"/>
          <p:cNvSpPr>
            <a:spLocks noChangeAspect="1" noChangeShapeType="1"/>
          </p:cNvSpPr>
          <p:nvPr/>
        </p:nvSpPr>
        <p:spPr bwMode="auto">
          <a:xfrm>
            <a:off x="1013425" y="4692976"/>
            <a:ext cx="1453628" cy="12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4" name="Line 30"/>
          <p:cNvSpPr>
            <a:spLocks noChangeAspect="1" noChangeShapeType="1"/>
          </p:cNvSpPr>
          <p:nvPr/>
        </p:nvSpPr>
        <p:spPr bwMode="auto">
          <a:xfrm>
            <a:off x="3383290" y="4371902"/>
            <a:ext cx="1575747"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5" name="Line 31"/>
          <p:cNvSpPr>
            <a:spLocks noChangeAspect="1" noChangeShapeType="1"/>
          </p:cNvSpPr>
          <p:nvPr/>
        </p:nvSpPr>
        <p:spPr bwMode="auto">
          <a:xfrm>
            <a:off x="3398555" y="4371902"/>
            <a:ext cx="1560482" cy="903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6" name="Line 32"/>
          <p:cNvSpPr>
            <a:spLocks noChangeAspect="1" noChangeShapeType="1"/>
          </p:cNvSpPr>
          <p:nvPr/>
        </p:nvSpPr>
        <p:spPr bwMode="auto">
          <a:xfrm>
            <a:off x="3398555" y="4371902"/>
            <a:ext cx="1575747" cy="1913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7" name="Line 33"/>
          <p:cNvSpPr>
            <a:spLocks noChangeAspect="1" noChangeShapeType="1"/>
          </p:cNvSpPr>
          <p:nvPr/>
        </p:nvSpPr>
        <p:spPr bwMode="auto">
          <a:xfrm flipV="1">
            <a:off x="3383290" y="4371902"/>
            <a:ext cx="1575747" cy="1056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8" name="Line 34"/>
          <p:cNvSpPr>
            <a:spLocks noChangeAspect="1" noChangeShapeType="1"/>
          </p:cNvSpPr>
          <p:nvPr/>
        </p:nvSpPr>
        <p:spPr bwMode="auto">
          <a:xfrm flipV="1">
            <a:off x="3398555" y="5274483"/>
            <a:ext cx="1560482" cy="1539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9" name="Line 35"/>
          <p:cNvSpPr>
            <a:spLocks noChangeAspect="1" noChangeShapeType="1"/>
          </p:cNvSpPr>
          <p:nvPr/>
        </p:nvSpPr>
        <p:spPr bwMode="auto">
          <a:xfrm>
            <a:off x="3398555" y="5427471"/>
            <a:ext cx="1575747" cy="857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0" name="Line 36"/>
          <p:cNvSpPr>
            <a:spLocks noChangeAspect="1" noChangeShapeType="1"/>
          </p:cNvSpPr>
          <p:nvPr/>
        </p:nvSpPr>
        <p:spPr bwMode="auto">
          <a:xfrm>
            <a:off x="6180917" y="4310757"/>
            <a:ext cx="1576094"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1" name="Line 37"/>
          <p:cNvSpPr>
            <a:spLocks noChangeAspect="1" noChangeShapeType="1"/>
          </p:cNvSpPr>
          <p:nvPr/>
        </p:nvSpPr>
        <p:spPr bwMode="auto">
          <a:xfrm>
            <a:off x="6196529" y="4310757"/>
            <a:ext cx="1560482" cy="903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Line 38"/>
          <p:cNvSpPr>
            <a:spLocks noChangeAspect="1" noChangeShapeType="1"/>
          </p:cNvSpPr>
          <p:nvPr/>
        </p:nvSpPr>
        <p:spPr bwMode="auto">
          <a:xfrm>
            <a:off x="6196529" y="4310757"/>
            <a:ext cx="1575747" cy="1913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3" name="Line 39"/>
          <p:cNvSpPr>
            <a:spLocks noChangeAspect="1" noChangeShapeType="1"/>
          </p:cNvSpPr>
          <p:nvPr/>
        </p:nvSpPr>
        <p:spPr bwMode="auto">
          <a:xfrm flipV="1">
            <a:off x="6180917" y="4310757"/>
            <a:ext cx="1576094" cy="1056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4" name="Line 40"/>
          <p:cNvSpPr>
            <a:spLocks noChangeAspect="1" noChangeShapeType="1"/>
          </p:cNvSpPr>
          <p:nvPr/>
        </p:nvSpPr>
        <p:spPr bwMode="auto">
          <a:xfrm flipV="1">
            <a:off x="6196529" y="5213086"/>
            <a:ext cx="1560482" cy="154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5" name="Line 41"/>
          <p:cNvSpPr>
            <a:spLocks noChangeAspect="1" noChangeShapeType="1"/>
          </p:cNvSpPr>
          <p:nvPr/>
        </p:nvSpPr>
        <p:spPr bwMode="auto">
          <a:xfrm>
            <a:off x="6196529" y="5366074"/>
            <a:ext cx="1575747" cy="8577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6" name="Line 42"/>
          <p:cNvSpPr>
            <a:spLocks noChangeAspect="1" noChangeShapeType="1"/>
          </p:cNvSpPr>
          <p:nvPr/>
        </p:nvSpPr>
        <p:spPr bwMode="auto">
          <a:xfrm flipH="1">
            <a:off x="6318648" y="6222859"/>
            <a:ext cx="1438363"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43"/>
          <p:cNvSpPr>
            <a:spLocks noChangeAspect="1" noChangeShapeType="1"/>
          </p:cNvSpPr>
          <p:nvPr/>
        </p:nvSpPr>
        <p:spPr bwMode="auto">
          <a:xfrm flipV="1">
            <a:off x="6333912" y="5213086"/>
            <a:ext cx="1407834" cy="10261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8" name="Line 44"/>
          <p:cNvSpPr>
            <a:spLocks noChangeAspect="1" noChangeShapeType="1"/>
          </p:cNvSpPr>
          <p:nvPr/>
        </p:nvSpPr>
        <p:spPr bwMode="auto">
          <a:xfrm flipV="1">
            <a:off x="6349177" y="4310757"/>
            <a:ext cx="1407834" cy="1928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9" name="Oval 45"/>
          <p:cNvSpPr>
            <a:spLocks noChangeAspect="1" noChangeArrowheads="1"/>
          </p:cNvSpPr>
          <p:nvPr/>
        </p:nvSpPr>
        <p:spPr bwMode="auto">
          <a:xfrm>
            <a:off x="921836" y="4616733"/>
            <a:ext cx="168954" cy="230489"/>
          </a:xfrm>
          <a:prstGeom prst="ellipse">
            <a:avLst/>
          </a:prstGeom>
          <a:solidFill>
            <a:srgbClr val="000000"/>
          </a:solidFill>
          <a:ln w="9525">
            <a:solidFill>
              <a:srgbClr val="000000"/>
            </a:solidFill>
            <a:round/>
            <a:headEnd/>
            <a:tailEnd/>
          </a:ln>
        </p:spPr>
        <p:txBody>
          <a:bodyPr/>
          <a:lstStyle/>
          <a:p>
            <a:endParaRPr lang="en-SG"/>
          </a:p>
        </p:txBody>
      </p:sp>
      <p:sp>
        <p:nvSpPr>
          <p:cNvPr id="16430" name="Oval 46"/>
          <p:cNvSpPr>
            <a:spLocks noChangeAspect="1" noChangeArrowheads="1"/>
          </p:cNvSpPr>
          <p:nvPr/>
        </p:nvSpPr>
        <p:spPr bwMode="auto">
          <a:xfrm>
            <a:off x="2404953" y="4632083"/>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1" name="Oval 47"/>
          <p:cNvSpPr>
            <a:spLocks noChangeAspect="1" noChangeArrowheads="1"/>
          </p:cNvSpPr>
          <p:nvPr/>
        </p:nvSpPr>
        <p:spPr bwMode="auto">
          <a:xfrm>
            <a:off x="3322231" y="4280059"/>
            <a:ext cx="169301" cy="230741"/>
          </a:xfrm>
          <a:prstGeom prst="ellipse">
            <a:avLst/>
          </a:prstGeom>
          <a:solidFill>
            <a:srgbClr val="000000"/>
          </a:solidFill>
          <a:ln w="9525">
            <a:solidFill>
              <a:srgbClr val="000000"/>
            </a:solidFill>
            <a:round/>
            <a:headEnd/>
            <a:tailEnd/>
          </a:ln>
        </p:spPr>
        <p:txBody>
          <a:bodyPr/>
          <a:lstStyle/>
          <a:p>
            <a:endParaRPr lang="en-SG"/>
          </a:p>
        </p:txBody>
      </p:sp>
      <p:sp>
        <p:nvSpPr>
          <p:cNvPr id="16432" name="Oval 48"/>
          <p:cNvSpPr>
            <a:spLocks noChangeAspect="1" noChangeArrowheads="1"/>
          </p:cNvSpPr>
          <p:nvPr/>
        </p:nvSpPr>
        <p:spPr bwMode="auto">
          <a:xfrm>
            <a:off x="3306966" y="5320278"/>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3" name="Oval 49"/>
          <p:cNvSpPr>
            <a:spLocks noChangeAspect="1" noChangeArrowheads="1"/>
          </p:cNvSpPr>
          <p:nvPr/>
        </p:nvSpPr>
        <p:spPr bwMode="auto">
          <a:xfrm>
            <a:off x="4851142" y="4280059"/>
            <a:ext cx="169301" cy="230741"/>
          </a:xfrm>
          <a:prstGeom prst="ellipse">
            <a:avLst/>
          </a:prstGeom>
          <a:solidFill>
            <a:srgbClr val="000000"/>
          </a:solidFill>
          <a:ln w="9525">
            <a:solidFill>
              <a:srgbClr val="000000"/>
            </a:solidFill>
            <a:round/>
            <a:headEnd/>
            <a:tailEnd/>
          </a:ln>
        </p:spPr>
        <p:txBody>
          <a:bodyPr/>
          <a:lstStyle/>
          <a:p>
            <a:endParaRPr lang="en-SG"/>
          </a:p>
        </p:txBody>
      </p:sp>
      <p:sp>
        <p:nvSpPr>
          <p:cNvPr id="16434" name="Oval 50"/>
          <p:cNvSpPr>
            <a:spLocks noChangeAspect="1" noChangeArrowheads="1"/>
          </p:cNvSpPr>
          <p:nvPr/>
        </p:nvSpPr>
        <p:spPr bwMode="auto">
          <a:xfrm>
            <a:off x="4851142" y="5151941"/>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5" name="Oval 51"/>
          <p:cNvSpPr>
            <a:spLocks noChangeAspect="1" noChangeArrowheads="1"/>
          </p:cNvSpPr>
          <p:nvPr/>
        </p:nvSpPr>
        <p:spPr bwMode="auto">
          <a:xfrm>
            <a:off x="4866407" y="6146365"/>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6" name="Oval 52"/>
          <p:cNvSpPr>
            <a:spLocks noChangeAspect="1" noChangeArrowheads="1"/>
          </p:cNvSpPr>
          <p:nvPr/>
        </p:nvSpPr>
        <p:spPr bwMode="auto">
          <a:xfrm>
            <a:off x="6150388" y="4234263"/>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7" name="Oval 53"/>
          <p:cNvSpPr>
            <a:spLocks noChangeAspect="1" noChangeArrowheads="1"/>
          </p:cNvSpPr>
          <p:nvPr/>
        </p:nvSpPr>
        <p:spPr bwMode="auto">
          <a:xfrm>
            <a:off x="6135123" y="5259133"/>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8" name="Oval 54"/>
          <p:cNvSpPr>
            <a:spLocks noChangeAspect="1" noChangeArrowheads="1"/>
          </p:cNvSpPr>
          <p:nvPr/>
        </p:nvSpPr>
        <p:spPr bwMode="auto">
          <a:xfrm>
            <a:off x="6257588" y="6069871"/>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9" name="Oval 55"/>
          <p:cNvSpPr>
            <a:spLocks noChangeAspect="1" noChangeArrowheads="1"/>
          </p:cNvSpPr>
          <p:nvPr/>
        </p:nvSpPr>
        <p:spPr bwMode="auto">
          <a:xfrm>
            <a:off x="7679299" y="6085220"/>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40" name="Oval 56"/>
          <p:cNvSpPr>
            <a:spLocks noChangeAspect="1" noChangeArrowheads="1"/>
          </p:cNvSpPr>
          <p:nvPr/>
        </p:nvSpPr>
        <p:spPr bwMode="auto">
          <a:xfrm>
            <a:off x="7633505" y="5090796"/>
            <a:ext cx="169301" cy="230741"/>
          </a:xfrm>
          <a:prstGeom prst="ellipse">
            <a:avLst/>
          </a:prstGeom>
          <a:solidFill>
            <a:srgbClr val="000000"/>
          </a:solidFill>
          <a:ln w="9525">
            <a:solidFill>
              <a:srgbClr val="000000"/>
            </a:solidFill>
            <a:round/>
            <a:headEnd/>
            <a:tailEnd/>
          </a:ln>
        </p:spPr>
        <p:txBody>
          <a:bodyPr/>
          <a:lstStyle/>
          <a:p>
            <a:endParaRPr lang="en-SG"/>
          </a:p>
        </p:txBody>
      </p:sp>
      <p:sp>
        <p:nvSpPr>
          <p:cNvPr id="16441" name="Oval 57"/>
          <p:cNvSpPr>
            <a:spLocks noChangeAspect="1" noChangeArrowheads="1"/>
          </p:cNvSpPr>
          <p:nvPr/>
        </p:nvSpPr>
        <p:spPr bwMode="auto">
          <a:xfrm>
            <a:off x="7648769" y="4249612"/>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42" name="Rectangle 58"/>
          <p:cNvSpPr>
            <a:spLocks noChangeAspect="1" noChangeArrowheads="1"/>
          </p:cNvSpPr>
          <p:nvPr/>
        </p:nvSpPr>
        <p:spPr bwMode="auto">
          <a:xfrm>
            <a:off x="5867294" y="1977937"/>
            <a:ext cx="551269" cy="61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4</a:t>
            </a:r>
            <a:endParaRPr lang="en-US" sz="2000" b="0"/>
          </a:p>
        </p:txBody>
      </p:sp>
      <p:sp>
        <p:nvSpPr>
          <p:cNvPr id="16443" name="Rectangle 59"/>
          <p:cNvSpPr>
            <a:spLocks noChangeAspect="1" noChangeArrowheads="1"/>
          </p:cNvSpPr>
          <p:nvPr/>
        </p:nvSpPr>
        <p:spPr bwMode="auto">
          <a:xfrm>
            <a:off x="2819532" y="2206413"/>
            <a:ext cx="551615" cy="61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4</a:t>
            </a:r>
            <a:endParaRPr lang="en-US" sz="2000" b="0"/>
          </a:p>
        </p:txBody>
      </p:sp>
      <p:sp>
        <p:nvSpPr>
          <p:cNvPr id="16444" name="Rectangle 60"/>
          <p:cNvSpPr>
            <a:spLocks noChangeAspect="1" noChangeArrowheads="1"/>
          </p:cNvSpPr>
          <p:nvPr/>
        </p:nvSpPr>
        <p:spPr bwMode="auto">
          <a:xfrm>
            <a:off x="5581079" y="5550767"/>
            <a:ext cx="780588" cy="47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3, 3</a:t>
            </a:r>
            <a:endParaRPr lang="en-US" sz="2000" b="0"/>
          </a:p>
        </p:txBody>
      </p:sp>
      <p:sp>
        <p:nvSpPr>
          <p:cNvPr id="16445" name="Rectangle 61"/>
          <p:cNvSpPr>
            <a:spLocks noChangeAspect="1" noChangeArrowheads="1"/>
          </p:cNvSpPr>
          <p:nvPr/>
        </p:nvSpPr>
        <p:spPr bwMode="auto">
          <a:xfrm>
            <a:off x="3101237" y="5781005"/>
            <a:ext cx="780935" cy="47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2, 3</a:t>
            </a:r>
            <a:endParaRPr lang="en-US" sz="2000" b="0"/>
          </a:p>
        </p:txBody>
      </p:sp>
      <p:sp>
        <p:nvSpPr>
          <p:cNvPr id="16446" name="Rectangle 62"/>
          <p:cNvSpPr>
            <a:spLocks noChangeAspect="1" noChangeArrowheads="1"/>
          </p:cNvSpPr>
          <p:nvPr/>
        </p:nvSpPr>
        <p:spPr bwMode="auto">
          <a:xfrm>
            <a:off x="906571" y="4844958"/>
            <a:ext cx="1606277" cy="47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2</a:t>
            </a:r>
            <a:r>
              <a:rPr lang="en-US" sz="2000" b="0"/>
              <a:t> </a:t>
            </a:r>
            <a:r>
              <a:rPr lang="en-US" sz="2000" b="0">
                <a:sym typeface="Symbol" pitchFamily="18" charset="2"/>
              </a:rPr>
              <a:t></a:t>
            </a:r>
            <a:r>
              <a:rPr lang="en-US" sz="2000" b="0"/>
              <a:t> K</a:t>
            </a:r>
            <a:r>
              <a:rPr lang="en-US" sz="2000" b="0" baseline="-25000"/>
              <a:t>1, 1</a:t>
            </a:r>
            <a:endParaRPr lang="en-US" sz="2000" b="0"/>
          </a:p>
        </p:txBody>
      </p:sp>
      <p:sp>
        <p:nvSpPr>
          <p:cNvPr id="16447" name="Rectangle 63"/>
          <p:cNvSpPr>
            <a:spLocks noChangeAspect="1" noChangeArrowheads="1"/>
          </p:cNvSpPr>
          <p:nvPr/>
        </p:nvSpPr>
        <p:spPr bwMode="auto">
          <a:xfrm>
            <a:off x="1059566" y="2276364"/>
            <a:ext cx="551269" cy="61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3</a:t>
            </a:r>
            <a:endParaRPr lang="en-US" sz="2000" b="0"/>
          </a:p>
        </p:txBody>
      </p:sp>
    </p:spTree>
    <p:extLst>
      <p:ext uri="{BB962C8B-B14F-4D97-AF65-F5344CB8AC3E}">
        <p14:creationId xmlns:p14="http://schemas.microsoft.com/office/powerpoint/2010/main" val="333850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4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4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4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4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4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4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4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40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40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4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4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4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4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41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4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4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4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4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4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4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4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4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4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43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4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4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43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43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44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4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4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42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4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42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42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42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42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42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43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64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43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64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64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44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p:bldP spid="16392" grpId="0" animBg="1"/>
      <p:bldP spid="16393" grpId="0" animBg="1"/>
      <p:bldP spid="16394" grpId="0" animBg="1"/>
      <p:bldP spid="16395" grpId="0" animBg="1"/>
      <p:bldP spid="16396" grpId="0" animBg="1"/>
      <p:bldP spid="16397" grpId="0" animBg="1"/>
      <p:bldP spid="16398" grpId="0" animBg="1"/>
      <p:bldP spid="16399" grpId="0" animBg="1"/>
      <p:bldP spid="16400" grpId="0" animBg="1"/>
      <p:bldP spid="16401" grpId="0" animBg="1"/>
      <p:bldP spid="16402" grpId="0" animBg="1"/>
      <p:bldP spid="16403" grpId="0" animBg="1"/>
      <p:bldP spid="16404" grpId="0" animBg="1"/>
      <p:bldP spid="16405" grpId="0" animBg="1"/>
      <p:bldP spid="16406" grpId="0" animBg="1"/>
      <p:bldP spid="16407" grpId="0" animBg="1"/>
      <p:bldP spid="16408" grpId="0" animBg="1"/>
      <p:bldP spid="16409" grpId="0" animBg="1"/>
      <p:bldP spid="16410" grpId="0" animBg="1"/>
      <p:bldP spid="16411" grpId="0" animBg="1"/>
      <p:bldP spid="16412" grpId="0" animBg="1"/>
      <p:bldP spid="16413" grpId="0" animBg="1"/>
      <p:bldP spid="16414" grpId="0" animBg="1"/>
      <p:bldP spid="16415" grpId="0" animBg="1"/>
      <p:bldP spid="16416" grpId="0" animBg="1"/>
      <p:bldP spid="16417" grpId="0" animBg="1"/>
      <p:bldP spid="16418" grpId="0" animBg="1"/>
      <p:bldP spid="16419" grpId="0" animBg="1"/>
      <p:bldP spid="16420" grpId="0" animBg="1"/>
      <p:bldP spid="16421" grpId="0" animBg="1"/>
      <p:bldP spid="16422" grpId="0" animBg="1"/>
      <p:bldP spid="16423" grpId="0" animBg="1"/>
      <p:bldP spid="16424" grpId="0" animBg="1"/>
      <p:bldP spid="16425" grpId="0" animBg="1"/>
      <p:bldP spid="16426" grpId="0" animBg="1"/>
      <p:bldP spid="16427" grpId="0" animBg="1"/>
      <p:bldP spid="16428" grpId="0" animBg="1"/>
      <p:bldP spid="16429" grpId="0" animBg="1"/>
      <p:bldP spid="16430" grpId="0" animBg="1"/>
      <p:bldP spid="16431" grpId="0" animBg="1"/>
      <p:bldP spid="16432" grpId="0" animBg="1"/>
      <p:bldP spid="16433" grpId="0" animBg="1"/>
      <p:bldP spid="16434" grpId="0" animBg="1"/>
      <p:bldP spid="16435" grpId="0" animBg="1"/>
      <p:bldP spid="16436" grpId="0" animBg="1"/>
      <p:bldP spid="16437" grpId="0" animBg="1"/>
      <p:bldP spid="16438" grpId="0" animBg="1"/>
      <p:bldP spid="16439" grpId="0" animBg="1"/>
      <p:bldP spid="16440" grpId="0" animBg="1"/>
      <p:bldP spid="16441" grpId="0" animBg="1"/>
      <p:bldP spid="16442" grpId="0"/>
      <p:bldP spid="16443" grpId="0"/>
      <p:bldP spid="16444" grpId="0"/>
      <p:bldP spid="16445" grpId="0"/>
      <p:bldP spid="16446" grpId="0"/>
      <p:bldP spid="164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idx="1"/>
          </p:nvPr>
        </p:nvSpPr>
        <p:spPr>
          <a:xfrm>
            <a:off x="228600" y="1143000"/>
            <a:ext cx="5638800" cy="4495800"/>
          </a:xfrm>
        </p:spPr>
        <p:txBody>
          <a:bodyPr/>
          <a:lstStyle/>
          <a:p>
            <a:pPr marL="0" indent="0" eaLnBrk="1" hangingPunct="1">
              <a:spcAft>
                <a:spcPts val="600"/>
              </a:spcAft>
              <a:buNone/>
            </a:pPr>
            <a:r>
              <a:rPr lang="en-US" b="1">
                <a:solidFill>
                  <a:srgbClr val="0000FF"/>
                </a:solidFill>
              </a:rPr>
              <a:t>Định nghĩa. </a:t>
            </a:r>
            <a:r>
              <a:rPr lang="vi-VN"/>
              <a:t>Một </a:t>
            </a:r>
            <a:r>
              <a:rPr lang="vi-VN" b="1" i="1">
                <a:solidFill>
                  <a:schemeClr val="accent1">
                    <a:lumMod val="50000"/>
                  </a:schemeClr>
                </a:solidFill>
              </a:rPr>
              <a:t>đồ thị có hướng</a:t>
            </a:r>
            <a:r>
              <a:rPr lang="en-US" b="1" i="1">
                <a:solidFill>
                  <a:schemeClr val="accent1">
                    <a:lumMod val="50000"/>
                  </a:schemeClr>
                </a:solidFill>
              </a:rPr>
              <a:t> </a:t>
            </a:r>
            <a:r>
              <a:rPr lang="en-US">
                <a:solidFill>
                  <a:srgbClr val="003300"/>
                </a:solidFill>
              </a:rPr>
              <a:t>(</a:t>
            </a:r>
            <a:r>
              <a:rPr lang="en-US">
                <a:solidFill>
                  <a:srgbClr val="7030A0"/>
                </a:solidFill>
              </a:rPr>
              <a:t>directed graph</a:t>
            </a:r>
            <a:r>
              <a:rPr lang="en-US">
                <a:solidFill>
                  <a:srgbClr val="003300"/>
                </a:solidFill>
              </a:rPr>
              <a:t>)</a:t>
            </a:r>
            <a:r>
              <a:rPr lang="vi-VN" b="1" i="1">
                <a:solidFill>
                  <a:srgbClr val="0000FF"/>
                </a:solidFill>
              </a:rPr>
              <a:t> </a:t>
            </a:r>
            <a:r>
              <a:rPr lang="vi-VN" sz="2600" b="1">
                <a:solidFill>
                  <a:srgbClr val="C00000"/>
                </a:solidFill>
              </a:rPr>
              <a:t>G=(</a:t>
            </a:r>
            <a:r>
              <a:rPr lang="en-US" sz="2600" b="1">
                <a:solidFill>
                  <a:srgbClr val="C00000"/>
                </a:solidFill>
              </a:rPr>
              <a:t>V</a:t>
            </a:r>
            <a:r>
              <a:rPr lang="vi-VN" sz="2600" b="1">
                <a:solidFill>
                  <a:srgbClr val="C00000"/>
                </a:solidFill>
              </a:rPr>
              <a:t>, </a:t>
            </a:r>
            <a:r>
              <a:rPr lang="en-US" sz="2600" b="1">
                <a:solidFill>
                  <a:srgbClr val="C00000"/>
                </a:solidFill>
              </a:rPr>
              <a:t>U</a:t>
            </a:r>
            <a:r>
              <a:rPr lang="vi-VN" sz="2600" b="1">
                <a:solidFill>
                  <a:srgbClr val="C00000"/>
                </a:solidFill>
              </a:rPr>
              <a:t>) </a:t>
            </a:r>
            <a:r>
              <a:rPr lang="vi-VN"/>
              <a:t>được định nghĩa bởi:</a:t>
            </a:r>
          </a:p>
          <a:p>
            <a:pPr marL="406400" lvl="1" indent="-231775" eaLnBrk="1" hangingPunct="1">
              <a:spcAft>
                <a:spcPts val="600"/>
              </a:spcAft>
              <a:buClr>
                <a:schemeClr val="tx2">
                  <a:lumMod val="50000"/>
                </a:schemeClr>
              </a:buClr>
            </a:pPr>
            <a:r>
              <a:rPr lang="vi-VN"/>
              <a:t>Tập hợp </a:t>
            </a:r>
            <a:r>
              <a:rPr lang="en-US" b="1">
                <a:solidFill>
                  <a:srgbClr val="C00000"/>
                </a:solidFill>
              </a:rPr>
              <a:t>V</a:t>
            </a:r>
            <a:r>
              <a:rPr lang="vi-VN" b="1">
                <a:solidFill>
                  <a:srgbClr val="C00000"/>
                </a:solidFill>
              </a:rPr>
              <a:t> </a:t>
            </a:r>
            <a:r>
              <a:rPr lang="vi-VN" b="1">
                <a:solidFill>
                  <a:srgbClr val="C00000"/>
                </a:solidFill>
                <a:sym typeface="Symbol" pitchFamily="18" charset="2"/>
              </a:rPr>
              <a:t>  </a:t>
            </a:r>
            <a:r>
              <a:rPr lang="vi-VN">
                <a:sym typeface="Symbol" pitchFamily="18" charset="2"/>
              </a:rPr>
              <a:t>được gọi là tập các đỉnh</a:t>
            </a:r>
            <a:r>
              <a:rPr lang="en-US">
                <a:sym typeface="Symbol" pitchFamily="18" charset="2"/>
              </a:rPr>
              <a:t>.</a:t>
            </a:r>
            <a:endParaRPr lang="vi-VN">
              <a:sym typeface="Symbol" pitchFamily="18" charset="2"/>
            </a:endParaRPr>
          </a:p>
          <a:p>
            <a:pPr marL="406400" lvl="1" indent="-231775" eaLnBrk="1" hangingPunct="1">
              <a:spcAft>
                <a:spcPts val="600"/>
              </a:spcAft>
              <a:buClr>
                <a:schemeClr val="tx2">
                  <a:lumMod val="50000"/>
                </a:schemeClr>
              </a:buClr>
            </a:pPr>
            <a:r>
              <a:rPr lang="vi-VN"/>
              <a:t>Tập hợp </a:t>
            </a:r>
            <a:r>
              <a:rPr lang="en-US" b="1">
                <a:solidFill>
                  <a:srgbClr val="C00000"/>
                </a:solidFill>
              </a:rPr>
              <a:t>U</a:t>
            </a:r>
            <a:r>
              <a:rPr lang="vi-VN"/>
              <a:t> là tập các </a:t>
            </a:r>
            <a:r>
              <a:rPr lang="en-US"/>
              <a:t>cạnh (</a:t>
            </a:r>
            <a:r>
              <a:rPr lang="en-US" b="1">
                <a:solidFill>
                  <a:srgbClr val="00CC00"/>
                </a:solidFill>
              </a:rPr>
              <a:t>cung</a:t>
            </a:r>
            <a:r>
              <a:rPr lang="en-US"/>
              <a:t>)</a:t>
            </a:r>
            <a:r>
              <a:rPr lang="vi-VN"/>
              <a:t> của đồ thị;</a:t>
            </a:r>
            <a:r>
              <a:rPr lang="en-US"/>
              <a:t> </a:t>
            </a:r>
            <a:r>
              <a:rPr lang="vi-VN"/>
              <a:t>Mỗi </a:t>
            </a:r>
            <a:r>
              <a:rPr lang="en-US"/>
              <a:t>cạnh</a:t>
            </a:r>
            <a:r>
              <a:rPr lang="vi-VN"/>
              <a:t> u</a:t>
            </a:r>
            <a:r>
              <a:rPr lang="vi-VN">
                <a:sym typeface="Symbol" pitchFamily="18" charset="2"/>
              </a:rPr>
              <a:t></a:t>
            </a:r>
            <a:r>
              <a:rPr lang="en-US">
                <a:sym typeface="Symbol" pitchFamily="18" charset="2"/>
              </a:rPr>
              <a:t>U</a:t>
            </a:r>
            <a:r>
              <a:rPr lang="vi-VN">
                <a:sym typeface="Symbol" pitchFamily="18" charset="2"/>
              </a:rPr>
              <a:t> được liên kết với một cặp đỉnh </a:t>
            </a:r>
            <a:r>
              <a:rPr lang="vi-VN" b="1">
                <a:solidFill>
                  <a:srgbClr val="0000FF"/>
                </a:solidFill>
                <a:sym typeface="Symbol" pitchFamily="18" charset="2"/>
              </a:rPr>
              <a:t>(</a:t>
            </a:r>
            <a:r>
              <a:rPr lang="en-US" b="1">
                <a:solidFill>
                  <a:srgbClr val="0000FF"/>
                </a:solidFill>
                <a:sym typeface="Symbol" pitchFamily="18" charset="2"/>
              </a:rPr>
              <a:t>i</a:t>
            </a:r>
            <a:r>
              <a:rPr lang="vi-VN" b="1">
                <a:solidFill>
                  <a:srgbClr val="0000FF"/>
                </a:solidFill>
                <a:sym typeface="Symbol" pitchFamily="18" charset="2"/>
              </a:rPr>
              <a:t>, </a:t>
            </a:r>
            <a:r>
              <a:rPr lang="en-US" b="1">
                <a:solidFill>
                  <a:srgbClr val="0000FF"/>
                </a:solidFill>
                <a:sym typeface="Symbol" pitchFamily="18" charset="2"/>
              </a:rPr>
              <a:t>j</a:t>
            </a:r>
            <a:r>
              <a:rPr lang="vi-VN" b="1">
                <a:solidFill>
                  <a:srgbClr val="0000FF"/>
                </a:solidFill>
                <a:sym typeface="Symbol" pitchFamily="18" charset="2"/>
              </a:rPr>
              <a:t>)</a:t>
            </a:r>
            <a:r>
              <a:rPr lang="vi-VN">
                <a:sym typeface="Symbol" pitchFamily="18" charset="2"/>
              </a:rPr>
              <a:t></a:t>
            </a:r>
            <a:r>
              <a:rPr lang="en-US">
                <a:sym typeface="Symbol" pitchFamily="18" charset="2"/>
              </a:rPr>
              <a:t>V</a:t>
            </a:r>
            <a:r>
              <a:rPr lang="vi-VN" baseline="30000">
                <a:sym typeface="Symbol" pitchFamily="18" charset="2"/>
              </a:rPr>
              <a:t>2</a:t>
            </a:r>
            <a:r>
              <a:rPr lang="vi-VN">
                <a:sym typeface="Symbol" pitchFamily="18" charset="2"/>
              </a:rPr>
              <a:t>.</a:t>
            </a:r>
            <a:r>
              <a:rPr lang="en-US">
                <a:sym typeface="Symbol" pitchFamily="18" charset="2"/>
              </a:rPr>
              <a:t> Ký hiệu </a:t>
            </a:r>
            <a:r>
              <a:rPr lang="en-US" b="1">
                <a:solidFill>
                  <a:srgbClr val="C00000"/>
                </a:solidFill>
                <a:sym typeface="Symbol" pitchFamily="18" charset="2"/>
              </a:rPr>
              <a:t>u=(i,j) </a:t>
            </a:r>
            <a:r>
              <a:rPr lang="en-US">
                <a:sym typeface="Symbol" pitchFamily="18" charset="2"/>
              </a:rPr>
              <a:t>hoặc </a:t>
            </a:r>
            <a:r>
              <a:rPr lang="en-US" b="1">
                <a:solidFill>
                  <a:srgbClr val="C00000"/>
                </a:solidFill>
                <a:sym typeface="Symbol" pitchFamily="18" charset="2"/>
              </a:rPr>
              <a:t>u=ij.</a:t>
            </a:r>
            <a:endParaRPr lang="vi-VN" b="1">
              <a:solidFill>
                <a:srgbClr val="C00000"/>
              </a:solidFill>
              <a:sym typeface="Symbol" pitchFamily="18" charset="2"/>
            </a:endParaRPr>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143000"/>
            <a:ext cx="32670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152400"/>
            <a:ext cx="7620000" cy="630942"/>
          </a:xfrm>
          <a:prstGeom prst="rect">
            <a:avLst/>
          </a:prstGeom>
          <a:noFill/>
        </p:spPr>
        <p:txBody>
          <a:bodyPr wrap="square" rtlCol="0">
            <a:spAutoFit/>
          </a:bodyPr>
          <a:lstStyle/>
          <a:p>
            <a:pPr algn="l"/>
            <a:r>
              <a:rPr lang="en-US" sz="3500">
                <a:solidFill>
                  <a:srgbClr val="FFFF66"/>
                </a:solidFill>
                <a:latin typeface="+mj-lt"/>
              </a:rPr>
              <a:t>Đồ thị có hướng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1143000"/>
            <a:ext cx="8305800" cy="5257800"/>
          </a:xfrm>
        </p:spPr>
        <p:txBody>
          <a:bodyPr/>
          <a:lstStyle/>
          <a:p>
            <a:pPr marL="0" indent="0" eaLnBrk="1" hangingPunct="1">
              <a:spcAft>
                <a:spcPts val="600"/>
              </a:spcAft>
              <a:buNone/>
            </a:pPr>
            <a:r>
              <a:rPr lang="en-US" dirty="0" err="1"/>
              <a:t>Trên</a:t>
            </a:r>
            <a:r>
              <a:rPr lang="en-US" dirty="0"/>
              <a:t> </a:t>
            </a:r>
            <a:r>
              <a:rPr lang="en-US" dirty="0" err="1"/>
              <a:t>đồ</a:t>
            </a:r>
            <a:r>
              <a:rPr lang="en-US" dirty="0"/>
              <a:t> </a:t>
            </a:r>
            <a:r>
              <a:rPr lang="en-US" dirty="0" err="1"/>
              <a:t>thị</a:t>
            </a:r>
            <a:r>
              <a:rPr lang="en-US" dirty="0"/>
              <a:t> </a:t>
            </a:r>
            <a:r>
              <a:rPr lang="en-US" dirty="0" err="1"/>
              <a:t>có</a:t>
            </a:r>
            <a:r>
              <a:rPr lang="en-US" dirty="0"/>
              <a:t> </a:t>
            </a:r>
            <a:r>
              <a:rPr lang="en-US" dirty="0" err="1"/>
              <a:t>hướng</a:t>
            </a:r>
            <a:r>
              <a:rPr lang="en-US" dirty="0"/>
              <a:t>, </a:t>
            </a:r>
            <a:r>
              <a:rPr lang="en-US" dirty="0" err="1"/>
              <a:t>xét</a:t>
            </a:r>
            <a:r>
              <a:rPr lang="en-US" dirty="0"/>
              <a:t> </a:t>
            </a:r>
            <a:r>
              <a:rPr lang="vi-VN" dirty="0"/>
              <a:t>cạnh u được liên kết với cặp đỉnh (i, j):</a:t>
            </a:r>
            <a:endParaRPr lang="en-US" dirty="0"/>
          </a:p>
          <a:p>
            <a:pPr eaLnBrk="1" hangingPunct="1">
              <a:spcAft>
                <a:spcPts val="600"/>
              </a:spcAft>
            </a:pPr>
            <a:endParaRPr lang="vi-VN" dirty="0"/>
          </a:p>
          <a:p>
            <a:pPr eaLnBrk="1" hangingPunct="1">
              <a:spcAft>
                <a:spcPts val="600"/>
              </a:spcAft>
            </a:pPr>
            <a:endParaRPr lang="en-US" dirty="0"/>
          </a:p>
          <a:p>
            <a:pPr marL="468313" lvl="1" eaLnBrk="1" hangingPunct="1">
              <a:spcAft>
                <a:spcPts val="600"/>
              </a:spcAft>
              <a:buClr>
                <a:schemeClr val="accent1">
                  <a:lumMod val="50000"/>
                </a:schemeClr>
              </a:buClr>
              <a:buFont typeface="Wingdings" pitchFamily="2" charset="2"/>
              <a:buChar char="§"/>
            </a:pPr>
            <a:r>
              <a:rPr lang="en-US" dirty="0" err="1"/>
              <a:t>i</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dirty="0" err="1">
                <a:solidFill>
                  <a:srgbClr val="00CC00"/>
                </a:solidFill>
              </a:rPr>
              <a:t>đỉnh</a:t>
            </a:r>
            <a:r>
              <a:rPr lang="en-US" b="1" dirty="0">
                <a:solidFill>
                  <a:srgbClr val="00CC00"/>
                </a:solidFill>
              </a:rPr>
              <a:t> </a:t>
            </a:r>
            <a:r>
              <a:rPr lang="en-US" b="1" dirty="0" err="1">
                <a:solidFill>
                  <a:srgbClr val="00CC00"/>
                </a:solidFill>
              </a:rPr>
              <a:t>đầu</a:t>
            </a:r>
            <a:r>
              <a:rPr lang="en-US" dirty="0"/>
              <a:t>, j </a:t>
            </a:r>
            <a:r>
              <a:rPr lang="en-US" dirty="0" err="1"/>
              <a:t>được</a:t>
            </a:r>
            <a:r>
              <a:rPr lang="en-US" dirty="0"/>
              <a:t> </a:t>
            </a:r>
            <a:r>
              <a:rPr lang="en-US" dirty="0" err="1"/>
              <a:t>gọi</a:t>
            </a:r>
            <a:r>
              <a:rPr lang="en-US" dirty="0"/>
              <a:t> </a:t>
            </a:r>
            <a:r>
              <a:rPr lang="en-US" dirty="0" err="1"/>
              <a:t>là</a:t>
            </a:r>
            <a:r>
              <a:rPr lang="en-US" dirty="0"/>
              <a:t> </a:t>
            </a:r>
            <a:r>
              <a:rPr lang="en-US" b="1" dirty="0" err="1">
                <a:solidFill>
                  <a:srgbClr val="00CC00"/>
                </a:solidFill>
              </a:rPr>
              <a:t>đỉnh</a:t>
            </a:r>
            <a:r>
              <a:rPr lang="en-US" b="1" dirty="0">
                <a:solidFill>
                  <a:srgbClr val="00CC00"/>
                </a:solidFill>
              </a:rPr>
              <a:t> </a:t>
            </a:r>
            <a:r>
              <a:rPr lang="en-US" b="1" dirty="0" err="1">
                <a:solidFill>
                  <a:srgbClr val="00CC00"/>
                </a:solidFill>
              </a:rPr>
              <a:t>cuối</a:t>
            </a:r>
            <a:endParaRPr lang="en-US" b="1" dirty="0">
              <a:solidFill>
                <a:srgbClr val="00CC00"/>
              </a:solidFill>
            </a:endParaRPr>
          </a:p>
          <a:p>
            <a:pPr marL="468313" lvl="1" eaLnBrk="1" hangingPunct="1">
              <a:spcAft>
                <a:spcPts val="600"/>
              </a:spcAft>
              <a:buClr>
                <a:schemeClr val="accent1">
                  <a:lumMod val="50000"/>
                </a:schemeClr>
              </a:buClr>
              <a:buFont typeface="Wingdings" pitchFamily="2" charset="2"/>
              <a:buChar char="§"/>
            </a:pPr>
            <a:r>
              <a:rPr lang="vi-VN" dirty="0"/>
              <a:t>Cạnh u </a:t>
            </a:r>
            <a:r>
              <a:rPr lang="vi-VN" b="1" dirty="0">
                <a:solidFill>
                  <a:srgbClr val="0000FF"/>
                </a:solidFill>
              </a:rPr>
              <a:t>kề</a:t>
            </a:r>
            <a:r>
              <a:rPr lang="vi-VN" b="1" dirty="0"/>
              <a:t> </a:t>
            </a:r>
            <a:r>
              <a:rPr lang="vi-VN" dirty="0"/>
              <a:t>với đỉnh i </a:t>
            </a:r>
            <a:r>
              <a:rPr lang="en-US" dirty="0" err="1"/>
              <a:t>và</a:t>
            </a:r>
            <a:r>
              <a:rPr lang="en-US" dirty="0"/>
              <a:t> </a:t>
            </a:r>
            <a:r>
              <a:rPr lang="vi-VN" dirty="0"/>
              <a:t>đỉnh j</a:t>
            </a:r>
            <a:r>
              <a:rPr lang="en-US" dirty="0"/>
              <a:t>, c</a:t>
            </a:r>
            <a:r>
              <a:rPr lang="vi-VN" dirty="0"/>
              <a:t>ó thể viết tắt </a:t>
            </a:r>
            <a:r>
              <a:rPr lang="vi-VN" dirty="0" smtClean="0"/>
              <a:t>u</a:t>
            </a:r>
            <a:r>
              <a:rPr lang="vi-VN" dirty="0"/>
              <a:t>=(i, j</a:t>
            </a:r>
            <a:r>
              <a:rPr lang="vi-VN" dirty="0" smtClean="0"/>
              <a:t>)</a:t>
            </a:r>
            <a:r>
              <a:rPr lang="en-US" dirty="0" smtClean="0"/>
              <a:t>=</a:t>
            </a:r>
            <a:r>
              <a:rPr lang="en-US" dirty="0" err="1" smtClean="0"/>
              <a:t>ij</a:t>
            </a:r>
            <a:r>
              <a:rPr lang="en-US" dirty="0" smtClean="0"/>
              <a:t>. </a:t>
            </a:r>
          </a:p>
          <a:p>
            <a:pPr marL="468313" lvl="1" eaLnBrk="1" hangingPunct="1">
              <a:spcAft>
                <a:spcPts val="600"/>
              </a:spcAft>
              <a:buClr>
                <a:schemeClr val="accent1">
                  <a:lumMod val="50000"/>
                </a:schemeClr>
              </a:buClr>
              <a:buFont typeface="Wingdings" pitchFamily="2" charset="2"/>
              <a:buChar char="§"/>
            </a:pPr>
            <a:r>
              <a:rPr lang="en-US" dirty="0" smtClean="0"/>
              <a:t>Hai </a:t>
            </a:r>
            <a:r>
              <a:rPr lang="en-US" dirty="0" err="1" smtClean="0"/>
              <a:t>cạnh</a:t>
            </a:r>
            <a:r>
              <a:rPr lang="en-US" dirty="0" smtClean="0"/>
              <a:t> u=(</a:t>
            </a:r>
            <a:r>
              <a:rPr lang="en-US" dirty="0" err="1"/>
              <a:t>i</a:t>
            </a:r>
            <a:r>
              <a:rPr lang="en-US" dirty="0" err="1" smtClean="0"/>
              <a:t>,j</a:t>
            </a:r>
            <a:r>
              <a:rPr lang="en-US" dirty="0" smtClean="0"/>
              <a:t>) </a:t>
            </a:r>
            <a:r>
              <a:rPr lang="en-US" dirty="0" err="1" smtClean="0"/>
              <a:t>và</a:t>
            </a:r>
            <a:r>
              <a:rPr lang="en-US" dirty="0" smtClean="0"/>
              <a:t> v=(</a:t>
            </a:r>
            <a:r>
              <a:rPr lang="en-US" dirty="0" err="1" smtClean="0"/>
              <a:t>k,h</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song </a:t>
            </a:r>
            <a:r>
              <a:rPr lang="en-US" dirty="0" err="1" smtClean="0"/>
              <a:t>song</a:t>
            </a:r>
            <a:r>
              <a:rPr lang="en-US" dirty="0" smtClean="0"/>
              <a:t> </a:t>
            </a:r>
            <a:r>
              <a:rPr lang="en-US" dirty="0" err="1" smtClean="0"/>
              <a:t>cùng</a:t>
            </a:r>
            <a:r>
              <a:rPr lang="en-US" dirty="0" smtClean="0"/>
              <a:t> </a:t>
            </a:r>
            <a:r>
              <a:rPr lang="en-US" dirty="0" err="1" smtClean="0"/>
              <a:t>chiều</a:t>
            </a:r>
            <a:r>
              <a:rPr lang="en-US" dirty="0" smtClean="0"/>
              <a:t> </a:t>
            </a:r>
            <a:r>
              <a:rPr lang="en-US" dirty="0" err="1" smtClean="0"/>
              <a:t>nếu</a:t>
            </a:r>
            <a:r>
              <a:rPr lang="en-US" dirty="0" smtClean="0"/>
              <a:t> </a:t>
            </a:r>
            <a:r>
              <a:rPr lang="en-US" dirty="0" err="1" smtClean="0"/>
              <a:t>i</a:t>
            </a:r>
            <a:r>
              <a:rPr lang="en-US" dirty="0" smtClean="0"/>
              <a:t>=k </a:t>
            </a:r>
            <a:r>
              <a:rPr lang="en-US" dirty="0" err="1" smtClean="0"/>
              <a:t>và</a:t>
            </a:r>
            <a:r>
              <a:rPr lang="en-US" dirty="0" smtClean="0"/>
              <a:t> j=h,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song </a:t>
            </a:r>
            <a:r>
              <a:rPr lang="en-US" dirty="0" err="1" smtClean="0"/>
              <a:t>song</a:t>
            </a:r>
            <a:r>
              <a:rPr lang="en-US" dirty="0" smtClean="0"/>
              <a:t> </a:t>
            </a:r>
            <a:r>
              <a:rPr lang="en-US" dirty="0" err="1" smtClean="0"/>
              <a:t>ngược</a:t>
            </a:r>
            <a:r>
              <a:rPr lang="en-US" dirty="0" smtClean="0"/>
              <a:t> </a:t>
            </a:r>
            <a:r>
              <a:rPr lang="en-US" dirty="0" err="1" smtClean="0"/>
              <a:t>chiều</a:t>
            </a:r>
            <a:r>
              <a:rPr lang="en-US" dirty="0" smtClean="0"/>
              <a:t> </a:t>
            </a:r>
            <a:r>
              <a:rPr lang="en-US" dirty="0" err="1" smtClean="0"/>
              <a:t>nếu</a:t>
            </a:r>
            <a:r>
              <a:rPr lang="en-US" dirty="0" smtClean="0"/>
              <a:t> </a:t>
            </a:r>
            <a:r>
              <a:rPr lang="en-US" dirty="0" err="1" smtClean="0"/>
              <a:t>i</a:t>
            </a:r>
            <a:r>
              <a:rPr lang="en-US" dirty="0" smtClean="0"/>
              <a:t>=h </a:t>
            </a:r>
            <a:r>
              <a:rPr lang="en-US" dirty="0" err="1" smtClean="0"/>
              <a:t>và</a:t>
            </a:r>
            <a:r>
              <a:rPr lang="en-US" dirty="0" smtClean="0"/>
              <a:t> j=k.</a:t>
            </a:r>
          </a:p>
          <a:p>
            <a:pPr marL="182563" lvl="1" indent="0" eaLnBrk="1" hangingPunct="1">
              <a:spcAft>
                <a:spcPts val="600"/>
              </a:spcAft>
              <a:buClr>
                <a:schemeClr val="accent1">
                  <a:lumMod val="50000"/>
                </a:schemeClr>
              </a:buClr>
              <a:buNone/>
            </a:pPr>
            <a:endParaRPr lang="en-US" dirty="0" smtClean="0"/>
          </a:p>
          <a:p>
            <a:pPr marL="182563" lvl="1" indent="0" eaLnBrk="1" hangingPunct="1">
              <a:spcAft>
                <a:spcPts val="600"/>
              </a:spcAft>
              <a:buClr>
                <a:schemeClr val="accent1">
                  <a:lumMod val="50000"/>
                </a:schemeClr>
              </a:buClr>
              <a:buNone/>
            </a:pPr>
            <a:endParaRPr lang="en-US" dirty="0"/>
          </a:p>
        </p:txBody>
      </p:sp>
      <p:pic>
        <p:nvPicPr>
          <p:cNvPr id="1126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19325"/>
            <a:ext cx="3276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TextBox 6"/>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3" name="Object 6"/>
          <p:cNvGraphicFramePr>
            <a:graphicFrameLocks noGrp="1" noChangeAspect="1"/>
          </p:cNvGraphicFramePr>
          <p:nvPr>
            <p:ph idx="1"/>
            <p:extLst>
              <p:ext uri="{D42A27DB-BD31-4B8C-83A1-F6EECF244321}">
                <p14:modId xmlns:p14="http://schemas.microsoft.com/office/powerpoint/2010/main" val="2148652719"/>
              </p:ext>
            </p:extLst>
          </p:nvPr>
        </p:nvGraphicFramePr>
        <p:xfrm>
          <a:off x="3228975" y="3300412"/>
          <a:ext cx="2181225" cy="585788"/>
        </p:xfrm>
        <a:graphic>
          <a:graphicData uri="http://schemas.openxmlformats.org/presentationml/2006/ole">
            <mc:AlternateContent xmlns:mc="http://schemas.openxmlformats.org/markup-compatibility/2006">
              <mc:Choice xmlns:v="urn:schemas-microsoft-com:vml" Requires="v">
                <p:oleObj spid="_x0000_s90648" name="Equation" r:id="rId3" imgW="850680" imgH="228600" progId="Equation.DSMT4">
                  <p:embed/>
                </p:oleObj>
              </mc:Choice>
              <mc:Fallback>
                <p:oleObj name="Equation" r:id="rId3" imgW="850680" imgH="228600" progId="Equation.DSMT4">
                  <p:embed/>
                  <p:pic>
                    <p:nvPicPr>
                      <p:cNvPr id="0" name=""/>
                      <p:cNvPicPr>
                        <a:picLocks noGrp="1" noChangeAspect="1" noChangeArrowheads="1"/>
                      </p:cNvPicPr>
                      <p:nvPr/>
                    </p:nvPicPr>
                    <p:blipFill>
                      <a:blip r:embed="rId4"/>
                      <a:srcRect/>
                      <a:stretch>
                        <a:fillRect/>
                      </a:stretch>
                    </p:blipFill>
                    <p:spPr bwMode="auto">
                      <a:xfrm>
                        <a:off x="3228975" y="3300412"/>
                        <a:ext cx="2181225" cy="585788"/>
                      </a:xfrm>
                      <a:prstGeom prst="rect">
                        <a:avLst/>
                      </a:prstGeom>
                      <a:noFill/>
                      <a:ln>
                        <a:noFill/>
                      </a:ln>
                      <a:effectLst/>
                    </p:spPr>
                  </p:pic>
                </p:oleObj>
              </mc:Fallback>
            </mc:AlternateContent>
          </a:graphicData>
        </a:graphic>
      </p:graphicFrame>
      <p:sp>
        <p:nvSpPr>
          <p:cNvPr id="1430537" name="Rectangle 9"/>
          <p:cNvSpPr>
            <a:spLocks noGrp="1" noChangeArrowheads="1"/>
          </p:cNvSpPr>
          <p:nvPr>
            <p:ph type="body" idx="4294967295"/>
          </p:nvPr>
        </p:nvSpPr>
        <p:spPr>
          <a:xfrm>
            <a:off x="0" y="1000125"/>
            <a:ext cx="9220200" cy="1885950"/>
          </a:xfrm>
        </p:spPr>
        <p:txBody>
          <a:bodyPr/>
          <a:lstStyle/>
          <a:p>
            <a:pPr marL="0" indent="0" eaLnBrk="1" hangingPunct="1">
              <a:spcAft>
                <a:spcPts val="600"/>
              </a:spcAft>
              <a:buNone/>
              <a:defRPr/>
            </a:pPr>
            <a:r>
              <a:rPr lang="en-US" b="1" kern="1200" dirty="0" err="1">
                <a:solidFill>
                  <a:srgbClr val="0000FF"/>
                </a:solidFill>
                <a:latin typeface="Arial" charset="0"/>
                <a:cs typeface="Times New Roman" pitchFamily="18" charset="0"/>
              </a:rPr>
              <a:t>Định</a:t>
            </a:r>
            <a:r>
              <a:rPr lang="en-US" b="1" kern="1200" dirty="0">
                <a:solidFill>
                  <a:srgbClr val="0000FF"/>
                </a:solidFill>
                <a:latin typeface="Arial" charset="0"/>
                <a:cs typeface="Times New Roman" pitchFamily="18" charset="0"/>
              </a:rPr>
              <a:t> </a:t>
            </a:r>
            <a:r>
              <a:rPr lang="en-US" b="1" kern="1200" dirty="0" err="1">
                <a:solidFill>
                  <a:srgbClr val="0000FF"/>
                </a:solidFill>
                <a:latin typeface="Arial" charset="0"/>
                <a:cs typeface="Times New Roman" pitchFamily="18" charset="0"/>
              </a:rPr>
              <a:t>nghĩa</a:t>
            </a:r>
            <a:r>
              <a:rPr lang="en-US" b="1" kern="1200" dirty="0">
                <a:solidFill>
                  <a:srgbClr val="0000FF"/>
                </a:solidFill>
                <a:latin typeface="Arial" charset="0"/>
                <a:cs typeface="Times New Roman" pitchFamily="18" charset="0"/>
              </a:rPr>
              <a:t>. </a:t>
            </a:r>
            <a:r>
              <a:rPr lang="en-US" dirty="0"/>
              <a:t>Cho </a:t>
            </a:r>
            <a:r>
              <a:rPr lang="en-US" dirty="0" err="1"/>
              <a:t>đồ</a:t>
            </a:r>
            <a:r>
              <a:rPr lang="en-US" dirty="0"/>
              <a:t> </a:t>
            </a:r>
            <a:r>
              <a:rPr lang="en-US" dirty="0" err="1"/>
              <a:t>thị</a:t>
            </a:r>
            <a:r>
              <a:rPr lang="en-US" dirty="0"/>
              <a:t> có hướng G=(V, U) và e=(</a:t>
            </a:r>
            <a:r>
              <a:rPr lang="en-US" dirty="0" err="1"/>
              <a:t>u,v</a:t>
            </a:r>
            <a:r>
              <a:rPr lang="en-US" dirty="0"/>
              <a:t>)</a:t>
            </a:r>
            <a:r>
              <a:rPr lang="en-US" dirty="0">
                <a:effectLst>
                  <a:outerShdw blurRad="38100" dist="38100" dir="2700000" algn="tl">
                    <a:srgbClr val="C0C0C0"/>
                  </a:outerShdw>
                </a:effectLst>
                <a:sym typeface="Symbol" pitchFamily="18" charset="2"/>
              </a:rPr>
              <a:t>U</a:t>
            </a:r>
            <a:endParaRPr lang="en-US" dirty="0"/>
          </a:p>
          <a:p>
            <a:pPr marL="566738" lvl="1" indent="-334963" eaLnBrk="1" hangingPunct="1">
              <a:spcAft>
                <a:spcPts val="600"/>
              </a:spcAft>
              <a:buClr>
                <a:srgbClr val="002060"/>
              </a:buClr>
              <a:defRPr/>
            </a:pPr>
            <a:r>
              <a:rPr lang="en-US" dirty="0"/>
              <a:t>v là </a:t>
            </a:r>
            <a:r>
              <a:rPr lang="en-US" b="1" dirty="0" err="1">
                <a:solidFill>
                  <a:srgbClr val="00CC00"/>
                </a:solidFill>
              </a:rPr>
              <a:t>đỉnh</a:t>
            </a:r>
            <a:r>
              <a:rPr lang="en-US" b="1" dirty="0">
                <a:solidFill>
                  <a:srgbClr val="00CC00"/>
                </a:solidFill>
              </a:rPr>
              <a:t> </a:t>
            </a:r>
            <a:r>
              <a:rPr lang="en-US" b="1" dirty="0" err="1">
                <a:solidFill>
                  <a:srgbClr val="00CC00"/>
                </a:solidFill>
              </a:rPr>
              <a:t>sau</a:t>
            </a:r>
            <a:r>
              <a:rPr lang="en-US" b="1" dirty="0">
                <a:solidFill>
                  <a:srgbClr val="00CC00"/>
                </a:solidFill>
              </a:rPr>
              <a:t> </a:t>
            </a:r>
            <a:r>
              <a:rPr lang="en-US" dirty="0"/>
              <a:t>của u</a:t>
            </a:r>
          </a:p>
          <a:p>
            <a:pPr marL="566738" lvl="1" indent="-334963" eaLnBrk="1" hangingPunct="1">
              <a:spcAft>
                <a:spcPts val="600"/>
              </a:spcAft>
              <a:buClr>
                <a:srgbClr val="002060"/>
              </a:buClr>
              <a:defRPr/>
            </a:pPr>
            <a:r>
              <a:rPr lang="en-US" dirty="0"/>
              <a:t>u là </a:t>
            </a:r>
            <a:r>
              <a:rPr lang="en-US" b="1" dirty="0" err="1">
                <a:solidFill>
                  <a:srgbClr val="00CC00"/>
                </a:solidFill>
              </a:rPr>
              <a:t>đỉnh</a:t>
            </a:r>
            <a:r>
              <a:rPr lang="en-US" b="1" dirty="0">
                <a:solidFill>
                  <a:srgbClr val="00CC00"/>
                </a:solidFill>
              </a:rPr>
              <a:t> trước </a:t>
            </a:r>
            <a:r>
              <a:rPr lang="en-US" dirty="0"/>
              <a:t>của v</a:t>
            </a:r>
          </a:p>
          <a:p>
            <a:pPr marL="566738" lvl="1" indent="-334963" eaLnBrk="1" hangingPunct="1">
              <a:spcAft>
                <a:spcPts val="600"/>
              </a:spcAft>
              <a:buClr>
                <a:srgbClr val="002060"/>
              </a:buClr>
              <a:defRPr/>
            </a:pPr>
            <a:r>
              <a:rPr lang="en-US" dirty="0" err="1"/>
              <a:t>Tập</a:t>
            </a:r>
            <a:r>
              <a:rPr lang="en-US" dirty="0"/>
              <a:t> </a:t>
            </a:r>
            <a:r>
              <a:rPr lang="en-US" dirty="0" err="1"/>
              <a:t>hợp</a:t>
            </a:r>
            <a:r>
              <a:rPr lang="en-US" dirty="0"/>
              <a:t> các </a:t>
            </a:r>
            <a:r>
              <a:rPr lang="en-US" dirty="0" err="1">
                <a:solidFill>
                  <a:srgbClr val="0000FF"/>
                </a:solidFill>
              </a:rPr>
              <a:t>đỉnh</a:t>
            </a:r>
            <a:r>
              <a:rPr lang="en-US" dirty="0">
                <a:solidFill>
                  <a:srgbClr val="0000FF"/>
                </a:solidFill>
              </a:rPr>
              <a:t> </a:t>
            </a:r>
            <a:r>
              <a:rPr lang="en-US" dirty="0" err="1">
                <a:solidFill>
                  <a:srgbClr val="0000FF"/>
                </a:solidFill>
              </a:rPr>
              <a:t>sau</a:t>
            </a:r>
            <a:r>
              <a:rPr lang="en-US" dirty="0">
                <a:solidFill>
                  <a:srgbClr val="0000FF"/>
                </a:solidFill>
              </a:rPr>
              <a:t> </a:t>
            </a:r>
            <a:r>
              <a:rPr lang="en-US" dirty="0"/>
              <a:t>và </a:t>
            </a:r>
            <a:r>
              <a:rPr lang="en-US" dirty="0" err="1">
                <a:solidFill>
                  <a:srgbClr val="0000FF"/>
                </a:solidFill>
              </a:rPr>
              <a:t>đỉnh</a:t>
            </a:r>
            <a:r>
              <a:rPr lang="en-US" dirty="0">
                <a:solidFill>
                  <a:srgbClr val="0000FF"/>
                </a:solidFill>
              </a:rPr>
              <a:t> trước </a:t>
            </a:r>
            <a:r>
              <a:rPr lang="en-US" dirty="0"/>
              <a:t>của v </a:t>
            </a:r>
            <a:r>
              <a:rPr lang="en-US" dirty="0" err="1"/>
              <a:t>lần</a:t>
            </a:r>
            <a:r>
              <a:rPr lang="en-US" dirty="0"/>
              <a:t> </a:t>
            </a:r>
            <a:r>
              <a:rPr lang="en-US" dirty="0" err="1"/>
              <a:t>lượt</a:t>
            </a:r>
            <a:r>
              <a:rPr lang="en-US" dirty="0"/>
              <a:t> là </a:t>
            </a:r>
          </a:p>
        </p:txBody>
      </p:sp>
      <p:sp>
        <p:nvSpPr>
          <p:cNvPr id="61445" name="Rectangle 10"/>
          <p:cNvSpPr>
            <a:spLocks noChangeArrowheads="1"/>
          </p:cNvSpPr>
          <p:nvPr/>
        </p:nvSpPr>
        <p:spPr bwMode="auto">
          <a:xfrm>
            <a:off x="0" y="3979069"/>
            <a:ext cx="9067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20000"/>
              </a:spcBef>
              <a:buClr>
                <a:schemeClr val="accent1"/>
              </a:buClr>
              <a:buSzPct val="130000"/>
            </a:pPr>
            <a:r>
              <a:rPr lang="en-US" sz="2800" dirty="0">
                <a:solidFill>
                  <a:srgbClr val="0000FF"/>
                </a:solidFill>
              </a:rPr>
              <a:t>Nhận </a:t>
            </a:r>
            <a:r>
              <a:rPr lang="en-US" sz="2800" dirty="0" err="1">
                <a:solidFill>
                  <a:srgbClr val="0000FF"/>
                </a:solidFill>
              </a:rPr>
              <a:t>xét</a:t>
            </a:r>
            <a:r>
              <a:rPr lang="en-US" sz="2800" dirty="0">
                <a:solidFill>
                  <a:srgbClr val="0000FF"/>
                </a:solidFill>
              </a:rPr>
              <a:t>. </a:t>
            </a:r>
            <a:r>
              <a:rPr lang="en-US" sz="2800" b="0" dirty="0" err="1">
                <a:solidFill>
                  <a:schemeClr val="tx1"/>
                </a:solidFill>
              </a:rPr>
              <a:t>Đơn</a:t>
            </a:r>
            <a:r>
              <a:rPr lang="en-US" sz="2800" b="0" dirty="0">
                <a:solidFill>
                  <a:schemeClr val="tx1"/>
                </a:solidFill>
              </a:rPr>
              <a:t> </a:t>
            </a:r>
            <a:r>
              <a:rPr lang="en-US" sz="2800" b="0" dirty="0" err="1">
                <a:solidFill>
                  <a:schemeClr val="tx1"/>
                </a:solidFill>
              </a:rPr>
              <a:t>đồ</a:t>
            </a:r>
            <a:r>
              <a:rPr lang="en-US" sz="2800" b="0" dirty="0">
                <a:solidFill>
                  <a:schemeClr val="tx1"/>
                </a:solidFill>
              </a:rPr>
              <a:t> </a:t>
            </a:r>
            <a:r>
              <a:rPr lang="en-US" sz="2800" b="0" dirty="0" err="1">
                <a:solidFill>
                  <a:schemeClr val="tx1"/>
                </a:solidFill>
              </a:rPr>
              <a:t>thị</a:t>
            </a:r>
            <a:r>
              <a:rPr lang="en-US" sz="2800" b="0" dirty="0">
                <a:solidFill>
                  <a:schemeClr val="tx1"/>
                </a:solidFill>
              </a:rPr>
              <a:t> G hoàn </a:t>
            </a:r>
            <a:r>
              <a:rPr lang="en-US" sz="2800" b="0" dirty="0" err="1">
                <a:solidFill>
                  <a:schemeClr val="tx1"/>
                </a:solidFill>
              </a:rPr>
              <a:t>toàn</a:t>
            </a:r>
            <a:r>
              <a:rPr lang="en-US" sz="2800" b="0" dirty="0">
                <a:solidFill>
                  <a:schemeClr val="tx1"/>
                </a:solidFill>
              </a:rPr>
              <a:t> được </a:t>
            </a:r>
            <a:r>
              <a:rPr lang="en-US" sz="2800" b="0" dirty="0" err="1">
                <a:solidFill>
                  <a:schemeClr val="tx1"/>
                </a:solidFill>
              </a:rPr>
              <a:t>xác</a:t>
            </a:r>
            <a:r>
              <a:rPr lang="en-US" sz="2800" b="0" dirty="0">
                <a:solidFill>
                  <a:schemeClr val="tx1"/>
                </a:solidFill>
              </a:rPr>
              <a:t> </a:t>
            </a:r>
            <a:r>
              <a:rPr lang="en-US" sz="2800" b="0" dirty="0" err="1">
                <a:solidFill>
                  <a:schemeClr val="tx1"/>
                </a:solidFill>
              </a:rPr>
              <a:t>định</a:t>
            </a:r>
            <a:r>
              <a:rPr lang="en-US" sz="2800" b="0" dirty="0">
                <a:solidFill>
                  <a:schemeClr val="tx1"/>
                </a:solidFill>
              </a:rPr>
              <a:t> </a:t>
            </a:r>
            <a:r>
              <a:rPr lang="en-US" sz="2800" b="0" dirty="0" err="1">
                <a:solidFill>
                  <a:schemeClr val="tx1"/>
                </a:solidFill>
              </a:rPr>
              <a:t>nếu</a:t>
            </a:r>
            <a:r>
              <a:rPr lang="en-US" sz="2800" b="0" dirty="0">
                <a:solidFill>
                  <a:schemeClr val="tx1"/>
                </a:solidFill>
              </a:rPr>
              <a:t> </a:t>
            </a:r>
            <a:r>
              <a:rPr lang="en-US" sz="2800" b="0" dirty="0" err="1">
                <a:solidFill>
                  <a:schemeClr val="tx1"/>
                </a:solidFill>
              </a:rPr>
              <a:t>chúng</a:t>
            </a:r>
            <a:r>
              <a:rPr lang="en-US" sz="2800" b="0" dirty="0">
                <a:solidFill>
                  <a:schemeClr val="tx1"/>
                </a:solidFill>
              </a:rPr>
              <a:t> ta biết</a:t>
            </a:r>
          </a:p>
        </p:txBody>
      </p:sp>
      <p:graphicFrame>
        <p:nvGraphicFramePr>
          <p:cNvPr id="61446" name="Object 11"/>
          <p:cNvGraphicFramePr>
            <a:graphicFrameLocks noChangeAspect="1"/>
          </p:cNvGraphicFramePr>
          <p:nvPr>
            <p:extLst>
              <p:ext uri="{D42A27DB-BD31-4B8C-83A1-F6EECF244321}">
                <p14:modId xmlns:p14="http://schemas.microsoft.com/office/powerpoint/2010/main" val="1176639581"/>
              </p:ext>
            </p:extLst>
          </p:nvPr>
        </p:nvGraphicFramePr>
        <p:xfrm>
          <a:off x="3433038" y="4720205"/>
          <a:ext cx="2280601" cy="592364"/>
        </p:xfrm>
        <a:graphic>
          <a:graphicData uri="http://schemas.openxmlformats.org/presentationml/2006/ole">
            <mc:AlternateContent xmlns:mc="http://schemas.openxmlformats.org/markup-compatibility/2006">
              <mc:Choice xmlns:v="urn:schemas-microsoft-com:vml" Requires="v">
                <p:oleObj spid="_x0000_s90649" name="Equation" r:id="rId5" imgW="787058" imgH="203112" progId="Equation.3">
                  <p:embed/>
                </p:oleObj>
              </mc:Choice>
              <mc:Fallback>
                <p:oleObj name="Equation" r:id="rId5" imgW="787058"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3038" y="4720205"/>
                        <a:ext cx="2280601" cy="592364"/>
                      </a:xfrm>
                      <a:prstGeom prst="rect">
                        <a:avLst/>
                      </a:prstGeom>
                      <a:noFill/>
                      <a:ln>
                        <a:noFill/>
                      </a:ln>
                      <a:effectLst/>
                    </p:spPr>
                  </p:pic>
                </p:oleObj>
              </mc:Fallback>
            </mc:AlternateContent>
          </a:graphicData>
        </a:graphic>
      </p:graphicFrame>
      <p:sp>
        <p:nvSpPr>
          <p:cNvPr id="61447" name="Rectangle 12"/>
          <p:cNvSpPr>
            <a:spLocks noChangeArrowheads="1"/>
          </p:cNvSpPr>
          <p:nvPr/>
        </p:nvSpPr>
        <p:spPr bwMode="auto">
          <a:xfrm>
            <a:off x="76200" y="5507832"/>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lvl="1" algn="l" eaLnBrk="1" hangingPunct="1">
              <a:spcBef>
                <a:spcPct val="20000"/>
              </a:spcBef>
              <a:buClr>
                <a:schemeClr val="accent1"/>
              </a:buClr>
            </a:pPr>
            <a:r>
              <a:rPr lang="en-US" sz="2600" b="0" dirty="0" err="1">
                <a:solidFill>
                  <a:schemeClr val="tx1"/>
                </a:solidFill>
              </a:rPr>
              <a:t>nên</a:t>
            </a:r>
            <a:r>
              <a:rPr lang="en-US" sz="2600" b="0" dirty="0">
                <a:solidFill>
                  <a:schemeClr val="tx1"/>
                </a:solidFill>
              </a:rPr>
              <a:t> </a:t>
            </a:r>
            <a:r>
              <a:rPr lang="en-US" sz="2600" b="0" dirty="0" err="1">
                <a:solidFill>
                  <a:schemeClr val="tx1"/>
                </a:solidFill>
              </a:rPr>
              <a:t>đồ</a:t>
            </a:r>
            <a:r>
              <a:rPr lang="en-US" sz="2600" b="0" dirty="0">
                <a:solidFill>
                  <a:schemeClr val="tx1"/>
                </a:solidFill>
              </a:rPr>
              <a:t> </a:t>
            </a:r>
            <a:r>
              <a:rPr lang="en-US" sz="2600" b="0" dirty="0" err="1">
                <a:solidFill>
                  <a:schemeClr val="tx1"/>
                </a:solidFill>
              </a:rPr>
              <a:t>thị</a:t>
            </a:r>
            <a:r>
              <a:rPr lang="en-US" sz="2600" b="0" dirty="0">
                <a:solidFill>
                  <a:schemeClr val="tx1"/>
                </a:solidFill>
              </a:rPr>
              <a:t> G cũng có thể được </a:t>
            </a:r>
            <a:r>
              <a:rPr lang="en-US" sz="2600" b="0" dirty="0" err="1">
                <a:solidFill>
                  <a:schemeClr val="tx1"/>
                </a:solidFill>
              </a:rPr>
              <a:t>định</a:t>
            </a:r>
            <a:r>
              <a:rPr lang="en-US" sz="2600" b="0" dirty="0">
                <a:solidFill>
                  <a:schemeClr val="tx1"/>
                </a:solidFill>
              </a:rPr>
              <a:t> </a:t>
            </a:r>
            <a:r>
              <a:rPr lang="en-US" sz="2600" b="0" dirty="0" err="1">
                <a:solidFill>
                  <a:schemeClr val="tx1"/>
                </a:solidFill>
              </a:rPr>
              <a:t>nghĩa</a:t>
            </a:r>
            <a:r>
              <a:rPr lang="en-US" sz="2600" b="0" dirty="0">
                <a:solidFill>
                  <a:schemeClr val="tx1"/>
                </a:solidFill>
              </a:rPr>
              <a:t> như </a:t>
            </a:r>
            <a:r>
              <a:rPr lang="en-US" sz="2600" b="0" dirty="0" err="1">
                <a:solidFill>
                  <a:schemeClr val="tx1"/>
                </a:solidFill>
              </a:rPr>
              <a:t>sau</a:t>
            </a:r>
            <a:r>
              <a:rPr lang="en-US" sz="2600" b="0" dirty="0">
                <a:solidFill>
                  <a:schemeClr val="tx1"/>
                </a:solidFill>
              </a:rPr>
              <a:t>:</a:t>
            </a:r>
          </a:p>
        </p:txBody>
      </p:sp>
      <p:graphicFrame>
        <p:nvGraphicFramePr>
          <p:cNvPr id="61448" name="Object 13"/>
          <p:cNvGraphicFramePr>
            <a:graphicFrameLocks noChangeAspect="1"/>
          </p:cNvGraphicFramePr>
          <p:nvPr>
            <p:extLst>
              <p:ext uri="{D42A27DB-BD31-4B8C-83A1-F6EECF244321}">
                <p14:modId xmlns:p14="http://schemas.microsoft.com/office/powerpoint/2010/main" val="4150346791"/>
              </p:ext>
            </p:extLst>
          </p:nvPr>
        </p:nvGraphicFramePr>
        <p:xfrm>
          <a:off x="3429000" y="6138863"/>
          <a:ext cx="1828800" cy="566737"/>
        </p:xfrm>
        <a:graphic>
          <a:graphicData uri="http://schemas.openxmlformats.org/presentationml/2006/ole">
            <mc:AlternateContent xmlns:mc="http://schemas.openxmlformats.org/markup-compatibility/2006">
              <mc:Choice xmlns:v="urn:schemas-microsoft-com:vml" Requires="v">
                <p:oleObj spid="_x0000_s90650" name="Equation" r:id="rId7" imgW="660113" imgH="203112" progId="Equation.3">
                  <p:embed/>
                </p:oleObj>
              </mc:Choice>
              <mc:Fallback>
                <p:oleObj name="Equation" r:id="rId7" imgW="660113"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6138863"/>
                        <a:ext cx="182880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1739508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05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05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05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053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7" grpId="0" build="p"/>
      <p:bldP spid="61445" grpId="0"/>
      <p:bldP spid="614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000" b="1">
                <a:solidFill>
                  <a:srgbClr val="FFFF00"/>
                </a:solidFill>
              </a:rPr>
              <a:t>Nội dung</a:t>
            </a:r>
          </a:p>
        </p:txBody>
      </p:sp>
      <p:sp>
        <p:nvSpPr>
          <p:cNvPr id="4099" name="Rectangle 3"/>
          <p:cNvSpPr>
            <a:spLocks noGrp="1" noChangeArrowheads="1"/>
          </p:cNvSpPr>
          <p:nvPr>
            <p:ph idx="1"/>
          </p:nvPr>
        </p:nvSpPr>
        <p:spPr/>
        <p:txBody>
          <a:bodyPr/>
          <a:lstStyle/>
          <a:p>
            <a:pPr marL="514350" indent="-514350">
              <a:spcBef>
                <a:spcPts val="1200"/>
              </a:spcBef>
              <a:spcAft>
                <a:spcPts val="1200"/>
              </a:spcAft>
              <a:buClr>
                <a:srgbClr val="0000FF"/>
              </a:buClr>
              <a:buSzPct val="100000"/>
              <a:buFont typeface="Arial" charset="0"/>
              <a:buAutoNum type="arabicPeriod"/>
            </a:pPr>
            <a:r>
              <a:rPr lang="fr-FR" sz="3200" b="1">
                <a:solidFill>
                  <a:srgbClr val="0000FF"/>
                </a:solidFill>
              </a:rPr>
              <a:t>Giới thiệu</a:t>
            </a:r>
            <a:endParaRPr lang="en-US" sz="3200" b="1">
              <a:solidFill>
                <a:srgbClr val="0000FF"/>
              </a:solidFill>
            </a:endParaRPr>
          </a:p>
          <a:p>
            <a:pPr marL="514350" indent="-514350">
              <a:spcBef>
                <a:spcPts val="1200"/>
              </a:spcBef>
              <a:spcAft>
                <a:spcPts val="1200"/>
              </a:spcAft>
              <a:buClr>
                <a:srgbClr val="0000FF"/>
              </a:buClr>
              <a:buSzPct val="100000"/>
              <a:buFont typeface="Arial" charset="0"/>
              <a:buAutoNum type="arabicPeriod"/>
            </a:pPr>
            <a:r>
              <a:rPr lang="fr-FR" sz="3200" b="1">
                <a:solidFill>
                  <a:srgbClr val="0000FF"/>
                </a:solidFill>
              </a:rPr>
              <a:t>Các khái niệm cơ bản</a:t>
            </a:r>
          </a:p>
          <a:p>
            <a:pPr marL="514350" indent="-514350">
              <a:spcBef>
                <a:spcPts val="1200"/>
              </a:spcBef>
              <a:spcAft>
                <a:spcPts val="1200"/>
              </a:spcAft>
              <a:buClr>
                <a:srgbClr val="0000FF"/>
              </a:buClr>
              <a:buSzPct val="100000"/>
              <a:buFont typeface="Arial" charset="0"/>
              <a:buAutoNum type="arabicPeriod"/>
            </a:pPr>
            <a:r>
              <a:rPr lang="vi-VN" sz="3200" b="1">
                <a:solidFill>
                  <a:srgbClr val="0000FF"/>
                </a:solidFill>
              </a:rPr>
              <a:t>Biểu diễn đồ thị</a:t>
            </a:r>
            <a:endParaRPr lang="en-US" sz="3200" b="1">
              <a:solidFill>
                <a:srgbClr val="0000FF"/>
              </a:solidFill>
            </a:endParaRPr>
          </a:p>
          <a:p>
            <a:pPr marL="514350" indent="-514350">
              <a:spcBef>
                <a:spcPts val="1200"/>
              </a:spcBef>
              <a:spcAft>
                <a:spcPts val="1200"/>
              </a:spcAft>
              <a:buClr>
                <a:srgbClr val="0000FF"/>
              </a:buClr>
              <a:buSzPct val="100000"/>
              <a:buFont typeface="Arial" charset="0"/>
              <a:buAutoNum type="arabicPeriod"/>
            </a:pPr>
            <a:r>
              <a:rPr lang="vi-VN" sz="3200" b="1">
                <a:solidFill>
                  <a:srgbClr val="0000FF"/>
                </a:solidFill>
              </a:rPr>
              <a:t>Đẳng cấu đồ thị</a:t>
            </a:r>
          </a:p>
          <a:p>
            <a:pPr marL="514350" indent="-514350">
              <a:spcBef>
                <a:spcPts val="1200"/>
              </a:spcBef>
              <a:spcAft>
                <a:spcPts val="1200"/>
              </a:spcAft>
              <a:buClr>
                <a:srgbClr val="0000FF"/>
              </a:buClr>
              <a:buSzPct val="100000"/>
              <a:buFont typeface="Arial" charset="0"/>
              <a:buAutoNum type="arabicPeriod"/>
            </a:pPr>
            <a:r>
              <a:rPr lang="fr-FR" sz="3200" b="1">
                <a:solidFill>
                  <a:srgbClr val="0000FF"/>
                </a:solidFill>
              </a:rPr>
              <a:t>Đường đi, chu trình</a:t>
            </a:r>
            <a:endParaRPr lang="en-US" sz="3200" b="1">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7" name="Object 58"/>
          <p:cNvGraphicFramePr>
            <a:graphicFrameLocks noGrp="1" noChangeAspect="1"/>
          </p:cNvGraphicFramePr>
          <p:nvPr>
            <p:ph idx="1"/>
            <p:extLst>
              <p:ext uri="{D42A27DB-BD31-4B8C-83A1-F6EECF244321}">
                <p14:modId xmlns:p14="http://schemas.microsoft.com/office/powerpoint/2010/main" val="3181009365"/>
              </p:ext>
            </p:extLst>
          </p:nvPr>
        </p:nvGraphicFramePr>
        <p:xfrm>
          <a:off x="3200400" y="3962400"/>
          <a:ext cx="649288" cy="415925"/>
        </p:xfrm>
        <a:graphic>
          <a:graphicData uri="http://schemas.openxmlformats.org/presentationml/2006/ole">
            <mc:AlternateContent xmlns:mc="http://schemas.openxmlformats.org/markup-compatibility/2006">
              <mc:Choice xmlns:v="urn:schemas-microsoft-com:vml" Requires="v">
                <p:oleObj spid="_x0000_s91486" name="Equation" r:id="rId3" imgW="317225" imgH="203024" progId="Equation.DSMT4">
                  <p:embed/>
                </p:oleObj>
              </mc:Choice>
              <mc:Fallback>
                <p:oleObj name="Equation" r:id="rId3" imgW="317225" imgH="203024"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962400"/>
                        <a:ext cx="649288"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8" name="Rectangle 61"/>
          <p:cNvSpPr>
            <a:spLocks noGrp="1" noChangeArrowheads="1"/>
          </p:cNvSpPr>
          <p:nvPr>
            <p:ph type="body" idx="4294967295"/>
          </p:nvPr>
        </p:nvSpPr>
        <p:spPr>
          <a:xfrm>
            <a:off x="0" y="1619250"/>
            <a:ext cx="7772400" cy="742950"/>
          </a:xfrm>
        </p:spPr>
        <p:txBody>
          <a:bodyPr/>
          <a:lstStyle/>
          <a:p>
            <a:pPr marL="0" indent="0" eaLnBrk="1" hangingPunct="1">
              <a:buNone/>
            </a:pPr>
            <a:r>
              <a:rPr lang="en-US" b="1" kern="1200">
                <a:solidFill>
                  <a:srgbClr val="0000FF"/>
                </a:solidFill>
                <a:latin typeface="Arial" charset="0"/>
                <a:cs typeface="Times New Roman" pitchFamily="18" charset="0"/>
              </a:rPr>
              <a:t>Ví dụ.</a:t>
            </a:r>
          </a:p>
          <a:p>
            <a:pPr eaLnBrk="1" hangingPunct="1"/>
            <a:endParaRPr lang="en-US"/>
          </a:p>
        </p:txBody>
      </p:sp>
      <p:sp>
        <p:nvSpPr>
          <p:cNvPr id="62469" name="Freeform 20"/>
          <p:cNvSpPr>
            <a:spLocks/>
          </p:cNvSpPr>
          <p:nvPr/>
        </p:nvSpPr>
        <p:spPr bwMode="auto">
          <a:xfrm>
            <a:off x="3644900" y="1203325"/>
            <a:ext cx="2209800" cy="469900"/>
          </a:xfrm>
          <a:custGeom>
            <a:avLst/>
            <a:gdLst>
              <a:gd name="T0" fmla="*/ 0 w 1392"/>
              <a:gd name="T1" fmla="*/ 2147483647 h 296"/>
              <a:gd name="T2" fmla="*/ 2147483647 w 1392"/>
              <a:gd name="T3" fmla="*/ 2147483647 h 296"/>
              <a:gd name="T4" fmla="*/ 2147483647 w 1392"/>
              <a:gd name="T5" fmla="*/ 2147483647 h 296"/>
              <a:gd name="T6" fmla="*/ 0 60000 65536"/>
              <a:gd name="T7" fmla="*/ 0 60000 65536"/>
              <a:gd name="T8" fmla="*/ 0 60000 65536"/>
              <a:gd name="T9" fmla="*/ 0 w 1392"/>
              <a:gd name="T10" fmla="*/ 0 h 296"/>
              <a:gd name="T11" fmla="*/ 1392 w 1392"/>
              <a:gd name="T12" fmla="*/ 296 h 296"/>
            </a:gdLst>
            <a:ahLst/>
            <a:cxnLst>
              <a:cxn ang="T6">
                <a:pos x="T0" y="T1"/>
              </a:cxn>
              <a:cxn ang="T7">
                <a:pos x="T2" y="T3"/>
              </a:cxn>
              <a:cxn ang="T8">
                <a:pos x="T4" y="T5"/>
              </a:cxn>
            </a:cxnLst>
            <a:rect l="T9" t="T10" r="T11" b="T12"/>
            <a:pathLst>
              <a:path w="1392" h="296">
                <a:moveTo>
                  <a:pt x="0" y="248"/>
                </a:moveTo>
                <a:cubicBezTo>
                  <a:pt x="340" y="124"/>
                  <a:pt x="680" y="0"/>
                  <a:pt x="912" y="8"/>
                </a:cubicBezTo>
                <a:cubicBezTo>
                  <a:pt x="1144" y="16"/>
                  <a:pt x="1268" y="156"/>
                  <a:pt x="1392" y="296"/>
                </a:cubicBezTo>
              </a:path>
            </a:pathLst>
          </a:custGeom>
          <a:noFill/>
          <a:ln w="19050" cap="flat" cmpd="sng">
            <a:solidFill>
              <a:schemeClr val="tx1">
                <a:lumMod val="75000"/>
                <a:lumOff val="25000"/>
              </a:schemeClr>
            </a:solidFill>
            <a:prstDash val="solid"/>
            <a:miter lim="800000"/>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0" name="Arc 22"/>
          <p:cNvSpPr>
            <a:spLocks/>
          </p:cNvSpPr>
          <p:nvPr/>
        </p:nvSpPr>
        <p:spPr bwMode="auto">
          <a:xfrm flipV="1">
            <a:off x="5854700" y="2511425"/>
            <a:ext cx="12192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1" name="Line 4"/>
          <p:cNvSpPr>
            <a:spLocks noChangeShapeType="1"/>
          </p:cNvSpPr>
          <p:nvPr/>
        </p:nvSpPr>
        <p:spPr bwMode="auto">
          <a:xfrm flipV="1">
            <a:off x="2273300" y="1673225"/>
            <a:ext cx="1295400" cy="8382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2" name="Line 5"/>
          <p:cNvSpPr>
            <a:spLocks noChangeShapeType="1"/>
          </p:cNvSpPr>
          <p:nvPr/>
        </p:nvSpPr>
        <p:spPr bwMode="auto">
          <a:xfrm>
            <a:off x="3644900" y="1673225"/>
            <a:ext cx="2133600" cy="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3" name="Line 6"/>
          <p:cNvSpPr>
            <a:spLocks noChangeShapeType="1"/>
          </p:cNvSpPr>
          <p:nvPr/>
        </p:nvSpPr>
        <p:spPr bwMode="auto">
          <a:xfrm>
            <a:off x="2273300" y="2511425"/>
            <a:ext cx="1295400" cy="9144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7"/>
          <p:cNvSpPr>
            <a:spLocks noChangeShapeType="1"/>
          </p:cNvSpPr>
          <p:nvPr/>
        </p:nvSpPr>
        <p:spPr bwMode="auto">
          <a:xfrm>
            <a:off x="5854700" y="1749425"/>
            <a:ext cx="1143000" cy="6858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5" name="Line 8"/>
          <p:cNvSpPr>
            <a:spLocks noChangeShapeType="1"/>
          </p:cNvSpPr>
          <p:nvPr/>
        </p:nvSpPr>
        <p:spPr bwMode="auto">
          <a:xfrm>
            <a:off x="3644900" y="1673225"/>
            <a:ext cx="0" cy="16764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6" name="Line 9"/>
          <p:cNvSpPr>
            <a:spLocks noChangeShapeType="1"/>
          </p:cNvSpPr>
          <p:nvPr/>
        </p:nvSpPr>
        <p:spPr bwMode="auto">
          <a:xfrm flipH="1" flipV="1">
            <a:off x="5854700" y="1825625"/>
            <a:ext cx="0" cy="15240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7" name="Line 10"/>
          <p:cNvSpPr>
            <a:spLocks noChangeShapeType="1"/>
          </p:cNvSpPr>
          <p:nvPr/>
        </p:nvSpPr>
        <p:spPr bwMode="auto">
          <a:xfrm flipV="1">
            <a:off x="3721100" y="3425825"/>
            <a:ext cx="2057400" cy="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8" name="Line 11"/>
          <p:cNvSpPr>
            <a:spLocks noChangeShapeType="1"/>
          </p:cNvSpPr>
          <p:nvPr/>
        </p:nvSpPr>
        <p:spPr bwMode="auto">
          <a:xfrm flipV="1">
            <a:off x="5854700" y="2495550"/>
            <a:ext cx="1158875" cy="930275"/>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9" name="Line 12"/>
          <p:cNvSpPr>
            <a:spLocks noChangeShapeType="1"/>
          </p:cNvSpPr>
          <p:nvPr/>
        </p:nvSpPr>
        <p:spPr bwMode="auto">
          <a:xfrm flipV="1">
            <a:off x="3721100" y="1673225"/>
            <a:ext cx="2133600" cy="1752600"/>
          </a:xfrm>
          <a:prstGeom prst="line">
            <a:avLst/>
          </a:prstGeom>
          <a:noFill/>
          <a:ln w="12700">
            <a:solidFill>
              <a:schemeClr val="tx1"/>
            </a:solidFill>
            <a:miter lim="800000"/>
            <a:headEnd type="stealth"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0" name="Oval 13"/>
          <p:cNvSpPr>
            <a:spLocks noChangeArrowheads="1"/>
          </p:cNvSpPr>
          <p:nvPr/>
        </p:nvSpPr>
        <p:spPr bwMode="auto">
          <a:xfrm>
            <a:off x="2197100" y="24352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1" name="Oval 14"/>
          <p:cNvSpPr>
            <a:spLocks noChangeArrowheads="1"/>
          </p:cNvSpPr>
          <p:nvPr/>
        </p:nvSpPr>
        <p:spPr bwMode="auto">
          <a:xfrm>
            <a:off x="3568700" y="15970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2" name="Oval 15"/>
          <p:cNvSpPr>
            <a:spLocks noChangeArrowheads="1"/>
          </p:cNvSpPr>
          <p:nvPr/>
        </p:nvSpPr>
        <p:spPr bwMode="auto">
          <a:xfrm>
            <a:off x="3568700" y="33496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3" name="Oval 16"/>
          <p:cNvSpPr>
            <a:spLocks noChangeArrowheads="1"/>
          </p:cNvSpPr>
          <p:nvPr/>
        </p:nvSpPr>
        <p:spPr bwMode="auto">
          <a:xfrm>
            <a:off x="5778500" y="16732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4" name="Oval 17"/>
          <p:cNvSpPr>
            <a:spLocks noChangeArrowheads="1"/>
          </p:cNvSpPr>
          <p:nvPr/>
        </p:nvSpPr>
        <p:spPr bwMode="auto">
          <a:xfrm>
            <a:off x="5778500" y="33496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5" name="Oval 18"/>
          <p:cNvSpPr>
            <a:spLocks noChangeArrowheads="1"/>
          </p:cNvSpPr>
          <p:nvPr/>
        </p:nvSpPr>
        <p:spPr bwMode="auto">
          <a:xfrm>
            <a:off x="6997700" y="23590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6" name="Arc 19"/>
          <p:cNvSpPr>
            <a:spLocks/>
          </p:cNvSpPr>
          <p:nvPr/>
        </p:nvSpPr>
        <p:spPr bwMode="auto">
          <a:xfrm flipH="1">
            <a:off x="3721100" y="1749425"/>
            <a:ext cx="1905000" cy="1673225"/>
          </a:xfrm>
          <a:custGeom>
            <a:avLst/>
            <a:gdLst>
              <a:gd name="T0" fmla="*/ 0 w 21600"/>
              <a:gd name="T1" fmla="*/ 0 h 22528"/>
              <a:gd name="T2" fmla="*/ 2147483647 w 21600"/>
              <a:gd name="T3" fmla="*/ 2147483647 h 22528"/>
              <a:gd name="T4" fmla="*/ 0 w 21600"/>
              <a:gd name="T5" fmla="*/ 2147483647 h 22528"/>
              <a:gd name="T6" fmla="*/ 0 60000 65536"/>
              <a:gd name="T7" fmla="*/ 0 60000 65536"/>
              <a:gd name="T8" fmla="*/ 0 60000 65536"/>
              <a:gd name="T9" fmla="*/ 0 w 21600"/>
              <a:gd name="T10" fmla="*/ 0 h 22528"/>
              <a:gd name="T11" fmla="*/ 21600 w 21600"/>
              <a:gd name="T12" fmla="*/ 22528 h 22528"/>
            </a:gdLst>
            <a:ahLst/>
            <a:cxnLst>
              <a:cxn ang="T6">
                <a:pos x="T0" y="T1"/>
              </a:cxn>
              <a:cxn ang="T7">
                <a:pos x="T2" y="T3"/>
              </a:cxn>
              <a:cxn ang="T8">
                <a:pos x="T4" y="T5"/>
              </a:cxn>
            </a:cxnLst>
            <a:rect l="T9" t="T10" r="T11" b="T12"/>
            <a:pathLst>
              <a:path w="21600" h="22528" fill="none" extrusionOk="0">
                <a:moveTo>
                  <a:pt x="-1" y="0"/>
                </a:moveTo>
                <a:cubicBezTo>
                  <a:pt x="11929" y="0"/>
                  <a:pt x="21600" y="9670"/>
                  <a:pt x="21600" y="21600"/>
                </a:cubicBezTo>
                <a:cubicBezTo>
                  <a:pt x="21600" y="21909"/>
                  <a:pt x="21593" y="22218"/>
                  <a:pt x="21580" y="22528"/>
                </a:cubicBezTo>
              </a:path>
              <a:path w="21600" h="22528" stroke="0" extrusionOk="0">
                <a:moveTo>
                  <a:pt x="-1" y="0"/>
                </a:moveTo>
                <a:cubicBezTo>
                  <a:pt x="11929" y="0"/>
                  <a:pt x="21600" y="9670"/>
                  <a:pt x="21600" y="21600"/>
                </a:cubicBezTo>
                <a:cubicBezTo>
                  <a:pt x="21600" y="21909"/>
                  <a:pt x="21593" y="22218"/>
                  <a:pt x="21580" y="22528"/>
                </a:cubicBezTo>
                <a:lnTo>
                  <a:pt x="0" y="21600"/>
                </a:lnTo>
                <a:lnTo>
                  <a:pt x="-1" y="0"/>
                </a:lnTo>
                <a:close/>
              </a:path>
            </a:pathLst>
          </a:custGeom>
          <a:noFill/>
          <a:ln w="12700">
            <a:solidFill>
              <a:schemeClr val="tx1"/>
            </a:solidFill>
            <a:miter lim="800000"/>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62487" name="AutoShape 21"/>
          <p:cNvCxnSpPr>
            <a:cxnSpLocks noChangeShapeType="1"/>
          </p:cNvCxnSpPr>
          <p:nvPr/>
        </p:nvCxnSpPr>
        <p:spPr bwMode="auto">
          <a:xfrm rot="16200000" flipV="1">
            <a:off x="7035800" y="2397125"/>
            <a:ext cx="130175" cy="53975"/>
          </a:xfrm>
          <a:prstGeom prst="curvedConnector5">
            <a:avLst>
              <a:gd name="adj1" fmla="val -192685"/>
              <a:gd name="adj2" fmla="val -917648"/>
              <a:gd name="adj3" fmla="val 275611"/>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cxnSp>
      <p:sp>
        <p:nvSpPr>
          <p:cNvPr id="62488" name="Text Box 24"/>
          <p:cNvSpPr txBox="1">
            <a:spLocks noChangeArrowheads="1"/>
          </p:cNvSpPr>
          <p:nvPr/>
        </p:nvSpPr>
        <p:spPr bwMode="auto">
          <a:xfrm>
            <a:off x="1828800" y="2346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62489" name="Text Box 25"/>
          <p:cNvSpPr txBox="1">
            <a:spLocks noChangeArrowheads="1"/>
          </p:cNvSpPr>
          <p:nvPr/>
        </p:nvSpPr>
        <p:spPr bwMode="auto">
          <a:xfrm>
            <a:off x="3384550" y="1279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62490" name="Text Box 26"/>
          <p:cNvSpPr txBox="1">
            <a:spLocks noChangeArrowheads="1"/>
          </p:cNvSpPr>
          <p:nvPr/>
        </p:nvSpPr>
        <p:spPr bwMode="auto">
          <a:xfrm>
            <a:off x="3460750" y="3565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62491" name="Text Box 27"/>
          <p:cNvSpPr txBox="1">
            <a:spLocks noChangeArrowheads="1"/>
          </p:cNvSpPr>
          <p:nvPr/>
        </p:nvSpPr>
        <p:spPr bwMode="auto">
          <a:xfrm>
            <a:off x="5670550" y="3565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
        <p:nvSpPr>
          <p:cNvPr id="62492" name="Text Box 28"/>
          <p:cNvSpPr txBox="1">
            <a:spLocks noChangeArrowheads="1"/>
          </p:cNvSpPr>
          <p:nvPr/>
        </p:nvSpPr>
        <p:spPr bwMode="auto">
          <a:xfrm>
            <a:off x="6769100" y="18891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6</a:t>
            </a:r>
          </a:p>
        </p:txBody>
      </p:sp>
      <p:sp>
        <p:nvSpPr>
          <p:cNvPr id="62493" name="Text Box 29"/>
          <p:cNvSpPr txBox="1">
            <a:spLocks noChangeArrowheads="1"/>
          </p:cNvSpPr>
          <p:nvPr/>
        </p:nvSpPr>
        <p:spPr bwMode="auto">
          <a:xfrm>
            <a:off x="5899150" y="1279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4</a:t>
            </a:r>
          </a:p>
        </p:txBody>
      </p:sp>
      <p:sp>
        <p:nvSpPr>
          <p:cNvPr id="62494" name="Text Box 30"/>
          <p:cNvSpPr txBox="1">
            <a:spLocks noChangeArrowheads="1"/>
          </p:cNvSpPr>
          <p:nvPr/>
        </p:nvSpPr>
        <p:spPr bwMode="auto">
          <a:xfrm>
            <a:off x="2578100" y="18129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a</a:t>
            </a:r>
          </a:p>
        </p:txBody>
      </p:sp>
      <p:sp>
        <p:nvSpPr>
          <p:cNvPr id="62495" name="Text Box 31"/>
          <p:cNvSpPr txBox="1">
            <a:spLocks noChangeArrowheads="1"/>
          </p:cNvSpPr>
          <p:nvPr/>
        </p:nvSpPr>
        <p:spPr bwMode="auto">
          <a:xfrm>
            <a:off x="2501900" y="2803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b</a:t>
            </a:r>
          </a:p>
        </p:txBody>
      </p:sp>
      <p:sp>
        <p:nvSpPr>
          <p:cNvPr id="62496" name="Text Box 32"/>
          <p:cNvSpPr txBox="1">
            <a:spLocks noChangeArrowheads="1"/>
          </p:cNvSpPr>
          <p:nvPr/>
        </p:nvSpPr>
        <p:spPr bwMode="auto">
          <a:xfrm>
            <a:off x="3263900" y="2346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c</a:t>
            </a:r>
          </a:p>
        </p:txBody>
      </p:sp>
      <p:sp>
        <p:nvSpPr>
          <p:cNvPr id="62497" name="Text Box 33"/>
          <p:cNvSpPr txBox="1">
            <a:spLocks noChangeArrowheads="1"/>
          </p:cNvSpPr>
          <p:nvPr/>
        </p:nvSpPr>
        <p:spPr bwMode="auto">
          <a:xfrm>
            <a:off x="4711700" y="34131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d</a:t>
            </a:r>
          </a:p>
        </p:txBody>
      </p:sp>
      <p:sp>
        <p:nvSpPr>
          <p:cNvPr id="62498" name="Text Box 34"/>
          <p:cNvSpPr txBox="1">
            <a:spLocks noChangeArrowheads="1"/>
          </p:cNvSpPr>
          <p:nvPr/>
        </p:nvSpPr>
        <p:spPr bwMode="auto">
          <a:xfrm>
            <a:off x="4787900" y="2422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e</a:t>
            </a:r>
          </a:p>
        </p:txBody>
      </p:sp>
      <p:sp>
        <p:nvSpPr>
          <p:cNvPr id="62499" name="Text Box 35"/>
          <p:cNvSpPr txBox="1">
            <a:spLocks noChangeArrowheads="1"/>
          </p:cNvSpPr>
          <p:nvPr/>
        </p:nvSpPr>
        <p:spPr bwMode="auto">
          <a:xfrm>
            <a:off x="4406900" y="1965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f</a:t>
            </a:r>
          </a:p>
        </p:txBody>
      </p:sp>
      <p:sp>
        <p:nvSpPr>
          <p:cNvPr id="62500" name="Text Box 36"/>
          <p:cNvSpPr txBox="1">
            <a:spLocks noChangeArrowheads="1"/>
          </p:cNvSpPr>
          <p:nvPr/>
        </p:nvSpPr>
        <p:spPr bwMode="auto">
          <a:xfrm>
            <a:off x="4635500" y="12954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g</a:t>
            </a:r>
          </a:p>
        </p:txBody>
      </p:sp>
      <p:sp>
        <p:nvSpPr>
          <p:cNvPr id="62501" name="Text Box 37"/>
          <p:cNvSpPr txBox="1">
            <a:spLocks noChangeArrowheads="1"/>
          </p:cNvSpPr>
          <p:nvPr/>
        </p:nvSpPr>
        <p:spPr bwMode="auto">
          <a:xfrm>
            <a:off x="4787900" y="898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h</a:t>
            </a:r>
          </a:p>
        </p:txBody>
      </p:sp>
      <p:sp>
        <p:nvSpPr>
          <p:cNvPr id="62502" name="Text Box 38"/>
          <p:cNvSpPr txBox="1">
            <a:spLocks noChangeArrowheads="1"/>
          </p:cNvSpPr>
          <p:nvPr/>
        </p:nvSpPr>
        <p:spPr bwMode="auto">
          <a:xfrm>
            <a:off x="6692900" y="3108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i</a:t>
            </a:r>
          </a:p>
        </p:txBody>
      </p:sp>
      <p:sp>
        <p:nvSpPr>
          <p:cNvPr id="62503" name="Text Box 39"/>
          <p:cNvSpPr txBox="1">
            <a:spLocks noChangeArrowheads="1"/>
          </p:cNvSpPr>
          <p:nvPr/>
        </p:nvSpPr>
        <p:spPr bwMode="auto">
          <a:xfrm>
            <a:off x="6235700" y="25749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j</a:t>
            </a:r>
          </a:p>
        </p:txBody>
      </p:sp>
      <p:sp>
        <p:nvSpPr>
          <p:cNvPr id="62504" name="Text Box 40"/>
          <p:cNvSpPr txBox="1">
            <a:spLocks noChangeArrowheads="1"/>
          </p:cNvSpPr>
          <p:nvPr/>
        </p:nvSpPr>
        <p:spPr bwMode="auto">
          <a:xfrm>
            <a:off x="5562600" y="24987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k</a:t>
            </a:r>
          </a:p>
        </p:txBody>
      </p:sp>
      <p:sp>
        <p:nvSpPr>
          <p:cNvPr id="62505" name="Text Box 41"/>
          <p:cNvSpPr txBox="1">
            <a:spLocks noChangeArrowheads="1"/>
          </p:cNvSpPr>
          <p:nvPr/>
        </p:nvSpPr>
        <p:spPr bwMode="auto">
          <a:xfrm>
            <a:off x="6292850" y="17367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l</a:t>
            </a:r>
          </a:p>
        </p:txBody>
      </p:sp>
      <p:sp>
        <p:nvSpPr>
          <p:cNvPr id="62506" name="Line 42"/>
          <p:cNvSpPr>
            <a:spLocks noChangeShapeType="1"/>
          </p:cNvSpPr>
          <p:nvPr/>
        </p:nvSpPr>
        <p:spPr bwMode="auto">
          <a:xfrm>
            <a:off x="2057400" y="3946525"/>
            <a:ext cx="0" cy="2743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7" name="Line 43"/>
          <p:cNvSpPr>
            <a:spLocks noChangeShapeType="1"/>
          </p:cNvSpPr>
          <p:nvPr/>
        </p:nvSpPr>
        <p:spPr bwMode="auto">
          <a:xfrm>
            <a:off x="1524000" y="44037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8" name="Text Box 44"/>
          <p:cNvSpPr txBox="1">
            <a:spLocks noChangeArrowheads="1"/>
          </p:cNvSpPr>
          <p:nvPr/>
        </p:nvSpPr>
        <p:spPr bwMode="auto">
          <a:xfrm>
            <a:off x="1676400" y="40068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v</a:t>
            </a:r>
          </a:p>
        </p:txBody>
      </p:sp>
      <p:sp>
        <p:nvSpPr>
          <p:cNvPr id="62509" name="Line 45"/>
          <p:cNvSpPr>
            <a:spLocks noChangeShapeType="1"/>
          </p:cNvSpPr>
          <p:nvPr/>
        </p:nvSpPr>
        <p:spPr bwMode="auto">
          <a:xfrm>
            <a:off x="1524000" y="48609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0" name="Line 46"/>
          <p:cNvSpPr>
            <a:spLocks noChangeShapeType="1"/>
          </p:cNvSpPr>
          <p:nvPr/>
        </p:nvSpPr>
        <p:spPr bwMode="auto">
          <a:xfrm flipV="1">
            <a:off x="1524000" y="53181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1" name="Line 47"/>
          <p:cNvSpPr>
            <a:spLocks noChangeShapeType="1"/>
          </p:cNvSpPr>
          <p:nvPr/>
        </p:nvSpPr>
        <p:spPr bwMode="auto">
          <a:xfrm>
            <a:off x="1524000" y="57753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2" name="Line 48"/>
          <p:cNvSpPr>
            <a:spLocks noChangeShapeType="1"/>
          </p:cNvSpPr>
          <p:nvPr/>
        </p:nvSpPr>
        <p:spPr bwMode="auto">
          <a:xfrm>
            <a:off x="1524000" y="62325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3" name="Line 49"/>
          <p:cNvSpPr>
            <a:spLocks noChangeShapeType="1"/>
          </p:cNvSpPr>
          <p:nvPr/>
        </p:nvSpPr>
        <p:spPr bwMode="auto">
          <a:xfrm>
            <a:off x="1524000" y="66897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4" name="Text Box 50"/>
          <p:cNvSpPr txBox="1">
            <a:spLocks noChangeArrowheads="1"/>
          </p:cNvSpPr>
          <p:nvPr/>
        </p:nvSpPr>
        <p:spPr bwMode="auto">
          <a:xfrm>
            <a:off x="1600200" y="44799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62515" name="Text Box 51"/>
          <p:cNvSpPr txBox="1">
            <a:spLocks noChangeArrowheads="1"/>
          </p:cNvSpPr>
          <p:nvPr/>
        </p:nvSpPr>
        <p:spPr bwMode="auto">
          <a:xfrm>
            <a:off x="1600200" y="49371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62516" name="Text Box 52"/>
          <p:cNvSpPr txBox="1">
            <a:spLocks noChangeArrowheads="1"/>
          </p:cNvSpPr>
          <p:nvPr/>
        </p:nvSpPr>
        <p:spPr bwMode="auto">
          <a:xfrm>
            <a:off x="1600200" y="53784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62517" name="Text Box 53"/>
          <p:cNvSpPr txBox="1">
            <a:spLocks noChangeArrowheads="1"/>
          </p:cNvSpPr>
          <p:nvPr/>
        </p:nvSpPr>
        <p:spPr bwMode="auto">
          <a:xfrm>
            <a:off x="1600200" y="58356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
        <p:nvSpPr>
          <p:cNvPr id="62518" name="Text Box 54"/>
          <p:cNvSpPr txBox="1">
            <a:spLocks noChangeArrowheads="1"/>
          </p:cNvSpPr>
          <p:nvPr/>
        </p:nvSpPr>
        <p:spPr bwMode="auto">
          <a:xfrm>
            <a:off x="1600200" y="63087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6</a:t>
            </a:r>
          </a:p>
        </p:txBody>
      </p:sp>
      <p:sp>
        <p:nvSpPr>
          <p:cNvPr id="62519" name="Line 56"/>
          <p:cNvSpPr>
            <a:spLocks noChangeShapeType="1"/>
          </p:cNvSpPr>
          <p:nvPr/>
        </p:nvSpPr>
        <p:spPr bwMode="auto">
          <a:xfrm>
            <a:off x="4876800" y="3946525"/>
            <a:ext cx="0" cy="2743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20" name="Line 57"/>
          <p:cNvSpPr>
            <a:spLocks noChangeShapeType="1"/>
          </p:cNvSpPr>
          <p:nvPr/>
        </p:nvSpPr>
        <p:spPr bwMode="auto">
          <a:xfrm>
            <a:off x="7467600" y="3946525"/>
            <a:ext cx="0" cy="2743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2521" name="Object 62"/>
          <p:cNvGraphicFramePr>
            <a:graphicFrameLocks noChangeAspect="1"/>
          </p:cNvGraphicFramePr>
          <p:nvPr/>
        </p:nvGraphicFramePr>
        <p:xfrm>
          <a:off x="5867400" y="3917950"/>
          <a:ext cx="793750" cy="460375"/>
        </p:xfrm>
        <a:graphic>
          <a:graphicData uri="http://schemas.openxmlformats.org/presentationml/2006/ole">
            <mc:AlternateContent xmlns:mc="http://schemas.openxmlformats.org/markup-compatibility/2006">
              <mc:Choice xmlns:v="urn:schemas-microsoft-com:vml" Requires="v">
                <p:oleObj spid="_x0000_s91487" name="Equation" r:id="rId5" imgW="393529" imgH="228501" progId="Equation.3">
                  <p:embed/>
                </p:oleObj>
              </mc:Choice>
              <mc:Fallback>
                <p:oleObj name="Equation" r:id="rId5" imgW="393529"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917950"/>
                        <a:ext cx="7937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TextBox 58"/>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242104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24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4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4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4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4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4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48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4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4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4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4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49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4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49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4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49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249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49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250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5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50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50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50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50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246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50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50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250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250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251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25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5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25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25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251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251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51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251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251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52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2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0" grpId="0" animBg="1"/>
      <p:bldP spid="62471" grpId="0" animBg="1"/>
      <p:bldP spid="62472" grpId="0" animBg="1"/>
      <p:bldP spid="62473" grpId="0" animBg="1"/>
      <p:bldP spid="62474" grpId="0" animBg="1"/>
      <p:bldP spid="62475" grpId="0" animBg="1"/>
      <p:bldP spid="62476" grpId="0" animBg="1"/>
      <p:bldP spid="62477" grpId="0" animBg="1"/>
      <p:bldP spid="62478" grpId="0" animBg="1"/>
      <p:bldP spid="62479" grpId="0" animBg="1"/>
      <p:bldP spid="62480" grpId="0" animBg="1"/>
      <p:bldP spid="62481" grpId="0" animBg="1"/>
      <p:bldP spid="62482" grpId="0" animBg="1"/>
      <p:bldP spid="62483" grpId="0" animBg="1"/>
      <p:bldP spid="62484" grpId="0" animBg="1"/>
      <p:bldP spid="62485" grpId="0" animBg="1"/>
      <p:bldP spid="62486" grpId="0" animBg="1"/>
      <p:bldP spid="62488" grpId="0"/>
      <p:bldP spid="62489" grpId="0"/>
      <p:bldP spid="62490" grpId="0"/>
      <p:bldP spid="62491" grpId="0"/>
      <p:bldP spid="62492" grpId="0"/>
      <p:bldP spid="62493" grpId="0"/>
      <p:bldP spid="62494" grpId="0"/>
      <p:bldP spid="62495" grpId="0"/>
      <p:bldP spid="62496" grpId="0"/>
      <p:bldP spid="62497" grpId="0"/>
      <p:bldP spid="62498" grpId="0"/>
      <p:bldP spid="62499" grpId="0"/>
      <p:bldP spid="62500" grpId="0"/>
      <p:bldP spid="62501" grpId="0"/>
      <p:bldP spid="62502" grpId="0"/>
      <p:bldP spid="62503" grpId="0"/>
      <p:bldP spid="62504" grpId="0"/>
      <p:bldP spid="62505" grpId="0"/>
      <p:bldP spid="62506" grpId="0" animBg="1"/>
      <p:bldP spid="62507" grpId="0" animBg="1"/>
      <p:bldP spid="62508" grpId="0"/>
      <p:bldP spid="62509" grpId="0" animBg="1"/>
      <p:bldP spid="62510" grpId="0" animBg="1"/>
      <p:bldP spid="62511" grpId="0" animBg="1"/>
      <p:bldP spid="62512" grpId="0" animBg="1"/>
      <p:bldP spid="62513" grpId="0" animBg="1"/>
      <p:bldP spid="62514" grpId="0"/>
      <p:bldP spid="62515" grpId="0"/>
      <p:bldP spid="62516" grpId="0"/>
      <p:bldP spid="62517" grpId="0"/>
      <p:bldP spid="62518" grpId="0"/>
      <p:bldP spid="62519" grpId="0" animBg="1"/>
      <p:bldP spid="625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a:xfrm>
            <a:off x="228600" y="1143000"/>
            <a:ext cx="3962400" cy="5029200"/>
          </a:xfrm>
        </p:spPr>
        <p:txBody>
          <a:bodyPr/>
          <a:lstStyle/>
          <a:p>
            <a:pPr eaLnBrk="1" hangingPunct="1">
              <a:lnSpc>
                <a:spcPct val="150000"/>
              </a:lnSpc>
            </a:pPr>
            <a:r>
              <a:rPr lang="en-US" err="1"/>
              <a:t>Cạnh</a:t>
            </a:r>
            <a:r>
              <a:rPr lang="en-US"/>
              <a:t> song song</a:t>
            </a:r>
            <a:br>
              <a:rPr lang="en-US"/>
            </a:br>
            <a:r>
              <a:rPr lang="en-US"/>
              <a:t>- u</a:t>
            </a:r>
            <a:r>
              <a:rPr lang="en-US" baseline="-25000"/>
              <a:t>1</a:t>
            </a:r>
            <a:r>
              <a:rPr lang="en-US"/>
              <a:t>, u</a:t>
            </a:r>
            <a:r>
              <a:rPr lang="en-US" baseline="-25000"/>
              <a:t>7</a:t>
            </a:r>
            <a:r>
              <a:rPr lang="en-US"/>
              <a:t> cùng chiều</a:t>
            </a:r>
            <a:br>
              <a:rPr lang="en-US"/>
            </a:br>
            <a:r>
              <a:rPr lang="en-US"/>
              <a:t>- u</a:t>
            </a:r>
            <a:r>
              <a:rPr lang="en-US" baseline="-25000"/>
              <a:t>5</a:t>
            </a:r>
            <a:r>
              <a:rPr lang="en-US"/>
              <a:t>, u</a:t>
            </a:r>
            <a:r>
              <a:rPr lang="en-US" baseline="-25000"/>
              <a:t>8</a:t>
            </a:r>
            <a:r>
              <a:rPr lang="en-US"/>
              <a:t> ngược chiều</a:t>
            </a:r>
          </a:p>
          <a:p>
            <a:pPr eaLnBrk="1" hangingPunct="1">
              <a:lnSpc>
                <a:spcPct val="150000"/>
              </a:lnSpc>
            </a:pPr>
            <a:r>
              <a:rPr lang="en-US"/>
              <a:t>Khuyên: u</a:t>
            </a:r>
            <a:r>
              <a:rPr lang="en-US" baseline="-25000"/>
              <a:t>2</a:t>
            </a:r>
          </a:p>
          <a:p>
            <a:pPr eaLnBrk="1" hangingPunct="1">
              <a:lnSpc>
                <a:spcPct val="150000"/>
              </a:lnSpc>
            </a:pPr>
            <a:r>
              <a:rPr lang="en-US" err="1"/>
              <a:t>Đỉnh</a:t>
            </a:r>
            <a:r>
              <a:rPr lang="en-US"/>
              <a:t> treo: 6</a:t>
            </a:r>
          </a:p>
          <a:p>
            <a:pPr eaLnBrk="1" hangingPunct="1">
              <a:lnSpc>
                <a:spcPct val="150000"/>
              </a:lnSpc>
            </a:pPr>
            <a:r>
              <a:rPr lang="en-US" err="1"/>
              <a:t>Đỉnh</a:t>
            </a:r>
            <a:r>
              <a:rPr lang="en-US"/>
              <a:t> </a:t>
            </a:r>
            <a:r>
              <a:rPr lang="en-US" err="1"/>
              <a:t>cô</a:t>
            </a:r>
            <a:r>
              <a:rPr lang="en-US"/>
              <a:t> lập: 5</a:t>
            </a:r>
            <a:endParaRPr lang="en-SG"/>
          </a:p>
        </p:txBody>
      </p:sp>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089252"/>
            <a:ext cx="474345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535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04800" y="1066800"/>
            <a:ext cx="8305800" cy="5029200"/>
          </a:xfrm>
        </p:spPr>
        <p:txBody>
          <a:bodyPr/>
          <a:lstStyle/>
          <a:p>
            <a:pPr eaLnBrk="1" hangingPunct="1">
              <a:spcAft>
                <a:spcPts val="1200"/>
              </a:spcAft>
            </a:pPr>
            <a:r>
              <a:rPr lang="en-US"/>
              <a:t>Đồ thị có tập đỉnh và tập cạnh hữu hạn được gọi là</a:t>
            </a:r>
            <a:r>
              <a:rPr lang="vi-VN"/>
              <a:t> </a:t>
            </a:r>
            <a:r>
              <a:rPr lang="vi-VN" b="1" i="1">
                <a:solidFill>
                  <a:srgbClr val="0000FF"/>
                </a:solidFill>
              </a:rPr>
              <a:t>đồ thị hữu hạn</a:t>
            </a:r>
            <a:endParaRPr lang="en-US" b="1" i="1">
              <a:solidFill>
                <a:srgbClr val="0000FF"/>
              </a:solidFill>
            </a:endParaRPr>
          </a:p>
          <a:p>
            <a:pPr eaLnBrk="1" hangingPunct="1">
              <a:spcAft>
                <a:spcPts val="1200"/>
              </a:spcAft>
            </a:pPr>
            <a:r>
              <a:rPr lang="en-US"/>
              <a:t>Trong học phần này ta </a:t>
            </a:r>
            <a:r>
              <a:rPr lang="vi-VN"/>
              <a:t>chỉ làm việc </a:t>
            </a:r>
            <a:r>
              <a:rPr lang="en-US"/>
              <a:t>với </a:t>
            </a:r>
            <a:r>
              <a:rPr lang="vi-VN"/>
              <a:t>các đồ thị hữu hạn</a:t>
            </a:r>
            <a:r>
              <a:rPr lang="en-US"/>
              <a:t>. Đ</a:t>
            </a:r>
            <a:r>
              <a:rPr lang="vi-VN"/>
              <a:t>ể ngắn gọn chúng ta chỉ dùng thuật ngữ </a:t>
            </a:r>
            <a:r>
              <a:rPr lang="vi-VN" b="1">
                <a:solidFill>
                  <a:srgbClr val="0000FF"/>
                </a:solidFill>
              </a:rPr>
              <a:t>ĐỒ THỊ </a:t>
            </a:r>
            <a:r>
              <a:rPr lang="vi-VN"/>
              <a:t>và hiểu ngầm đó là đồ thị hữu hạn.</a:t>
            </a:r>
          </a:p>
        </p:txBody>
      </p:sp>
      <p:sp>
        <p:nvSpPr>
          <p:cNvPr id="5" name="TextBox 4"/>
          <p:cNvSpPr txBox="1"/>
          <p:nvPr/>
        </p:nvSpPr>
        <p:spPr>
          <a:xfrm>
            <a:off x="228600" y="152400"/>
            <a:ext cx="7620000" cy="630942"/>
          </a:xfrm>
          <a:prstGeom prst="rect">
            <a:avLst/>
          </a:prstGeom>
          <a:noFill/>
        </p:spPr>
        <p:txBody>
          <a:bodyPr wrap="square" rtlCol="0">
            <a:spAutoFit/>
          </a:bodyPr>
          <a:lstStyle/>
          <a:p>
            <a:pPr algn="l"/>
            <a:r>
              <a:rPr lang="en-US" sz="3500">
                <a:solidFill>
                  <a:srgbClr val="FFFF66"/>
                </a:solidFill>
                <a:latin typeface="+mj-lt"/>
              </a:rPr>
              <a:t>Đồ thị hữu hạn</a:t>
            </a:r>
          </a:p>
        </p:txBody>
      </p:sp>
    </p:spTree>
    <p:extLst>
      <p:ext uri="{BB962C8B-B14F-4D97-AF65-F5344CB8AC3E}">
        <p14:creationId xmlns:p14="http://schemas.microsoft.com/office/powerpoint/2010/main" val="3800110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90500" y="952113"/>
            <a:ext cx="8763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58738" indent="-58738" algn="just" eaLnBrk="1" hangingPunct="1">
              <a:spcAft>
                <a:spcPts val="600"/>
              </a:spcAft>
              <a:buFontTx/>
              <a:buNone/>
            </a:pPr>
            <a:r>
              <a:rPr lang="en-US" altLang="en-US" dirty="0" err="1">
                <a:solidFill>
                  <a:srgbClr val="0000FF"/>
                </a:solidFill>
                <a:latin typeface="Arial" charset="0"/>
                <a:cs typeface="Times New Roman" pitchFamily="18" charset="0"/>
              </a:rPr>
              <a:t>Định</a:t>
            </a:r>
            <a:r>
              <a:rPr lang="en-US" altLang="en-US" dirty="0">
                <a:solidFill>
                  <a:srgbClr val="0000FF"/>
                </a:solidFill>
                <a:latin typeface="Arial" charset="0"/>
                <a:cs typeface="Times New Roman" pitchFamily="18" charset="0"/>
              </a:rPr>
              <a:t> </a:t>
            </a:r>
            <a:r>
              <a:rPr lang="en-US" altLang="en-US" dirty="0" err="1">
                <a:solidFill>
                  <a:srgbClr val="0000FF"/>
                </a:solidFill>
                <a:latin typeface="Arial" charset="0"/>
                <a:cs typeface="Times New Roman" pitchFamily="18" charset="0"/>
              </a:rPr>
              <a:t>nghĩa</a:t>
            </a:r>
            <a:r>
              <a:rPr lang="en-US" altLang="en-US" dirty="0">
                <a:solidFill>
                  <a:srgbClr val="0000FF"/>
                </a:solidFill>
                <a:latin typeface="Arial" charset="0"/>
                <a:cs typeface="Times New Roman" pitchFamily="18" charset="0"/>
              </a:rPr>
              <a:t>. </a:t>
            </a:r>
            <a:r>
              <a:rPr lang="en-US" altLang="en-US" b="0" kern="0" dirty="0"/>
              <a:t>Cho </a:t>
            </a:r>
            <a:r>
              <a:rPr lang="en-US" altLang="en-US" b="0" kern="0" dirty="0" err="1"/>
              <a:t>hai</a:t>
            </a:r>
            <a:r>
              <a:rPr lang="en-US" altLang="en-US" b="0" kern="0" dirty="0"/>
              <a:t> </a:t>
            </a:r>
            <a:r>
              <a:rPr lang="en-US" altLang="en-US" b="0" kern="0" dirty="0" err="1"/>
              <a:t>đồ</a:t>
            </a:r>
            <a:r>
              <a:rPr lang="en-US" altLang="en-US" b="0" kern="0" dirty="0"/>
              <a:t> </a:t>
            </a:r>
            <a:r>
              <a:rPr lang="en-US" altLang="en-US" b="0" kern="0" dirty="0" err="1"/>
              <a:t>thị</a:t>
            </a:r>
            <a:r>
              <a:rPr lang="en-US" altLang="en-US" b="0" kern="0" dirty="0"/>
              <a:t> G = (V,E) và G’ = (V’,E’) (</a:t>
            </a:r>
            <a:r>
              <a:rPr lang="en-US" altLang="en-US" b="0" kern="0" dirty="0" err="1"/>
              <a:t>cùng</a:t>
            </a:r>
            <a:r>
              <a:rPr lang="en-US" altLang="en-US" b="0" kern="0" dirty="0"/>
              <a:t> </a:t>
            </a:r>
            <a:r>
              <a:rPr lang="en-US" altLang="en-US" b="0" kern="0" dirty="0" err="1"/>
              <a:t>vô</a:t>
            </a:r>
            <a:r>
              <a:rPr lang="en-US" altLang="en-US" b="0" kern="0" dirty="0"/>
              <a:t> hướng </a:t>
            </a:r>
            <a:r>
              <a:rPr lang="en-US" altLang="en-US" b="0" kern="0" dirty="0" err="1"/>
              <a:t>hoặc</a:t>
            </a:r>
            <a:r>
              <a:rPr lang="en-US" altLang="en-US" b="0" kern="0" dirty="0"/>
              <a:t> </a:t>
            </a:r>
            <a:r>
              <a:rPr lang="en-US" altLang="en-US" b="0" kern="0" dirty="0" err="1"/>
              <a:t>cùng</a:t>
            </a:r>
            <a:r>
              <a:rPr lang="en-US" altLang="en-US" b="0" kern="0" dirty="0"/>
              <a:t> có hướng). </a:t>
            </a:r>
          </a:p>
          <a:p>
            <a:pPr marL="0" indent="0" algn="just" eaLnBrk="1" hangingPunct="1">
              <a:spcAft>
                <a:spcPts val="600"/>
              </a:spcAft>
              <a:buNone/>
            </a:pPr>
            <a:r>
              <a:rPr lang="en-US" altLang="en-US" b="0" kern="0" dirty="0"/>
              <a:t>G’ được </a:t>
            </a:r>
            <a:r>
              <a:rPr lang="en-US" altLang="en-US" b="0" kern="0" dirty="0" err="1"/>
              <a:t>gọi</a:t>
            </a:r>
            <a:r>
              <a:rPr lang="en-US" altLang="en-US" b="0" kern="0" dirty="0"/>
              <a:t> là </a:t>
            </a:r>
            <a:r>
              <a:rPr lang="en-US" altLang="en-US" i="1" kern="0" dirty="0" err="1">
                <a:solidFill>
                  <a:srgbClr val="00CC00"/>
                </a:solidFill>
              </a:rPr>
              <a:t>đồ</a:t>
            </a:r>
            <a:r>
              <a:rPr lang="en-US" altLang="en-US" i="1" kern="0" dirty="0">
                <a:solidFill>
                  <a:srgbClr val="00CC00"/>
                </a:solidFill>
              </a:rPr>
              <a:t> </a:t>
            </a:r>
            <a:r>
              <a:rPr lang="en-US" altLang="en-US" i="1" kern="0" dirty="0" err="1">
                <a:solidFill>
                  <a:srgbClr val="00CC00"/>
                </a:solidFill>
              </a:rPr>
              <a:t>thị</a:t>
            </a:r>
            <a:r>
              <a:rPr lang="en-US" altLang="en-US" i="1" kern="0" dirty="0">
                <a:solidFill>
                  <a:srgbClr val="00CC00"/>
                </a:solidFill>
              </a:rPr>
              <a:t> con </a:t>
            </a:r>
            <a:r>
              <a:rPr lang="en-US" altLang="en-US" b="0" kern="0" dirty="0"/>
              <a:t>của G, </a:t>
            </a:r>
            <a:r>
              <a:rPr lang="en-US" altLang="en-US" b="0" kern="0" dirty="0" err="1"/>
              <a:t>ký</a:t>
            </a:r>
            <a:r>
              <a:rPr lang="en-US" altLang="en-US" b="0" kern="0" dirty="0"/>
              <a:t> </a:t>
            </a:r>
            <a:r>
              <a:rPr lang="en-US" altLang="en-US" b="0" kern="0" dirty="0" err="1"/>
              <a:t>hiệu</a:t>
            </a:r>
            <a:r>
              <a:rPr lang="en-US" altLang="en-US" b="0" kern="0" dirty="0"/>
              <a:t> </a:t>
            </a:r>
            <a:r>
              <a:rPr lang="en-US" altLang="en-US" kern="0" dirty="0">
                <a:solidFill>
                  <a:srgbClr val="0000FF"/>
                </a:solidFill>
              </a:rPr>
              <a:t>G’</a:t>
            </a:r>
            <a:r>
              <a:rPr lang="en-US" altLang="en-US" kern="0" dirty="0">
                <a:solidFill>
                  <a:srgbClr val="0000FF"/>
                </a:solidFill>
                <a:sym typeface="Symbol" pitchFamily="18" charset="2"/>
              </a:rPr>
              <a:t> G</a:t>
            </a:r>
            <a:r>
              <a:rPr lang="en-US" altLang="en-US" b="0" kern="0" dirty="0">
                <a:sym typeface="Symbol" pitchFamily="18" charset="2"/>
              </a:rPr>
              <a:t>, </a:t>
            </a:r>
            <a:r>
              <a:rPr lang="en-US" altLang="en-US" b="0" kern="0" dirty="0" err="1">
                <a:sym typeface="Symbol" pitchFamily="18" charset="2"/>
              </a:rPr>
              <a:t>nếu</a:t>
            </a:r>
            <a:r>
              <a:rPr lang="en-US" altLang="en-US" b="0" kern="0" dirty="0">
                <a:sym typeface="Symbol" pitchFamily="18" charset="2"/>
              </a:rPr>
              <a:t> V’ V và E’  E</a:t>
            </a:r>
          </a:p>
        </p:txBody>
      </p:sp>
      <p:sp>
        <p:nvSpPr>
          <p:cNvPr id="6" name="TextBox 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Đồ thị con</a:t>
            </a:r>
          </a:p>
        </p:txBody>
      </p:sp>
      <p:grpSp>
        <p:nvGrpSpPr>
          <p:cNvPr id="59" name="Group 58"/>
          <p:cNvGrpSpPr/>
          <p:nvPr/>
        </p:nvGrpSpPr>
        <p:grpSpPr>
          <a:xfrm>
            <a:off x="609600" y="3428999"/>
            <a:ext cx="7772400" cy="2882016"/>
            <a:chOff x="1189038" y="4522787"/>
            <a:chExt cx="6680200" cy="2020888"/>
          </a:xfrm>
        </p:grpSpPr>
        <p:sp>
          <p:nvSpPr>
            <p:cNvPr id="7" name="Oval 4"/>
            <p:cNvSpPr>
              <a:spLocks noChangeArrowheads="1"/>
            </p:cNvSpPr>
            <p:nvPr/>
          </p:nvSpPr>
          <p:spPr bwMode="auto">
            <a:xfrm>
              <a:off x="1189038" y="4651375"/>
              <a:ext cx="239712"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8" name="Oval 5"/>
            <p:cNvSpPr>
              <a:spLocks noChangeArrowheads="1"/>
            </p:cNvSpPr>
            <p:nvPr/>
          </p:nvSpPr>
          <p:spPr bwMode="auto">
            <a:xfrm>
              <a:off x="1189038" y="5681662"/>
              <a:ext cx="239712"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9" name="Oval 6"/>
            <p:cNvSpPr>
              <a:spLocks noChangeArrowheads="1"/>
            </p:cNvSpPr>
            <p:nvPr/>
          </p:nvSpPr>
          <p:spPr bwMode="auto">
            <a:xfrm>
              <a:off x="2270125" y="5681662"/>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0" name="Oval 7"/>
            <p:cNvSpPr>
              <a:spLocks noChangeArrowheads="1"/>
            </p:cNvSpPr>
            <p:nvPr/>
          </p:nvSpPr>
          <p:spPr bwMode="auto">
            <a:xfrm>
              <a:off x="2632075" y="4779962"/>
              <a:ext cx="239713"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1" name="Oval 8"/>
            <p:cNvSpPr>
              <a:spLocks noChangeArrowheads="1"/>
            </p:cNvSpPr>
            <p:nvPr/>
          </p:nvSpPr>
          <p:spPr bwMode="auto">
            <a:xfrm>
              <a:off x="3471863" y="5553075"/>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2" name="Oval 9"/>
            <p:cNvSpPr>
              <a:spLocks noChangeArrowheads="1"/>
            </p:cNvSpPr>
            <p:nvPr/>
          </p:nvSpPr>
          <p:spPr bwMode="auto">
            <a:xfrm>
              <a:off x="3592513" y="4522787"/>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3" name="Oval 10"/>
            <p:cNvSpPr>
              <a:spLocks noChangeArrowheads="1"/>
            </p:cNvSpPr>
            <p:nvPr/>
          </p:nvSpPr>
          <p:spPr bwMode="auto">
            <a:xfrm>
              <a:off x="1790700" y="5037137"/>
              <a:ext cx="239713" cy="258763"/>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4" name="Oval 11"/>
            <p:cNvSpPr>
              <a:spLocks noChangeArrowheads="1"/>
            </p:cNvSpPr>
            <p:nvPr/>
          </p:nvSpPr>
          <p:spPr bwMode="auto">
            <a:xfrm>
              <a:off x="2992438" y="5165725"/>
              <a:ext cx="239712" cy="258762"/>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5" name="Oval 12"/>
            <p:cNvSpPr>
              <a:spLocks noChangeArrowheads="1"/>
            </p:cNvSpPr>
            <p:nvPr/>
          </p:nvSpPr>
          <p:spPr bwMode="auto">
            <a:xfrm>
              <a:off x="2871788" y="5681662"/>
              <a:ext cx="239712"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6" name="Oval 13"/>
            <p:cNvSpPr>
              <a:spLocks noChangeArrowheads="1"/>
            </p:cNvSpPr>
            <p:nvPr/>
          </p:nvSpPr>
          <p:spPr bwMode="auto">
            <a:xfrm>
              <a:off x="3833813" y="5037137"/>
              <a:ext cx="239712" cy="258763"/>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7" name="Line 14"/>
            <p:cNvSpPr>
              <a:spLocks noChangeShapeType="1"/>
            </p:cNvSpPr>
            <p:nvPr/>
          </p:nvSpPr>
          <p:spPr bwMode="auto">
            <a:xfrm flipV="1">
              <a:off x="1447800" y="4649787"/>
              <a:ext cx="2163763"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8" name="Line 15"/>
            <p:cNvSpPr>
              <a:spLocks noChangeShapeType="1"/>
            </p:cNvSpPr>
            <p:nvPr/>
          </p:nvSpPr>
          <p:spPr bwMode="auto">
            <a:xfrm flipV="1">
              <a:off x="1428750" y="5165725"/>
              <a:ext cx="361950"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9" name="Line 16"/>
            <p:cNvSpPr>
              <a:spLocks noChangeShapeType="1"/>
            </p:cNvSpPr>
            <p:nvPr/>
          </p:nvSpPr>
          <p:spPr bwMode="auto">
            <a:xfrm flipV="1">
              <a:off x="2030413" y="4908550"/>
              <a:ext cx="6016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 name="Line 17"/>
            <p:cNvSpPr>
              <a:spLocks noChangeShapeType="1"/>
            </p:cNvSpPr>
            <p:nvPr/>
          </p:nvSpPr>
          <p:spPr bwMode="auto">
            <a:xfrm>
              <a:off x="1428750" y="4908550"/>
              <a:ext cx="361950"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 name="Line 18"/>
            <p:cNvSpPr>
              <a:spLocks noChangeShapeType="1"/>
            </p:cNvSpPr>
            <p:nvPr/>
          </p:nvSpPr>
          <p:spPr bwMode="auto">
            <a:xfrm flipV="1">
              <a:off x="1428750" y="5810250"/>
              <a:ext cx="841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 name="Line 19"/>
            <p:cNvSpPr>
              <a:spLocks noChangeShapeType="1"/>
            </p:cNvSpPr>
            <p:nvPr/>
          </p:nvSpPr>
          <p:spPr bwMode="auto">
            <a:xfrm flipV="1">
              <a:off x="1309688" y="4908550"/>
              <a:ext cx="0" cy="773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 name="Line 20"/>
            <p:cNvSpPr>
              <a:spLocks noChangeShapeType="1"/>
            </p:cNvSpPr>
            <p:nvPr/>
          </p:nvSpPr>
          <p:spPr bwMode="auto">
            <a:xfrm>
              <a:off x="2030413" y="5165725"/>
              <a:ext cx="962025" cy="130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 name="Line 21"/>
            <p:cNvSpPr>
              <a:spLocks noChangeShapeType="1"/>
            </p:cNvSpPr>
            <p:nvPr/>
          </p:nvSpPr>
          <p:spPr bwMode="auto">
            <a:xfrm flipV="1">
              <a:off x="3111500" y="5165725"/>
              <a:ext cx="722313"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5" name="Line 22"/>
            <p:cNvSpPr>
              <a:spLocks noChangeShapeType="1"/>
            </p:cNvSpPr>
            <p:nvPr/>
          </p:nvSpPr>
          <p:spPr bwMode="auto">
            <a:xfrm flipV="1">
              <a:off x="2511425" y="5011737"/>
              <a:ext cx="182563" cy="798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 name="Line 23"/>
            <p:cNvSpPr>
              <a:spLocks noChangeShapeType="1"/>
            </p:cNvSpPr>
            <p:nvPr/>
          </p:nvSpPr>
          <p:spPr bwMode="auto">
            <a:xfrm>
              <a:off x="2871788" y="4908550"/>
              <a:ext cx="9620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 name="Line 24"/>
            <p:cNvSpPr>
              <a:spLocks noChangeShapeType="1"/>
            </p:cNvSpPr>
            <p:nvPr/>
          </p:nvSpPr>
          <p:spPr bwMode="auto">
            <a:xfrm flipV="1">
              <a:off x="2871788" y="4651375"/>
              <a:ext cx="7207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 name="Line 25"/>
            <p:cNvSpPr>
              <a:spLocks noChangeShapeType="1"/>
            </p:cNvSpPr>
            <p:nvPr/>
          </p:nvSpPr>
          <p:spPr bwMode="auto">
            <a:xfrm>
              <a:off x="1985963" y="5295900"/>
              <a:ext cx="36036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9" name="Line 26"/>
            <p:cNvSpPr>
              <a:spLocks noChangeShapeType="1"/>
            </p:cNvSpPr>
            <p:nvPr/>
          </p:nvSpPr>
          <p:spPr bwMode="auto">
            <a:xfrm>
              <a:off x="2511425" y="5810250"/>
              <a:ext cx="360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 name="Line 27"/>
            <p:cNvSpPr>
              <a:spLocks noChangeShapeType="1"/>
            </p:cNvSpPr>
            <p:nvPr/>
          </p:nvSpPr>
          <p:spPr bwMode="auto">
            <a:xfrm flipV="1">
              <a:off x="3111500" y="5681662"/>
              <a:ext cx="360363"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Line 28"/>
            <p:cNvSpPr>
              <a:spLocks noChangeShapeType="1"/>
            </p:cNvSpPr>
            <p:nvPr/>
          </p:nvSpPr>
          <p:spPr bwMode="auto">
            <a:xfrm flipV="1">
              <a:off x="2992438" y="5424487"/>
              <a:ext cx="1190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2" name="Line 29"/>
            <p:cNvSpPr>
              <a:spLocks noChangeShapeType="1"/>
            </p:cNvSpPr>
            <p:nvPr/>
          </p:nvSpPr>
          <p:spPr bwMode="auto">
            <a:xfrm flipV="1">
              <a:off x="3232150" y="4779962"/>
              <a:ext cx="481013" cy="515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 name="Line 30"/>
            <p:cNvSpPr>
              <a:spLocks noChangeShapeType="1"/>
            </p:cNvSpPr>
            <p:nvPr/>
          </p:nvSpPr>
          <p:spPr bwMode="auto">
            <a:xfrm flipV="1">
              <a:off x="3713163" y="5295900"/>
              <a:ext cx="2397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4" name="Line 31"/>
            <p:cNvSpPr>
              <a:spLocks noChangeShapeType="1"/>
            </p:cNvSpPr>
            <p:nvPr/>
          </p:nvSpPr>
          <p:spPr bwMode="auto">
            <a:xfrm flipH="1" flipV="1">
              <a:off x="3713163" y="4779962"/>
              <a:ext cx="23971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5" name="Line 32"/>
            <p:cNvSpPr>
              <a:spLocks noChangeShapeType="1"/>
            </p:cNvSpPr>
            <p:nvPr/>
          </p:nvSpPr>
          <p:spPr bwMode="auto">
            <a:xfrm flipV="1">
              <a:off x="1428750" y="4908550"/>
              <a:ext cx="122555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6" name="Oval 33"/>
            <p:cNvSpPr>
              <a:spLocks noChangeArrowheads="1"/>
            </p:cNvSpPr>
            <p:nvPr/>
          </p:nvSpPr>
          <p:spPr bwMode="auto">
            <a:xfrm>
              <a:off x="4984750" y="4713287"/>
              <a:ext cx="239713"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7" name="Oval 34"/>
            <p:cNvSpPr>
              <a:spLocks noChangeArrowheads="1"/>
            </p:cNvSpPr>
            <p:nvPr/>
          </p:nvSpPr>
          <p:spPr bwMode="auto">
            <a:xfrm>
              <a:off x="4984750" y="5743575"/>
              <a:ext cx="239713"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8" name="Oval 35"/>
            <p:cNvSpPr>
              <a:spLocks noChangeArrowheads="1"/>
            </p:cNvSpPr>
            <p:nvPr/>
          </p:nvSpPr>
          <p:spPr bwMode="auto">
            <a:xfrm>
              <a:off x="6065838" y="5743575"/>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9" name="Oval 36"/>
            <p:cNvSpPr>
              <a:spLocks noChangeArrowheads="1"/>
            </p:cNvSpPr>
            <p:nvPr/>
          </p:nvSpPr>
          <p:spPr bwMode="auto">
            <a:xfrm>
              <a:off x="6427788" y="4841875"/>
              <a:ext cx="239712"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0" name="Oval 37"/>
            <p:cNvSpPr>
              <a:spLocks noChangeArrowheads="1"/>
            </p:cNvSpPr>
            <p:nvPr/>
          </p:nvSpPr>
          <p:spPr bwMode="auto">
            <a:xfrm>
              <a:off x="7388225" y="4584700"/>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1" name="Oval 38"/>
            <p:cNvSpPr>
              <a:spLocks noChangeArrowheads="1"/>
            </p:cNvSpPr>
            <p:nvPr/>
          </p:nvSpPr>
          <p:spPr bwMode="auto">
            <a:xfrm>
              <a:off x="5586413" y="5099050"/>
              <a:ext cx="239712" cy="258762"/>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2" name="Oval 39"/>
            <p:cNvSpPr>
              <a:spLocks noChangeArrowheads="1"/>
            </p:cNvSpPr>
            <p:nvPr/>
          </p:nvSpPr>
          <p:spPr bwMode="auto">
            <a:xfrm>
              <a:off x="6667500" y="5743575"/>
              <a:ext cx="239713"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3" name="Oval 40"/>
            <p:cNvSpPr>
              <a:spLocks noChangeArrowheads="1"/>
            </p:cNvSpPr>
            <p:nvPr/>
          </p:nvSpPr>
          <p:spPr bwMode="auto">
            <a:xfrm>
              <a:off x="7629525" y="5099050"/>
              <a:ext cx="239713" cy="258762"/>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4" name="Line 41"/>
            <p:cNvSpPr>
              <a:spLocks noChangeShapeType="1"/>
            </p:cNvSpPr>
            <p:nvPr/>
          </p:nvSpPr>
          <p:spPr bwMode="auto">
            <a:xfrm flipV="1">
              <a:off x="5224463" y="4713287"/>
              <a:ext cx="2163762"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5" name="Line 42"/>
            <p:cNvSpPr>
              <a:spLocks noChangeShapeType="1"/>
            </p:cNvSpPr>
            <p:nvPr/>
          </p:nvSpPr>
          <p:spPr bwMode="auto">
            <a:xfrm flipV="1">
              <a:off x="5224463" y="5227637"/>
              <a:ext cx="361950"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6" name="Line 43"/>
            <p:cNvSpPr>
              <a:spLocks noChangeShapeType="1"/>
            </p:cNvSpPr>
            <p:nvPr/>
          </p:nvSpPr>
          <p:spPr bwMode="auto">
            <a:xfrm flipV="1">
              <a:off x="5826125" y="4970462"/>
              <a:ext cx="60166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7" name="Line 44"/>
            <p:cNvSpPr>
              <a:spLocks noChangeShapeType="1"/>
            </p:cNvSpPr>
            <p:nvPr/>
          </p:nvSpPr>
          <p:spPr bwMode="auto">
            <a:xfrm flipV="1">
              <a:off x="5224463" y="5872162"/>
              <a:ext cx="841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8" name="Line 45"/>
            <p:cNvSpPr>
              <a:spLocks noChangeShapeType="1"/>
            </p:cNvSpPr>
            <p:nvPr/>
          </p:nvSpPr>
          <p:spPr bwMode="auto">
            <a:xfrm flipV="1">
              <a:off x="5105400" y="4970462"/>
              <a:ext cx="0" cy="773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9" name="Line 46"/>
            <p:cNvSpPr>
              <a:spLocks noChangeShapeType="1"/>
            </p:cNvSpPr>
            <p:nvPr/>
          </p:nvSpPr>
          <p:spPr bwMode="auto">
            <a:xfrm flipV="1">
              <a:off x="6907213" y="5227637"/>
              <a:ext cx="722312"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0" name="Line 47"/>
            <p:cNvSpPr>
              <a:spLocks noChangeShapeType="1"/>
            </p:cNvSpPr>
            <p:nvPr/>
          </p:nvSpPr>
          <p:spPr bwMode="auto">
            <a:xfrm flipV="1">
              <a:off x="6307138" y="5099050"/>
              <a:ext cx="182562" cy="773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 name="Line 48"/>
            <p:cNvSpPr>
              <a:spLocks noChangeShapeType="1"/>
            </p:cNvSpPr>
            <p:nvPr/>
          </p:nvSpPr>
          <p:spPr bwMode="auto">
            <a:xfrm>
              <a:off x="6667500" y="4970462"/>
              <a:ext cx="9620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2" name="Line 49"/>
            <p:cNvSpPr>
              <a:spLocks noChangeShapeType="1"/>
            </p:cNvSpPr>
            <p:nvPr/>
          </p:nvSpPr>
          <p:spPr bwMode="auto">
            <a:xfrm flipV="1">
              <a:off x="6667500" y="4713287"/>
              <a:ext cx="7207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 name="Line 50"/>
            <p:cNvSpPr>
              <a:spLocks noChangeShapeType="1"/>
            </p:cNvSpPr>
            <p:nvPr/>
          </p:nvSpPr>
          <p:spPr bwMode="auto">
            <a:xfrm>
              <a:off x="5781675" y="5357812"/>
              <a:ext cx="360363" cy="385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4" name="Line 51"/>
            <p:cNvSpPr>
              <a:spLocks noChangeShapeType="1"/>
            </p:cNvSpPr>
            <p:nvPr/>
          </p:nvSpPr>
          <p:spPr bwMode="auto">
            <a:xfrm>
              <a:off x="6307138" y="5872162"/>
              <a:ext cx="360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5" name="Line 52"/>
            <p:cNvSpPr>
              <a:spLocks noChangeShapeType="1"/>
            </p:cNvSpPr>
            <p:nvPr/>
          </p:nvSpPr>
          <p:spPr bwMode="auto">
            <a:xfrm flipH="1" flipV="1">
              <a:off x="7508875" y="4841875"/>
              <a:ext cx="23971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7" name="Text Box 54"/>
            <p:cNvSpPr txBox="1">
              <a:spLocks noChangeArrowheads="1"/>
            </p:cNvSpPr>
            <p:nvPr/>
          </p:nvSpPr>
          <p:spPr bwMode="auto">
            <a:xfrm>
              <a:off x="2259013" y="5964237"/>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sz="3200" i="1">
                  <a:ea typeface="굴림" charset="-127"/>
                </a:rPr>
                <a:t>G</a:t>
              </a:r>
              <a:endParaRPr lang="en-US" altLang="ko-KR" i="1">
                <a:ea typeface="굴림" charset="-127"/>
              </a:endParaRPr>
            </a:p>
          </p:txBody>
        </p:sp>
        <p:sp>
          <p:nvSpPr>
            <p:cNvPr id="58" name="Text Box 55"/>
            <p:cNvSpPr txBox="1">
              <a:spLocks noChangeArrowheads="1"/>
            </p:cNvSpPr>
            <p:nvPr/>
          </p:nvSpPr>
          <p:spPr bwMode="auto">
            <a:xfrm>
              <a:off x="6079091" y="6058457"/>
              <a:ext cx="530708" cy="41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sz="3200" i="1" dirty="0">
                  <a:ea typeface="굴림" charset="-127"/>
                </a:rPr>
                <a:t>G’</a:t>
              </a:r>
              <a:endParaRPr lang="en-US" altLang="ko-KR" i="1" dirty="0">
                <a:ea typeface="굴림" charset="-127"/>
              </a:endParaRPr>
            </a:p>
          </p:txBody>
        </p:sp>
      </p:grpSp>
    </p:spTree>
    <p:extLst>
      <p:ext uri="{BB962C8B-B14F-4D97-AF65-F5344CB8AC3E}">
        <p14:creationId xmlns:p14="http://schemas.microsoft.com/office/powerpoint/2010/main" val="3250148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228600" y="1143000"/>
            <a:ext cx="4800600" cy="5029200"/>
          </a:xfrm>
        </p:spPr>
        <p:txBody>
          <a:bodyPr/>
          <a:lstStyle/>
          <a:p>
            <a:pPr marL="0" indent="0" eaLnBrk="1" hangingPunct="1">
              <a:lnSpc>
                <a:spcPct val="120000"/>
              </a:lnSpc>
              <a:buNone/>
            </a:pPr>
            <a:r>
              <a:rPr lang="en-US" b="1">
                <a:solidFill>
                  <a:srgbClr val="0000FF"/>
                </a:solidFill>
              </a:rPr>
              <a:t>Định nghĩa. </a:t>
            </a:r>
            <a:r>
              <a:rPr lang="en-US"/>
              <a:t>Xét </a:t>
            </a:r>
            <a:r>
              <a:rPr lang="en-US" err="1"/>
              <a:t>đồ</a:t>
            </a:r>
            <a:r>
              <a:rPr lang="en-US"/>
              <a:t> </a:t>
            </a:r>
            <a:r>
              <a:rPr lang="en-US" err="1"/>
              <a:t>thị</a:t>
            </a:r>
            <a:r>
              <a:rPr lang="en-US"/>
              <a:t> </a:t>
            </a:r>
            <a:r>
              <a:rPr lang="en-US" err="1"/>
              <a:t>vô</a:t>
            </a:r>
            <a:r>
              <a:rPr lang="en-US"/>
              <a:t> </a:t>
            </a:r>
            <a:r>
              <a:rPr lang="en-US" err="1"/>
              <a:t>hướng</a:t>
            </a:r>
            <a:r>
              <a:rPr lang="en-US"/>
              <a:t> G, </a:t>
            </a:r>
            <a:r>
              <a:rPr lang="en-US" b="1">
                <a:solidFill>
                  <a:srgbClr val="00CC00"/>
                </a:solidFill>
              </a:rPr>
              <a:t>b</a:t>
            </a:r>
            <a:r>
              <a:rPr lang="vi-VN" b="1">
                <a:solidFill>
                  <a:srgbClr val="00CC00"/>
                </a:solidFill>
              </a:rPr>
              <a:t>ậc của đỉnh x</a:t>
            </a:r>
            <a:r>
              <a:rPr lang="vi-VN">
                <a:solidFill>
                  <a:srgbClr val="00CC00"/>
                </a:solidFill>
              </a:rPr>
              <a:t> </a:t>
            </a:r>
            <a:r>
              <a:rPr lang="vi-VN"/>
              <a:t>trong </a:t>
            </a:r>
            <a:r>
              <a:rPr lang="en-US" err="1"/>
              <a:t>đồ</a:t>
            </a:r>
            <a:r>
              <a:rPr lang="en-US"/>
              <a:t> </a:t>
            </a:r>
            <a:r>
              <a:rPr lang="en-US" err="1"/>
              <a:t>thị</a:t>
            </a:r>
            <a:r>
              <a:rPr lang="en-US"/>
              <a:t> G </a:t>
            </a:r>
            <a:r>
              <a:rPr lang="vi-VN"/>
              <a:t>là số các cạnh kề với đỉnh x, mỗi khuyên được tính hai lần</a:t>
            </a:r>
            <a:r>
              <a:rPr lang="en-US"/>
              <a:t>, </a:t>
            </a:r>
            <a:r>
              <a:rPr lang="vi-VN"/>
              <a:t>ký hiệu là </a:t>
            </a:r>
            <a:r>
              <a:rPr lang="vi-VN" b="1">
                <a:solidFill>
                  <a:srgbClr val="C00000"/>
                </a:solidFill>
              </a:rPr>
              <a:t>d</a:t>
            </a:r>
            <a:r>
              <a:rPr lang="en-US" b="1">
                <a:solidFill>
                  <a:srgbClr val="C00000"/>
                </a:solidFill>
              </a:rPr>
              <a:t>eg</a:t>
            </a:r>
            <a:r>
              <a:rPr lang="vi-VN" b="1" baseline="-25000">
                <a:solidFill>
                  <a:srgbClr val="C00000"/>
                </a:solidFill>
              </a:rPr>
              <a:t>G</a:t>
            </a:r>
            <a:r>
              <a:rPr lang="vi-VN" b="1">
                <a:solidFill>
                  <a:srgbClr val="C00000"/>
                </a:solidFill>
              </a:rPr>
              <a:t>(x)</a:t>
            </a:r>
            <a:r>
              <a:rPr lang="vi-VN"/>
              <a:t> (hay </a:t>
            </a:r>
            <a:r>
              <a:rPr lang="vi-VN" b="1">
                <a:solidFill>
                  <a:srgbClr val="C00000"/>
                </a:solidFill>
              </a:rPr>
              <a:t>d</a:t>
            </a:r>
            <a:r>
              <a:rPr lang="en-US" b="1">
                <a:solidFill>
                  <a:srgbClr val="C00000"/>
                </a:solidFill>
              </a:rPr>
              <a:t>eg</a:t>
            </a:r>
            <a:r>
              <a:rPr lang="vi-VN" b="1">
                <a:solidFill>
                  <a:srgbClr val="C00000"/>
                </a:solidFill>
              </a:rPr>
              <a:t>(x)</a:t>
            </a:r>
            <a:r>
              <a:rPr lang="vi-VN">
                <a:solidFill>
                  <a:srgbClr val="C00000"/>
                </a:solidFill>
              </a:rPr>
              <a:t> </a:t>
            </a:r>
            <a:r>
              <a:rPr lang="vi-VN"/>
              <a:t>nếu đang xét một đồ thị nào đó).</a:t>
            </a:r>
            <a:endParaRPr lang="vi-VN" u="sng"/>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524000"/>
            <a:ext cx="3886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reeform 49"/>
          <p:cNvSpPr>
            <a:spLocks/>
          </p:cNvSpPr>
          <p:nvPr/>
        </p:nvSpPr>
        <p:spPr bwMode="auto">
          <a:xfrm>
            <a:off x="3492500" y="1250950"/>
            <a:ext cx="1168400" cy="800100"/>
          </a:xfrm>
          <a:custGeom>
            <a:avLst/>
            <a:gdLst>
              <a:gd name="T0" fmla="*/ 2147483647 w 736"/>
              <a:gd name="T1" fmla="*/ 2147483647 h 504"/>
              <a:gd name="T2" fmla="*/ 2147483647 w 736"/>
              <a:gd name="T3" fmla="*/ 2147483647 h 504"/>
              <a:gd name="T4" fmla="*/ 2147483647 w 736"/>
              <a:gd name="T5" fmla="*/ 2147483647 h 504"/>
              <a:gd name="T6" fmla="*/ 2147483647 w 736"/>
              <a:gd name="T7" fmla="*/ 2147483647 h 504"/>
              <a:gd name="T8" fmla="*/ 0 60000 65536"/>
              <a:gd name="T9" fmla="*/ 0 60000 65536"/>
              <a:gd name="T10" fmla="*/ 0 60000 65536"/>
              <a:gd name="T11" fmla="*/ 0 60000 65536"/>
              <a:gd name="T12" fmla="*/ 0 w 736"/>
              <a:gd name="T13" fmla="*/ 0 h 504"/>
              <a:gd name="T14" fmla="*/ 736 w 736"/>
              <a:gd name="T15" fmla="*/ 504 h 504"/>
            </a:gdLst>
            <a:ahLst/>
            <a:cxnLst>
              <a:cxn ang="T8">
                <a:pos x="T0" y="T1"/>
              </a:cxn>
              <a:cxn ang="T9">
                <a:pos x="T2" y="T3"/>
              </a:cxn>
              <a:cxn ang="T10">
                <a:pos x="T4" y="T5"/>
              </a:cxn>
              <a:cxn ang="T11">
                <a:pos x="T6" y="T7"/>
              </a:cxn>
            </a:cxnLst>
            <a:rect l="T12" t="T13" r="T14" b="T15"/>
            <a:pathLst>
              <a:path w="736" h="504">
                <a:moveTo>
                  <a:pt x="344" y="496"/>
                </a:moveTo>
                <a:cubicBezTo>
                  <a:pt x="240" y="488"/>
                  <a:pt x="0" y="128"/>
                  <a:pt x="56" y="64"/>
                </a:cubicBezTo>
                <a:cubicBezTo>
                  <a:pt x="112" y="0"/>
                  <a:pt x="624" y="40"/>
                  <a:pt x="680" y="112"/>
                </a:cubicBezTo>
                <a:cubicBezTo>
                  <a:pt x="736" y="184"/>
                  <a:pt x="448" y="504"/>
                  <a:pt x="344" y="496"/>
                </a:cubicBezTo>
                <a:close/>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39" name="Arc 48"/>
          <p:cNvSpPr>
            <a:spLocks/>
          </p:cNvSpPr>
          <p:nvPr/>
        </p:nvSpPr>
        <p:spPr bwMode="auto">
          <a:xfrm flipH="1">
            <a:off x="3581400" y="2038350"/>
            <a:ext cx="533400" cy="1143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1" name="Rectangle 3"/>
          <p:cNvSpPr>
            <a:spLocks noGrp="1" noChangeArrowheads="1"/>
          </p:cNvSpPr>
          <p:nvPr>
            <p:ph idx="1"/>
          </p:nvPr>
        </p:nvSpPr>
        <p:spPr>
          <a:xfrm>
            <a:off x="180521" y="1045029"/>
            <a:ext cx="7772400" cy="666750"/>
          </a:xfrm>
        </p:spPr>
        <p:txBody>
          <a:bodyPr/>
          <a:lstStyle/>
          <a:p>
            <a:pPr marL="0" indent="0" eaLnBrk="1" hangingPunct="1">
              <a:buNone/>
            </a:pPr>
            <a:r>
              <a:rPr lang="en-US" b="1">
                <a:solidFill>
                  <a:srgbClr val="0000FF"/>
                </a:solidFill>
              </a:rPr>
              <a:t>Ví dụ.</a:t>
            </a:r>
          </a:p>
        </p:txBody>
      </p:sp>
      <p:sp>
        <p:nvSpPr>
          <p:cNvPr id="65542" name="Arc 24"/>
          <p:cNvSpPr>
            <a:spLocks/>
          </p:cNvSpPr>
          <p:nvPr/>
        </p:nvSpPr>
        <p:spPr bwMode="auto">
          <a:xfrm>
            <a:off x="3613150" y="3181350"/>
            <a:ext cx="457200" cy="457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3" name="Line 25"/>
          <p:cNvSpPr>
            <a:spLocks noChangeShapeType="1"/>
          </p:cNvSpPr>
          <p:nvPr/>
        </p:nvSpPr>
        <p:spPr bwMode="auto">
          <a:xfrm flipV="1">
            <a:off x="3613150" y="2038350"/>
            <a:ext cx="457200" cy="1143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4" name="Line 26"/>
          <p:cNvSpPr>
            <a:spLocks noChangeShapeType="1"/>
          </p:cNvSpPr>
          <p:nvPr/>
        </p:nvSpPr>
        <p:spPr bwMode="auto">
          <a:xfrm>
            <a:off x="4070350" y="2038350"/>
            <a:ext cx="381000" cy="990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5" name="Line 27"/>
          <p:cNvSpPr>
            <a:spLocks noChangeShapeType="1"/>
          </p:cNvSpPr>
          <p:nvPr/>
        </p:nvSpPr>
        <p:spPr bwMode="auto">
          <a:xfrm flipV="1">
            <a:off x="3689350" y="3028950"/>
            <a:ext cx="7620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6" name="Line 28"/>
          <p:cNvSpPr>
            <a:spLocks noChangeShapeType="1"/>
          </p:cNvSpPr>
          <p:nvPr/>
        </p:nvSpPr>
        <p:spPr bwMode="auto">
          <a:xfrm flipV="1">
            <a:off x="1479550" y="2498725"/>
            <a:ext cx="1733550" cy="6985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7" name="Arc 29"/>
          <p:cNvSpPr>
            <a:spLocks/>
          </p:cNvSpPr>
          <p:nvPr/>
        </p:nvSpPr>
        <p:spPr bwMode="auto">
          <a:xfrm flipV="1">
            <a:off x="4070350" y="2724150"/>
            <a:ext cx="20574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8" name="Oval 30"/>
          <p:cNvSpPr>
            <a:spLocks noChangeArrowheads="1"/>
          </p:cNvSpPr>
          <p:nvPr/>
        </p:nvSpPr>
        <p:spPr bwMode="auto">
          <a:xfrm>
            <a:off x="3536950" y="31051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49" name="Oval 31"/>
          <p:cNvSpPr>
            <a:spLocks noChangeArrowheads="1"/>
          </p:cNvSpPr>
          <p:nvPr/>
        </p:nvSpPr>
        <p:spPr bwMode="auto">
          <a:xfrm>
            <a:off x="3994150" y="19621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0" name="Oval 32"/>
          <p:cNvSpPr>
            <a:spLocks noChangeArrowheads="1"/>
          </p:cNvSpPr>
          <p:nvPr/>
        </p:nvSpPr>
        <p:spPr bwMode="auto">
          <a:xfrm>
            <a:off x="4375150" y="29527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1" name="Oval 33"/>
          <p:cNvSpPr>
            <a:spLocks noChangeArrowheads="1"/>
          </p:cNvSpPr>
          <p:nvPr/>
        </p:nvSpPr>
        <p:spPr bwMode="auto">
          <a:xfrm>
            <a:off x="3994150" y="35623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2" name="Oval 34"/>
          <p:cNvSpPr>
            <a:spLocks noChangeArrowheads="1"/>
          </p:cNvSpPr>
          <p:nvPr/>
        </p:nvSpPr>
        <p:spPr bwMode="auto">
          <a:xfrm>
            <a:off x="6051550" y="26479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3" name="Oval 35"/>
          <p:cNvSpPr>
            <a:spLocks noChangeArrowheads="1"/>
          </p:cNvSpPr>
          <p:nvPr/>
        </p:nvSpPr>
        <p:spPr bwMode="auto">
          <a:xfrm>
            <a:off x="3092450" y="2422525"/>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4" name="Oval 36"/>
          <p:cNvSpPr>
            <a:spLocks noChangeArrowheads="1"/>
          </p:cNvSpPr>
          <p:nvPr/>
        </p:nvSpPr>
        <p:spPr bwMode="auto">
          <a:xfrm>
            <a:off x="5410200" y="37909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5" name="Oval 37"/>
          <p:cNvSpPr>
            <a:spLocks noChangeArrowheads="1"/>
          </p:cNvSpPr>
          <p:nvPr/>
        </p:nvSpPr>
        <p:spPr bwMode="auto">
          <a:xfrm>
            <a:off x="1371600" y="3184525"/>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6" name="Text Box 38"/>
          <p:cNvSpPr txBox="1">
            <a:spLocks noChangeArrowheads="1"/>
          </p:cNvSpPr>
          <p:nvPr/>
        </p:nvSpPr>
        <p:spPr bwMode="auto">
          <a:xfrm>
            <a:off x="4343400" y="18859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65557" name="Text Box 39"/>
          <p:cNvSpPr txBox="1">
            <a:spLocks noChangeArrowheads="1"/>
          </p:cNvSpPr>
          <p:nvPr/>
        </p:nvSpPr>
        <p:spPr bwMode="auto">
          <a:xfrm>
            <a:off x="3276600" y="30892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65558" name="Text Box 40"/>
          <p:cNvSpPr txBox="1">
            <a:spLocks noChangeArrowheads="1"/>
          </p:cNvSpPr>
          <p:nvPr/>
        </p:nvSpPr>
        <p:spPr bwMode="auto">
          <a:xfrm>
            <a:off x="4495800" y="2800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65559" name="Text Box 41"/>
          <p:cNvSpPr txBox="1">
            <a:spLocks noChangeArrowheads="1"/>
          </p:cNvSpPr>
          <p:nvPr/>
        </p:nvSpPr>
        <p:spPr bwMode="auto">
          <a:xfrm>
            <a:off x="3733800" y="36988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4</a:t>
            </a:r>
          </a:p>
        </p:txBody>
      </p:sp>
      <p:sp>
        <p:nvSpPr>
          <p:cNvPr id="65560" name="Text Box 42"/>
          <p:cNvSpPr txBox="1">
            <a:spLocks noChangeArrowheads="1"/>
          </p:cNvSpPr>
          <p:nvPr/>
        </p:nvSpPr>
        <p:spPr bwMode="auto">
          <a:xfrm>
            <a:off x="958850" y="30321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6</a:t>
            </a:r>
          </a:p>
        </p:txBody>
      </p:sp>
      <p:sp>
        <p:nvSpPr>
          <p:cNvPr id="65561" name="Text Box 43"/>
          <p:cNvSpPr txBox="1">
            <a:spLocks noChangeArrowheads="1"/>
          </p:cNvSpPr>
          <p:nvPr/>
        </p:nvSpPr>
        <p:spPr bwMode="auto">
          <a:xfrm>
            <a:off x="5334000" y="39274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8</a:t>
            </a:r>
          </a:p>
        </p:txBody>
      </p:sp>
      <p:sp>
        <p:nvSpPr>
          <p:cNvPr id="65562" name="Text Box 44"/>
          <p:cNvSpPr txBox="1">
            <a:spLocks noChangeArrowheads="1"/>
          </p:cNvSpPr>
          <p:nvPr/>
        </p:nvSpPr>
        <p:spPr bwMode="auto">
          <a:xfrm>
            <a:off x="3244850" y="22542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7</a:t>
            </a:r>
          </a:p>
        </p:txBody>
      </p:sp>
      <p:sp>
        <p:nvSpPr>
          <p:cNvPr id="65563" name="Text Box 45"/>
          <p:cNvSpPr txBox="1">
            <a:spLocks noChangeArrowheads="1"/>
          </p:cNvSpPr>
          <p:nvPr/>
        </p:nvSpPr>
        <p:spPr bwMode="auto">
          <a:xfrm>
            <a:off x="6248400" y="24796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
        <p:nvSpPr>
          <p:cNvPr id="65564" name="Line 58"/>
          <p:cNvSpPr>
            <a:spLocks noChangeShapeType="1"/>
          </p:cNvSpPr>
          <p:nvPr/>
        </p:nvSpPr>
        <p:spPr bwMode="auto">
          <a:xfrm>
            <a:off x="1936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5" name="Line 59"/>
          <p:cNvSpPr>
            <a:spLocks noChangeShapeType="1"/>
          </p:cNvSpPr>
          <p:nvPr/>
        </p:nvSpPr>
        <p:spPr bwMode="auto">
          <a:xfrm>
            <a:off x="717550" y="5238750"/>
            <a:ext cx="720725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6" name="Line 60"/>
          <p:cNvSpPr>
            <a:spLocks noChangeShapeType="1"/>
          </p:cNvSpPr>
          <p:nvPr/>
        </p:nvSpPr>
        <p:spPr bwMode="auto">
          <a:xfrm>
            <a:off x="2698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7" name="Line 61"/>
          <p:cNvSpPr>
            <a:spLocks noChangeShapeType="1"/>
          </p:cNvSpPr>
          <p:nvPr/>
        </p:nvSpPr>
        <p:spPr bwMode="auto">
          <a:xfrm>
            <a:off x="3460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8" name="Line 62"/>
          <p:cNvSpPr>
            <a:spLocks noChangeShapeType="1"/>
          </p:cNvSpPr>
          <p:nvPr/>
        </p:nvSpPr>
        <p:spPr bwMode="auto">
          <a:xfrm>
            <a:off x="4222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9" name="Text Box 63"/>
          <p:cNvSpPr txBox="1">
            <a:spLocks noChangeArrowheads="1"/>
          </p:cNvSpPr>
          <p:nvPr/>
        </p:nvSpPr>
        <p:spPr bwMode="auto">
          <a:xfrm>
            <a:off x="147955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i</a:t>
            </a:r>
          </a:p>
        </p:txBody>
      </p:sp>
      <p:sp>
        <p:nvSpPr>
          <p:cNvPr id="65570" name="Text Box 64"/>
          <p:cNvSpPr txBox="1">
            <a:spLocks noChangeArrowheads="1"/>
          </p:cNvSpPr>
          <p:nvPr/>
        </p:nvSpPr>
        <p:spPr bwMode="auto">
          <a:xfrm>
            <a:off x="869950" y="5375275"/>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deg(i)</a:t>
            </a:r>
          </a:p>
        </p:txBody>
      </p:sp>
      <p:sp>
        <p:nvSpPr>
          <p:cNvPr id="65571" name="Text Box 65"/>
          <p:cNvSpPr txBox="1">
            <a:spLocks noChangeArrowheads="1"/>
          </p:cNvSpPr>
          <p:nvPr/>
        </p:nvSpPr>
        <p:spPr bwMode="auto">
          <a:xfrm>
            <a:off x="208915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65572" name="Text Box 66"/>
          <p:cNvSpPr txBox="1">
            <a:spLocks noChangeArrowheads="1"/>
          </p:cNvSpPr>
          <p:nvPr/>
        </p:nvSpPr>
        <p:spPr bwMode="auto">
          <a:xfrm>
            <a:off x="2895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65573" name="Text Box 67"/>
          <p:cNvSpPr txBox="1">
            <a:spLocks noChangeArrowheads="1"/>
          </p:cNvSpPr>
          <p:nvPr/>
        </p:nvSpPr>
        <p:spPr bwMode="auto">
          <a:xfrm>
            <a:off x="3657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65574" name="Line 68"/>
          <p:cNvSpPr>
            <a:spLocks noChangeShapeType="1"/>
          </p:cNvSpPr>
          <p:nvPr/>
        </p:nvSpPr>
        <p:spPr bwMode="auto">
          <a:xfrm>
            <a:off x="4984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5" name="Line 69"/>
          <p:cNvSpPr>
            <a:spLocks noChangeShapeType="1"/>
          </p:cNvSpPr>
          <p:nvPr/>
        </p:nvSpPr>
        <p:spPr bwMode="auto">
          <a:xfrm>
            <a:off x="5746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6" name="Text Box 70"/>
          <p:cNvSpPr txBox="1">
            <a:spLocks noChangeArrowheads="1"/>
          </p:cNvSpPr>
          <p:nvPr/>
        </p:nvSpPr>
        <p:spPr bwMode="auto">
          <a:xfrm>
            <a:off x="4419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4</a:t>
            </a:r>
          </a:p>
        </p:txBody>
      </p:sp>
      <p:sp>
        <p:nvSpPr>
          <p:cNvPr id="65577" name="Text Box 71"/>
          <p:cNvSpPr txBox="1">
            <a:spLocks noChangeArrowheads="1"/>
          </p:cNvSpPr>
          <p:nvPr/>
        </p:nvSpPr>
        <p:spPr bwMode="auto">
          <a:xfrm>
            <a:off x="5181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
        <p:nvSpPr>
          <p:cNvPr id="65578" name="Line 72"/>
          <p:cNvSpPr>
            <a:spLocks noChangeShapeType="1"/>
          </p:cNvSpPr>
          <p:nvPr/>
        </p:nvSpPr>
        <p:spPr bwMode="auto">
          <a:xfrm>
            <a:off x="6508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9" name="Line 73"/>
          <p:cNvSpPr>
            <a:spLocks noChangeShapeType="1"/>
          </p:cNvSpPr>
          <p:nvPr/>
        </p:nvSpPr>
        <p:spPr bwMode="auto">
          <a:xfrm>
            <a:off x="7270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0" name="Line 74"/>
          <p:cNvSpPr>
            <a:spLocks noChangeShapeType="1"/>
          </p:cNvSpPr>
          <p:nvPr/>
        </p:nvSpPr>
        <p:spPr bwMode="auto">
          <a:xfrm>
            <a:off x="79565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1" name="Text Box 75"/>
          <p:cNvSpPr txBox="1">
            <a:spLocks noChangeArrowheads="1"/>
          </p:cNvSpPr>
          <p:nvPr/>
        </p:nvSpPr>
        <p:spPr bwMode="auto">
          <a:xfrm>
            <a:off x="5943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6</a:t>
            </a:r>
          </a:p>
        </p:txBody>
      </p:sp>
      <p:sp>
        <p:nvSpPr>
          <p:cNvPr id="65582" name="Text Box 76"/>
          <p:cNvSpPr txBox="1">
            <a:spLocks noChangeArrowheads="1"/>
          </p:cNvSpPr>
          <p:nvPr/>
        </p:nvSpPr>
        <p:spPr bwMode="auto">
          <a:xfrm>
            <a:off x="6705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7</a:t>
            </a:r>
          </a:p>
        </p:txBody>
      </p:sp>
      <p:sp>
        <p:nvSpPr>
          <p:cNvPr id="65583" name="Text Box 77"/>
          <p:cNvSpPr txBox="1">
            <a:spLocks noChangeArrowheads="1"/>
          </p:cNvSpPr>
          <p:nvPr/>
        </p:nvSpPr>
        <p:spPr bwMode="auto">
          <a:xfrm>
            <a:off x="7467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8</a:t>
            </a:r>
          </a:p>
        </p:txBody>
      </p:sp>
      <p:sp>
        <p:nvSpPr>
          <p:cNvPr id="65584" name="Line 78"/>
          <p:cNvSpPr>
            <a:spLocks noChangeShapeType="1"/>
          </p:cNvSpPr>
          <p:nvPr/>
        </p:nvSpPr>
        <p:spPr bwMode="auto">
          <a:xfrm>
            <a:off x="685800" y="5924550"/>
            <a:ext cx="72390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TextBox 4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Tree>
    <p:extLst>
      <p:ext uri="{BB962C8B-B14F-4D97-AF65-F5344CB8AC3E}">
        <p14:creationId xmlns:p14="http://schemas.microsoft.com/office/powerpoint/2010/main" val="220313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5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4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5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5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5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5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5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5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5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5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5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5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5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5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5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5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55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5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5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5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5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56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5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5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5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557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57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57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5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557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557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55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558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55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58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55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5539" grpId="0" animBg="1"/>
      <p:bldP spid="65541" grpId="0" build="p"/>
      <p:bldP spid="65542" grpId="0" animBg="1"/>
      <p:bldP spid="65543" grpId="0" animBg="1"/>
      <p:bldP spid="65544" grpId="0" animBg="1"/>
      <p:bldP spid="65545" grpId="0" animBg="1"/>
      <p:bldP spid="65546" grpId="0" animBg="1"/>
      <p:bldP spid="65547" grpId="0" animBg="1"/>
      <p:bldP spid="65548" grpId="0" animBg="1"/>
      <p:bldP spid="65549" grpId="0" animBg="1"/>
      <p:bldP spid="65550" grpId="0" animBg="1"/>
      <p:bldP spid="65551" grpId="0" animBg="1"/>
      <p:bldP spid="65552" grpId="0" animBg="1"/>
      <p:bldP spid="65553" grpId="0" animBg="1"/>
      <p:bldP spid="65554" grpId="0" animBg="1"/>
      <p:bldP spid="65555" grpId="0" animBg="1"/>
      <p:bldP spid="65556" grpId="0"/>
      <p:bldP spid="65557" grpId="0"/>
      <p:bldP spid="65558" grpId="0"/>
      <p:bldP spid="65559" grpId="0"/>
      <p:bldP spid="65560" grpId="0"/>
      <p:bldP spid="65561" grpId="0"/>
      <p:bldP spid="65562" grpId="0"/>
      <p:bldP spid="65563" grpId="0"/>
      <p:bldP spid="65564" grpId="0" animBg="1"/>
      <p:bldP spid="65565" grpId="0" animBg="1"/>
      <p:bldP spid="65566" grpId="0" animBg="1"/>
      <p:bldP spid="65567" grpId="0" animBg="1"/>
      <p:bldP spid="65568" grpId="0" animBg="1"/>
      <p:bldP spid="65569" grpId="0"/>
      <p:bldP spid="65570" grpId="0"/>
      <p:bldP spid="65571" grpId="0"/>
      <p:bldP spid="65572" grpId="0"/>
      <p:bldP spid="65573" grpId="0"/>
      <p:bldP spid="65574" grpId="0" animBg="1"/>
      <p:bldP spid="65575" grpId="0" animBg="1"/>
      <p:bldP spid="65576" grpId="0"/>
      <p:bldP spid="65577" grpId="0"/>
      <p:bldP spid="65578" grpId="0" animBg="1"/>
      <p:bldP spid="65579" grpId="0" animBg="1"/>
      <p:bldP spid="65580" grpId="0" animBg="1"/>
      <p:bldP spid="65581" grpId="0"/>
      <p:bldP spid="65582" grpId="0"/>
      <p:bldP spid="65583" grpId="0"/>
      <p:bldP spid="655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idx="1"/>
          </p:nvPr>
        </p:nvSpPr>
        <p:spPr>
          <a:xfrm>
            <a:off x="152401" y="1121228"/>
            <a:ext cx="8763000" cy="2155372"/>
          </a:xfrm>
        </p:spPr>
        <p:txBody>
          <a:bodyPr/>
          <a:lstStyle/>
          <a:p>
            <a:pPr marL="0" indent="0">
              <a:spcAft>
                <a:spcPts val="1200"/>
              </a:spcAft>
              <a:buNone/>
            </a:pPr>
            <a:r>
              <a:rPr lang="en-US" b="1">
                <a:solidFill>
                  <a:srgbClr val="0000FF"/>
                </a:solidFill>
              </a:rPr>
              <a:t>Ví dụ. </a:t>
            </a:r>
            <a:r>
              <a:rPr lang="fr-FR" i="1"/>
              <a:t>H </a:t>
            </a:r>
            <a:r>
              <a:rPr lang="fr-FR"/>
              <a:t> là </a:t>
            </a:r>
            <a:r>
              <a:rPr lang="fr-FR" i="1"/>
              <a:t>đơn đồ thị vô hướng</a:t>
            </a:r>
            <a:r>
              <a:rPr lang="fr-FR"/>
              <a:t> có </a:t>
            </a:r>
            <a:r>
              <a:rPr lang="fr-FR" i="1"/>
              <a:t>n</a:t>
            </a:r>
            <a:r>
              <a:rPr lang="fr-FR"/>
              <a:t> đỉnh (</a:t>
            </a:r>
            <a:r>
              <a:rPr lang="fr-FR" i="1"/>
              <a:t>n</a:t>
            </a:r>
            <a:r>
              <a:rPr lang="fr-FR"/>
              <a:t> </a:t>
            </a:r>
            <a:r>
              <a:rPr lang="fr-FR">
                <a:sym typeface="Symbol"/>
              </a:rPr>
              <a:t></a:t>
            </a:r>
            <a:r>
              <a:rPr lang="fr-FR"/>
              <a:t> 2).</a:t>
            </a:r>
            <a:endParaRPr lang="en-US"/>
          </a:p>
          <a:p>
            <a:pPr marL="290513" indent="-290513">
              <a:spcAft>
                <a:spcPts val="1200"/>
              </a:spcAft>
              <a:buClrTx/>
              <a:buSzPct val="90000"/>
              <a:buFont typeface="+mj-lt"/>
              <a:buAutoNum type="alphaLcParenR"/>
            </a:pPr>
            <a:r>
              <a:rPr lang="fr-FR"/>
              <a:t> Mỗi đỉnh của  </a:t>
            </a:r>
            <a:r>
              <a:rPr lang="fr-FR" i="1"/>
              <a:t>H</a:t>
            </a:r>
            <a:r>
              <a:rPr lang="fr-FR"/>
              <a:t>  có bậc tối đa là bao nhiêu?  </a:t>
            </a:r>
            <a:r>
              <a:rPr lang="fr-FR" i="1"/>
              <a:t>H</a:t>
            </a:r>
            <a:r>
              <a:rPr lang="fr-FR"/>
              <a:t>  có tối đa bao nhiêu cạnh ?</a:t>
            </a:r>
            <a:endParaRPr lang="en-US"/>
          </a:p>
          <a:p>
            <a:pPr marL="290513" indent="-290513">
              <a:spcAft>
                <a:spcPts val="1200"/>
              </a:spcAft>
              <a:buClrTx/>
              <a:buSzPct val="90000"/>
              <a:buFont typeface="+mj-lt"/>
              <a:buAutoNum type="alphaLcParenR"/>
            </a:pPr>
            <a:r>
              <a:rPr lang="fr-FR"/>
              <a:t> Chứng minh rằng  </a:t>
            </a:r>
            <a:r>
              <a:rPr lang="fr-FR" i="1"/>
              <a:t>H </a:t>
            </a:r>
            <a:r>
              <a:rPr lang="fr-FR"/>
              <a:t> có ít nhất  2  đỉnh cùng bậc.</a:t>
            </a:r>
            <a:endParaRPr lang="en-US"/>
          </a:p>
          <a:p>
            <a:pPr marL="0" indent="0" eaLnBrk="1" hangingPunct="1">
              <a:spcAft>
                <a:spcPts val="1200"/>
              </a:spcAft>
              <a:buNone/>
            </a:pPr>
            <a:endParaRPr lang="en-US" b="1">
              <a:solidFill>
                <a:srgbClr val="0000FF"/>
              </a:solidFill>
            </a:endParaRPr>
          </a:p>
        </p:txBody>
      </p:sp>
      <p:sp>
        <p:nvSpPr>
          <p:cNvPr id="50" name="TextBox 4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
        <p:nvSpPr>
          <p:cNvPr id="51" name="Rectangle 3"/>
          <p:cNvSpPr txBox="1">
            <a:spLocks noChangeArrowheads="1"/>
          </p:cNvSpPr>
          <p:nvPr/>
        </p:nvSpPr>
        <p:spPr bwMode="auto">
          <a:xfrm>
            <a:off x="304800" y="3831342"/>
            <a:ext cx="8763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buNone/>
            </a:pPr>
            <a:r>
              <a:rPr lang="en-US" kern="0" dirty="0" err="1">
                <a:solidFill>
                  <a:srgbClr val="7030A0"/>
                </a:solidFill>
              </a:rPr>
              <a:t>Giải</a:t>
            </a:r>
            <a:r>
              <a:rPr lang="en-US" kern="0" dirty="0">
                <a:solidFill>
                  <a:srgbClr val="7030A0"/>
                </a:solidFill>
              </a:rPr>
              <a:t>.  </a:t>
            </a:r>
            <a:r>
              <a:rPr lang="en-US" b="0" kern="0" dirty="0">
                <a:solidFill>
                  <a:srgbClr val="0000FF"/>
                </a:solidFill>
              </a:rPr>
              <a:t>a) </a:t>
            </a:r>
            <a:r>
              <a:rPr lang="fr-FR" b="0" dirty="0"/>
              <a:t>Vì  H  là đồ thị đơn vô hướng nên mỗi đỉnh của  H  không có khuyên và chỉ có thể nối với các</a:t>
            </a:r>
            <a:r>
              <a:rPr lang="en-US" b="0" dirty="0"/>
              <a:t> </a:t>
            </a:r>
            <a:r>
              <a:rPr lang="fr-FR" b="0" dirty="0"/>
              <a:t> đỉnh khác không quá một cạnh, nghĩa là mỗi đỉnh của  H có bậc tối đa là  (n </a:t>
            </a:r>
            <a:r>
              <a:rPr lang="en-US" b="0" dirty="0">
                <a:sym typeface="Symbol"/>
              </a:rPr>
              <a:t></a:t>
            </a:r>
            <a:r>
              <a:rPr lang="fr-FR" b="0" dirty="0"/>
              <a:t> 1). </a:t>
            </a:r>
          </a:p>
          <a:p>
            <a:pPr marL="0" indent="0">
              <a:buNone/>
            </a:pPr>
            <a:r>
              <a:rPr lang="fr-FR" b="0" dirty="0"/>
              <a:t>Suy ra H có tối đa là  n(n </a:t>
            </a:r>
            <a:r>
              <a:rPr lang="en-US" b="0" dirty="0">
                <a:sym typeface="Symbol"/>
              </a:rPr>
              <a:t></a:t>
            </a:r>
            <a:r>
              <a:rPr lang="fr-FR" b="0" dirty="0"/>
              <a:t> 1) / 2  cạnh </a:t>
            </a:r>
            <a:endParaRPr lang="en-US" b="0" kern="0" dirty="0"/>
          </a:p>
          <a:p>
            <a:pPr marL="0" indent="0" eaLnBrk="1" hangingPunct="1">
              <a:spcAft>
                <a:spcPts val="600"/>
              </a:spcAft>
              <a:buFont typeface="Wingdings" pitchFamily="2" charset="2"/>
              <a:buNone/>
            </a:pPr>
            <a:endParaRPr lang="en-US" b="0" kern="0" dirty="0">
              <a:solidFill>
                <a:srgbClr val="0000FF"/>
              </a:solidFill>
            </a:endParaRPr>
          </a:p>
        </p:txBody>
      </p:sp>
    </p:spTree>
    <p:extLst>
      <p:ext uri="{BB962C8B-B14F-4D97-AF65-F5344CB8AC3E}">
        <p14:creationId xmlns:p14="http://schemas.microsoft.com/office/powerpoint/2010/main" val="83568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uiExpand="1" build="p"/>
      <p:bldP spid="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idx="1"/>
          </p:nvPr>
        </p:nvSpPr>
        <p:spPr>
          <a:xfrm>
            <a:off x="152401" y="1045029"/>
            <a:ext cx="8839199" cy="2993572"/>
          </a:xfrm>
        </p:spPr>
        <p:txBody>
          <a:bodyPr/>
          <a:lstStyle/>
          <a:p>
            <a:pPr marL="0" indent="0">
              <a:spcAft>
                <a:spcPts val="600"/>
              </a:spcAft>
              <a:buNone/>
            </a:pPr>
            <a:r>
              <a:rPr lang="en-US" b="1">
                <a:solidFill>
                  <a:srgbClr val="0000FF"/>
                </a:solidFill>
              </a:rPr>
              <a:t>b) </a:t>
            </a:r>
            <a:r>
              <a:rPr lang="fr-FR" err="1"/>
              <a:t>Giả</a:t>
            </a:r>
            <a:r>
              <a:rPr lang="fr-FR"/>
              <a:t> </a:t>
            </a:r>
            <a:r>
              <a:rPr lang="fr-FR" err="1"/>
              <a:t>sử</a:t>
            </a:r>
            <a:r>
              <a:rPr lang="fr-FR"/>
              <a:t> </a:t>
            </a:r>
            <a:r>
              <a:rPr lang="fr-FR" err="1"/>
              <a:t>bậc</a:t>
            </a:r>
            <a:r>
              <a:rPr lang="fr-FR"/>
              <a:t> </a:t>
            </a:r>
            <a:r>
              <a:rPr lang="fr-FR" err="1"/>
              <a:t>của</a:t>
            </a:r>
            <a:r>
              <a:rPr lang="fr-FR"/>
              <a:t> </a:t>
            </a:r>
            <a:r>
              <a:rPr lang="fr-FR" err="1"/>
              <a:t>các</a:t>
            </a:r>
            <a:r>
              <a:rPr lang="fr-FR"/>
              <a:t> </a:t>
            </a:r>
            <a:r>
              <a:rPr lang="fr-FR" err="1"/>
              <a:t>đỉnh</a:t>
            </a:r>
            <a:r>
              <a:rPr lang="fr-FR"/>
              <a:t> </a:t>
            </a:r>
            <a:r>
              <a:rPr lang="fr-FR" err="1"/>
              <a:t>của</a:t>
            </a:r>
            <a:r>
              <a:rPr lang="fr-FR"/>
              <a:t>  H  </a:t>
            </a:r>
            <a:r>
              <a:rPr lang="fr-FR" err="1"/>
              <a:t>đều</a:t>
            </a:r>
            <a:r>
              <a:rPr lang="fr-FR"/>
              <a:t> </a:t>
            </a:r>
            <a:r>
              <a:rPr lang="fr-FR" err="1"/>
              <a:t>khác</a:t>
            </a:r>
            <a:r>
              <a:rPr lang="fr-FR"/>
              <a:t> </a:t>
            </a:r>
            <a:r>
              <a:rPr lang="fr-FR" err="1"/>
              <a:t>nhau</a:t>
            </a:r>
            <a:r>
              <a:rPr lang="fr-FR"/>
              <a:t>.  Khi </a:t>
            </a:r>
            <a:r>
              <a:rPr lang="fr-FR" err="1"/>
              <a:t>đó</a:t>
            </a:r>
            <a:r>
              <a:rPr lang="fr-FR"/>
              <a:t> </a:t>
            </a:r>
            <a:r>
              <a:rPr lang="fr-FR" err="1"/>
              <a:t>bậc</a:t>
            </a:r>
            <a:r>
              <a:rPr lang="fr-FR"/>
              <a:t> </a:t>
            </a:r>
            <a:r>
              <a:rPr lang="fr-FR" err="1"/>
              <a:t>của</a:t>
            </a:r>
            <a:r>
              <a:rPr lang="fr-FR"/>
              <a:t>  n  </a:t>
            </a:r>
            <a:r>
              <a:rPr lang="fr-FR" err="1"/>
              <a:t>đỉnh</a:t>
            </a:r>
            <a:r>
              <a:rPr lang="fr-FR"/>
              <a:t> </a:t>
            </a:r>
            <a:r>
              <a:rPr lang="fr-FR" err="1"/>
              <a:t>của</a:t>
            </a:r>
            <a:r>
              <a:rPr lang="fr-FR"/>
              <a:t>  H  </a:t>
            </a:r>
            <a:r>
              <a:rPr lang="fr-FR" err="1"/>
              <a:t>lần</a:t>
            </a:r>
            <a:r>
              <a:rPr lang="fr-FR"/>
              <a:t> </a:t>
            </a:r>
            <a:r>
              <a:rPr lang="fr-FR" err="1"/>
              <a:t>lượt</a:t>
            </a:r>
            <a:r>
              <a:rPr lang="fr-FR"/>
              <a:t> là  0, 1, …, (n </a:t>
            </a:r>
            <a:r>
              <a:rPr lang="en-US">
                <a:sym typeface="Symbol"/>
              </a:rPr>
              <a:t>-1</a:t>
            </a:r>
            <a:r>
              <a:rPr lang="fr-FR"/>
              <a:t>), </a:t>
            </a:r>
            <a:r>
              <a:rPr lang="fr-FR" err="1"/>
              <a:t>nghĩa</a:t>
            </a:r>
            <a:r>
              <a:rPr lang="fr-FR"/>
              <a:t> là H </a:t>
            </a:r>
            <a:r>
              <a:rPr lang="fr-FR" err="1"/>
              <a:t>phải</a:t>
            </a:r>
            <a:r>
              <a:rPr lang="fr-FR"/>
              <a:t> </a:t>
            </a:r>
            <a:r>
              <a:rPr lang="fr-FR" err="1"/>
              <a:t>có</a:t>
            </a:r>
            <a:r>
              <a:rPr lang="fr-FR"/>
              <a:t> </a:t>
            </a:r>
            <a:r>
              <a:rPr lang="fr-FR" err="1"/>
              <a:t>đỉnh</a:t>
            </a:r>
            <a:r>
              <a:rPr lang="fr-FR"/>
              <a:t> </a:t>
            </a:r>
            <a:r>
              <a:rPr lang="fr-FR" err="1"/>
              <a:t>bậc</a:t>
            </a:r>
            <a:r>
              <a:rPr lang="fr-FR"/>
              <a:t> 0.                                                                                   </a:t>
            </a:r>
            <a:endParaRPr lang="en-US"/>
          </a:p>
          <a:p>
            <a:pPr marL="0" indent="0">
              <a:spcAft>
                <a:spcPts val="600"/>
              </a:spcAft>
              <a:buNone/>
            </a:pPr>
            <a:r>
              <a:rPr lang="fr-FR"/>
              <a:t>     Do  H  </a:t>
            </a:r>
            <a:r>
              <a:rPr lang="fr-FR" err="1"/>
              <a:t>có</a:t>
            </a:r>
            <a:r>
              <a:rPr lang="fr-FR"/>
              <a:t> </a:t>
            </a:r>
            <a:r>
              <a:rPr lang="fr-FR" err="1"/>
              <a:t>đỉnh</a:t>
            </a:r>
            <a:r>
              <a:rPr lang="fr-FR"/>
              <a:t> </a:t>
            </a:r>
            <a:r>
              <a:rPr lang="fr-FR" err="1"/>
              <a:t>bậc</a:t>
            </a:r>
            <a:r>
              <a:rPr lang="fr-FR"/>
              <a:t> 0 </a:t>
            </a:r>
            <a:r>
              <a:rPr lang="fr-FR" err="1"/>
              <a:t>nên</a:t>
            </a:r>
            <a:r>
              <a:rPr lang="fr-FR"/>
              <a:t> </a:t>
            </a:r>
            <a:r>
              <a:rPr lang="fr-FR" err="1"/>
              <a:t>các</a:t>
            </a:r>
            <a:r>
              <a:rPr lang="fr-FR"/>
              <a:t> </a:t>
            </a:r>
            <a:r>
              <a:rPr lang="fr-FR" err="1"/>
              <a:t>đỉnh</a:t>
            </a:r>
            <a:r>
              <a:rPr lang="fr-FR"/>
              <a:t> </a:t>
            </a:r>
            <a:r>
              <a:rPr lang="fr-FR" err="1"/>
              <a:t>khác</a:t>
            </a:r>
            <a:r>
              <a:rPr lang="fr-FR"/>
              <a:t> </a:t>
            </a:r>
            <a:r>
              <a:rPr lang="fr-FR" err="1"/>
              <a:t>của</a:t>
            </a:r>
            <a:r>
              <a:rPr lang="fr-FR"/>
              <a:t>  H  </a:t>
            </a:r>
            <a:r>
              <a:rPr lang="fr-FR" err="1"/>
              <a:t>có</a:t>
            </a:r>
            <a:r>
              <a:rPr lang="en-US"/>
              <a:t> </a:t>
            </a:r>
            <a:r>
              <a:rPr lang="fr-FR" err="1"/>
              <a:t>bậc</a:t>
            </a:r>
            <a:r>
              <a:rPr lang="fr-FR"/>
              <a:t> </a:t>
            </a:r>
            <a:r>
              <a:rPr lang="fr-FR" err="1"/>
              <a:t>tối</a:t>
            </a:r>
            <a:r>
              <a:rPr lang="fr-FR"/>
              <a:t> </a:t>
            </a:r>
            <a:r>
              <a:rPr lang="fr-FR" err="1"/>
              <a:t>đa</a:t>
            </a:r>
            <a:r>
              <a:rPr lang="fr-FR"/>
              <a:t> là (n </a:t>
            </a:r>
            <a:r>
              <a:rPr lang="en-US">
                <a:sym typeface="Symbol"/>
              </a:rPr>
              <a:t></a:t>
            </a:r>
            <a:r>
              <a:rPr lang="fr-FR"/>
              <a:t> 2) </a:t>
            </a:r>
            <a:r>
              <a:rPr lang="fr-FR" b="1" err="1">
                <a:solidFill>
                  <a:srgbClr val="0000FF"/>
                </a:solidFill>
              </a:rPr>
              <a:t>mâu</a:t>
            </a:r>
            <a:r>
              <a:rPr lang="fr-FR" b="1">
                <a:solidFill>
                  <a:srgbClr val="0000FF"/>
                </a:solidFill>
              </a:rPr>
              <a:t> </a:t>
            </a:r>
            <a:r>
              <a:rPr lang="fr-FR" b="1" err="1">
                <a:solidFill>
                  <a:srgbClr val="0000FF"/>
                </a:solidFill>
              </a:rPr>
              <a:t>thuẫn</a:t>
            </a:r>
            <a:r>
              <a:rPr lang="fr-FR"/>
              <a:t>. </a:t>
            </a:r>
            <a:r>
              <a:rPr lang="fr-FR" err="1"/>
              <a:t>Vậy</a:t>
            </a:r>
            <a:r>
              <a:rPr lang="fr-FR"/>
              <a:t> </a:t>
            </a:r>
            <a:r>
              <a:rPr lang="fr-FR" err="1"/>
              <a:t>có</a:t>
            </a:r>
            <a:r>
              <a:rPr lang="fr-FR"/>
              <a:t> </a:t>
            </a:r>
            <a:r>
              <a:rPr lang="fr-FR" err="1"/>
              <a:t>ít</a:t>
            </a:r>
            <a:r>
              <a:rPr lang="fr-FR"/>
              <a:t> </a:t>
            </a:r>
            <a:r>
              <a:rPr lang="fr-FR" err="1"/>
              <a:t>nhất</a:t>
            </a:r>
            <a:r>
              <a:rPr lang="fr-FR"/>
              <a:t>  2  </a:t>
            </a:r>
            <a:r>
              <a:rPr lang="fr-FR" err="1"/>
              <a:t>đỉnh</a:t>
            </a:r>
            <a:r>
              <a:rPr lang="fr-FR"/>
              <a:t> </a:t>
            </a:r>
            <a:r>
              <a:rPr lang="fr-FR" err="1"/>
              <a:t>của</a:t>
            </a:r>
            <a:r>
              <a:rPr lang="fr-FR"/>
              <a:t>  H  </a:t>
            </a:r>
            <a:r>
              <a:rPr lang="fr-FR" err="1"/>
              <a:t>có</a:t>
            </a:r>
            <a:r>
              <a:rPr lang="fr-FR"/>
              <a:t> </a:t>
            </a:r>
            <a:r>
              <a:rPr lang="fr-FR" err="1"/>
              <a:t>cùng</a:t>
            </a:r>
            <a:r>
              <a:rPr lang="fr-FR"/>
              <a:t> </a:t>
            </a:r>
            <a:r>
              <a:rPr lang="fr-FR" err="1"/>
              <a:t>bậc</a:t>
            </a:r>
            <a:r>
              <a:rPr lang="fr-FR"/>
              <a:t>.                                                                </a:t>
            </a:r>
            <a:endParaRPr lang="en-US"/>
          </a:p>
          <a:p>
            <a:pPr marL="0" indent="0">
              <a:spcAft>
                <a:spcPts val="600"/>
              </a:spcAft>
              <a:buNone/>
            </a:pPr>
            <a:r>
              <a:rPr lang="en-US" b="1">
                <a:solidFill>
                  <a:srgbClr val="0000FF"/>
                </a:solidFill>
              </a:rPr>
              <a:t> </a:t>
            </a:r>
          </a:p>
          <a:p>
            <a:pPr marL="0" indent="0">
              <a:spcAft>
                <a:spcPts val="600"/>
              </a:spcAft>
              <a:buNone/>
            </a:pPr>
            <a:endParaRPr lang="en-US"/>
          </a:p>
          <a:p>
            <a:pPr marL="0" indent="0" eaLnBrk="1" hangingPunct="1">
              <a:spcAft>
                <a:spcPts val="600"/>
              </a:spcAft>
              <a:buNone/>
            </a:pPr>
            <a:endParaRPr lang="en-US" b="1">
              <a:solidFill>
                <a:srgbClr val="0000FF"/>
              </a:solidFill>
            </a:endParaRPr>
          </a:p>
        </p:txBody>
      </p:sp>
      <p:sp>
        <p:nvSpPr>
          <p:cNvPr id="50" name="TextBox 4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
        <p:nvSpPr>
          <p:cNvPr id="5" name="Rectangle 3"/>
          <p:cNvSpPr txBox="1">
            <a:spLocks noChangeArrowheads="1"/>
          </p:cNvSpPr>
          <p:nvPr/>
        </p:nvSpPr>
        <p:spPr bwMode="auto">
          <a:xfrm>
            <a:off x="304800" y="4038600"/>
            <a:ext cx="8509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185738" indent="-185738" algn="just" eaLnBrk="1" hangingPunct="1">
              <a:spcAft>
                <a:spcPts val="600"/>
              </a:spcAft>
              <a:buFontTx/>
              <a:buNone/>
              <a:defRPr/>
            </a:pPr>
            <a:r>
              <a:rPr lang="en-US" b="1" kern="0">
                <a:solidFill>
                  <a:srgbClr val="0000FF"/>
                </a:solidFill>
              </a:rPr>
              <a:t>Ví dụ. </a:t>
            </a:r>
            <a:r>
              <a:rPr lang="en-US" b="0">
                <a:latin typeface="Arial" pitchFamily="34" charset="0"/>
                <a:cs typeface="Arial" pitchFamily="34" charset="0"/>
              </a:rPr>
              <a:t>Hãy vẽ một đồ thị đơn vô hướng (nếu có) gồm 6 đỉnh với bậc các đỉnh lần lượt là: </a:t>
            </a:r>
          </a:p>
          <a:p>
            <a:pPr marL="185738" indent="-185738" algn="just" eaLnBrk="1" hangingPunct="1">
              <a:spcAft>
                <a:spcPts val="600"/>
              </a:spcAft>
              <a:buFontTx/>
              <a:buNone/>
              <a:defRPr/>
            </a:pPr>
            <a:r>
              <a:rPr lang="en-US" sz="2800" b="0">
                <a:latin typeface="Arial" pitchFamily="34" charset="0"/>
                <a:cs typeface="Arial" pitchFamily="34" charset="0"/>
              </a:rPr>
              <a:t>   a)   2, 2, 3, 3, 3, 3                   b) 1, 1, 2, 2, 3, 4 </a:t>
            </a:r>
          </a:p>
          <a:p>
            <a:pPr marL="185738" indent="-185738" algn="just" eaLnBrk="1" hangingPunct="1">
              <a:spcAft>
                <a:spcPts val="600"/>
              </a:spcAft>
              <a:buFontTx/>
              <a:buNone/>
              <a:defRPr/>
            </a:pPr>
            <a:endParaRPr lang="en-US" sz="1000" b="0">
              <a:latin typeface="Arial" pitchFamily="34" charset="0"/>
              <a:cs typeface="Arial" pitchFamily="34" charset="0"/>
            </a:endParaRPr>
          </a:p>
          <a:p>
            <a:pPr marL="185738" indent="-185738" algn="just" eaLnBrk="1" hangingPunct="1">
              <a:spcAft>
                <a:spcPts val="600"/>
              </a:spcAft>
              <a:buFontTx/>
              <a:buNone/>
              <a:defRPr/>
            </a:pPr>
            <a:r>
              <a:rPr lang="en-US" b="0" kern="0">
                <a:solidFill>
                  <a:srgbClr val="0000FF"/>
                </a:solidFill>
              </a:rPr>
              <a:t>Câu b) không tồn tại đồ thị</a:t>
            </a:r>
          </a:p>
        </p:txBody>
      </p:sp>
    </p:spTree>
    <p:extLst>
      <p:ext uri="{BB962C8B-B14F-4D97-AF65-F5344CB8AC3E}">
        <p14:creationId xmlns:p14="http://schemas.microsoft.com/office/powerpoint/2010/main" val="413925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uiExpand="1" build="p"/>
      <p:bldP spid="5" grpId="0" uiExpand="1" build="p"/>
      <p:bldP spid="5" grpId="1"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76200" y="990600"/>
            <a:ext cx="6324600" cy="857250"/>
          </a:xfrm>
        </p:spPr>
        <p:txBody>
          <a:bodyPr/>
          <a:lstStyle/>
          <a:p>
            <a:pPr marL="0" indent="0" eaLnBrk="1" hangingPunct="1">
              <a:lnSpc>
                <a:spcPct val="120000"/>
              </a:lnSpc>
              <a:buNone/>
              <a:defRPr/>
            </a:pPr>
            <a:r>
              <a:rPr lang="en-US" b="1">
                <a:solidFill>
                  <a:srgbClr val="0000FF"/>
                </a:solidFill>
              </a:rPr>
              <a:t>Định nghĩa. </a:t>
            </a:r>
            <a:r>
              <a:rPr lang="en-US"/>
              <a:t>Xét </a:t>
            </a:r>
            <a:r>
              <a:rPr lang="en-US" err="1"/>
              <a:t>đồ</a:t>
            </a:r>
            <a:r>
              <a:rPr lang="en-US"/>
              <a:t> </a:t>
            </a:r>
            <a:r>
              <a:rPr lang="en-US" err="1"/>
              <a:t>thị</a:t>
            </a:r>
            <a:r>
              <a:rPr lang="en-US"/>
              <a:t> </a:t>
            </a:r>
            <a:r>
              <a:rPr lang="en-US" err="1"/>
              <a:t>có</a:t>
            </a:r>
            <a:r>
              <a:rPr lang="en-US"/>
              <a:t> </a:t>
            </a:r>
            <a:r>
              <a:rPr lang="en-US" err="1"/>
              <a:t>hướng</a:t>
            </a:r>
            <a:r>
              <a:rPr lang="en-US"/>
              <a:t> G</a:t>
            </a:r>
            <a:endParaRPr lang="vi-VN"/>
          </a:p>
        </p:txBody>
      </p: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847850"/>
            <a:ext cx="34290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TextBox 3"/>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
        <p:nvSpPr>
          <p:cNvPr id="2" name="TextBox 1"/>
          <p:cNvSpPr txBox="1"/>
          <p:nvPr/>
        </p:nvSpPr>
        <p:spPr>
          <a:xfrm>
            <a:off x="152400" y="1613934"/>
            <a:ext cx="5562600" cy="4967514"/>
          </a:xfrm>
          <a:prstGeom prst="rect">
            <a:avLst/>
          </a:prstGeom>
          <a:noFill/>
        </p:spPr>
        <p:txBody>
          <a:bodyPr wrap="square" rtlCol="0">
            <a:spAutoFit/>
          </a:bodyPr>
          <a:lstStyle/>
          <a:p>
            <a:pPr marL="234950" lvl="1" algn="just" eaLnBrk="1" hangingPunct="1">
              <a:lnSpc>
                <a:spcPct val="120000"/>
              </a:lnSpc>
              <a:spcBef>
                <a:spcPts val="600"/>
              </a:spcBef>
              <a:buClr>
                <a:schemeClr val="accent1">
                  <a:lumMod val="50000"/>
                </a:schemeClr>
              </a:buClr>
              <a:buFont typeface="Wingdings" pitchFamily="2" charset="2"/>
              <a:buChar char="§"/>
              <a:defRPr/>
            </a:pPr>
            <a:r>
              <a:rPr lang="en-US" sz="2800" b="0" dirty="0">
                <a:solidFill>
                  <a:srgbClr val="0000FF"/>
                </a:solidFill>
                <a:latin typeface="+mn-lt"/>
              </a:rPr>
              <a:t>B</a:t>
            </a:r>
            <a:r>
              <a:rPr lang="vi-VN" sz="2800" b="0" dirty="0" err="1">
                <a:solidFill>
                  <a:srgbClr val="0000FF"/>
                </a:solidFill>
                <a:latin typeface="+mn-lt"/>
              </a:rPr>
              <a:t>ậc</a:t>
            </a:r>
            <a:r>
              <a:rPr lang="vi-VN" sz="2800" b="0" dirty="0">
                <a:solidFill>
                  <a:srgbClr val="0000FF"/>
                </a:solidFill>
                <a:latin typeface="+mn-lt"/>
              </a:rPr>
              <a:t> </a:t>
            </a:r>
            <a:r>
              <a:rPr lang="vi-VN" sz="2800" b="0" dirty="0" err="1">
                <a:solidFill>
                  <a:srgbClr val="0000FF"/>
                </a:solidFill>
                <a:latin typeface="+mn-lt"/>
              </a:rPr>
              <a:t>ngoài</a:t>
            </a:r>
            <a:r>
              <a:rPr lang="vi-VN" sz="2800" b="0" dirty="0">
                <a:solidFill>
                  <a:srgbClr val="0000FF"/>
                </a:solidFill>
                <a:latin typeface="+mn-lt"/>
              </a:rPr>
              <a:t> </a:t>
            </a:r>
            <a:r>
              <a:rPr lang="vi-VN" sz="2800" b="0" dirty="0" err="1">
                <a:solidFill>
                  <a:srgbClr val="003300"/>
                </a:solidFill>
                <a:latin typeface="+mn-lt"/>
              </a:rPr>
              <a:t>của</a:t>
            </a:r>
            <a:r>
              <a:rPr lang="vi-VN" sz="2800" b="0" dirty="0">
                <a:solidFill>
                  <a:srgbClr val="003300"/>
                </a:solidFill>
                <a:latin typeface="+mn-lt"/>
              </a:rPr>
              <a:t> </a:t>
            </a:r>
            <a:r>
              <a:rPr lang="vi-VN" sz="2800" b="0" dirty="0" err="1">
                <a:solidFill>
                  <a:srgbClr val="003300"/>
                </a:solidFill>
                <a:latin typeface="+mn-lt"/>
              </a:rPr>
              <a:t>đỉnh</a:t>
            </a:r>
            <a:r>
              <a:rPr lang="vi-VN" sz="2800" b="0" dirty="0">
                <a:solidFill>
                  <a:srgbClr val="003300"/>
                </a:solidFill>
                <a:latin typeface="+mn-lt"/>
              </a:rPr>
              <a:t> x</a:t>
            </a:r>
            <a:r>
              <a:rPr lang="en-US" sz="2800" b="0" dirty="0">
                <a:solidFill>
                  <a:srgbClr val="003300"/>
                </a:solidFill>
                <a:latin typeface="+mn-lt"/>
              </a:rPr>
              <a:t> </a:t>
            </a:r>
            <a:r>
              <a:rPr lang="vi-VN" sz="2800" b="0" dirty="0" err="1">
                <a:solidFill>
                  <a:srgbClr val="003300"/>
                </a:solidFill>
                <a:latin typeface="+mn-lt"/>
              </a:rPr>
              <a:t>là</a:t>
            </a:r>
            <a:r>
              <a:rPr lang="vi-VN" sz="2800" b="0" dirty="0">
                <a:solidFill>
                  <a:srgbClr val="003300"/>
                </a:solidFill>
                <a:latin typeface="+mn-lt"/>
              </a:rPr>
              <a:t> </a:t>
            </a:r>
            <a:r>
              <a:rPr lang="vi-VN" sz="2800" b="0" dirty="0" err="1">
                <a:solidFill>
                  <a:srgbClr val="003300"/>
                </a:solidFill>
                <a:latin typeface="+mn-lt"/>
              </a:rPr>
              <a:t>số</a:t>
            </a:r>
            <a:r>
              <a:rPr lang="vi-VN" sz="2800" b="0" dirty="0">
                <a:solidFill>
                  <a:srgbClr val="003300"/>
                </a:solidFill>
                <a:latin typeface="+mn-lt"/>
              </a:rPr>
              <a:t> </a:t>
            </a:r>
            <a:r>
              <a:rPr lang="vi-VN" sz="2800" b="0" dirty="0" err="1">
                <a:solidFill>
                  <a:srgbClr val="003300"/>
                </a:solidFill>
                <a:latin typeface="+mn-lt"/>
              </a:rPr>
              <a:t>các</a:t>
            </a:r>
            <a:r>
              <a:rPr lang="vi-VN" sz="2800" b="0" dirty="0">
                <a:solidFill>
                  <a:srgbClr val="003300"/>
                </a:solidFill>
                <a:latin typeface="+mn-lt"/>
              </a:rPr>
              <a:t> </a:t>
            </a:r>
            <a:r>
              <a:rPr lang="vi-VN" sz="2800" b="0" dirty="0" err="1">
                <a:solidFill>
                  <a:srgbClr val="003300"/>
                </a:solidFill>
                <a:latin typeface="+mn-lt"/>
              </a:rPr>
              <a:t>cạnh</a:t>
            </a:r>
            <a:r>
              <a:rPr lang="vi-VN" sz="2800" b="0" dirty="0">
                <a:solidFill>
                  <a:srgbClr val="003300"/>
                </a:solidFill>
                <a:latin typeface="+mn-lt"/>
              </a:rPr>
              <a:t> đi ra </a:t>
            </a:r>
            <a:r>
              <a:rPr lang="vi-VN" sz="2800" b="0" dirty="0" err="1">
                <a:solidFill>
                  <a:srgbClr val="003300"/>
                </a:solidFill>
                <a:latin typeface="+mn-lt"/>
              </a:rPr>
              <a:t>khỏi</a:t>
            </a:r>
            <a:r>
              <a:rPr lang="vi-VN" sz="2800" b="0" dirty="0">
                <a:solidFill>
                  <a:srgbClr val="003300"/>
                </a:solidFill>
                <a:latin typeface="+mn-lt"/>
              </a:rPr>
              <a:t> </a:t>
            </a:r>
            <a:r>
              <a:rPr lang="vi-VN" sz="2800" b="0" dirty="0" err="1">
                <a:solidFill>
                  <a:srgbClr val="003300"/>
                </a:solidFill>
                <a:latin typeface="+mn-lt"/>
              </a:rPr>
              <a:t>đỉnh</a:t>
            </a:r>
            <a:r>
              <a:rPr lang="vi-VN" sz="2800" b="0" dirty="0">
                <a:solidFill>
                  <a:srgbClr val="003300"/>
                </a:solidFill>
                <a:latin typeface="+mn-lt"/>
              </a:rPr>
              <a:t> x</a:t>
            </a:r>
            <a:r>
              <a:rPr lang="en-US" sz="2800" b="0" dirty="0">
                <a:solidFill>
                  <a:srgbClr val="003300"/>
                </a:solidFill>
                <a:latin typeface="+mn-lt"/>
              </a:rPr>
              <a:t>,</a:t>
            </a:r>
            <a:r>
              <a:rPr lang="vi-VN" sz="2800" b="0" dirty="0">
                <a:solidFill>
                  <a:srgbClr val="003300"/>
                </a:solidFill>
                <a:latin typeface="+mn-lt"/>
              </a:rPr>
              <a:t> </a:t>
            </a:r>
            <a:r>
              <a:rPr lang="vi-VN" sz="2800" b="0" dirty="0" err="1">
                <a:solidFill>
                  <a:srgbClr val="003300"/>
                </a:solidFill>
                <a:latin typeface="+mn-lt"/>
              </a:rPr>
              <a:t>ký</a:t>
            </a:r>
            <a:r>
              <a:rPr lang="vi-VN" sz="2800" b="0" dirty="0">
                <a:solidFill>
                  <a:srgbClr val="003300"/>
                </a:solidFill>
                <a:latin typeface="+mn-lt"/>
              </a:rPr>
              <a:t> </a:t>
            </a:r>
            <a:r>
              <a:rPr lang="vi-VN" sz="2800" b="0" dirty="0" err="1">
                <a:solidFill>
                  <a:srgbClr val="003300"/>
                </a:solidFill>
                <a:latin typeface="+mn-lt"/>
              </a:rPr>
              <a:t>hiệu</a:t>
            </a:r>
            <a:r>
              <a:rPr lang="vi-VN" sz="2800" b="0" dirty="0">
                <a:latin typeface="+mn-lt"/>
              </a:rPr>
              <a:t> </a:t>
            </a:r>
            <a:r>
              <a:rPr lang="vi-VN" sz="2800" b="0" dirty="0">
                <a:solidFill>
                  <a:srgbClr val="C00000"/>
                </a:solidFill>
                <a:latin typeface="+mn-lt"/>
              </a:rPr>
              <a:t>d</a:t>
            </a:r>
            <a:r>
              <a:rPr lang="en-US" sz="2800" b="0" dirty="0" err="1">
                <a:solidFill>
                  <a:srgbClr val="C00000"/>
                </a:solidFill>
                <a:latin typeface="+mn-lt"/>
              </a:rPr>
              <a:t>eg</a:t>
            </a:r>
            <a:r>
              <a:rPr lang="vi-VN" sz="2800" b="0" baseline="30000" dirty="0">
                <a:solidFill>
                  <a:srgbClr val="C00000"/>
                </a:solidFill>
                <a:latin typeface="+mn-lt"/>
              </a:rPr>
              <a:t>+</a:t>
            </a:r>
            <a:r>
              <a:rPr lang="vi-VN" sz="2800" b="0" dirty="0">
                <a:solidFill>
                  <a:srgbClr val="C00000"/>
                </a:solidFill>
                <a:latin typeface="+mn-lt"/>
              </a:rPr>
              <a:t>(x).</a:t>
            </a:r>
          </a:p>
          <a:p>
            <a:pPr marL="234950" lvl="1" algn="just" eaLnBrk="1" hangingPunct="1">
              <a:lnSpc>
                <a:spcPct val="120000"/>
              </a:lnSpc>
              <a:spcBef>
                <a:spcPts val="600"/>
              </a:spcBef>
              <a:buClr>
                <a:schemeClr val="accent1">
                  <a:lumMod val="50000"/>
                </a:schemeClr>
              </a:buClr>
              <a:buFont typeface="Wingdings" pitchFamily="2" charset="2"/>
              <a:buChar char="§"/>
              <a:defRPr/>
            </a:pPr>
            <a:r>
              <a:rPr lang="en-US" sz="2800" b="0" dirty="0">
                <a:solidFill>
                  <a:srgbClr val="0000FF"/>
                </a:solidFill>
                <a:latin typeface="+mn-lt"/>
              </a:rPr>
              <a:t>B</a:t>
            </a:r>
            <a:r>
              <a:rPr lang="vi-VN" sz="2800" b="0" dirty="0" err="1">
                <a:solidFill>
                  <a:srgbClr val="0000FF"/>
                </a:solidFill>
                <a:latin typeface="+mn-lt"/>
              </a:rPr>
              <a:t>ậc</a:t>
            </a:r>
            <a:r>
              <a:rPr lang="vi-VN" sz="2800" b="0" dirty="0">
                <a:solidFill>
                  <a:srgbClr val="0000FF"/>
                </a:solidFill>
                <a:latin typeface="+mn-lt"/>
              </a:rPr>
              <a:t> trong </a:t>
            </a:r>
            <a:r>
              <a:rPr lang="vi-VN" sz="2800" b="0" dirty="0" err="1">
                <a:solidFill>
                  <a:srgbClr val="003300"/>
                </a:solidFill>
                <a:latin typeface="+mn-lt"/>
              </a:rPr>
              <a:t>của</a:t>
            </a:r>
            <a:r>
              <a:rPr lang="vi-VN" sz="2800" b="0" dirty="0">
                <a:solidFill>
                  <a:srgbClr val="003300"/>
                </a:solidFill>
                <a:latin typeface="+mn-lt"/>
              </a:rPr>
              <a:t> </a:t>
            </a:r>
            <a:r>
              <a:rPr lang="vi-VN" sz="2800" b="0" dirty="0" err="1">
                <a:solidFill>
                  <a:srgbClr val="003300"/>
                </a:solidFill>
                <a:latin typeface="+mn-lt"/>
              </a:rPr>
              <a:t>đỉnh</a:t>
            </a:r>
            <a:r>
              <a:rPr lang="vi-VN" sz="2800" b="0" dirty="0">
                <a:solidFill>
                  <a:srgbClr val="003300"/>
                </a:solidFill>
                <a:latin typeface="+mn-lt"/>
              </a:rPr>
              <a:t> x</a:t>
            </a:r>
            <a:r>
              <a:rPr lang="en-US" sz="2800" b="0" dirty="0">
                <a:solidFill>
                  <a:srgbClr val="003300"/>
                </a:solidFill>
                <a:latin typeface="+mn-lt"/>
              </a:rPr>
              <a:t> </a:t>
            </a:r>
            <a:r>
              <a:rPr lang="vi-VN" sz="2800" b="0" dirty="0" err="1">
                <a:solidFill>
                  <a:srgbClr val="003300"/>
                </a:solidFill>
                <a:latin typeface="+mn-lt"/>
              </a:rPr>
              <a:t>là</a:t>
            </a:r>
            <a:r>
              <a:rPr lang="vi-VN" sz="2800" b="0" dirty="0">
                <a:solidFill>
                  <a:srgbClr val="003300"/>
                </a:solidFill>
                <a:latin typeface="+mn-lt"/>
              </a:rPr>
              <a:t> </a:t>
            </a:r>
            <a:r>
              <a:rPr lang="vi-VN" sz="2800" b="0" dirty="0" err="1">
                <a:solidFill>
                  <a:srgbClr val="003300"/>
                </a:solidFill>
                <a:latin typeface="+mn-lt"/>
              </a:rPr>
              <a:t>số</a:t>
            </a:r>
            <a:r>
              <a:rPr lang="vi-VN" sz="2800" b="0" dirty="0">
                <a:solidFill>
                  <a:srgbClr val="003300"/>
                </a:solidFill>
                <a:latin typeface="+mn-lt"/>
              </a:rPr>
              <a:t> </a:t>
            </a:r>
            <a:r>
              <a:rPr lang="vi-VN" sz="2800" b="0" dirty="0" err="1">
                <a:solidFill>
                  <a:srgbClr val="003300"/>
                </a:solidFill>
                <a:latin typeface="+mn-lt"/>
              </a:rPr>
              <a:t>các</a:t>
            </a:r>
            <a:r>
              <a:rPr lang="vi-VN" sz="2800" b="0" dirty="0">
                <a:solidFill>
                  <a:srgbClr val="003300"/>
                </a:solidFill>
                <a:latin typeface="+mn-lt"/>
              </a:rPr>
              <a:t> </a:t>
            </a:r>
            <a:r>
              <a:rPr lang="vi-VN" sz="2800" b="0" dirty="0" err="1">
                <a:solidFill>
                  <a:srgbClr val="003300"/>
                </a:solidFill>
                <a:latin typeface="+mn-lt"/>
              </a:rPr>
              <a:t>cạnh</a:t>
            </a:r>
            <a:r>
              <a:rPr lang="vi-VN" sz="2800" b="0" dirty="0">
                <a:solidFill>
                  <a:srgbClr val="003300"/>
                </a:solidFill>
                <a:latin typeface="+mn-lt"/>
              </a:rPr>
              <a:t> đi </a:t>
            </a:r>
            <a:r>
              <a:rPr lang="vi-VN" sz="2800" b="0" dirty="0" err="1">
                <a:solidFill>
                  <a:srgbClr val="003300"/>
                </a:solidFill>
                <a:latin typeface="+mn-lt"/>
              </a:rPr>
              <a:t>vào</a:t>
            </a:r>
            <a:r>
              <a:rPr lang="vi-VN" sz="2800" b="0" dirty="0">
                <a:solidFill>
                  <a:srgbClr val="003300"/>
                </a:solidFill>
                <a:latin typeface="+mn-lt"/>
              </a:rPr>
              <a:t> </a:t>
            </a:r>
            <a:r>
              <a:rPr lang="vi-VN" sz="2800" b="0" dirty="0" err="1">
                <a:solidFill>
                  <a:srgbClr val="003300"/>
                </a:solidFill>
                <a:latin typeface="+mn-lt"/>
              </a:rPr>
              <a:t>đỉnh</a:t>
            </a:r>
            <a:r>
              <a:rPr lang="vi-VN" sz="2800" b="0" dirty="0">
                <a:solidFill>
                  <a:srgbClr val="003300"/>
                </a:solidFill>
                <a:latin typeface="+mn-lt"/>
              </a:rPr>
              <a:t> x</a:t>
            </a:r>
            <a:r>
              <a:rPr lang="en-US" sz="2800" b="0" dirty="0">
                <a:solidFill>
                  <a:srgbClr val="003300"/>
                </a:solidFill>
                <a:latin typeface="+mn-lt"/>
              </a:rPr>
              <a:t>,</a:t>
            </a:r>
            <a:r>
              <a:rPr lang="vi-VN" sz="2800" b="0" dirty="0">
                <a:solidFill>
                  <a:srgbClr val="003300"/>
                </a:solidFill>
                <a:latin typeface="+mn-lt"/>
              </a:rPr>
              <a:t> </a:t>
            </a:r>
            <a:r>
              <a:rPr lang="vi-VN" sz="2800" b="0" dirty="0" err="1">
                <a:solidFill>
                  <a:srgbClr val="003300"/>
                </a:solidFill>
                <a:latin typeface="+mn-lt"/>
              </a:rPr>
              <a:t>ký</a:t>
            </a:r>
            <a:r>
              <a:rPr lang="vi-VN" sz="2800" b="0" dirty="0">
                <a:solidFill>
                  <a:srgbClr val="003300"/>
                </a:solidFill>
                <a:latin typeface="+mn-lt"/>
              </a:rPr>
              <a:t> </a:t>
            </a:r>
            <a:r>
              <a:rPr lang="vi-VN" sz="2800" b="0" dirty="0" err="1">
                <a:solidFill>
                  <a:srgbClr val="003300"/>
                </a:solidFill>
                <a:latin typeface="+mn-lt"/>
              </a:rPr>
              <a:t>hiệu</a:t>
            </a:r>
            <a:r>
              <a:rPr lang="vi-VN" sz="2800" b="0" dirty="0">
                <a:solidFill>
                  <a:srgbClr val="003300"/>
                </a:solidFill>
                <a:latin typeface="+mn-lt"/>
              </a:rPr>
              <a:t> </a:t>
            </a:r>
            <a:r>
              <a:rPr lang="vi-VN" sz="2800" b="0" dirty="0">
                <a:solidFill>
                  <a:srgbClr val="C00000"/>
                </a:solidFill>
                <a:latin typeface="+mn-lt"/>
              </a:rPr>
              <a:t>d</a:t>
            </a:r>
            <a:r>
              <a:rPr lang="en-US" sz="2800" b="0" dirty="0" err="1">
                <a:solidFill>
                  <a:srgbClr val="C00000"/>
                </a:solidFill>
                <a:latin typeface="+mn-lt"/>
              </a:rPr>
              <a:t>eg</a:t>
            </a:r>
            <a:r>
              <a:rPr lang="en-US" sz="2800" baseline="30000" dirty="0">
                <a:solidFill>
                  <a:srgbClr val="C00000"/>
                </a:solidFill>
                <a:latin typeface="+mn-lt"/>
              </a:rPr>
              <a:t>-</a:t>
            </a:r>
            <a:r>
              <a:rPr lang="vi-VN" sz="2800" b="0" dirty="0">
                <a:solidFill>
                  <a:srgbClr val="C00000"/>
                </a:solidFill>
                <a:latin typeface="+mn-lt"/>
              </a:rPr>
              <a:t>(x).</a:t>
            </a:r>
          </a:p>
          <a:p>
            <a:pPr marL="234950" lvl="1" algn="just" eaLnBrk="1" hangingPunct="1">
              <a:lnSpc>
                <a:spcPct val="120000"/>
              </a:lnSpc>
              <a:spcBef>
                <a:spcPts val="600"/>
              </a:spcBef>
              <a:buClr>
                <a:schemeClr val="accent1">
                  <a:lumMod val="50000"/>
                </a:schemeClr>
              </a:buClr>
              <a:buFont typeface="Wingdings" pitchFamily="2" charset="2"/>
              <a:buChar char="§"/>
              <a:defRPr/>
            </a:pPr>
            <a:r>
              <a:rPr lang="vi-VN" sz="2800" b="0" dirty="0" err="1">
                <a:solidFill>
                  <a:srgbClr val="0000FF"/>
                </a:solidFill>
                <a:latin typeface="+mn-lt"/>
              </a:rPr>
              <a:t>Bậc</a:t>
            </a:r>
            <a:r>
              <a:rPr lang="vi-VN" sz="2800" b="0" dirty="0">
                <a:latin typeface="+mn-lt"/>
              </a:rPr>
              <a:t> </a:t>
            </a:r>
            <a:r>
              <a:rPr lang="vi-VN" sz="2800" b="0" dirty="0" err="1">
                <a:solidFill>
                  <a:srgbClr val="003300"/>
                </a:solidFill>
                <a:latin typeface="+mn-lt"/>
              </a:rPr>
              <a:t>của</a:t>
            </a:r>
            <a:r>
              <a:rPr lang="vi-VN" sz="2800" b="0" dirty="0">
                <a:solidFill>
                  <a:srgbClr val="003300"/>
                </a:solidFill>
                <a:latin typeface="+mn-lt"/>
              </a:rPr>
              <a:t> </a:t>
            </a:r>
            <a:r>
              <a:rPr lang="en-US" sz="2800" b="0" dirty="0" err="1">
                <a:solidFill>
                  <a:srgbClr val="003300"/>
                </a:solidFill>
                <a:latin typeface="+mn-lt"/>
              </a:rPr>
              <a:t>đỉnh</a:t>
            </a:r>
            <a:r>
              <a:rPr lang="en-US" sz="2800" b="0" dirty="0">
                <a:solidFill>
                  <a:srgbClr val="003300"/>
                </a:solidFill>
                <a:latin typeface="+mn-lt"/>
              </a:rPr>
              <a:t> </a:t>
            </a:r>
            <a:r>
              <a:rPr lang="vi-VN" sz="2800" b="0" dirty="0">
                <a:solidFill>
                  <a:srgbClr val="003300"/>
                </a:solidFill>
                <a:latin typeface="+mn-lt"/>
              </a:rPr>
              <a:t>x: </a:t>
            </a:r>
            <a:endParaRPr lang="en-US" sz="2800" b="0" dirty="0">
              <a:solidFill>
                <a:srgbClr val="003300"/>
              </a:solidFill>
              <a:latin typeface="+mn-lt"/>
            </a:endParaRPr>
          </a:p>
          <a:p>
            <a:pPr marL="234950" lvl="1" algn="just" eaLnBrk="1" hangingPunct="1">
              <a:lnSpc>
                <a:spcPct val="120000"/>
              </a:lnSpc>
              <a:spcBef>
                <a:spcPts val="600"/>
              </a:spcBef>
              <a:buClr>
                <a:schemeClr val="accent1">
                  <a:lumMod val="50000"/>
                </a:schemeClr>
              </a:buClr>
              <a:buNone/>
              <a:defRPr/>
            </a:pPr>
            <a:r>
              <a:rPr lang="en-US" sz="2800" b="0" dirty="0">
                <a:latin typeface="+mn-lt"/>
              </a:rPr>
              <a:t>             </a:t>
            </a:r>
            <a:r>
              <a:rPr lang="vi-VN" sz="2800" b="0" dirty="0">
                <a:solidFill>
                  <a:srgbClr val="C00000"/>
                </a:solidFill>
                <a:latin typeface="+mn-lt"/>
              </a:rPr>
              <a:t>d</a:t>
            </a:r>
            <a:r>
              <a:rPr lang="en-US" sz="2800" b="0" dirty="0" err="1">
                <a:solidFill>
                  <a:srgbClr val="C00000"/>
                </a:solidFill>
                <a:latin typeface="+mn-lt"/>
              </a:rPr>
              <a:t>eg</a:t>
            </a:r>
            <a:r>
              <a:rPr lang="vi-VN" sz="2800" b="0" dirty="0">
                <a:solidFill>
                  <a:srgbClr val="C00000"/>
                </a:solidFill>
                <a:latin typeface="+mn-lt"/>
              </a:rPr>
              <a:t>(x)=d</a:t>
            </a:r>
            <a:r>
              <a:rPr lang="en-US" sz="2800" b="0" dirty="0" err="1">
                <a:solidFill>
                  <a:srgbClr val="C00000"/>
                </a:solidFill>
                <a:latin typeface="+mn-lt"/>
              </a:rPr>
              <a:t>eg</a:t>
            </a:r>
            <a:r>
              <a:rPr lang="vi-VN" sz="2800" b="0" baseline="30000" dirty="0">
                <a:solidFill>
                  <a:srgbClr val="C00000"/>
                </a:solidFill>
                <a:latin typeface="+mn-lt"/>
              </a:rPr>
              <a:t>+</a:t>
            </a:r>
            <a:r>
              <a:rPr lang="vi-VN" sz="2800" b="0" dirty="0">
                <a:solidFill>
                  <a:srgbClr val="C00000"/>
                </a:solidFill>
                <a:latin typeface="+mn-lt"/>
              </a:rPr>
              <a:t>(x)+d</a:t>
            </a:r>
            <a:r>
              <a:rPr lang="en-US" sz="2800" b="0" dirty="0" err="1">
                <a:solidFill>
                  <a:srgbClr val="C00000"/>
                </a:solidFill>
                <a:latin typeface="+mn-lt"/>
              </a:rPr>
              <a:t>eg</a:t>
            </a:r>
            <a:r>
              <a:rPr lang="vi-VN" sz="2800" b="0" baseline="30000" dirty="0">
                <a:solidFill>
                  <a:srgbClr val="C00000"/>
                </a:solidFill>
                <a:latin typeface="+mn-lt"/>
              </a:rPr>
              <a:t>-</a:t>
            </a:r>
            <a:r>
              <a:rPr lang="vi-VN" sz="2800" b="0" dirty="0">
                <a:solidFill>
                  <a:srgbClr val="C00000"/>
                </a:solidFill>
                <a:latin typeface="+mn-lt"/>
              </a:rPr>
              <a:t>(x)</a:t>
            </a:r>
          </a:p>
          <a:p>
            <a:pPr algn="just">
              <a:spcBef>
                <a:spcPts val="600"/>
              </a:spcBef>
            </a:pPr>
            <a:endParaRPr lang="en-US" sz="2800" b="0" dirty="0">
              <a:solidFill>
                <a:schemeClr val="tx2">
                  <a:lumMod val="75000"/>
                </a:schemeClr>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0944" name="Group 112"/>
          <p:cNvGraphicFramePr>
            <a:graphicFrameLocks noGrp="1"/>
          </p:cNvGraphicFramePr>
          <p:nvPr>
            <p:ph idx="1"/>
          </p:nvPr>
        </p:nvGraphicFramePr>
        <p:xfrm>
          <a:off x="322263" y="3505200"/>
          <a:ext cx="4021137" cy="3200400"/>
        </p:xfrm>
        <a:graphic>
          <a:graphicData uri="http://schemas.openxmlformats.org/drawingml/2006/table">
            <a:tbl>
              <a:tblPr/>
              <a:tblGrid>
                <a:gridCol w="533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49337">
                  <a:extLst>
                    <a:ext uri="{9D8B030D-6E8A-4147-A177-3AD203B41FA5}">
                      <a16:colId xmlns:a16="http://schemas.microsoft.com/office/drawing/2014/main" val="20003"/>
                    </a:ext>
                  </a:extLst>
                </a:gridCol>
              </a:tblGrid>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deg</a:t>
                      </a:r>
                      <a:r>
                        <a:rPr kumimoji="0" lang="en-US" sz="2400" b="0" i="0" u="none" strike="noStrike" cap="none" normalizeH="0" baseline="30000">
                          <a:ln>
                            <a:noFill/>
                          </a:ln>
                          <a:solidFill>
                            <a:srgbClr val="FF0000"/>
                          </a:solidFill>
                          <a:effectLst/>
                          <a:latin typeface="Arial" charset="0"/>
                          <a:sym typeface="Symbol" pitchFamily="18" charset="2"/>
                        </a:rPr>
                        <a:t></a:t>
                      </a:r>
                      <a:r>
                        <a:rPr kumimoji="0" lang="en-US" sz="2400" b="0" i="0" u="none" strike="noStrike" cap="none" normalizeH="0" baseline="0">
                          <a:ln>
                            <a:noFill/>
                          </a:ln>
                          <a:solidFill>
                            <a:schemeClr val="tx1"/>
                          </a:solidFill>
                          <a:effectLst/>
                          <a:latin typeface="Arial" charset="0"/>
                          <a:sym typeface="Symbol" pitchFamily="18" charset="2"/>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deg</a:t>
                      </a:r>
                      <a:r>
                        <a:rPr kumimoji="0" lang="en-US" sz="2400" b="0" i="0" u="none" strike="noStrike" cap="none" normalizeH="0" baseline="30000">
                          <a:ln>
                            <a:noFill/>
                          </a:ln>
                          <a:solidFill>
                            <a:srgbClr val="FF0000"/>
                          </a:solidFill>
                          <a:effectLst/>
                          <a:latin typeface="Arial" charset="0"/>
                          <a:sym typeface="Symbol" pitchFamily="18" charset="2"/>
                        </a:rPr>
                        <a:t></a:t>
                      </a:r>
                      <a:r>
                        <a:rPr kumimoji="0" lang="en-US" sz="2400" b="0" i="0" u="none" strike="noStrike" cap="none" normalizeH="0" baseline="0">
                          <a:ln>
                            <a:noFill/>
                          </a:ln>
                          <a:solidFill>
                            <a:schemeClr val="tx1"/>
                          </a:solidFill>
                          <a:effectLst/>
                          <a:latin typeface="Arial" charset="0"/>
                          <a:sym typeface="Symbol" pitchFamily="18" charset="2"/>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deg(v)</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6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6867" name="Rectangle 114"/>
          <p:cNvSpPr>
            <a:spLocks noGrp="1" noChangeArrowheads="1"/>
          </p:cNvSpPr>
          <p:nvPr>
            <p:ph type="body" idx="4294967295"/>
          </p:nvPr>
        </p:nvSpPr>
        <p:spPr>
          <a:xfrm>
            <a:off x="-76200" y="990600"/>
            <a:ext cx="9220200" cy="1676400"/>
          </a:xfrm>
        </p:spPr>
        <p:txBody>
          <a:bodyPr/>
          <a:lstStyle/>
          <a:p>
            <a:pPr marL="0" indent="0" eaLnBrk="1" hangingPunct="1">
              <a:buNone/>
              <a:defRPr/>
            </a:pPr>
            <a:r>
              <a:rPr lang="en-US" b="1" dirty="0">
                <a:solidFill>
                  <a:srgbClr val="0000FF"/>
                </a:solidFill>
              </a:rPr>
              <a:t> </a:t>
            </a:r>
            <a:r>
              <a:rPr lang="en-US" b="1" dirty="0" err="1">
                <a:solidFill>
                  <a:srgbClr val="0000FF"/>
                </a:solidFill>
              </a:rPr>
              <a:t>Chú</a:t>
            </a:r>
            <a:r>
              <a:rPr lang="en-US" b="1" dirty="0">
                <a:solidFill>
                  <a:srgbClr val="0000FF"/>
                </a:solidFill>
              </a:rPr>
              <a:t> ý. </a:t>
            </a:r>
            <a:r>
              <a:rPr lang="en-US" dirty="0"/>
              <a:t>1 </a:t>
            </a:r>
            <a:r>
              <a:rPr lang="en-US" dirty="0" err="1"/>
              <a:t>khuyên</a:t>
            </a:r>
            <a:r>
              <a:rPr lang="en-US" dirty="0"/>
              <a:t> được </a:t>
            </a:r>
            <a:r>
              <a:rPr lang="en-US" dirty="0" err="1"/>
              <a:t>tính</a:t>
            </a:r>
            <a:r>
              <a:rPr lang="en-US" dirty="0"/>
              <a:t> 1 </a:t>
            </a:r>
            <a:r>
              <a:rPr lang="en-US" dirty="0" err="1"/>
              <a:t>lần</a:t>
            </a:r>
            <a:r>
              <a:rPr lang="en-US" dirty="0"/>
              <a:t> </a:t>
            </a:r>
            <a:r>
              <a:rPr lang="en-US" dirty="0" err="1"/>
              <a:t>bậc</a:t>
            </a:r>
            <a:r>
              <a:rPr lang="en-US" dirty="0"/>
              <a:t> </a:t>
            </a:r>
            <a:r>
              <a:rPr lang="en-US" dirty="0" err="1"/>
              <a:t>vào</a:t>
            </a:r>
            <a:r>
              <a:rPr lang="en-US" dirty="0"/>
              <a:t> và 1 </a:t>
            </a:r>
            <a:r>
              <a:rPr lang="en-US" dirty="0" err="1"/>
              <a:t>lần</a:t>
            </a:r>
            <a:r>
              <a:rPr lang="en-US" dirty="0"/>
              <a:t> </a:t>
            </a:r>
            <a:r>
              <a:rPr lang="en-US" dirty="0" err="1"/>
              <a:t>bậc</a:t>
            </a:r>
            <a:r>
              <a:rPr lang="en-US" dirty="0"/>
              <a:t> ra</a:t>
            </a:r>
          </a:p>
          <a:p>
            <a:pPr marL="0" indent="0" eaLnBrk="1" hangingPunct="1">
              <a:buNone/>
              <a:defRPr/>
            </a:pPr>
            <a:endParaRPr lang="en-US" dirty="0"/>
          </a:p>
          <a:p>
            <a:pPr marL="0" indent="0" eaLnBrk="1" hangingPunct="1">
              <a:buNone/>
              <a:defRPr/>
            </a:pPr>
            <a:r>
              <a:rPr lang="en-US" b="1" dirty="0">
                <a:solidFill>
                  <a:srgbClr val="0000FF"/>
                </a:solidFill>
              </a:rPr>
              <a:t> </a:t>
            </a:r>
            <a:r>
              <a:rPr lang="en-US" b="1" dirty="0" err="1">
                <a:solidFill>
                  <a:srgbClr val="0000FF"/>
                </a:solidFill>
              </a:rPr>
              <a:t>Ví</a:t>
            </a:r>
            <a:r>
              <a:rPr lang="en-US" b="1" dirty="0">
                <a:solidFill>
                  <a:srgbClr val="0000FF"/>
                </a:solidFill>
              </a:rPr>
              <a:t> </a:t>
            </a:r>
            <a:r>
              <a:rPr lang="en-US" b="1" dirty="0" err="1">
                <a:solidFill>
                  <a:srgbClr val="0000FF"/>
                </a:solidFill>
              </a:rPr>
              <a:t>dụ</a:t>
            </a:r>
            <a:r>
              <a:rPr lang="en-US" b="1" dirty="0">
                <a:solidFill>
                  <a:srgbClr val="0000FF"/>
                </a:solidFill>
              </a:rPr>
              <a:t>.</a:t>
            </a:r>
          </a:p>
          <a:p>
            <a:pPr eaLnBrk="1" hangingPunct="1">
              <a:defRPr/>
            </a:pPr>
            <a:endParaRPr lang="en-US" dirty="0"/>
          </a:p>
        </p:txBody>
      </p:sp>
      <p:grpSp>
        <p:nvGrpSpPr>
          <p:cNvPr id="70702" name="Group 30"/>
          <p:cNvGrpSpPr>
            <a:grpSpLocks/>
          </p:cNvGrpSpPr>
          <p:nvPr/>
        </p:nvGrpSpPr>
        <p:grpSpPr bwMode="auto">
          <a:xfrm>
            <a:off x="3200400" y="1600200"/>
            <a:ext cx="5334000" cy="2759075"/>
            <a:chOff x="1008" y="1824"/>
            <a:chExt cx="3360" cy="1738"/>
          </a:xfrm>
        </p:grpSpPr>
        <p:grpSp>
          <p:nvGrpSpPr>
            <p:cNvPr id="70703" name="Group 23"/>
            <p:cNvGrpSpPr>
              <a:grpSpLocks/>
            </p:cNvGrpSpPr>
            <p:nvPr/>
          </p:nvGrpSpPr>
          <p:grpSpPr bwMode="auto">
            <a:xfrm>
              <a:off x="1248" y="1824"/>
              <a:ext cx="3120" cy="1448"/>
              <a:chOff x="1248" y="1824"/>
              <a:chExt cx="3120" cy="1448"/>
            </a:xfrm>
          </p:grpSpPr>
          <p:sp>
            <p:nvSpPr>
              <p:cNvPr id="70710" name="Line 4"/>
              <p:cNvSpPr>
                <a:spLocks noChangeShapeType="1"/>
              </p:cNvSpPr>
              <p:nvPr/>
            </p:nvSpPr>
            <p:spPr bwMode="auto">
              <a:xfrm flipV="1">
                <a:off x="1296" y="2120"/>
                <a:ext cx="816" cy="528"/>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1" name="Line 5"/>
              <p:cNvSpPr>
                <a:spLocks noChangeShapeType="1"/>
              </p:cNvSpPr>
              <p:nvPr/>
            </p:nvSpPr>
            <p:spPr bwMode="auto">
              <a:xfrm>
                <a:off x="2160" y="2120"/>
                <a:ext cx="1344" cy="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2" name="Line 6"/>
              <p:cNvSpPr>
                <a:spLocks noChangeShapeType="1"/>
              </p:cNvSpPr>
              <p:nvPr/>
            </p:nvSpPr>
            <p:spPr bwMode="auto">
              <a:xfrm>
                <a:off x="1296" y="2648"/>
                <a:ext cx="816" cy="576"/>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3" name="Line 7"/>
              <p:cNvSpPr>
                <a:spLocks noChangeShapeType="1"/>
              </p:cNvSpPr>
              <p:nvPr/>
            </p:nvSpPr>
            <p:spPr bwMode="auto">
              <a:xfrm>
                <a:off x="3552" y="2168"/>
                <a:ext cx="720" cy="432"/>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4" name="Line 8"/>
              <p:cNvSpPr>
                <a:spLocks noChangeShapeType="1"/>
              </p:cNvSpPr>
              <p:nvPr/>
            </p:nvSpPr>
            <p:spPr bwMode="auto">
              <a:xfrm>
                <a:off x="2160" y="2120"/>
                <a:ext cx="0" cy="1056"/>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5" name="Line 9"/>
              <p:cNvSpPr>
                <a:spLocks noChangeShapeType="1"/>
              </p:cNvSpPr>
              <p:nvPr/>
            </p:nvSpPr>
            <p:spPr bwMode="auto">
              <a:xfrm flipH="1" flipV="1">
                <a:off x="3552" y="2216"/>
                <a:ext cx="0" cy="96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6" name="Line 10"/>
              <p:cNvSpPr>
                <a:spLocks noChangeShapeType="1"/>
              </p:cNvSpPr>
              <p:nvPr/>
            </p:nvSpPr>
            <p:spPr bwMode="auto">
              <a:xfrm flipV="1">
                <a:off x="2208" y="3224"/>
                <a:ext cx="1296" cy="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7" name="Line 11"/>
              <p:cNvSpPr>
                <a:spLocks noChangeShapeType="1"/>
              </p:cNvSpPr>
              <p:nvPr/>
            </p:nvSpPr>
            <p:spPr bwMode="auto">
              <a:xfrm flipV="1">
                <a:off x="3552" y="2638"/>
                <a:ext cx="730" cy="586"/>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8" name="Line 12"/>
              <p:cNvSpPr>
                <a:spLocks noChangeShapeType="1"/>
              </p:cNvSpPr>
              <p:nvPr/>
            </p:nvSpPr>
            <p:spPr bwMode="auto">
              <a:xfrm flipV="1">
                <a:off x="2208" y="2120"/>
                <a:ext cx="1344" cy="1104"/>
              </a:xfrm>
              <a:prstGeom prst="line">
                <a:avLst/>
              </a:prstGeom>
              <a:noFill/>
              <a:ln w="12700">
                <a:solidFill>
                  <a:schemeClr val="tx1"/>
                </a:solidFill>
                <a:miter lim="800000"/>
                <a:headEnd type="stealth"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0719" name="Oval 13"/>
              <p:cNvSpPr>
                <a:spLocks noChangeArrowheads="1"/>
              </p:cNvSpPr>
              <p:nvPr/>
            </p:nvSpPr>
            <p:spPr bwMode="auto">
              <a:xfrm>
                <a:off x="1248" y="2600"/>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0" name="Oval 14"/>
              <p:cNvSpPr>
                <a:spLocks noChangeArrowheads="1"/>
              </p:cNvSpPr>
              <p:nvPr/>
            </p:nvSpPr>
            <p:spPr bwMode="auto">
              <a:xfrm>
                <a:off x="2112" y="2072"/>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1" name="Oval 15"/>
              <p:cNvSpPr>
                <a:spLocks noChangeArrowheads="1"/>
              </p:cNvSpPr>
              <p:nvPr/>
            </p:nvSpPr>
            <p:spPr bwMode="auto">
              <a:xfrm>
                <a:off x="2112" y="3176"/>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2" name="Oval 16"/>
              <p:cNvSpPr>
                <a:spLocks noChangeArrowheads="1"/>
              </p:cNvSpPr>
              <p:nvPr/>
            </p:nvSpPr>
            <p:spPr bwMode="auto">
              <a:xfrm>
                <a:off x="3504" y="2120"/>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3" name="Oval 17"/>
              <p:cNvSpPr>
                <a:spLocks noChangeArrowheads="1"/>
              </p:cNvSpPr>
              <p:nvPr/>
            </p:nvSpPr>
            <p:spPr bwMode="auto">
              <a:xfrm>
                <a:off x="3504" y="3176"/>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4" name="Oval 18"/>
              <p:cNvSpPr>
                <a:spLocks noChangeArrowheads="1"/>
              </p:cNvSpPr>
              <p:nvPr/>
            </p:nvSpPr>
            <p:spPr bwMode="auto">
              <a:xfrm>
                <a:off x="4272" y="2552"/>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5" name="Arc 19"/>
              <p:cNvSpPr>
                <a:spLocks/>
              </p:cNvSpPr>
              <p:nvPr/>
            </p:nvSpPr>
            <p:spPr bwMode="auto">
              <a:xfrm flipH="1">
                <a:off x="2208" y="2168"/>
                <a:ext cx="1200" cy="1054"/>
              </a:xfrm>
              <a:custGeom>
                <a:avLst/>
                <a:gdLst>
                  <a:gd name="T0" fmla="*/ 0 w 21600"/>
                  <a:gd name="T1" fmla="*/ 0 h 22528"/>
                  <a:gd name="T2" fmla="*/ 0 w 21600"/>
                  <a:gd name="T3" fmla="*/ 0 h 22528"/>
                  <a:gd name="T4" fmla="*/ 0 w 21600"/>
                  <a:gd name="T5" fmla="*/ 0 h 22528"/>
                  <a:gd name="T6" fmla="*/ 0 60000 65536"/>
                  <a:gd name="T7" fmla="*/ 0 60000 65536"/>
                  <a:gd name="T8" fmla="*/ 0 60000 65536"/>
                  <a:gd name="T9" fmla="*/ 0 w 21600"/>
                  <a:gd name="T10" fmla="*/ 0 h 22528"/>
                  <a:gd name="T11" fmla="*/ 21600 w 21600"/>
                  <a:gd name="T12" fmla="*/ 22528 h 22528"/>
                </a:gdLst>
                <a:ahLst/>
                <a:cxnLst>
                  <a:cxn ang="T6">
                    <a:pos x="T0" y="T1"/>
                  </a:cxn>
                  <a:cxn ang="T7">
                    <a:pos x="T2" y="T3"/>
                  </a:cxn>
                  <a:cxn ang="T8">
                    <a:pos x="T4" y="T5"/>
                  </a:cxn>
                </a:cxnLst>
                <a:rect l="T9" t="T10" r="T11" b="T12"/>
                <a:pathLst>
                  <a:path w="21600" h="22528" fill="none" extrusionOk="0">
                    <a:moveTo>
                      <a:pt x="-1" y="0"/>
                    </a:moveTo>
                    <a:cubicBezTo>
                      <a:pt x="11929" y="0"/>
                      <a:pt x="21600" y="9670"/>
                      <a:pt x="21600" y="21600"/>
                    </a:cubicBezTo>
                    <a:cubicBezTo>
                      <a:pt x="21600" y="21909"/>
                      <a:pt x="21593" y="22218"/>
                      <a:pt x="21580" y="22528"/>
                    </a:cubicBezTo>
                  </a:path>
                  <a:path w="21600" h="22528" stroke="0" extrusionOk="0">
                    <a:moveTo>
                      <a:pt x="-1" y="0"/>
                    </a:moveTo>
                    <a:cubicBezTo>
                      <a:pt x="11929" y="0"/>
                      <a:pt x="21600" y="9670"/>
                      <a:pt x="21600" y="21600"/>
                    </a:cubicBezTo>
                    <a:cubicBezTo>
                      <a:pt x="21600" y="21909"/>
                      <a:pt x="21593" y="22218"/>
                      <a:pt x="21580" y="22528"/>
                    </a:cubicBezTo>
                    <a:lnTo>
                      <a:pt x="0" y="21600"/>
                    </a:lnTo>
                    <a:lnTo>
                      <a:pt x="-1" y="0"/>
                    </a:lnTo>
                    <a:close/>
                  </a:path>
                </a:pathLst>
              </a:custGeom>
              <a:noFill/>
              <a:ln w="12700">
                <a:solidFill>
                  <a:schemeClr val="tx1"/>
                </a:solidFill>
                <a:miter lim="800000"/>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726" name="Freeform 20"/>
              <p:cNvSpPr>
                <a:spLocks/>
              </p:cNvSpPr>
              <p:nvPr/>
            </p:nvSpPr>
            <p:spPr bwMode="auto">
              <a:xfrm>
                <a:off x="2160" y="1824"/>
                <a:ext cx="1392" cy="296"/>
              </a:xfrm>
              <a:custGeom>
                <a:avLst/>
                <a:gdLst>
                  <a:gd name="T0" fmla="*/ 0 w 1392"/>
                  <a:gd name="T1" fmla="*/ 248 h 296"/>
                  <a:gd name="T2" fmla="*/ 912 w 1392"/>
                  <a:gd name="T3" fmla="*/ 8 h 296"/>
                  <a:gd name="T4" fmla="*/ 1392 w 1392"/>
                  <a:gd name="T5" fmla="*/ 296 h 296"/>
                  <a:gd name="T6" fmla="*/ 0 60000 65536"/>
                  <a:gd name="T7" fmla="*/ 0 60000 65536"/>
                  <a:gd name="T8" fmla="*/ 0 60000 65536"/>
                  <a:gd name="T9" fmla="*/ 0 w 1392"/>
                  <a:gd name="T10" fmla="*/ 0 h 296"/>
                  <a:gd name="T11" fmla="*/ 1392 w 1392"/>
                  <a:gd name="T12" fmla="*/ 296 h 296"/>
                </a:gdLst>
                <a:ahLst/>
                <a:cxnLst>
                  <a:cxn ang="T6">
                    <a:pos x="T0" y="T1"/>
                  </a:cxn>
                  <a:cxn ang="T7">
                    <a:pos x="T2" y="T3"/>
                  </a:cxn>
                  <a:cxn ang="T8">
                    <a:pos x="T4" y="T5"/>
                  </a:cxn>
                </a:cxnLst>
                <a:rect l="T9" t="T10" r="T11" b="T12"/>
                <a:pathLst>
                  <a:path w="1392" h="296">
                    <a:moveTo>
                      <a:pt x="0" y="248"/>
                    </a:moveTo>
                    <a:cubicBezTo>
                      <a:pt x="340" y="124"/>
                      <a:pt x="680" y="0"/>
                      <a:pt x="912" y="8"/>
                    </a:cubicBezTo>
                    <a:cubicBezTo>
                      <a:pt x="1144" y="16"/>
                      <a:pt x="1268" y="156"/>
                      <a:pt x="1392" y="296"/>
                    </a:cubicBezTo>
                  </a:path>
                </a:pathLst>
              </a:custGeom>
              <a:solidFill>
                <a:srgbClr val="FFFFFF"/>
              </a:solidFill>
              <a:ln w="19050" cap="flat" cmpd="sng">
                <a:solidFill>
                  <a:srgbClr val="003300"/>
                </a:solidFill>
                <a:prstDash val="solid"/>
                <a:miter lim="800000"/>
                <a:headEnd type="none" w="med" len="med"/>
                <a:tailEnd type="stealth" w="lg" len="lg"/>
              </a:ln>
            </p:spPr>
            <p:txBody>
              <a:bodyPr wrap="none" anchor="ctr"/>
              <a:lstStyle/>
              <a:p>
                <a:endParaRPr lang="en-US"/>
              </a:p>
            </p:txBody>
          </p:sp>
          <p:cxnSp>
            <p:nvCxnSpPr>
              <p:cNvPr id="70727" name="AutoShape 21"/>
              <p:cNvCxnSpPr>
                <a:cxnSpLocks noChangeShapeType="1"/>
              </p:cNvCxnSpPr>
              <p:nvPr/>
            </p:nvCxnSpPr>
            <p:spPr bwMode="auto">
              <a:xfrm rot="16200000" flipV="1">
                <a:off x="4296" y="2576"/>
                <a:ext cx="82" cy="34"/>
              </a:xfrm>
              <a:prstGeom prst="curvedConnector5">
                <a:avLst>
                  <a:gd name="adj1" fmla="val -192685"/>
                  <a:gd name="adj2" fmla="val -917648"/>
                  <a:gd name="adj3" fmla="val 275611"/>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cxnSp>
          <p:sp>
            <p:nvSpPr>
              <p:cNvPr id="70728" name="Arc 22"/>
              <p:cNvSpPr>
                <a:spLocks/>
              </p:cNvSpPr>
              <p:nvPr/>
            </p:nvSpPr>
            <p:spPr bwMode="auto">
              <a:xfrm flipV="1">
                <a:off x="3552" y="2648"/>
                <a:ext cx="768"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lumMod val="50000"/>
                    <a:lumOff val="50000"/>
                  </a:schemeClr>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0704" name="Text Box 24"/>
            <p:cNvSpPr txBox="1">
              <a:spLocks noChangeArrowheads="1"/>
            </p:cNvSpPr>
            <p:nvPr/>
          </p:nvSpPr>
          <p:spPr bwMode="auto">
            <a:xfrm>
              <a:off x="1008" y="254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a</a:t>
              </a:r>
            </a:p>
          </p:txBody>
        </p:sp>
        <p:sp>
          <p:nvSpPr>
            <p:cNvPr id="70705" name="Text Box 25"/>
            <p:cNvSpPr txBox="1">
              <a:spLocks noChangeArrowheads="1"/>
            </p:cNvSpPr>
            <p:nvPr/>
          </p:nvSpPr>
          <p:spPr bwMode="auto">
            <a:xfrm>
              <a:off x="2064" y="3312"/>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c</a:t>
              </a:r>
            </a:p>
          </p:txBody>
        </p:sp>
        <p:sp>
          <p:nvSpPr>
            <p:cNvPr id="70706" name="Text Box 26"/>
            <p:cNvSpPr txBox="1">
              <a:spLocks noChangeArrowheads="1"/>
            </p:cNvSpPr>
            <p:nvPr/>
          </p:nvSpPr>
          <p:spPr bwMode="auto">
            <a:xfrm>
              <a:off x="1968" y="1862"/>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b</a:t>
              </a:r>
            </a:p>
          </p:txBody>
        </p:sp>
        <p:sp>
          <p:nvSpPr>
            <p:cNvPr id="70707" name="Text Box 27"/>
            <p:cNvSpPr txBox="1">
              <a:spLocks noChangeArrowheads="1"/>
            </p:cNvSpPr>
            <p:nvPr/>
          </p:nvSpPr>
          <p:spPr bwMode="auto">
            <a:xfrm>
              <a:off x="3600" y="192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d</a:t>
              </a:r>
            </a:p>
          </p:txBody>
        </p:sp>
        <p:sp>
          <p:nvSpPr>
            <p:cNvPr id="70708" name="Text Box 28"/>
            <p:cNvSpPr txBox="1">
              <a:spLocks noChangeArrowheads="1"/>
            </p:cNvSpPr>
            <p:nvPr/>
          </p:nvSpPr>
          <p:spPr bwMode="auto">
            <a:xfrm>
              <a:off x="4080" y="225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f</a:t>
              </a:r>
            </a:p>
          </p:txBody>
        </p:sp>
        <p:sp>
          <p:nvSpPr>
            <p:cNvPr id="70709" name="Text Box 29"/>
            <p:cNvSpPr txBox="1">
              <a:spLocks noChangeArrowheads="1"/>
            </p:cNvSpPr>
            <p:nvPr/>
          </p:nvSpPr>
          <p:spPr bwMode="auto">
            <a:xfrm>
              <a:off x="3504" y="3312"/>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e</a:t>
              </a:r>
            </a:p>
          </p:txBody>
        </p:sp>
      </p:grpSp>
      <p:sp>
        <p:nvSpPr>
          <p:cNvPr id="33" name="TextBox 32"/>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Tree>
    <p:extLst>
      <p:ext uri="{BB962C8B-B14F-4D97-AF65-F5344CB8AC3E}">
        <p14:creationId xmlns:p14="http://schemas.microsoft.com/office/powerpoint/2010/main" val="294997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7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00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51606"/>
            <a:ext cx="6081967" cy="300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4267200"/>
            <a:ext cx="8610600" cy="2246769"/>
          </a:xfrm>
          <a:prstGeom prst="rect">
            <a:avLst/>
          </a:prstGeom>
          <a:noFill/>
        </p:spPr>
        <p:txBody>
          <a:bodyPr wrap="square" rtlCol="0">
            <a:spAutoFit/>
          </a:bodyPr>
          <a:lstStyle/>
          <a:p>
            <a:pPr algn="just"/>
            <a:r>
              <a:rPr lang="en-US" sz="2800" dirty="0" err="1">
                <a:solidFill>
                  <a:srgbClr val="0000FF"/>
                </a:solidFill>
              </a:rPr>
              <a:t>Bài</a:t>
            </a:r>
            <a:r>
              <a:rPr lang="en-US" sz="2800" dirty="0">
                <a:solidFill>
                  <a:srgbClr val="0000FF"/>
                </a:solidFill>
              </a:rPr>
              <a:t> </a:t>
            </a:r>
            <a:r>
              <a:rPr lang="en-US" sz="2800" dirty="0" err="1">
                <a:solidFill>
                  <a:srgbClr val="0000FF"/>
                </a:solidFill>
              </a:rPr>
              <a:t>toán</a:t>
            </a:r>
            <a:r>
              <a:rPr lang="en-US" sz="2800" dirty="0">
                <a:solidFill>
                  <a:srgbClr val="0000FF"/>
                </a:solidFill>
              </a:rPr>
              <a:t> 1. </a:t>
            </a:r>
            <a:r>
              <a:rPr lang="vi-VN" sz="2800" b="0" dirty="0">
                <a:solidFill>
                  <a:schemeClr val="tx1">
                    <a:lumMod val="95000"/>
                    <a:lumOff val="5000"/>
                  </a:schemeClr>
                </a:solidFill>
              </a:rPr>
              <a:t>Thành phố Königsberg, </a:t>
            </a:r>
            <a:r>
              <a:rPr lang="en-US" sz="2800" b="0" dirty="0" err="1">
                <a:solidFill>
                  <a:schemeClr val="tx1">
                    <a:lumMod val="95000"/>
                    <a:lumOff val="5000"/>
                  </a:schemeClr>
                </a:solidFill>
              </a:rPr>
              <a:t>Phổ</a:t>
            </a:r>
            <a:r>
              <a:rPr lang="en-US" sz="2800" b="0" dirty="0">
                <a:solidFill>
                  <a:schemeClr val="tx1">
                    <a:lumMod val="95000"/>
                    <a:lumOff val="5000"/>
                  </a:schemeClr>
                </a:solidFill>
              </a:rPr>
              <a:t> (nay là Kaliningrad, Nga)</a:t>
            </a:r>
            <a:r>
              <a:rPr lang="vi-VN" sz="2800" b="0" dirty="0">
                <a:solidFill>
                  <a:schemeClr val="tx1">
                    <a:lumMod val="95000"/>
                    <a:lumOff val="5000"/>
                  </a:schemeClr>
                </a:solidFill>
              </a:rPr>
              <a:t> có hai hòn đảo lớn nối với nhau và với đất liền bởi bảy cây cầu. Bài toán đặt ra là có thể đi theo một tuyến đường mà đi qua mỗi cây cầu đúng một lần rồi quay lại điểm xuất phát hay không</a:t>
            </a:r>
            <a:r>
              <a:rPr lang="en-US" sz="2800" b="0" dirty="0">
                <a:solidFill>
                  <a:schemeClr val="tx1">
                    <a:lumMod val="95000"/>
                    <a:lumOff val="5000"/>
                  </a:schemeClr>
                </a:solidFill>
              </a:rPr>
              <a:t>?</a:t>
            </a:r>
            <a:endParaRPr lang="en-US" sz="2800" b="0" dirty="0">
              <a:solidFill>
                <a:schemeClr val="tx1">
                  <a:lumMod val="95000"/>
                  <a:lumOff val="5000"/>
                </a:schemeClr>
              </a:solidFill>
              <a:latin typeface="+mn-lt"/>
            </a:endParaRPr>
          </a:p>
        </p:txBody>
      </p:sp>
      <p:sp>
        <p:nvSpPr>
          <p:cNvPr id="7" name="Rectangle 2"/>
          <p:cNvSpPr txBox="1">
            <a:spLocks noChangeArrowheads="1"/>
          </p:cNvSpPr>
          <p:nvPr/>
        </p:nvSpPr>
        <p:spPr bwMode="white">
          <a:xfrm>
            <a:off x="762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b="1" kern="0">
                <a:solidFill>
                  <a:srgbClr val="FFFF00"/>
                </a:solidFill>
              </a:rPr>
              <a:t>1. Giới thiệu</a:t>
            </a:r>
          </a:p>
        </p:txBody>
      </p:sp>
    </p:spTree>
    <p:extLst>
      <p:ext uri="{BB962C8B-B14F-4D97-AF65-F5344CB8AC3E}">
        <p14:creationId xmlns:p14="http://schemas.microsoft.com/office/powerpoint/2010/main" val="3160217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76200" y="1295400"/>
            <a:ext cx="6400800" cy="4419600"/>
          </a:xfrm>
        </p:spPr>
        <p:txBody>
          <a:bodyPr/>
          <a:lstStyle/>
          <a:p>
            <a:pPr eaLnBrk="1" hangingPunct="1">
              <a:buClr>
                <a:schemeClr val="accent1">
                  <a:lumMod val="50000"/>
                </a:schemeClr>
              </a:buClr>
            </a:pPr>
            <a:r>
              <a:rPr lang="vi-VN"/>
              <a:t>Đỉnh </a:t>
            </a:r>
            <a:r>
              <a:rPr lang="en-US">
                <a:solidFill>
                  <a:srgbClr val="0000FF"/>
                </a:solidFill>
              </a:rPr>
              <a:t>TREO</a:t>
            </a:r>
            <a:r>
              <a:rPr lang="vi-VN"/>
              <a:t> là đỉnh có bậc bằng </a:t>
            </a:r>
            <a:r>
              <a:rPr lang="en-US"/>
              <a:t>1</a:t>
            </a:r>
            <a:r>
              <a:rPr lang="vi-VN"/>
              <a:t>.</a:t>
            </a:r>
            <a:endParaRPr lang="en-US"/>
          </a:p>
          <a:p>
            <a:pPr eaLnBrk="1" hangingPunct="1">
              <a:buClr>
                <a:schemeClr val="accent1">
                  <a:lumMod val="50000"/>
                </a:schemeClr>
              </a:buClr>
            </a:pPr>
            <a:endParaRPr lang="vi-VN"/>
          </a:p>
          <a:p>
            <a:pPr eaLnBrk="1" hangingPunct="1">
              <a:buClr>
                <a:schemeClr val="accent1">
                  <a:lumMod val="50000"/>
                </a:schemeClr>
              </a:buClr>
            </a:pPr>
            <a:r>
              <a:rPr lang="vi-VN"/>
              <a:t>Đỉnh </a:t>
            </a:r>
            <a:r>
              <a:rPr lang="vi-VN">
                <a:solidFill>
                  <a:srgbClr val="0000FF"/>
                </a:solidFill>
              </a:rPr>
              <a:t>CÔ L</a:t>
            </a:r>
            <a:r>
              <a:rPr lang="en-US">
                <a:solidFill>
                  <a:srgbClr val="0000FF"/>
                </a:solidFill>
              </a:rPr>
              <a:t>Ậ</a:t>
            </a:r>
            <a:r>
              <a:rPr lang="vi-VN">
                <a:solidFill>
                  <a:srgbClr val="0000FF"/>
                </a:solidFill>
              </a:rPr>
              <a:t>P </a:t>
            </a:r>
            <a:r>
              <a:rPr lang="vi-VN"/>
              <a:t>là đỉnh có bậc bằng 0.</a:t>
            </a:r>
          </a:p>
        </p:txBody>
      </p:sp>
      <p:sp>
        <p:nvSpPr>
          <p:cNvPr id="19460" name="Oval 5"/>
          <p:cNvSpPr>
            <a:spLocks noChangeArrowheads="1"/>
          </p:cNvSpPr>
          <p:nvPr/>
        </p:nvSpPr>
        <p:spPr bwMode="auto">
          <a:xfrm>
            <a:off x="6858000" y="35814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C</a:t>
            </a:r>
            <a:endParaRPr lang="en-SG" sz="2400" b="0">
              <a:solidFill>
                <a:srgbClr val="0033CC"/>
              </a:solidFill>
            </a:endParaRPr>
          </a:p>
        </p:txBody>
      </p:sp>
      <p:sp>
        <p:nvSpPr>
          <p:cNvPr id="19461" name="Oval 6"/>
          <p:cNvSpPr>
            <a:spLocks noChangeArrowheads="1"/>
          </p:cNvSpPr>
          <p:nvPr/>
        </p:nvSpPr>
        <p:spPr bwMode="auto">
          <a:xfrm>
            <a:off x="6477000" y="19812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A</a:t>
            </a:r>
            <a:endParaRPr lang="en-SG" sz="2400" b="0">
              <a:solidFill>
                <a:srgbClr val="0033CC"/>
              </a:solidFill>
            </a:endParaRPr>
          </a:p>
        </p:txBody>
      </p:sp>
      <p:sp>
        <p:nvSpPr>
          <p:cNvPr id="19462" name="Oval 7"/>
          <p:cNvSpPr>
            <a:spLocks noChangeArrowheads="1"/>
          </p:cNvSpPr>
          <p:nvPr/>
        </p:nvSpPr>
        <p:spPr bwMode="auto">
          <a:xfrm>
            <a:off x="8077200" y="19050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B</a:t>
            </a:r>
            <a:endParaRPr lang="en-SG" sz="2400" b="0">
              <a:solidFill>
                <a:srgbClr val="0033CC"/>
              </a:solidFill>
            </a:endParaRPr>
          </a:p>
        </p:txBody>
      </p:sp>
      <p:cxnSp>
        <p:nvCxnSpPr>
          <p:cNvPr id="19463" name="Straight Connector 8"/>
          <p:cNvCxnSpPr>
            <a:cxnSpLocks noChangeShapeType="1"/>
            <a:stCxn id="19461" idx="6"/>
            <a:endCxn id="19462" idx="2"/>
          </p:cNvCxnSpPr>
          <p:nvPr/>
        </p:nvCxnSpPr>
        <p:spPr bwMode="auto">
          <a:xfrm flipV="1">
            <a:off x="7010400" y="2209800"/>
            <a:ext cx="1066800" cy="762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9464" name="Straight Connector 9"/>
          <p:cNvCxnSpPr>
            <a:cxnSpLocks noChangeShapeType="1"/>
            <a:stCxn id="19461" idx="4"/>
            <a:endCxn id="19460" idx="0"/>
          </p:cNvCxnSpPr>
          <p:nvPr/>
        </p:nvCxnSpPr>
        <p:spPr bwMode="auto">
          <a:xfrm rot="16200000" flipH="1">
            <a:off x="6438900" y="2895600"/>
            <a:ext cx="990600" cy="3810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9465" name="Oval 12"/>
          <p:cNvSpPr>
            <a:spLocks noChangeArrowheads="1"/>
          </p:cNvSpPr>
          <p:nvPr/>
        </p:nvSpPr>
        <p:spPr bwMode="auto">
          <a:xfrm>
            <a:off x="8153400" y="29718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D</a:t>
            </a:r>
            <a:endParaRPr lang="en-SG" sz="2400" b="0">
              <a:solidFill>
                <a:srgbClr val="0033CC"/>
              </a:solidFill>
            </a:endParaRPr>
          </a:p>
        </p:txBody>
      </p:sp>
      <p:sp>
        <p:nvSpPr>
          <p:cNvPr id="9" name="TextBox 8"/>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04800" y="1143000"/>
            <a:ext cx="7696200" cy="3657600"/>
          </a:xfrm>
        </p:spPr>
        <p:txBody>
          <a:bodyPr/>
          <a:lstStyle/>
          <a:p>
            <a:pPr marL="0" indent="0" eaLnBrk="1" hangingPunct="1">
              <a:buNone/>
            </a:pPr>
            <a:r>
              <a:rPr lang="en-US" b="1" dirty="0" err="1">
                <a:solidFill>
                  <a:srgbClr val="0000FF"/>
                </a:solidFill>
              </a:rPr>
              <a:t>Định</a:t>
            </a:r>
            <a:r>
              <a:rPr lang="en-US" b="1" dirty="0">
                <a:solidFill>
                  <a:srgbClr val="0000FF"/>
                </a:solidFill>
              </a:rPr>
              <a:t> lý.</a:t>
            </a:r>
          </a:p>
          <a:p>
            <a:pPr lvl="1" eaLnBrk="1" hangingPunct="1">
              <a:buFont typeface="Wingdings" pitchFamily="2" charset="2"/>
              <a:buChar char="§"/>
            </a:pPr>
            <a:r>
              <a:rPr lang="vi-VN" sz="2800" dirty="0" err="1"/>
              <a:t>Xét</a:t>
            </a:r>
            <a:r>
              <a:rPr lang="vi-VN" sz="2800" dirty="0"/>
              <a:t> </a:t>
            </a:r>
            <a:r>
              <a:rPr lang="vi-VN" sz="2800" dirty="0" err="1"/>
              <a:t>đồ</a:t>
            </a:r>
            <a:r>
              <a:rPr lang="vi-VN" sz="2800" dirty="0"/>
              <a:t> </a:t>
            </a:r>
            <a:r>
              <a:rPr lang="vi-VN" sz="2800" dirty="0" err="1"/>
              <a:t>thị</a:t>
            </a:r>
            <a:r>
              <a:rPr lang="vi-VN" sz="2800" dirty="0"/>
              <a:t> </a:t>
            </a:r>
            <a:r>
              <a:rPr lang="vi-VN" sz="2800" dirty="0" err="1"/>
              <a:t>có</a:t>
            </a:r>
            <a:r>
              <a:rPr lang="vi-VN" sz="2800" dirty="0"/>
              <a:t> </a:t>
            </a:r>
            <a:r>
              <a:rPr lang="vi-VN" sz="2800" dirty="0" err="1"/>
              <a:t>hướng</a:t>
            </a:r>
            <a:r>
              <a:rPr lang="vi-VN" sz="2800" dirty="0"/>
              <a:t> G=(</a:t>
            </a:r>
            <a:r>
              <a:rPr lang="en-US" sz="2800" dirty="0"/>
              <a:t>V</a:t>
            </a:r>
            <a:r>
              <a:rPr lang="vi-VN" sz="2800" dirty="0"/>
              <a:t>, U). Ta </a:t>
            </a:r>
            <a:r>
              <a:rPr lang="vi-VN" sz="2800" dirty="0" err="1"/>
              <a:t>có</a:t>
            </a:r>
            <a:r>
              <a:rPr lang="vi-VN" sz="2800" dirty="0"/>
              <a:t>:  </a:t>
            </a:r>
            <a:endParaRPr lang="en-US" sz="2800" dirty="0"/>
          </a:p>
          <a:p>
            <a:pPr lvl="1" eaLnBrk="1" hangingPunct="1">
              <a:buFont typeface="Wingdings" pitchFamily="2" charset="2"/>
              <a:buChar char="§"/>
            </a:pPr>
            <a:endParaRPr lang="en-US" sz="2800" dirty="0"/>
          </a:p>
          <a:p>
            <a:pPr marL="914400" lvl="2" indent="0" eaLnBrk="1" hangingPunct="1">
              <a:buNone/>
            </a:pPr>
            <a:r>
              <a:rPr lang="en-US" sz="2800" dirty="0">
                <a:sym typeface="Symbol" pitchFamily="18" charset="2"/>
              </a:rPr>
              <a:t/>
            </a:r>
            <a:br>
              <a:rPr lang="en-US" sz="2800" dirty="0">
                <a:sym typeface="Symbol" pitchFamily="18" charset="2"/>
              </a:rPr>
            </a:br>
            <a:endParaRPr lang="en-US" sz="2800" dirty="0">
              <a:sym typeface="Symbol" pitchFamily="18" charset="2"/>
            </a:endParaRPr>
          </a:p>
          <a:p>
            <a:pPr lvl="1" eaLnBrk="1" hangingPunct="1">
              <a:buFont typeface="Wingdings" pitchFamily="2" charset="2"/>
              <a:buChar char="§"/>
            </a:pPr>
            <a:r>
              <a:rPr lang="vi-VN" sz="2800" dirty="0" err="1"/>
              <a:t>Xét</a:t>
            </a:r>
            <a:r>
              <a:rPr lang="vi-VN" sz="2800" dirty="0"/>
              <a:t> </a:t>
            </a:r>
            <a:r>
              <a:rPr lang="vi-VN" sz="2800" dirty="0" err="1"/>
              <a:t>đồ</a:t>
            </a:r>
            <a:r>
              <a:rPr lang="vi-VN" sz="2800" dirty="0"/>
              <a:t> </a:t>
            </a:r>
            <a:r>
              <a:rPr lang="vi-VN" sz="2800" dirty="0" err="1"/>
              <a:t>thị</a:t>
            </a:r>
            <a:r>
              <a:rPr lang="vi-VN" sz="2800" dirty="0"/>
              <a:t> vô </a:t>
            </a:r>
            <a:r>
              <a:rPr lang="vi-VN" sz="2800" dirty="0" err="1"/>
              <a:t>hướng</a:t>
            </a:r>
            <a:r>
              <a:rPr lang="vi-VN" sz="2800" dirty="0"/>
              <a:t> G=(</a:t>
            </a:r>
            <a:r>
              <a:rPr lang="en-US" sz="2800" dirty="0"/>
              <a:t>V</a:t>
            </a:r>
            <a:r>
              <a:rPr lang="vi-VN" sz="2800" dirty="0"/>
              <a:t>, E). Ta </a:t>
            </a:r>
            <a:r>
              <a:rPr lang="vi-VN" sz="2800" dirty="0" err="1"/>
              <a:t>có</a:t>
            </a:r>
            <a:r>
              <a:rPr lang="vi-VN" sz="2800" dirty="0"/>
              <a:t>:</a:t>
            </a:r>
            <a:endParaRPr lang="en-US" sz="2800" dirty="0"/>
          </a:p>
          <a:p>
            <a:pPr lvl="1" eaLnBrk="1" hangingPunct="1">
              <a:buFont typeface="Wingdings" pitchFamily="2" charset="2"/>
              <a:buChar char="§"/>
            </a:pPr>
            <a:endParaRPr lang="vi-VN" sz="2800" dirty="0"/>
          </a:p>
          <a:p>
            <a:pPr lvl="2" eaLnBrk="1" hangingPunct="1">
              <a:buFont typeface="Wingdings" pitchFamily="2" charset="2"/>
              <a:buChar char="§"/>
            </a:pPr>
            <a:endParaRPr lang="en-US" sz="2800" dirty="0">
              <a:sym typeface="Symbol" pitchFamily="18" charset="2"/>
            </a:endParaRPr>
          </a:p>
          <a:p>
            <a:pPr lvl="2" eaLnBrk="1" hangingPunct="1">
              <a:buFont typeface="Wingdings" pitchFamily="2" charset="2"/>
              <a:buChar char="§"/>
            </a:pPr>
            <a:endParaRPr lang="en-US" sz="2800" dirty="0">
              <a:sym typeface="Symbol" pitchFamily="18" charset="2"/>
            </a:endParaRPr>
          </a:p>
        </p:txBody>
      </p:sp>
      <p:graphicFrame>
        <p:nvGraphicFramePr>
          <p:cNvPr id="20484" name="Object 6"/>
          <p:cNvGraphicFramePr>
            <a:graphicFrameLocks noChangeAspect="1"/>
          </p:cNvGraphicFramePr>
          <p:nvPr>
            <p:extLst>
              <p:ext uri="{D42A27DB-BD31-4B8C-83A1-F6EECF244321}">
                <p14:modId xmlns:p14="http://schemas.microsoft.com/office/powerpoint/2010/main" val="3056847422"/>
              </p:ext>
            </p:extLst>
          </p:nvPr>
        </p:nvGraphicFramePr>
        <p:xfrm>
          <a:off x="1236663" y="2378075"/>
          <a:ext cx="6934200" cy="881063"/>
        </p:xfrm>
        <a:graphic>
          <a:graphicData uri="http://schemas.openxmlformats.org/presentationml/2006/ole">
            <mc:AlternateContent xmlns:mc="http://schemas.openxmlformats.org/markup-compatibility/2006">
              <mc:Choice xmlns:v="urn:schemas-microsoft-com:vml" Requires="v">
                <p:oleObj spid="_x0000_s20914" name="Equation" r:id="rId3" imgW="3022560" imgH="342720" progId="Equation.DSMT4">
                  <p:embed/>
                </p:oleObj>
              </mc:Choice>
              <mc:Fallback>
                <p:oleObj name="Equation" r:id="rId3" imgW="3022560" imgH="342720" progId="Equation.DSMT4">
                  <p:embed/>
                  <p:pic>
                    <p:nvPicPr>
                      <p:cNvPr id="0" name="Object 6"/>
                      <p:cNvPicPr>
                        <a:picLocks noChangeAspect="1" noChangeArrowheads="1"/>
                      </p:cNvPicPr>
                      <p:nvPr/>
                    </p:nvPicPr>
                    <p:blipFill>
                      <a:blip r:embed="rId4"/>
                      <a:srcRect/>
                      <a:stretch>
                        <a:fillRect/>
                      </a:stretch>
                    </p:blipFill>
                    <p:spPr bwMode="auto">
                      <a:xfrm>
                        <a:off x="1236663" y="2378075"/>
                        <a:ext cx="6934200" cy="881063"/>
                      </a:xfrm>
                      <a:prstGeom prst="rect">
                        <a:avLst/>
                      </a:prstGeom>
                      <a:noFill/>
                      <a:ln>
                        <a:noFill/>
                      </a:ln>
                      <a:effectLst/>
                    </p:spPr>
                  </p:pic>
                </p:oleObj>
              </mc:Fallback>
            </mc:AlternateContent>
          </a:graphicData>
        </a:graphic>
      </p:graphicFrame>
      <p:graphicFrame>
        <p:nvGraphicFramePr>
          <p:cNvPr id="20485" name="Object 3"/>
          <p:cNvGraphicFramePr>
            <a:graphicFrameLocks noChangeAspect="1"/>
          </p:cNvGraphicFramePr>
          <p:nvPr>
            <p:extLst>
              <p:ext uri="{D42A27DB-BD31-4B8C-83A1-F6EECF244321}">
                <p14:modId xmlns:p14="http://schemas.microsoft.com/office/powerpoint/2010/main" val="1163608115"/>
              </p:ext>
            </p:extLst>
          </p:nvPr>
        </p:nvGraphicFramePr>
        <p:xfrm>
          <a:off x="2828925" y="4267200"/>
          <a:ext cx="3122613" cy="1028700"/>
        </p:xfrm>
        <a:graphic>
          <a:graphicData uri="http://schemas.openxmlformats.org/presentationml/2006/ole">
            <mc:AlternateContent xmlns:mc="http://schemas.openxmlformats.org/markup-compatibility/2006">
              <mc:Choice xmlns:v="urn:schemas-microsoft-com:vml" Requires="v">
                <p:oleObj spid="_x0000_s20915" name="Equation" r:id="rId5" imgW="1079280" imgH="355320" progId="Equation.DSMT4">
                  <p:embed/>
                </p:oleObj>
              </mc:Choice>
              <mc:Fallback>
                <p:oleObj name="Equation" r:id="rId5" imgW="1079280" imgH="355320" progId="Equation.DSMT4">
                  <p:embed/>
                  <p:pic>
                    <p:nvPicPr>
                      <p:cNvPr id="0" name="Object 3"/>
                      <p:cNvPicPr>
                        <a:picLocks noChangeAspect="1" noChangeArrowheads="1"/>
                      </p:cNvPicPr>
                      <p:nvPr/>
                    </p:nvPicPr>
                    <p:blipFill>
                      <a:blip r:embed="rId6"/>
                      <a:srcRect/>
                      <a:stretch>
                        <a:fillRect/>
                      </a:stretch>
                    </p:blipFill>
                    <p:spPr bwMode="auto">
                      <a:xfrm>
                        <a:off x="2828925" y="4267200"/>
                        <a:ext cx="3122613" cy="1028700"/>
                      </a:xfrm>
                      <a:prstGeom prst="rect">
                        <a:avLst/>
                      </a:prstGeom>
                      <a:noFill/>
                      <a:ln>
                        <a:noFill/>
                      </a:ln>
                      <a:effectLst/>
                    </p:spPr>
                  </p:pic>
                </p:oleObj>
              </mc:Fallback>
            </mc:AlternateContent>
          </a:graphicData>
        </a:graphic>
      </p:graphicFrame>
      <p:sp>
        <p:nvSpPr>
          <p:cNvPr id="2" name="TextBox 1"/>
          <p:cNvSpPr txBox="1"/>
          <p:nvPr/>
        </p:nvSpPr>
        <p:spPr>
          <a:xfrm>
            <a:off x="398463" y="5715000"/>
            <a:ext cx="8610600" cy="523220"/>
          </a:xfrm>
          <a:prstGeom prst="rect">
            <a:avLst/>
          </a:prstGeom>
          <a:noFill/>
        </p:spPr>
        <p:txBody>
          <a:bodyPr wrap="square" rtlCol="0">
            <a:spAutoFit/>
          </a:bodyPr>
          <a:lstStyle/>
          <a:p>
            <a:pPr algn="l"/>
            <a:r>
              <a:rPr lang="vi-VN" sz="2800" dirty="0" err="1">
                <a:solidFill>
                  <a:srgbClr val="0000FF"/>
                </a:solidFill>
                <a:latin typeface="+mn-lt"/>
                <a:cs typeface="+mn-cs"/>
              </a:rPr>
              <a:t>Hệ</a:t>
            </a:r>
            <a:r>
              <a:rPr lang="vi-VN" sz="2800" dirty="0">
                <a:solidFill>
                  <a:srgbClr val="0000FF"/>
                </a:solidFill>
                <a:latin typeface="+mn-lt"/>
                <a:cs typeface="+mn-cs"/>
              </a:rPr>
              <a:t> </a:t>
            </a:r>
            <a:r>
              <a:rPr lang="vi-VN" sz="2800" dirty="0" err="1">
                <a:solidFill>
                  <a:srgbClr val="0000FF"/>
                </a:solidFill>
                <a:latin typeface="+mn-lt"/>
                <a:cs typeface="+mn-cs"/>
              </a:rPr>
              <a:t>quả</a:t>
            </a:r>
            <a:r>
              <a:rPr lang="en-US" sz="2800" dirty="0">
                <a:solidFill>
                  <a:srgbClr val="0000FF"/>
                </a:solidFill>
                <a:latin typeface="+mn-lt"/>
                <a:cs typeface="+mn-cs"/>
              </a:rPr>
              <a:t>.</a:t>
            </a:r>
            <a:r>
              <a:rPr lang="vi-VN" sz="2800" dirty="0">
                <a:solidFill>
                  <a:srgbClr val="0000FF"/>
                </a:solidFill>
                <a:latin typeface="+mn-lt"/>
                <a:cs typeface="+mn-cs"/>
              </a:rPr>
              <a:t> </a:t>
            </a:r>
            <a:r>
              <a:rPr lang="en-US" sz="2800" b="0" dirty="0">
                <a:solidFill>
                  <a:schemeClr val="tx1"/>
                </a:solidFill>
                <a:latin typeface="+mn-lt"/>
              </a:rPr>
              <a:t>S</a:t>
            </a:r>
            <a:r>
              <a:rPr lang="vi-VN" sz="2800" b="0" dirty="0">
                <a:solidFill>
                  <a:schemeClr val="tx1"/>
                </a:solidFill>
                <a:latin typeface="+mn-lt"/>
              </a:rPr>
              <a:t>ố đỉnh có bậc lẻ trong một đồ thị là ch</a:t>
            </a:r>
            <a:r>
              <a:rPr lang="en-US" sz="2800" b="0" dirty="0" err="1">
                <a:solidFill>
                  <a:schemeClr val="tx1"/>
                </a:solidFill>
                <a:latin typeface="+mn-lt"/>
              </a:rPr>
              <a:t>ẵn</a:t>
            </a:r>
            <a:r>
              <a:rPr lang="vi-VN" sz="2800" b="0" dirty="0">
                <a:solidFill>
                  <a:schemeClr val="tx1"/>
                </a:solidFill>
                <a:latin typeface="+mn-lt"/>
              </a:rPr>
              <a:t>.</a:t>
            </a:r>
          </a:p>
        </p:txBody>
      </p:sp>
      <p:sp>
        <p:nvSpPr>
          <p:cNvPr id="11" name="TextBox 10"/>
          <p:cNvSpPr txBox="1"/>
          <p:nvPr/>
        </p:nvSpPr>
        <p:spPr>
          <a:xfrm>
            <a:off x="152400" y="207258"/>
            <a:ext cx="8458200" cy="630942"/>
          </a:xfrm>
          <a:prstGeom prst="rect">
            <a:avLst/>
          </a:prstGeom>
          <a:noFill/>
        </p:spPr>
        <p:txBody>
          <a:bodyPr wrap="square" rtlCol="0">
            <a:spAutoFit/>
          </a:bodyPr>
          <a:lstStyle/>
          <a:p>
            <a:pPr algn="l"/>
            <a:r>
              <a:rPr lang="en-US" sz="3500">
                <a:solidFill>
                  <a:srgbClr val="FFFF66"/>
                </a:solidFill>
                <a:latin typeface="+mj-lt"/>
              </a:rPr>
              <a:t>Mối liên hệ giữa bậc và số cạnh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1514" y="1066800"/>
            <a:ext cx="8926285" cy="1384995"/>
          </a:xfrm>
          <a:prstGeom prst="rect">
            <a:avLst/>
          </a:prstGeom>
          <a:noFill/>
        </p:spPr>
        <p:txBody>
          <a:bodyPr wrap="square" rtlCol="0">
            <a:spAutoFit/>
          </a:bodyPr>
          <a:lstStyle/>
          <a:p>
            <a:pPr algn="just"/>
            <a:r>
              <a:rPr lang="en-US" sz="2800" dirty="0" err="1">
                <a:solidFill>
                  <a:srgbClr val="0000FF"/>
                </a:solidFill>
                <a:latin typeface="+mn-lt"/>
              </a:rPr>
              <a:t>Ví</a:t>
            </a:r>
            <a:r>
              <a:rPr lang="en-US" sz="2800" dirty="0">
                <a:solidFill>
                  <a:srgbClr val="0000FF"/>
                </a:solidFill>
                <a:latin typeface="+mn-lt"/>
              </a:rPr>
              <a:t> </a:t>
            </a:r>
            <a:r>
              <a:rPr lang="en-US" sz="2800" dirty="0" err="1">
                <a:solidFill>
                  <a:srgbClr val="0000FF"/>
                </a:solidFill>
                <a:latin typeface="+mn-lt"/>
              </a:rPr>
              <a:t>dụ</a:t>
            </a:r>
            <a:r>
              <a:rPr lang="en-US" sz="2800" dirty="0">
                <a:solidFill>
                  <a:srgbClr val="0000FF"/>
                </a:solidFill>
                <a:latin typeface="+mn-lt"/>
              </a:rPr>
              <a:t>. </a:t>
            </a:r>
            <a:r>
              <a:rPr lang="en-US" sz="2800" b="0" dirty="0" err="1">
                <a:solidFill>
                  <a:schemeClr val="tx1"/>
                </a:solidFill>
                <a:latin typeface="+mn-lt"/>
              </a:rPr>
              <a:t>Trong</a:t>
            </a:r>
            <a:r>
              <a:rPr lang="en-US" sz="2800" b="0" dirty="0">
                <a:solidFill>
                  <a:schemeClr val="tx1"/>
                </a:solidFill>
                <a:latin typeface="+mn-lt"/>
              </a:rPr>
              <a:t> </a:t>
            </a:r>
            <a:r>
              <a:rPr lang="en-US" sz="2800" b="0" dirty="0" err="1">
                <a:solidFill>
                  <a:schemeClr val="tx1"/>
                </a:solidFill>
                <a:latin typeface="+mn-lt"/>
              </a:rPr>
              <a:t>một</a:t>
            </a:r>
            <a:r>
              <a:rPr lang="en-US" sz="2800" b="0" dirty="0">
                <a:solidFill>
                  <a:schemeClr val="tx1"/>
                </a:solidFill>
                <a:latin typeface="+mn-lt"/>
              </a:rPr>
              <a:t> </a:t>
            </a:r>
            <a:r>
              <a:rPr lang="en-US" sz="2800" b="0" dirty="0" err="1">
                <a:solidFill>
                  <a:schemeClr val="tx1"/>
                </a:solidFill>
                <a:latin typeface="+mn-lt"/>
              </a:rPr>
              <a:t>bữa</a:t>
            </a:r>
            <a:r>
              <a:rPr lang="en-US" sz="2800" b="0" dirty="0">
                <a:solidFill>
                  <a:schemeClr val="tx1"/>
                </a:solidFill>
                <a:latin typeface="+mn-lt"/>
              </a:rPr>
              <a:t> </a:t>
            </a:r>
            <a:r>
              <a:rPr lang="en-US" sz="2800" b="0" dirty="0" err="1">
                <a:solidFill>
                  <a:schemeClr val="tx1"/>
                </a:solidFill>
                <a:latin typeface="+mn-lt"/>
              </a:rPr>
              <a:t>tiệc</a:t>
            </a:r>
            <a:r>
              <a:rPr lang="en-US" sz="2800" b="0" dirty="0">
                <a:solidFill>
                  <a:schemeClr val="tx1"/>
                </a:solidFill>
                <a:latin typeface="+mn-lt"/>
              </a:rPr>
              <a:t>, </a:t>
            </a:r>
            <a:r>
              <a:rPr lang="en-US" sz="2800" b="0" dirty="0" err="1">
                <a:solidFill>
                  <a:schemeClr val="tx1"/>
                </a:solidFill>
                <a:latin typeface="+mn-lt"/>
              </a:rPr>
              <a:t>mọi</a:t>
            </a:r>
            <a:r>
              <a:rPr lang="en-US" sz="2800" b="0" dirty="0">
                <a:solidFill>
                  <a:schemeClr val="tx1"/>
                </a:solidFill>
                <a:latin typeface="+mn-lt"/>
              </a:rPr>
              <a:t> </a:t>
            </a:r>
            <a:r>
              <a:rPr lang="en-US" sz="2800" b="0" dirty="0" err="1">
                <a:solidFill>
                  <a:schemeClr val="tx1"/>
                </a:solidFill>
                <a:latin typeface="+mn-lt"/>
              </a:rPr>
              <a:t>người</a:t>
            </a:r>
            <a:r>
              <a:rPr lang="en-US" sz="2800" b="0" dirty="0">
                <a:solidFill>
                  <a:schemeClr val="tx1"/>
                </a:solidFill>
                <a:latin typeface="+mn-lt"/>
              </a:rPr>
              <a:t> </a:t>
            </a:r>
            <a:r>
              <a:rPr lang="en-US" sz="2800" b="0" dirty="0" err="1">
                <a:solidFill>
                  <a:schemeClr val="tx1"/>
                </a:solidFill>
                <a:latin typeface="+mn-lt"/>
              </a:rPr>
              <a:t>bắt</a:t>
            </a:r>
            <a:r>
              <a:rPr lang="en-US" sz="2800" b="0" dirty="0">
                <a:solidFill>
                  <a:schemeClr val="tx1"/>
                </a:solidFill>
                <a:latin typeface="+mn-lt"/>
              </a:rPr>
              <a:t> </a:t>
            </a:r>
            <a:r>
              <a:rPr lang="en-US" sz="2800" b="0" dirty="0" err="1">
                <a:solidFill>
                  <a:schemeClr val="tx1"/>
                </a:solidFill>
                <a:latin typeface="+mn-lt"/>
              </a:rPr>
              <a:t>tay</a:t>
            </a:r>
            <a:r>
              <a:rPr lang="en-US" sz="2800" b="0" dirty="0">
                <a:solidFill>
                  <a:schemeClr val="tx1"/>
                </a:solidFill>
                <a:latin typeface="+mn-lt"/>
              </a:rPr>
              <a:t> </a:t>
            </a:r>
            <a:r>
              <a:rPr lang="en-US" sz="2800" b="0" dirty="0" err="1">
                <a:solidFill>
                  <a:schemeClr val="tx1"/>
                </a:solidFill>
                <a:latin typeface="+mn-lt"/>
              </a:rPr>
              <a:t>với</a:t>
            </a:r>
            <a:r>
              <a:rPr lang="en-US" sz="2800" b="0" dirty="0">
                <a:solidFill>
                  <a:schemeClr val="tx1"/>
                </a:solidFill>
                <a:latin typeface="+mn-lt"/>
              </a:rPr>
              <a:t> </a:t>
            </a:r>
            <a:r>
              <a:rPr lang="en-US" sz="2800" b="0" dirty="0" err="1">
                <a:solidFill>
                  <a:schemeClr val="tx1"/>
                </a:solidFill>
                <a:latin typeface="+mn-lt"/>
              </a:rPr>
              <a:t>nhau</a:t>
            </a:r>
            <a:r>
              <a:rPr lang="en-US" sz="2800" b="0" dirty="0">
                <a:solidFill>
                  <a:schemeClr val="tx1"/>
                </a:solidFill>
                <a:latin typeface="+mn-lt"/>
              </a:rPr>
              <a:t>. </a:t>
            </a:r>
            <a:r>
              <a:rPr lang="en-US" sz="2800" b="0" dirty="0" err="1">
                <a:solidFill>
                  <a:schemeClr val="tx1"/>
                </a:solidFill>
                <a:latin typeface="+mn-lt"/>
              </a:rPr>
              <a:t>Chứng</a:t>
            </a:r>
            <a:r>
              <a:rPr lang="en-US" sz="2800" b="0" dirty="0">
                <a:solidFill>
                  <a:schemeClr val="tx1"/>
                </a:solidFill>
                <a:latin typeface="+mn-lt"/>
              </a:rPr>
              <a:t> </a:t>
            </a:r>
            <a:r>
              <a:rPr lang="en-US" sz="2800" b="0" dirty="0" err="1">
                <a:solidFill>
                  <a:schemeClr val="tx1"/>
                </a:solidFill>
                <a:latin typeface="+mn-lt"/>
              </a:rPr>
              <a:t>minh</a:t>
            </a:r>
            <a:r>
              <a:rPr lang="en-US" sz="2800" b="0" dirty="0">
                <a:solidFill>
                  <a:schemeClr val="tx1"/>
                </a:solidFill>
                <a:latin typeface="+mn-lt"/>
              </a:rPr>
              <a:t> </a:t>
            </a:r>
            <a:r>
              <a:rPr lang="en-US" sz="2800" b="0" dirty="0" err="1">
                <a:solidFill>
                  <a:schemeClr val="tx1"/>
                </a:solidFill>
                <a:latin typeface="+mn-lt"/>
              </a:rPr>
              <a:t>rằng</a:t>
            </a:r>
            <a:r>
              <a:rPr lang="en-US" sz="2800" b="0" dirty="0">
                <a:solidFill>
                  <a:schemeClr val="tx1"/>
                </a:solidFill>
                <a:latin typeface="+mn-lt"/>
              </a:rPr>
              <a:t> </a:t>
            </a:r>
            <a:r>
              <a:rPr lang="en-US" sz="2800" b="0" dirty="0" err="1">
                <a:solidFill>
                  <a:schemeClr val="tx1"/>
                </a:solidFill>
                <a:latin typeface="+mn-lt"/>
              </a:rPr>
              <a:t>số</a:t>
            </a:r>
            <a:r>
              <a:rPr lang="en-US" sz="2800" b="0" dirty="0">
                <a:solidFill>
                  <a:schemeClr val="tx1"/>
                </a:solidFill>
                <a:latin typeface="+mn-lt"/>
              </a:rPr>
              <a:t> </a:t>
            </a:r>
            <a:r>
              <a:rPr lang="en-US" sz="2800" b="0" dirty="0" err="1">
                <a:solidFill>
                  <a:schemeClr val="tx1"/>
                </a:solidFill>
                <a:latin typeface="+mn-lt"/>
              </a:rPr>
              <a:t>người</a:t>
            </a:r>
            <a:r>
              <a:rPr lang="en-US" sz="2800" b="0" dirty="0">
                <a:solidFill>
                  <a:schemeClr val="tx1"/>
                </a:solidFill>
                <a:latin typeface="+mn-lt"/>
              </a:rPr>
              <a:t> </a:t>
            </a:r>
            <a:r>
              <a:rPr lang="en-US" sz="2800" b="0" dirty="0" err="1">
                <a:solidFill>
                  <a:schemeClr val="tx1"/>
                </a:solidFill>
                <a:latin typeface="+mn-lt"/>
              </a:rPr>
              <a:t>bắt</a:t>
            </a:r>
            <a:r>
              <a:rPr lang="en-US" sz="2800" b="0" dirty="0">
                <a:solidFill>
                  <a:schemeClr val="tx1"/>
                </a:solidFill>
                <a:latin typeface="+mn-lt"/>
              </a:rPr>
              <a:t> </a:t>
            </a:r>
            <a:r>
              <a:rPr lang="en-US" sz="2800" b="0" dirty="0" err="1">
                <a:solidFill>
                  <a:schemeClr val="tx1"/>
                </a:solidFill>
                <a:latin typeface="+mn-lt"/>
              </a:rPr>
              <a:t>tay</a:t>
            </a:r>
            <a:r>
              <a:rPr lang="en-US" sz="2800" b="0" dirty="0">
                <a:solidFill>
                  <a:schemeClr val="tx1"/>
                </a:solidFill>
                <a:latin typeface="+mn-lt"/>
              </a:rPr>
              <a:t> </a:t>
            </a:r>
            <a:r>
              <a:rPr lang="en-US" sz="2800" b="0" dirty="0" err="1">
                <a:solidFill>
                  <a:schemeClr val="tx1"/>
                </a:solidFill>
                <a:latin typeface="+mn-lt"/>
              </a:rPr>
              <a:t>với</a:t>
            </a:r>
            <a:r>
              <a:rPr lang="en-US" sz="2800" b="0" dirty="0">
                <a:solidFill>
                  <a:schemeClr val="tx1"/>
                </a:solidFill>
                <a:latin typeface="+mn-lt"/>
              </a:rPr>
              <a:t> </a:t>
            </a:r>
            <a:r>
              <a:rPr lang="en-US" sz="2800" b="0" dirty="0" err="1">
                <a:solidFill>
                  <a:schemeClr val="tx1"/>
                </a:solidFill>
                <a:latin typeface="+mn-lt"/>
              </a:rPr>
              <a:t>một</a:t>
            </a:r>
            <a:r>
              <a:rPr lang="en-US" sz="2800" b="0" dirty="0">
                <a:solidFill>
                  <a:schemeClr val="tx1"/>
                </a:solidFill>
                <a:latin typeface="+mn-lt"/>
              </a:rPr>
              <a:t> </a:t>
            </a:r>
            <a:r>
              <a:rPr lang="en-US" sz="2800" b="0" dirty="0" err="1">
                <a:solidFill>
                  <a:schemeClr val="tx1"/>
                </a:solidFill>
                <a:latin typeface="+mn-lt"/>
              </a:rPr>
              <a:t>số</a:t>
            </a:r>
            <a:r>
              <a:rPr lang="en-US" sz="2800" b="0" dirty="0">
                <a:solidFill>
                  <a:schemeClr val="tx1"/>
                </a:solidFill>
                <a:latin typeface="+mn-lt"/>
              </a:rPr>
              <a:t> </a:t>
            </a:r>
            <a:r>
              <a:rPr lang="en-US" sz="2800" b="0" dirty="0" err="1">
                <a:solidFill>
                  <a:schemeClr val="tx1"/>
                </a:solidFill>
                <a:latin typeface="+mn-lt"/>
              </a:rPr>
              <a:t>lẻ</a:t>
            </a:r>
            <a:r>
              <a:rPr lang="en-US" sz="2800" b="0" dirty="0">
                <a:solidFill>
                  <a:schemeClr val="tx1"/>
                </a:solidFill>
                <a:latin typeface="+mn-lt"/>
              </a:rPr>
              <a:t> </a:t>
            </a:r>
            <a:r>
              <a:rPr lang="en-US" sz="2800" b="0" dirty="0" err="1">
                <a:solidFill>
                  <a:schemeClr val="tx1"/>
                </a:solidFill>
                <a:latin typeface="+mn-lt"/>
              </a:rPr>
              <a:t>người</a:t>
            </a:r>
            <a:r>
              <a:rPr lang="en-US" sz="2800" b="0" dirty="0">
                <a:solidFill>
                  <a:schemeClr val="tx1"/>
                </a:solidFill>
                <a:latin typeface="+mn-lt"/>
              </a:rPr>
              <a:t> </a:t>
            </a:r>
            <a:r>
              <a:rPr lang="en-US" sz="2800" b="0" dirty="0" err="1">
                <a:solidFill>
                  <a:schemeClr val="tx1"/>
                </a:solidFill>
                <a:latin typeface="+mn-lt"/>
              </a:rPr>
              <a:t>khác</a:t>
            </a:r>
            <a:r>
              <a:rPr lang="en-US" sz="2800" b="0" dirty="0">
                <a:solidFill>
                  <a:schemeClr val="tx1"/>
                </a:solidFill>
                <a:latin typeface="+mn-lt"/>
              </a:rPr>
              <a:t> </a:t>
            </a:r>
            <a:r>
              <a:rPr lang="en-US" sz="2800" b="0" dirty="0" err="1">
                <a:solidFill>
                  <a:schemeClr val="tx1"/>
                </a:solidFill>
                <a:latin typeface="+mn-lt"/>
              </a:rPr>
              <a:t>là</a:t>
            </a:r>
            <a:r>
              <a:rPr lang="en-US" sz="2800" b="0" dirty="0">
                <a:solidFill>
                  <a:schemeClr val="tx1"/>
                </a:solidFill>
                <a:latin typeface="+mn-lt"/>
              </a:rPr>
              <a:t> </a:t>
            </a:r>
            <a:r>
              <a:rPr lang="en-US" sz="2800" b="0" dirty="0" err="1">
                <a:solidFill>
                  <a:schemeClr val="tx1"/>
                </a:solidFill>
                <a:latin typeface="+mn-lt"/>
              </a:rPr>
              <a:t>chẵn</a:t>
            </a:r>
            <a:r>
              <a:rPr lang="en-US" sz="2800" b="0" dirty="0">
                <a:solidFill>
                  <a:schemeClr val="tx1"/>
                </a:solidFill>
                <a:latin typeface="+mn-lt"/>
              </a:rPr>
              <a:t>.</a:t>
            </a:r>
          </a:p>
        </p:txBody>
      </p:sp>
      <p:sp>
        <p:nvSpPr>
          <p:cNvPr id="8" name="TextBox 7"/>
          <p:cNvSpPr txBox="1"/>
          <p:nvPr/>
        </p:nvSpPr>
        <p:spPr>
          <a:xfrm>
            <a:off x="141515" y="2668610"/>
            <a:ext cx="8763000" cy="3754874"/>
          </a:xfrm>
          <a:prstGeom prst="rect">
            <a:avLst/>
          </a:prstGeom>
          <a:noFill/>
        </p:spPr>
        <p:txBody>
          <a:bodyPr wrap="square" rtlCol="0">
            <a:spAutoFit/>
          </a:bodyPr>
          <a:lstStyle/>
          <a:p>
            <a:pPr algn="l"/>
            <a:r>
              <a:rPr lang="en-US" sz="2800">
                <a:solidFill>
                  <a:srgbClr val="002060"/>
                </a:solidFill>
                <a:latin typeface="+mn-lt"/>
              </a:rPr>
              <a:t>Giải. </a:t>
            </a:r>
            <a:r>
              <a:rPr lang="en-US" sz="2800" b="0">
                <a:solidFill>
                  <a:schemeClr val="tx1"/>
                </a:solidFill>
                <a:latin typeface="+mn-lt"/>
              </a:rPr>
              <a:t>Lập đồ thị vô hướng G như sau:</a:t>
            </a:r>
          </a:p>
          <a:p>
            <a:pPr marL="457200" indent="-341313" algn="l">
              <a:buFont typeface="Wingdings" panose="05000000000000000000" pitchFamily="2" charset="2"/>
              <a:buChar char="§"/>
            </a:pPr>
            <a:r>
              <a:rPr lang="en-US" sz="2800" b="0">
                <a:solidFill>
                  <a:schemeClr val="tx1"/>
                </a:solidFill>
                <a:latin typeface="+mn-lt"/>
              </a:rPr>
              <a:t>Mỗi đỉnh là đại diện cho một người </a:t>
            </a:r>
          </a:p>
          <a:p>
            <a:pPr marL="457200" indent="-341313" algn="l">
              <a:buFont typeface="Wingdings" panose="05000000000000000000" pitchFamily="2" charset="2"/>
              <a:buChar char="§"/>
            </a:pPr>
            <a:r>
              <a:rPr lang="en-US" sz="2800" b="0">
                <a:solidFill>
                  <a:schemeClr val="tx1"/>
                </a:solidFill>
                <a:latin typeface="+mn-lt"/>
              </a:rPr>
              <a:t>Hai đỉnh nối với nhau bằng một cạnh nếu hai người đó bắt tay nhau</a:t>
            </a:r>
          </a:p>
          <a:p>
            <a:pPr algn="l"/>
            <a:r>
              <a:rPr lang="en-US" sz="2800" b="0">
                <a:solidFill>
                  <a:schemeClr val="tx1"/>
                </a:solidFill>
                <a:latin typeface="+mn-lt"/>
              </a:rPr>
              <a:t>Một người bắt tay với một số lẻ người khác, có nghĩa đỉnh tương ứng có bậc là lẻ. Theo hệ quả trên ta có điều chứng minh.</a:t>
            </a:r>
          </a:p>
        </p:txBody>
      </p:sp>
    </p:spTree>
    <p:extLst>
      <p:ext uri="{BB962C8B-B14F-4D97-AF65-F5344CB8AC3E}">
        <p14:creationId xmlns:p14="http://schemas.microsoft.com/office/powerpoint/2010/main" val="43829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idx="1"/>
          </p:nvPr>
        </p:nvSpPr>
        <p:spPr>
          <a:xfrm>
            <a:off x="152401" y="1045029"/>
            <a:ext cx="8839199" cy="2764972"/>
          </a:xfrm>
        </p:spPr>
        <p:txBody>
          <a:bodyPr/>
          <a:lstStyle/>
          <a:p>
            <a:pPr marL="0" indent="0" algn="just">
              <a:buNone/>
            </a:pPr>
            <a:r>
              <a:rPr lang="en-US" b="1">
                <a:solidFill>
                  <a:srgbClr val="0000FF"/>
                </a:solidFill>
              </a:rPr>
              <a:t>Ví dụ. </a:t>
            </a:r>
            <a:r>
              <a:rPr lang="fr-FR"/>
              <a:t>Cho  </a:t>
            </a:r>
            <a:r>
              <a:rPr lang="fr-FR" i="1"/>
              <a:t>G  </a:t>
            </a:r>
            <a:r>
              <a:rPr lang="fr-FR"/>
              <a:t>là đồ thị vô hướng có  6  đỉnh với các bậc lần lượt là  1, 2, 2, 2, 3  và  4. </a:t>
            </a:r>
            <a:r>
              <a:rPr lang="en-US"/>
              <a:t> </a:t>
            </a:r>
            <a:r>
              <a:rPr lang="fr-FR"/>
              <a:t>Tính số cạnh của  </a:t>
            </a:r>
            <a:r>
              <a:rPr lang="fr-FR" i="1"/>
              <a:t>G.</a:t>
            </a:r>
            <a:r>
              <a:rPr lang="fr-FR"/>
              <a:t> Hãy vẽ phác họa đồ thị  </a:t>
            </a:r>
            <a:r>
              <a:rPr lang="fr-FR" i="1"/>
              <a:t>G.</a:t>
            </a:r>
            <a:r>
              <a:rPr lang="fr-FR"/>
              <a:t> (một trường hợp là đồ thị đơn và một trường hợp là đồ thị có cả  khuyên và các cạnh song song).</a:t>
            </a:r>
            <a:endParaRPr lang="fr-FR" i="1"/>
          </a:p>
          <a:p>
            <a:pPr marL="0" indent="0">
              <a:spcAft>
                <a:spcPts val="600"/>
              </a:spcAft>
              <a:buNone/>
            </a:pPr>
            <a:endParaRPr lang="en-US"/>
          </a:p>
          <a:p>
            <a:pPr marL="0" indent="0" eaLnBrk="1" hangingPunct="1">
              <a:spcAft>
                <a:spcPts val="600"/>
              </a:spcAft>
              <a:buNone/>
            </a:pPr>
            <a:endParaRPr lang="en-US" b="1">
              <a:solidFill>
                <a:srgbClr val="0000FF"/>
              </a:solidFill>
            </a:endParaRPr>
          </a:p>
        </p:txBody>
      </p:sp>
      <p:sp>
        <p:nvSpPr>
          <p:cNvPr id="4" name="Rectangle 3"/>
          <p:cNvSpPr txBox="1">
            <a:spLocks noChangeArrowheads="1"/>
          </p:cNvSpPr>
          <p:nvPr/>
        </p:nvSpPr>
        <p:spPr bwMode="auto">
          <a:xfrm>
            <a:off x="152400" y="3429000"/>
            <a:ext cx="8839199"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a:buNone/>
            </a:pPr>
            <a:r>
              <a:rPr lang="en-US" b="1" kern="0" dirty="0" err="1">
                <a:solidFill>
                  <a:srgbClr val="0000FF"/>
                </a:solidFill>
              </a:rPr>
              <a:t>Ví</a:t>
            </a:r>
            <a:r>
              <a:rPr lang="en-US" b="1" kern="0" dirty="0">
                <a:solidFill>
                  <a:srgbClr val="0000FF"/>
                </a:solidFill>
              </a:rPr>
              <a:t> </a:t>
            </a:r>
            <a:r>
              <a:rPr lang="en-US" b="1" kern="0" dirty="0" err="1">
                <a:solidFill>
                  <a:srgbClr val="0000FF"/>
                </a:solidFill>
              </a:rPr>
              <a:t>dụ</a:t>
            </a:r>
            <a:r>
              <a:rPr lang="en-US" b="1" kern="0" dirty="0">
                <a:solidFill>
                  <a:srgbClr val="0000FF"/>
                </a:solidFill>
              </a:rPr>
              <a:t>. </a:t>
            </a:r>
            <a:r>
              <a:rPr lang="fr-FR" b="0" dirty="0"/>
              <a:t>Cho  </a:t>
            </a:r>
            <a:r>
              <a:rPr lang="fr-FR" b="0" i="1" dirty="0"/>
              <a:t>H</a:t>
            </a:r>
            <a:r>
              <a:rPr lang="fr-FR" b="0" dirty="0"/>
              <a:t>  là </a:t>
            </a:r>
            <a:r>
              <a:rPr lang="fr-FR" b="0" dirty="0" err="1"/>
              <a:t>đồ</a:t>
            </a:r>
            <a:r>
              <a:rPr lang="fr-FR" b="0" dirty="0"/>
              <a:t> </a:t>
            </a:r>
            <a:r>
              <a:rPr lang="fr-FR" b="0" dirty="0" err="1"/>
              <a:t>thị</a:t>
            </a:r>
            <a:r>
              <a:rPr lang="fr-FR" b="0" dirty="0"/>
              <a:t> </a:t>
            </a:r>
            <a:r>
              <a:rPr lang="fr-FR" b="0" dirty="0" err="1"/>
              <a:t>vô</a:t>
            </a:r>
            <a:r>
              <a:rPr lang="fr-FR" b="0" dirty="0"/>
              <a:t> </a:t>
            </a:r>
            <a:r>
              <a:rPr lang="fr-FR" b="0" dirty="0" err="1"/>
              <a:t>hướng</a:t>
            </a:r>
            <a:r>
              <a:rPr lang="fr-FR" b="0" dirty="0"/>
              <a:t> </a:t>
            </a:r>
            <a:r>
              <a:rPr lang="fr-FR" b="0" dirty="0" err="1"/>
              <a:t>có</a:t>
            </a:r>
            <a:r>
              <a:rPr lang="fr-FR" b="0" dirty="0"/>
              <a:t>  34  </a:t>
            </a:r>
            <a:r>
              <a:rPr lang="fr-FR" b="0" dirty="0" err="1"/>
              <a:t>cạnh</a:t>
            </a:r>
            <a:r>
              <a:rPr lang="fr-FR" b="0" dirty="0"/>
              <a:t>, 3  </a:t>
            </a:r>
            <a:r>
              <a:rPr lang="fr-FR" b="0" dirty="0" err="1"/>
              <a:t>đỉnh</a:t>
            </a:r>
            <a:r>
              <a:rPr lang="fr-FR" b="0" dirty="0"/>
              <a:t> </a:t>
            </a:r>
            <a:r>
              <a:rPr lang="fr-FR" b="0" dirty="0" err="1"/>
              <a:t>bậc</a:t>
            </a:r>
            <a:r>
              <a:rPr lang="fr-FR" b="0" dirty="0"/>
              <a:t>  6 </a:t>
            </a:r>
            <a:r>
              <a:rPr lang="fr-FR" b="0" dirty="0" err="1"/>
              <a:t>và</a:t>
            </a:r>
            <a:r>
              <a:rPr lang="fr-FR" b="0" dirty="0"/>
              <a:t> </a:t>
            </a:r>
            <a:r>
              <a:rPr lang="fr-FR" b="0" dirty="0" err="1"/>
              <a:t>các</a:t>
            </a:r>
            <a:r>
              <a:rPr lang="fr-FR" b="0" dirty="0"/>
              <a:t> </a:t>
            </a:r>
            <a:r>
              <a:rPr lang="fr-FR" b="0" dirty="0" err="1"/>
              <a:t>đỉnh</a:t>
            </a:r>
            <a:r>
              <a:rPr lang="fr-FR" b="0" dirty="0"/>
              <a:t> </a:t>
            </a:r>
            <a:r>
              <a:rPr lang="fr-FR" b="0" dirty="0" err="1"/>
              <a:t>còn</a:t>
            </a:r>
            <a:r>
              <a:rPr lang="fr-FR" b="0" dirty="0"/>
              <a:t> </a:t>
            </a:r>
            <a:r>
              <a:rPr lang="fr-FR" b="0" dirty="0" err="1"/>
              <a:t>lại</a:t>
            </a:r>
            <a:r>
              <a:rPr lang="fr-FR" b="0" dirty="0"/>
              <a:t> </a:t>
            </a:r>
            <a:r>
              <a:rPr lang="en-US" b="0" dirty="0"/>
              <a:t>có </a:t>
            </a:r>
            <a:r>
              <a:rPr lang="en-US" b="0" dirty="0" err="1"/>
              <a:t>bậc</a:t>
            </a:r>
            <a:r>
              <a:rPr lang="en-US" b="0" dirty="0"/>
              <a:t> 5 và </a:t>
            </a:r>
            <a:r>
              <a:rPr lang="en-US" b="0" dirty="0" err="1"/>
              <a:t>bậc</a:t>
            </a:r>
            <a:r>
              <a:rPr lang="en-US" b="0" dirty="0"/>
              <a:t> 8</a:t>
            </a:r>
            <a:r>
              <a:rPr lang="fr-FR" b="0" dirty="0"/>
              <a:t>. </a:t>
            </a:r>
            <a:r>
              <a:rPr lang="fr-FR" b="0" dirty="0" err="1"/>
              <a:t>Hãy</a:t>
            </a:r>
            <a:r>
              <a:rPr lang="fr-FR" b="0" dirty="0"/>
              <a:t> </a:t>
            </a:r>
            <a:r>
              <a:rPr lang="fr-FR" b="0" dirty="0" err="1"/>
              <a:t>xác</a:t>
            </a:r>
            <a:r>
              <a:rPr lang="fr-FR" b="0" dirty="0"/>
              <a:t> </a:t>
            </a:r>
            <a:r>
              <a:rPr lang="fr-FR" b="0" dirty="0" err="1"/>
              <a:t>định</a:t>
            </a:r>
            <a:r>
              <a:rPr lang="fr-FR" b="0" dirty="0"/>
              <a:t> </a:t>
            </a:r>
            <a:r>
              <a:rPr lang="fr-FR" b="0" dirty="0" err="1"/>
              <a:t>số</a:t>
            </a:r>
            <a:r>
              <a:rPr lang="fr-FR" b="0" dirty="0"/>
              <a:t> </a:t>
            </a:r>
            <a:r>
              <a:rPr lang="fr-FR" b="0" dirty="0" err="1"/>
              <a:t>đỉnh</a:t>
            </a:r>
            <a:r>
              <a:rPr lang="fr-FR" b="0" dirty="0"/>
              <a:t> </a:t>
            </a:r>
            <a:r>
              <a:rPr lang="fr-FR" b="0" dirty="0" err="1"/>
              <a:t>của</a:t>
            </a:r>
            <a:r>
              <a:rPr lang="fr-FR" b="0" dirty="0"/>
              <a:t>  </a:t>
            </a:r>
            <a:r>
              <a:rPr lang="fr-FR" b="0" i="1" dirty="0"/>
              <a:t>H. </a:t>
            </a:r>
            <a:endParaRPr lang="en-US" b="0" dirty="0"/>
          </a:p>
          <a:p>
            <a:pPr marL="0" indent="0">
              <a:spcAft>
                <a:spcPts val="600"/>
              </a:spcAft>
              <a:buFont typeface="Wingdings" pitchFamily="2" charset="2"/>
              <a:buNone/>
            </a:pPr>
            <a:endParaRPr lang="en-US" b="0" kern="0" dirty="0"/>
          </a:p>
          <a:p>
            <a:pPr marL="0" indent="0" eaLnBrk="1" hangingPunct="1">
              <a:spcAft>
                <a:spcPts val="600"/>
              </a:spcAft>
              <a:buFont typeface="Wingdings" pitchFamily="2" charset="2"/>
              <a:buNone/>
            </a:pPr>
            <a:endParaRPr lang="en-US" b="1" kern="0" dirty="0">
              <a:solidFill>
                <a:srgbClr val="0000FF"/>
              </a:solidFill>
            </a:endParaRPr>
          </a:p>
        </p:txBody>
      </p:sp>
      <p:sp>
        <p:nvSpPr>
          <p:cNvPr id="5" name="Rectangle 3"/>
          <p:cNvSpPr txBox="1">
            <a:spLocks noChangeArrowheads="1"/>
          </p:cNvSpPr>
          <p:nvPr/>
        </p:nvSpPr>
        <p:spPr bwMode="auto">
          <a:xfrm>
            <a:off x="145143" y="5029200"/>
            <a:ext cx="8839199"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lgn="just" eaLnBrk="1" hangingPunct="1">
              <a:buFontTx/>
              <a:buNone/>
            </a:pPr>
            <a:r>
              <a:rPr lang="en-US" b="1" kern="0">
                <a:solidFill>
                  <a:srgbClr val="0000FF"/>
                </a:solidFill>
              </a:rPr>
              <a:t>Ví dụ. </a:t>
            </a:r>
            <a:r>
              <a:rPr lang="en-US" altLang="en-US" b="0"/>
              <a:t>Vẽ đồ thị đơn vô hướng gồm 6 đỉnh với bậc</a:t>
            </a:r>
          </a:p>
          <a:p>
            <a:pPr algn="just" eaLnBrk="1" hangingPunct="1">
              <a:buFontTx/>
              <a:buNone/>
            </a:pPr>
            <a:r>
              <a:rPr lang="en-US" altLang="en-US" b="0"/>
              <a:t>2, 2, 3, 3, 3, 5</a:t>
            </a:r>
            <a:endParaRPr lang="en-US" b="0" kern="0"/>
          </a:p>
          <a:p>
            <a:pPr marL="0" indent="0" eaLnBrk="1" hangingPunct="1">
              <a:spcAft>
                <a:spcPts val="600"/>
              </a:spcAft>
              <a:buFont typeface="Wingdings" pitchFamily="2" charset="2"/>
              <a:buNone/>
            </a:pPr>
            <a:endParaRPr lang="en-US" b="1" kern="0">
              <a:solidFill>
                <a:srgbClr val="0000FF"/>
              </a:solidFill>
            </a:endParaRPr>
          </a:p>
        </p:txBody>
      </p:sp>
    </p:spTree>
    <p:extLst>
      <p:ext uri="{BB962C8B-B14F-4D97-AF65-F5344CB8AC3E}">
        <p14:creationId xmlns:p14="http://schemas.microsoft.com/office/powerpoint/2010/main" val="1423685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6200" y="0"/>
            <a:ext cx="8610600" cy="963613"/>
          </a:xfrm>
        </p:spPr>
        <p:txBody>
          <a:bodyPr/>
          <a:lstStyle/>
          <a:p>
            <a:pPr eaLnBrk="1" hangingPunct="1"/>
            <a:r>
              <a:rPr lang="en-US" sz="4000" b="1">
                <a:solidFill>
                  <a:srgbClr val="FFFF00"/>
                </a:solidFill>
              </a:rPr>
              <a:t>3. Biểu diễn đồ thị</a:t>
            </a:r>
          </a:p>
        </p:txBody>
      </p:sp>
      <p:sp>
        <p:nvSpPr>
          <p:cNvPr id="6" name="TextBox 23"/>
          <p:cNvSpPr>
            <a:spLocks noChangeArrowheads="1"/>
          </p:cNvSpPr>
          <p:nvPr/>
        </p:nvSpPr>
        <p:spPr bwMode="auto">
          <a:xfrm>
            <a:off x="2286000" y="18288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A</a:t>
            </a:r>
            <a:endParaRPr lang="en-SG">
              <a:solidFill>
                <a:srgbClr val="002060"/>
              </a:solidFill>
              <a:latin typeface="Times New Roman" pitchFamily="18" charset="0"/>
            </a:endParaRPr>
          </a:p>
        </p:txBody>
      </p:sp>
      <p:sp>
        <p:nvSpPr>
          <p:cNvPr id="7" name="TextBox 24"/>
          <p:cNvSpPr>
            <a:spLocks noChangeArrowheads="1"/>
          </p:cNvSpPr>
          <p:nvPr/>
        </p:nvSpPr>
        <p:spPr bwMode="auto">
          <a:xfrm>
            <a:off x="914400" y="31242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B</a:t>
            </a:r>
            <a:endParaRPr lang="en-SG">
              <a:solidFill>
                <a:srgbClr val="002060"/>
              </a:solidFill>
              <a:latin typeface="Times New Roman" pitchFamily="18" charset="0"/>
            </a:endParaRPr>
          </a:p>
        </p:txBody>
      </p:sp>
      <p:sp>
        <p:nvSpPr>
          <p:cNvPr id="8" name="TextBox 25"/>
          <p:cNvSpPr>
            <a:spLocks noChangeArrowheads="1"/>
          </p:cNvSpPr>
          <p:nvPr/>
        </p:nvSpPr>
        <p:spPr bwMode="auto">
          <a:xfrm>
            <a:off x="2438400" y="41148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C</a:t>
            </a:r>
            <a:endParaRPr lang="en-SG">
              <a:solidFill>
                <a:srgbClr val="002060"/>
              </a:solidFill>
              <a:latin typeface="Times New Roman" pitchFamily="18" charset="0"/>
            </a:endParaRPr>
          </a:p>
        </p:txBody>
      </p:sp>
      <p:sp>
        <p:nvSpPr>
          <p:cNvPr id="9" name="TextBox 26"/>
          <p:cNvSpPr>
            <a:spLocks noChangeArrowheads="1"/>
          </p:cNvSpPr>
          <p:nvPr/>
        </p:nvSpPr>
        <p:spPr bwMode="auto">
          <a:xfrm>
            <a:off x="3657600" y="29718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D</a:t>
            </a:r>
            <a:endParaRPr lang="en-SG">
              <a:solidFill>
                <a:srgbClr val="002060"/>
              </a:solidFill>
              <a:latin typeface="Times New Roman" pitchFamily="18" charset="0"/>
            </a:endParaRPr>
          </a:p>
        </p:txBody>
      </p:sp>
      <p:cxnSp>
        <p:nvCxnSpPr>
          <p:cNvPr id="10" name="Straight Arrow Connector 28"/>
          <p:cNvCxnSpPr>
            <a:cxnSpLocks noChangeShapeType="1"/>
            <a:stCxn id="7" idx="6"/>
            <a:endCxn id="6" idx="3"/>
          </p:cNvCxnSpPr>
          <p:nvPr/>
        </p:nvCxnSpPr>
        <p:spPr bwMode="auto">
          <a:xfrm flipV="1">
            <a:off x="1447800" y="2271713"/>
            <a:ext cx="915988" cy="1112837"/>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31"/>
          <p:cNvCxnSpPr>
            <a:cxnSpLocks noChangeShapeType="1"/>
            <a:stCxn id="7" idx="0"/>
            <a:endCxn id="6" idx="2"/>
          </p:cNvCxnSpPr>
          <p:nvPr/>
        </p:nvCxnSpPr>
        <p:spPr bwMode="auto">
          <a:xfrm rot="5400000" flipH="1" flipV="1">
            <a:off x="1216025" y="2054225"/>
            <a:ext cx="1035050" cy="11049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34"/>
          <p:cNvCxnSpPr>
            <a:cxnSpLocks noChangeShapeType="1"/>
            <a:stCxn id="8" idx="2"/>
            <a:endCxn id="7" idx="5"/>
          </p:cNvCxnSpPr>
          <p:nvPr/>
        </p:nvCxnSpPr>
        <p:spPr bwMode="auto">
          <a:xfrm rot="10800000">
            <a:off x="1370013" y="3567113"/>
            <a:ext cx="1068387" cy="808037"/>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37"/>
          <p:cNvCxnSpPr>
            <a:cxnSpLocks noChangeShapeType="1"/>
            <a:stCxn id="9" idx="1"/>
            <a:endCxn id="6" idx="5"/>
          </p:cNvCxnSpPr>
          <p:nvPr/>
        </p:nvCxnSpPr>
        <p:spPr bwMode="auto">
          <a:xfrm rot="16200000" flipV="1">
            <a:off x="2850357" y="2162969"/>
            <a:ext cx="776287" cy="993775"/>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41"/>
          <p:cNvCxnSpPr>
            <a:cxnSpLocks noChangeShapeType="1"/>
            <a:stCxn id="8" idx="7"/>
            <a:endCxn id="9" idx="3"/>
          </p:cNvCxnSpPr>
          <p:nvPr/>
        </p:nvCxnSpPr>
        <p:spPr bwMode="auto">
          <a:xfrm rot="5400000" flipH="1" flipV="1">
            <a:off x="2926557" y="3382169"/>
            <a:ext cx="776287" cy="841375"/>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46"/>
          <p:cNvCxnSpPr>
            <a:cxnSpLocks noChangeShapeType="1"/>
            <a:stCxn id="6" idx="4"/>
            <a:endCxn id="8" idx="0"/>
          </p:cNvCxnSpPr>
          <p:nvPr/>
        </p:nvCxnSpPr>
        <p:spPr bwMode="auto">
          <a:xfrm rot="16200000" flipH="1">
            <a:off x="1745456" y="3155157"/>
            <a:ext cx="1766887" cy="1524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16" name="TextBox 49"/>
          <p:cNvSpPr txBox="1">
            <a:spLocks noChangeArrowheads="1"/>
          </p:cNvSpPr>
          <p:nvPr/>
        </p:nvSpPr>
        <p:spPr bwMode="auto">
          <a:xfrm>
            <a:off x="1295400" y="2362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1</a:t>
            </a:r>
            <a:endParaRPr lang="en-SG" baseline="-25000">
              <a:solidFill>
                <a:srgbClr val="002060"/>
              </a:solidFill>
              <a:latin typeface="Times New Roman" pitchFamily="18" charset="0"/>
            </a:endParaRPr>
          </a:p>
        </p:txBody>
      </p:sp>
      <p:sp>
        <p:nvSpPr>
          <p:cNvPr id="17" name="TextBox 50"/>
          <p:cNvSpPr txBox="1">
            <a:spLocks noChangeArrowheads="1"/>
          </p:cNvSpPr>
          <p:nvPr/>
        </p:nvSpPr>
        <p:spPr bwMode="auto">
          <a:xfrm>
            <a:off x="1752600" y="2819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2</a:t>
            </a:r>
            <a:endParaRPr lang="en-SG" baseline="-25000">
              <a:solidFill>
                <a:srgbClr val="002060"/>
              </a:solidFill>
              <a:latin typeface="Times New Roman" pitchFamily="18" charset="0"/>
            </a:endParaRPr>
          </a:p>
        </p:txBody>
      </p:sp>
      <p:sp>
        <p:nvSpPr>
          <p:cNvPr id="18" name="TextBox 51"/>
          <p:cNvSpPr txBox="1">
            <a:spLocks noChangeArrowheads="1"/>
          </p:cNvSpPr>
          <p:nvPr/>
        </p:nvSpPr>
        <p:spPr bwMode="auto">
          <a:xfrm>
            <a:off x="2590800" y="3048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3</a:t>
            </a:r>
            <a:endParaRPr lang="en-SG" baseline="-25000">
              <a:solidFill>
                <a:srgbClr val="002060"/>
              </a:solidFill>
              <a:latin typeface="Times New Roman" pitchFamily="18" charset="0"/>
            </a:endParaRPr>
          </a:p>
        </p:txBody>
      </p:sp>
      <p:sp>
        <p:nvSpPr>
          <p:cNvPr id="19" name="TextBox 52"/>
          <p:cNvSpPr txBox="1">
            <a:spLocks noChangeArrowheads="1"/>
          </p:cNvSpPr>
          <p:nvPr/>
        </p:nvSpPr>
        <p:spPr bwMode="auto">
          <a:xfrm>
            <a:off x="3124200" y="2286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4</a:t>
            </a:r>
            <a:endParaRPr lang="en-SG" baseline="-25000">
              <a:solidFill>
                <a:srgbClr val="002060"/>
              </a:solidFill>
              <a:latin typeface="Times New Roman" pitchFamily="18" charset="0"/>
            </a:endParaRPr>
          </a:p>
        </p:txBody>
      </p:sp>
      <p:sp>
        <p:nvSpPr>
          <p:cNvPr id="20" name="TextBox 53"/>
          <p:cNvSpPr txBox="1">
            <a:spLocks noChangeArrowheads="1"/>
          </p:cNvSpPr>
          <p:nvPr/>
        </p:nvSpPr>
        <p:spPr bwMode="auto">
          <a:xfrm>
            <a:off x="1524000" y="3886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5</a:t>
            </a:r>
            <a:endParaRPr lang="en-SG" baseline="-25000">
              <a:solidFill>
                <a:srgbClr val="002060"/>
              </a:solidFill>
              <a:latin typeface="Times New Roman" pitchFamily="18" charset="0"/>
            </a:endParaRPr>
          </a:p>
        </p:txBody>
      </p:sp>
      <p:sp>
        <p:nvSpPr>
          <p:cNvPr id="21" name="TextBox 54"/>
          <p:cNvSpPr txBox="1">
            <a:spLocks noChangeArrowheads="1"/>
          </p:cNvSpPr>
          <p:nvPr/>
        </p:nvSpPr>
        <p:spPr bwMode="auto">
          <a:xfrm>
            <a:off x="3200400" y="3733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6</a:t>
            </a:r>
            <a:endParaRPr lang="en-SG" baseline="-25000">
              <a:solidFill>
                <a:srgbClr val="002060"/>
              </a:solidFill>
              <a:latin typeface="Times New Roman" pitchFamily="18" charset="0"/>
            </a:endParaRPr>
          </a:p>
        </p:txBody>
      </p:sp>
      <p:sp>
        <p:nvSpPr>
          <p:cNvPr id="22" name="TextBox 55"/>
          <p:cNvSpPr>
            <a:spLocks noChangeArrowheads="1"/>
          </p:cNvSpPr>
          <p:nvPr/>
        </p:nvSpPr>
        <p:spPr bwMode="auto">
          <a:xfrm>
            <a:off x="6553200" y="16764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A</a:t>
            </a:r>
            <a:endParaRPr lang="en-SG">
              <a:solidFill>
                <a:srgbClr val="002060"/>
              </a:solidFill>
              <a:latin typeface="Times New Roman" pitchFamily="18" charset="0"/>
            </a:endParaRPr>
          </a:p>
        </p:txBody>
      </p:sp>
      <p:sp>
        <p:nvSpPr>
          <p:cNvPr id="23" name="TextBox 56"/>
          <p:cNvSpPr>
            <a:spLocks noChangeArrowheads="1"/>
          </p:cNvSpPr>
          <p:nvPr/>
        </p:nvSpPr>
        <p:spPr bwMode="auto">
          <a:xfrm>
            <a:off x="5181600" y="29718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B</a:t>
            </a:r>
            <a:endParaRPr lang="en-SG">
              <a:solidFill>
                <a:srgbClr val="002060"/>
              </a:solidFill>
              <a:latin typeface="Times New Roman" pitchFamily="18" charset="0"/>
            </a:endParaRPr>
          </a:p>
        </p:txBody>
      </p:sp>
      <p:sp>
        <p:nvSpPr>
          <p:cNvPr id="24" name="TextBox 57"/>
          <p:cNvSpPr>
            <a:spLocks noChangeArrowheads="1"/>
          </p:cNvSpPr>
          <p:nvPr/>
        </p:nvSpPr>
        <p:spPr bwMode="auto">
          <a:xfrm>
            <a:off x="6705600" y="39624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C</a:t>
            </a:r>
            <a:endParaRPr lang="en-SG">
              <a:solidFill>
                <a:srgbClr val="002060"/>
              </a:solidFill>
              <a:latin typeface="Times New Roman" pitchFamily="18" charset="0"/>
            </a:endParaRPr>
          </a:p>
        </p:txBody>
      </p:sp>
      <p:sp>
        <p:nvSpPr>
          <p:cNvPr id="25" name="TextBox 58"/>
          <p:cNvSpPr>
            <a:spLocks noChangeArrowheads="1"/>
          </p:cNvSpPr>
          <p:nvPr/>
        </p:nvSpPr>
        <p:spPr bwMode="auto">
          <a:xfrm>
            <a:off x="7924800" y="28194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D</a:t>
            </a:r>
            <a:endParaRPr lang="en-SG">
              <a:solidFill>
                <a:srgbClr val="002060"/>
              </a:solidFill>
              <a:latin typeface="Times New Roman" pitchFamily="18" charset="0"/>
            </a:endParaRPr>
          </a:p>
        </p:txBody>
      </p:sp>
      <p:cxnSp>
        <p:nvCxnSpPr>
          <p:cNvPr id="26" name="Straight Arrow Connector 59"/>
          <p:cNvCxnSpPr>
            <a:cxnSpLocks noChangeShapeType="1"/>
            <a:stCxn id="23" idx="6"/>
            <a:endCxn id="22" idx="3"/>
          </p:cNvCxnSpPr>
          <p:nvPr/>
        </p:nvCxnSpPr>
        <p:spPr bwMode="auto">
          <a:xfrm flipV="1">
            <a:off x="5715000" y="2119313"/>
            <a:ext cx="915988" cy="1112837"/>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27" name="Straight Arrow Connector 60"/>
          <p:cNvCxnSpPr>
            <a:cxnSpLocks noChangeShapeType="1"/>
            <a:stCxn id="23" idx="0"/>
            <a:endCxn id="22" idx="2"/>
          </p:cNvCxnSpPr>
          <p:nvPr/>
        </p:nvCxnSpPr>
        <p:spPr bwMode="auto">
          <a:xfrm rot="5400000" flipH="1" flipV="1">
            <a:off x="5483225" y="1901825"/>
            <a:ext cx="1035050" cy="110490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28" name="Straight Arrow Connector 61"/>
          <p:cNvCxnSpPr>
            <a:cxnSpLocks noChangeShapeType="1"/>
            <a:stCxn id="24" idx="2"/>
            <a:endCxn id="23" idx="5"/>
          </p:cNvCxnSpPr>
          <p:nvPr/>
        </p:nvCxnSpPr>
        <p:spPr bwMode="auto">
          <a:xfrm rot="10800000">
            <a:off x="5637213" y="3414713"/>
            <a:ext cx="1068387" cy="808037"/>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29" name="Straight Arrow Connector 62"/>
          <p:cNvCxnSpPr>
            <a:cxnSpLocks noChangeShapeType="1"/>
            <a:stCxn id="25" idx="1"/>
            <a:endCxn id="22" idx="5"/>
          </p:cNvCxnSpPr>
          <p:nvPr/>
        </p:nvCxnSpPr>
        <p:spPr bwMode="auto">
          <a:xfrm rot="16200000" flipV="1">
            <a:off x="7117557" y="2010569"/>
            <a:ext cx="776287" cy="993775"/>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30" name="Straight Arrow Connector 63"/>
          <p:cNvCxnSpPr>
            <a:cxnSpLocks noChangeShapeType="1"/>
            <a:stCxn id="24" idx="7"/>
            <a:endCxn id="25" idx="3"/>
          </p:cNvCxnSpPr>
          <p:nvPr/>
        </p:nvCxnSpPr>
        <p:spPr bwMode="auto">
          <a:xfrm rot="5400000" flipH="1" flipV="1">
            <a:off x="7193757" y="3229769"/>
            <a:ext cx="776287" cy="841375"/>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31" name="Straight Arrow Connector 64"/>
          <p:cNvCxnSpPr>
            <a:cxnSpLocks noChangeShapeType="1"/>
            <a:stCxn id="22" idx="4"/>
            <a:endCxn id="24" idx="0"/>
          </p:cNvCxnSpPr>
          <p:nvPr/>
        </p:nvCxnSpPr>
        <p:spPr bwMode="auto">
          <a:xfrm rot="16200000" flipH="1">
            <a:off x="6012656" y="3002757"/>
            <a:ext cx="1766887" cy="15240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sp>
        <p:nvSpPr>
          <p:cNvPr id="32" name="TextBox 65"/>
          <p:cNvSpPr txBox="1">
            <a:spLocks noChangeArrowheads="1"/>
          </p:cNvSpPr>
          <p:nvPr/>
        </p:nvSpPr>
        <p:spPr bwMode="auto">
          <a:xfrm>
            <a:off x="5562600" y="2209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1</a:t>
            </a:r>
            <a:endParaRPr lang="en-SG" baseline="-25000">
              <a:solidFill>
                <a:srgbClr val="002060"/>
              </a:solidFill>
              <a:latin typeface="Times New Roman" pitchFamily="18" charset="0"/>
            </a:endParaRPr>
          </a:p>
        </p:txBody>
      </p:sp>
      <p:sp>
        <p:nvSpPr>
          <p:cNvPr id="33" name="TextBox 66"/>
          <p:cNvSpPr txBox="1">
            <a:spLocks noChangeArrowheads="1"/>
          </p:cNvSpPr>
          <p:nvPr/>
        </p:nvSpPr>
        <p:spPr bwMode="auto">
          <a:xfrm>
            <a:off x="6019800" y="2667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2</a:t>
            </a:r>
            <a:endParaRPr lang="en-SG" baseline="-25000">
              <a:solidFill>
                <a:srgbClr val="002060"/>
              </a:solidFill>
              <a:latin typeface="Times New Roman" pitchFamily="18" charset="0"/>
            </a:endParaRPr>
          </a:p>
        </p:txBody>
      </p:sp>
      <p:sp>
        <p:nvSpPr>
          <p:cNvPr id="34" name="TextBox 67"/>
          <p:cNvSpPr txBox="1">
            <a:spLocks noChangeArrowheads="1"/>
          </p:cNvSpPr>
          <p:nvPr/>
        </p:nvSpPr>
        <p:spPr bwMode="auto">
          <a:xfrm>
            <a:off x="6858000" y="2895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3</a:t>
            </a:r>
            <a:endParaRPr lang="en-SG" baseline="-25000">
              <a:solidFill>
                <a:srgbClr val="002060"/>
              </a:solidFill>
              <a:latin typeface="Times New Roman" pitchFamily="18" charset="0"/>
            </a:endParaRPr>
          </a:p>
        </p:txBody>
      </p:sp>
      <p:sp>
        <p:nvSpPr>
          <p:cNvPr id="35" name="TextBox 68"/>
          <p:cNvSpPr txBox="1">
            <a:spLocks noChangeArrowheads="1"/>
          </p:cNvSpPr>
          <p:nvPr/>
        </p:nvSpPr>
        <p:spPr bwMode="auto">
          <a:xfrm>
            <a:off x="7391400" y="2133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4</a:t>
            </a:r>
            <a:endParaRPr lang="en-SG" baseline="-25000">
              <a:solidFill>
                <a:srgbClr val="002060"/>
              </a:solidFill>
              <a:latin typeface="Times New Roman" pitchFamily="18" charset="0"/>
            </a:endParaRPr>
          </a:p>
        </p:txBody>
      </p:sp>
      <p:sp>
        <p:nvSpPr>
          <p:cNvPr id="36" name="TextBox 69"/>
          <p:cNvSpPr txBox="1">
            <a:spLocks noChangeArrowheads="1"/>
          </p:cNvSpPr>
          <p:nvPr/>
        </p:nvSpPr>
        <p:spPr bwMode="auto">
          <a:xfrm>
            <a:off x="5791200" y="3733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5</a:t>
            </a:r>
            <a:endParaRPr lang="en-SG" baseline="-25000">
              <a:solidFill>
                <a:srgbClr val="002060"/>
              </a:solidFill>
              <a:latin typeface="Times New Roman" pitchFamily="18" charset="0"/>
            </a:endParaRPr>
          </a:p>
        </p:txBody>
      </p:sp>
      <p:sp>
        <p:nvSpPr>
          <p:cNvPr id="37" name="TextBox 70"/>
          <p:cNvSpPr txBox="1">
            <a:spLocks noChangeArrowheads="1"/>
          </p:cNvSpPr>
          <p:nvPr/>
        </p:nvSpPr>
        <p:spPr bwMode="auto">
          <a:xfrm>
            <a:off x="7467600" y="3581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6</a:t>
            </a:r>
            <a:endParaRPr lang="en-SG" baseline="-25000">
              <a:solidFill>
                <a:srgbClr val="002060"/>
              </a:solidFill>
              <a:latin typeface="Times New Roman" pitchFamily="18" charset="0"/>
            </a:endParaRPr>
          </a:p>
        </p:txBody>
      </p:sp>
      <p:sp>
        <p:nvSpPr>
          <p:cNvPr id="38" name="TextBox 71"/>
          <p:cNvSpPr txBox="1">
            <a:spLocks noChangeArrowheads="1"/>
          </p:cNvSpPr>
          <p:nvPr/>
        </p:nvSpPr>
        <p:spPr bwMode="auto">
          <a:xfrm>
            <a:off x="2209800" y="4724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a:solidFill>
                  <a:srgbClr val="002060"/>
                </a:solidFill>
                <a:latin typeface="Times New Roman" pitchFamily="18" charset="0"/>
              </a:rPr>
              <a:t>G</a:t>
            </a:r>
            <a:endParaRPr lang="en-SG" sz="2400" baseline="-25000">
              <a:solidFill>
                <a:srgbClr val="002060"/>
              </a:solidFill>
              <a:latin typeface="Times New Roman" pitchFamily="18" charset="0"/>
            </a:endParaRPr>
          </a:p>
        </p:txBody>
      </p:sp>
      <p:sp>
        <p:nvSpPr>
          <p:cNvPr id="39" name="TextBox 72"/>
          <p:cNvSpPr txBox="1">
            <a:spLocks noChangeArrowheads="1"/>
          </p:cNvSpPr>
          <p:nvPr/>
        </p:nvSpPr>
        <p:spPr bwMode="auto">
          <a:xfrm>
            <a:off x="6553200" y="4648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a:solidFill>
                  <a:srgbClr val="002060"/>
                </a:solidFill>
                <a:latin typeface="Times New Roman" pitchFamily="18" charset="0"/>
              </a:rPr>
              <a:t>H</a:t>
            </a:r>
            <a:endParaRPr lang="en-SG" sz="2400" baseline="-25000">
              <a:solidFill>
                <a:srgbClr val="002060"/>
              </a:solidFill>
              <a:latin typeface="Times New Roman" pitchFamily="18" charset="0"/>
            </a:endParaRPr>
          </a:p>
        </p:txBody>
      </p:sp>
    </p:spTree>
    <p:extLst>
      <p:ext uri="{BB962C8B-B14F-4D97-AF65-F5344CB8AC3E}">
        <p14:creationId xmlns:p14="http://schemas.microsoft.com/office/powerpoint/2010/main" val="3675935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990600"/>
            <a:ext cx="9220200" cy="5493812"/>
          </a:xfrm>
          <a:prstGeom prst="rect">
            <a:avLst/>
          </a:prstGeom>
          <a:noFill/>
        </p:spPr>
        <p:txBody>
          <a:bodyPr wrap="square" rtlCol="0">
            <a:spAutoFit/>
          </a:bodyPr>
          <a:lstStyle/>
          <a:p>
            <a:pPr algn="l"/>
            <a:r>
              <a:rPr lang="en-US" sz="2600" dirty="0" err="1" smtClean="0">
                <a:solidFill>
                  <a:srgbClr val="0000FF"/>
                </a:solidFill>
                <a:latin typeface="+mn-lt"/>
              </a:rPr>
              <a:t>Định</a:t>
            </a:r>
            <a:r>
              <a:rPr lang="en-US" sz="2600" dirty="0" smtClean="0">
                <a:solidFill>
                  <a:srgbClr val="0000FF"/>
                </a:solidFill>
                <a:latin typeface="+mn-lt"/>
              </a:rPr>
              <a:t> </a:t>
            </a:r>
            <a:r>
              <a:rPr lang="en-US" sz="2600" dirty="0" err="1" smtClean="0">
                <a:solidFill>
                  <a:srgbClr val="0000FF"/>
                </a:solidFill>
                <a:latin typeface="+mn-lt"/>
              </a:rPr>
              <a:t>nghĩa</a:t>
            </a:r>
            <a:r>
              <a:rPr lang="en-US" sz="2600" dirty="0" smtClean="0">
                <a:solidFill>
                  <a:srgbClr val="0000FF"/>
                </a:solidFill>
                <a:latin typeface="+mn-lt"/>
              </a:rPr>
              <a:t>. </a:t>
            </a:r>
            <a:r>
              <a:rPr lang="en-US" sz="2600" b="0" dirty="0" smtClean="0">
                <a:solidFill>
                  <a:schemeClr val="tx1"/>
                </a:solidFill>
                <a:latin typeface="+mn-lt"/>
              </a:rPr>
              <a:t>Cho G=(V,E) </a:t>
            </a:r>
            <a:r>
              <a:rPr lang="en-US" sz="2600" b="0" dirty="0" err="1" smtClean="0">
                <a:solidFill>
                  <a:schemeClr val="tx1"/>
                </a:solidFill>
                <a:latin typeface="+mn-lt"/>
              </a:rPr>
              <a:t>là</a:t>
            </a:r>
            <a:r>
              <a:rPr lang="en-US" sz="2600" b="0" dirty="0" smtClean="0">
                <a:solidFill>
                  <a:schemeClr val="tx1"/>
                </a:solidFill>
                <a:latin typeface="+mn-lt"/>
              </a:rPr>
              <a:t> </a:t>
            </a:r>
            <a:r>
              <a:rPr lang="en-US" sz="2600" b="0" dirty="0" err="1" smtClean="0">
                <a:solidFill>
                  <a:schemeClr val="tx1"/>
                </a:solidFill>
                <a:latin typeface="+mn-lt"/>
              </a:rPr>
              <a:t>đồ</a:t>
            </a:r>
            <a:r>
              <a:rPr lang="en-US" sz="2600" b="0" dirty="0" smtClean="0">
                <a:solidFill>
                  <a:schemeClr val="tx1"/>
                </a:solidFill>
                <a:latin typeface="+mn-lt"/>
              </a:rPr>
              <a:t> </a:t>
            </a:r>
            <a:r>
              <a:rPr lang="en-US" sz="2600" b="0" dirty="0" err="1" smtClean="0">
                <a:solidFill>
                  <a:schemeClr val="tx1"/>
                </a:solidFill>
                <a:latin typeface="+mn-lt"/>
              </a:rPr>
              <a:t>thị</a:t>
            </a:r>
            <a:r>
              <a:rPr lang="en-US" sz="2600" b="0" dirty="0" smtClean="0">
                <a:solidFill>
                  <a:schemeClr val="tx1"/>
                </a:solidFill>
                <a:latin typeface="+mn-lt"/>
              </a:rPr>
              <a:t> </a:t>
            </a:r>
            <a:r>
              <a:rPr lang="en-US" sz="2600" b="0" dirty="0" err="1" smtClean="0">
                <a:solidFill>
                  <a:schemeClr val="tx1"/>
                </a:solidFill>
                <a:latin typeface="+mn-lt"/>
              </a:rPr>
              <a:t>không</a:t>
            </a:r>
            <a:r>
              <a:rPr lang="en-US" sz="2600" b="0" dirty="0" smtClean="0">
                <a:solidFill>
                  <a:schemeClr val="tx1"/>
                </a:solidFill>
                <a:latin typeface="+mn-lt"/>
              </a:rPr>
              <a:t> </a:t>
            </a:r>
            <a:r>
              <a:rPr lang="en-US" sz="2600" b="0" dirty="0" err="1" smtClean="0">
                <a:solidFill>
                  <a:schemeClr val="tx1"/>
                </a:solidFill>
                <a:latin typeface="+mn-lt"/>
              </a:rPr>
              <a:t>có</a:t>
            </a:r>
            <a:r>
              <a:rPr lang="en-US" sz="2600" b="0" dirty="0" smtClean="0">
                <a:solidFill>
                  <a:schemeClr val="tx1"/>
                </a:solidFill>
                <a:latin typeface="+mn-lt"/>
              </a:rPr>
              <a:t> </a:t>
            </a:r>
            <a:r>
              <a:rPr lang="en-US" sz="2600" b="0" dirty="0" err="1" smtClean="0">
                <a:solidFill>
                  <a:schemeClr val="tx1"/>
                </a:solidFill>
                <a:latin typeface="+mn-lt"/>
              </a:rPr>
              <a:t>khuyên</a:t>
            </a:r>
            <a:r>
              <a:rPr lang="en-US" sz="2600" b="0" dirty="0" smtClean="0">
                <a:solidFill>
                  <a:schemeClr val="tx1"/>
                </a:solidFill>
                <a:latin typeface="+mn-lt"/>
              </a:rPr>
              <a:t> </a:t>
            </a:r>
            <a:r>
              <a:rPr lang="en-US" sz="2600" b="0" dirty="0" err="1" smtClean="0">
                <a:solidFill>
                  <a:schemeClr val="tx1"/>
                </a:solidFill>
                <a:latin typeface="+mn-lt"/>
              </a:rPr>
              <a:t>với</a:t>
            </a:r>
            <a:r>
              <a:rPr lang="en-US" sz="2600" b="0" dirty="0" smtClean="0">
                <a:solidFill>
                  <a:schemeClr val="tx1"/>
                </a:solidFill>
                <a:latin typeface="+mn-lt"/>
              </a:rPr>
              <a:t> V ={1,..,n} </a:t>
            </a:r>
            <a:r>
              <a:rPr lang="en-US" sz="2600" b="0" dirty="0" err="1" smtClean="0">
                <a:solidFill>
                  <a:schemeClr val="tx1"/>
                </a:solidFill>
                <a:latin typeface="+mn-lt"/>
              </a:rPr>
              <a:t>và</a:t>
            </a:r>
            <a:r>
              <a:rPr lang="en-US" sz="2600" b="0" dirty="0" smtClean="0">
                <a:solidFill>
                  <a:schemeClr val="tx1"/>
                </a:solidFill>
                <a:latin typeface="+mn-lt"/>
              </a:rPr>
              <a:t> E ={e</a:t>
            </a:r>
            <a:r>
              <a:rPr lang="en-US" sz="2600" b="0" baseline="-25000" dirty="0" smtClean="0">
                <a:solidFill>
                  <a:schemeClr val="tx1"/>
                </a:solidFill>
                <a:latin typeface="+mn-lt"/>
              </a:rPr>
              <a:t>1</a:t>
            </a:r>
            <a:r>
              <a:rPr lang="en-US" sz="2600" b="0" dirty="0" smtClean="0">
                <a:solidFill>
                  <a:schemeClr val="tx1"/>
                </a:solidFill>
                <a:latin typeface="+mn-lt"/>
              </a:rPr>
              <a:t>,…</a:t>
            </a:r>
            <a:r>
              <a:rPr lang="en-US" sz="2600" b="0" dirty="0" err="1" smtClean="0">
                <a:solidFill>
                  <a:schemeClr val="tx1"/>
                </a:solidFill>
                <a:latin typeface="+mn-lt"/>
              </a:rPr>
              <a:t>e</a:t>
            </a:r>
            <a:r>
              <a:rPr lang="en-US" sz="2600" b="0" baseline="-25000" dirty="0" err="1" smtClean="0">
                <a:solidFill>
                  <a:schemeClr val="tx1"/>
                </a:solidFill>
                <a:latin typeface="+mn-lt"/>
              </a:rPr>
              <a:t>m</a:t>
            </a:r>
            <a:r>
              <a:rPr lang="en-US" sz="2600" b="0" dirty="0" smtClean="0">
                <a:solidFill>
                  <a:schemeClr val="tx1"/>
                </a:solidFill>
                <a:latin typeface="+mn-lt"/>
              </a:rPr>
              <a:t>}. </a:t>
            </a:r>
            <a:r>
              <a:rPr lang="en-US" sz="2600" i="1" dirty="0" smtClean="0">
                <a:solidFill>
                  <a:srgbClr val="C00000"/>
                </a:solidFill>
                <a:latin typeface="+mn-lt"/>
              </a:rPr>
              <a:t>Ma </a:t>
            </a:r>
            <a:r>
              <a:rPr lang="en-US" sz="2600" i="1" dirty="0" err="1" smtClean="0">
                <a:solidFill>
                  <a:srgbClr val="C00000"/>
                </a:solidFill>
                <a:latin typeface="+mn-lt"/>
              </a:rPr>
              <a:t>trận</a:t>
            </a:r>
            <a:r>
              <a:rPr lang="en-US" sz="2600" i="1" dirty="0" smtClean="0">
                <a:solidFill>
                  <a:srgbClr val="C00000"/>
                </a:solidFill>
                <a:latin typeface="+mn-lt"/>
              </a:rPr>
              <a:t> </a:t>
            </a:r>
            <a:r>
              <a:rPr lang="en-US" sz="2600" i="1" dirty="0" err="1" smtClean="0">
                <a:solidFill>
                  <a:srgbClr val="C00000"/>
                </a:solidFill>
                <a:latin typeface="+mn-lt"/>
              </a:rPr>
              <a:t>liên</a:t>
            </a:r>
            <a:r>
              <a:rPr lang="en-US" sz="2600" i="1" dirty="0" smtClean="0">
                <a:solidFill>
                  <a:srgbClr val="C00000"/>
                </a:solidFill>
                <a:latin typeface="+mn-lt"/>
              </a:rPr>
              <a:t> </a:t>
            </a:r>
            <a:r>
              <a:rPr lang="en-US" sz="2600" i="1" dirty="0" err="1" smtClean="0">
                <a:solidFill>
                  <a:srgbClr val="C00000"/>
                </a:solidFill>
                <a:latin typeface="+mn-lt"/>
              </a:rPr>
              <a:t>kết</a:t>
            </a:r>
            <a:r>
              <a:rPr lang="en-US" sz="2600" i="1" dirty="0" smtClean="0">
                <a:solidFill>
                  <a:srgbClr val="C00000"/>
                </a:solidFill>
                <a:latin typeface="+mn-lt"/>
              </a:rPr>
              <a:t> </a:t>
            </a:r>
            <a:r>
              <a:rPr lang="en-US" sz="2600" dirty="0" smtClean="0"/>
              <a:t>(incidence matrix) </a:t>
            </a:r>
            <a:r>
              <a:rPr lang="en-US" sz="2600" b="0" dirty="0" err="1" smtClean="0">
                <a:solidFill>
                  <a:schemeClr val="tx1"/>
                </a:solidFill>
                <a:latin typeface="+mn-lt"/>
              </a:rPr>
              <a:t>của</a:t>
            </a:r>
            <a:r>
              <a:rPr lang="en-US" sz="2600" b="0" dirty="0" smtClean="0">
                <a:solidFill>
                  <a:schemeClr val="tx1"/>
                </a:solidFill>
                <a:latin typeface="+mn-lt"/>
              </a:rPr>
              <a:t> G </a:t>
            </a:r>
            <a:r>
              <a:rPr lang="en-US" sz="2600" b="0" dirty="0" err="1" smtClean="0">
                <a:solidFill>
                  <a:schemeClr val="tx1"/>
                </a:solidFill>
                <a:latin typeface="+mn-lt"/>
              </a:rPr>
              <a:t>là</a:t>
            </a:r>
            <a:r>
              <a:rPr lang="en-US" sz="2600" b="0" dirty="0" smtClean="0">
                <a:solidFill>
                  <a:schemeClr val="tx1"/>
                </a:solidFill>
                <a:latin typeface="+mn-lt"/>
              </a:rPr>
              <a:t> ma </a:t>
            </a:r>
            <a:r>
              <a:rPr lang="en-US" sz="2600" b="0" dirty="0" err="1" smtClean="0">
                <a:solidFill>
                  <a:schemeClr val="tx1"/>
                </a:solidFill>
                <a:latin typeface="+mn-lt"/>
              </a:rPr>
              <a:t>trận</a:t>
            </a:r>
            <a:r>
              <a:rPr lang="en-US" sz="2600" b="0" dirty="0" smtClean="0">
                <a:solidFill>
                  <a:schemeClr val="tx1"/>
                </a:solidFill>
                <a:latin typeface="+mn-lt"/>
              </a:rPr>
              <a:t> A=(</a:t>
            </a:r>
            <a:r>
              <a:rPr lang="en-US" sz="2600" b="0" dirty="0" err="1" smtClean="0">
                <a:solidFill>
                  <a:schemeClr val="tx1"/>
                </a:solidFill>
                <a:latin typeface="+mn-lt"/>
              </a:rPr>
              <a:t>a</a:t>
            </a:r>
            <a:r>
              <a:rPr lang="en-US" sz="2600" b="0" baseline="-25000" dirty="0" err="1" smtClean="0">
                <a:solidFill>
                  <a:schemeClr val="tx1"/>
                </a:solidFill>
                <a:latin typeface="+mn-lt"/>
              </a:rPr>
              <a:t>ij</a:t>
            </a:r>
            <a:r>
              <a:rPr lang="en-US" sz="2600" b="0" dirty="0" smtClean="0">
                <a:solidFill>
                  <a:schemeClr val="tx1"/>
                </a:solidFill>
                <a:latin typeface="+mn-lt"/>
              </a:rPr>
              <a:t>) </a:t>
            </a:r>
            <a:r>
              <a:rPr lang="en-US" sz="2600" b="0" dirty="0" err="1" smtClean="0">
                <a:solidFill>
                  <a:schemeClr val="tx1"/>
                </a:solidFill>
                <a:latin typeface="+mn-lt"/>
              </a:rPr>
              <a:t>cấp</a:t>
            </a:r>
            <a:r>
              <a:rPr lang="en-US" sz="2600" b="0" dirty="0" smtClean="0">
                <a:solidFill>
                  <a:schemeClr val="tx1"/>
                </a:solidFill>
                <a:latin typeface="+mn-lt"/>
              </a:rPr>
              <a:t> n x m </a:t>
            </a:r>
            <a:r>
              <a:rPr lang="en-US" sz="2600" b="0" dirty="0" err="1" smtClean="0">
                <a:solidFill>
                  <a:schemeClr val="tx1"/>
                </a:solidFill>
                <a:latin typeface="+mn-lt"/>
              </a:rPr>
              <a:t>được</a:t>
            </a:r>
            <a:r>
              <a:rPr lang="en-US" sz="2600" b="0" dirty="0" smtClean="0">
                <a:solidFill>
                  <a:schemeClr val="tx1"/>
                </a:solidFill>
                <a:latin typeface="+mn-lt"/>
              </a:rPr>
              <a:t> </a:t>
            </a:r>
            <a:r>
              <a:rPr lang="en-US" sz="2600" b="0" dirty="0" err="1" smtClean="0">
                <a:solidFill>
                  <a:schemeClr val="tx1"/>
                </a:solidFill>
                <a:latin typeface="+mn-lt"/>
              </a:rPr>
              <a:t>định</a:t>
            </a:r>
            <a:r>
              <a:rPr lang="en-US" sz="2600" b="0" dirty="0" smtClean="0">
                <a:solidFill>
                  <a:schemeClr val="tx1"/>
                </a:solidFill>
                <a:latin typeface="+mn-lt"/>
              </a:rPr>
              <a:t> </a:t>
            </a:r>
            <a:r>
              <a:rPr lang="en-US" sz="2600" b="0" dirty="0" err="1" smtClean="0">
                <a:solidFill>
                  <a:schemeClr val="tx1"/>
                </a:solidFill>
                <a:latin typeface="+mn-lt"/>
              </a:rPr>
              <a:t>nghĩa</a:t>
            </a:r>
            <a:r>
              <a:rPr lang="en-US" sz="2600" b="0" dirty="0" smtClean="0">
                <a:solidFill>
                  <a:schemeClr val="tx1"/>
                </a:solidFill>
                <a:latin typeface="+mn-lt"/>
              </a:rPr>
              <a:t> </a:t>
            </a:r>
            <a:r>
              <a:rPr lang="en-US" sz="2600" b="0" dirty="0" err="1" smtClean="0">
                <a:solidFill>
                  <a:schemeClr val="tx1"/>
                </a:solidFill>
                <a:latin typeface="+mn-lt"/>
              </a:rPr>
              <a:t>như</a:t>
            </a:r>
            <a:r>
              <a:rPr lang="en-US" sz="2600" b="0" dirty="0" smtClean="0">
                <a:solidFill>
                  <a:schemeClr val="tx1"/>
                </a:solidFill>
                <a:latin typeface="+mn-lt"/>
              </a:rPr>
              <a:t> </a:t>
            </a:r>
            <a:r>
              <a:rPr lang="en-US" sz="2600" b="0" dirty="0" err="1" smtClean="0">
                <a:solidFill>
                  <a:schemeClr val="tx1"/>
                </a:solidFill>
                <a:latin typeface="+mn-lt"/>
              </a:rPr>
              <a:t>sau</a:t>
            </a:r>
            <a:r>
              <a:rPr lang="en-US" sz="2600" b="0" dirty="0" smtClean="0">
                <a:solidFill>
                  <a:schemeClr val="tx1"/>
                </a:solidFill>
                <a:latin typeface="+mn-lt"/>
              </a:rPr>
              <a:t>:</a:t>
            </a:r>
          </a:p>
          <a:p>
            <a:pPr algn="l"/>
            <a:r>
              <a:rPr lang="en-US" sz="2600" b="0" dirty="0" smtClean="0">
                <a:solidFill>
                  <a:schemeClr val="tx1"/>
                </a:solidFill>
                <a:latin typeface="+mn-lt"/>
              </a:rPr>
              <a:t>   a) </a:t>
            </a:r>
            <a:r>
              <a:rPr lang="en-US" sz="2600" b="0" dirty="0" err="1" smtClean="0">
                <a:solidFill>
                  <a:schemeClr val="tx1"/>
                </a:solidFill>
                <a:latin typeface="+mn-lt"/>
              </a:rPr>
              <a:t>Nếu</a:t>
            </a:r>
            <a:r>
              <a:rPr lang="en-US" sz="2600" b="0" dirty="0" smtClean="0">
                <a:solidFill>
                  <a:schemeClr val="tx1"/>
                </a:solidFill>
                <a:latin typeface="+mn-lt"/>
              </a:rPr>
              <a:t> G </a:t>
            </a:r>
            <a:r>
              <a:rPr lang="en-US" sz="2600" b="0" dirty="0" err="1" smtClean="0">
                <a:solidFill>
                  <a:schemeClr val="tx1"/>
                </a:solidFill>
                <a:latin typeface="+mn-lt"/>
              </a:rPr>
              <a:t>vô</a:t>
            </a:r>
            <a:r>
              <a:rPr lang="en-US" sz="2600" b="0" dirty="0" smtClean="0">
                <a:solidFill>
                  <a:schemeClr val="tx1"/>
                </a:solidFill>
                <a:latin typeface="+mn-lt"/>
              </a:rPr>
              <a:t> </a:t>
            </a:r>
            <a:r>
              <a:rPr lang="en-US" sz="2600" b="0" dirty="0" err="1" smtClean="0">
                <a:solidFill>
                  <a:schemeClr val="tx1"/>
                </a:solidFill>
                <a:latin typeface="+mn-lt"/>
              </a:rPr>
              <a:t>hướng</a:t>
            </a:r>
            <a:r>
              <a:rPr lang="en-US" sz="2600" b="0" dirty="0" smtClean="0">
                <a:solidFill>
                  <a:schemeClr val="tx1"/>
                </a:solidFill>
                <a:latin typeface="+mn-lt"/>
              </a:rPr>
              <a:t> </a:t>
            </a:r>
            <a:r>
              <a:rPr lang="en-US" sz="2600" b="0" dirty="0" err="1" smtClean="0">
                <a:solidFill>
                  <a:schemeClr val="tx1"/>
                </a:solidFill>
                <a:latin typeface="+mn-lt"/>
              </a:rPr>
              <a:t>thì</a:t>
            </a:r>
            <a:r>
              <a:rPr lang="en-US" sz="2600" b="0" dirty="0" smtClean="0">
                <a:solidFill>
                  <a:schemeClr val="tx1"/>
                </a:solidFill>
                <a:latin typeface="+mn-lt"/>
              </a:rPr>
              <a:t> </a:t>
            </a:r>
            <a:r>
              <a:rPr lang="en-US" sz="2600" b="0" dirty="0" err="1" smtClean="0">
                <a:solidFill>
                  <a:schemeClr val="tx1"/>
                </a:solidFill>
                <a:latin typeface="+mn-lt"/>
              </a:rPr>
              <a:t>a</a:t>
            </a:r>
            <a:r>
              <a:rPr lang="en-US" sz="2600" b="0" baseline="-25000" dirty="0" err="1" smtClean="0">
                <a:solidFill>
                  <a:schemeClr val="tx1"/>
                </a:solidFill>
                <a:latin typeface="+mn-lt"/>
              </a:rPr>
              <a:t>ij</a:t>
            </a:r>
            <a:r>
              <a:rPr lang="en-US" sz="2600" b="0" baseline="-25000" dirty="0" smtClean="0">
                <a:solidFill>
                  <a:schemeClr val="tx1"/>
                </a:solidFill>
                <a:latin typeface="+mn-lt"/>
              </a:rPr>
              <a:t> </a:t>
            </a:r>
            <a:r>
              <a:rPr lang="vi-VN" sz="2600" b="0" dirty="0" smtClean="0">
                <a:solidFill>
                  <a:schemeClr val="tx1"/>
                </a:solidFill>
                <a:sym typeface="Symbol" pitchFamily="18" charset="2"/>
              </a:rPr>
              <a:t></a:t>
            </a:r>
            <a:r>
              <a:rPr lang="en-US" sz="2600" b="0" dirty="0" smtClean="0">
                <a:solidFill>
                  <a:schemeClr val="tx1"/>
                </a:solidFill>
                <a:sym typeface="Symbol" pitchFamily="18" charset="2"/>
              </a:rPr>
              <a:t>{0,1} </a:t>
            </a:r>
            <a:r>
              <a:rPr lang="en-US" sz="2600" b="0" dirty="0" err="1" smtClean="0">
                <a:solidFill>
                  <a:schemeClr val="tx1"/>
                </a:solidFill>
                <a:sym typeface="Symbol" pitchFamily="18" charset="2"/>
              </a:rPr>
              <a:t>xác</a:t>
            </a:r>
            <a:r>
              <a:rPr lang="en-US" sz="2600" b="0" dirty="0" smtClean="0">
                <a:solidFill>
                  <a:schemeClr val="tx1"/>
                </a:solidFill>
                <a:sym typeface="Symbol" pitchFamily="18" charset="2"/>
              </a:rPr>
              <a:t> </a:t>
            </a:r>
            <a:r>
              <a:rPr lang="en-US" sz="2600" b="0" dirty="0" err="1" smtClean="0">
                <a:solidFill>
                  <a:schemeClr val="tx1"/>
                </a:solidFill>
                <a:sym typeface="Symbol" pitchFamily="18" charset="2"/>
              </a:rPr>
              <a:t>định</a:t>
            </a:r>
            <a:r>
              <a:rPr lang="en-US" sz="2600" b="0" dirty="0" smtClean="0">
                <a:solidFill>
                  <a:schemeClr val="tx1"/>
                </a:solidFill>
                <a:sym typeface="Symbol" pitchFamily="18" charset="2"/>
              </a:rPr>
              <a:t> </a:t>
            </a:r>
            <a:r>
              <a:rPr lang="en-US" sz="2600" b="0" dirty="0" err="1" smtClean="0">
                <a:solidFill>
                  <a:schemeClr val="tx1"/>
                </a:solidFill>
                <a:sym typeface="Symbol" pitchFamily="18" charset="2"/>
              </a:rPr>
              <a:t>bởi</a:t>
            </a:r>
            <a:endParaRPr lang="en-US" sz="2600" b="0" dirty="0" smtClean="0">
              <a:solidFill>
                <a:schemeClr val="tx1"/>
              </a:solidFill>
              <a:sym typeface="Symbol" pitchFamily="18" charset="2"/>
            </a:endParaRPr>
          </a:p>
          <a:p>
            <a:pPr algn="l"/>
            <a:r>
              <a:rPr lang="en-US" sz="2600" b="0" dirty="0" smtClean="0">
                <a:solidFill>
                  <a:schemeClr val="tx1"/>
                </a:solidFill>
                <a:sym typeface="Symbol" pitchFamily="18" charset="2"/>
              </a:rPr>
              <a:t>             </a:t>
            </a:r>
            <a:r>
              <a:rPr lang="en-US" sz="2600" b="0" dirty="0" err="1" smtClean="0">
                <a:solidFill>
                  <a:schemeClr val="tx1"/>
                </a:solidFill>
              </a:rPr>
              <a:t>a</a:t>
            </a:r>
            <a:r>
              <a:rPr lang="en-US" sz="2600" b="0" baseline="-25000" dirty="0" err="1" smtClean="0">
                <a:solidFill>
                  <a:schemeClr val="tx1"/>
                </a:solidFill>
              </a:rPr>
              <a:t>ij</a:t>
            </a:r>
            <a:r>
              <a:rPr lang="en-US" sz="2600" b="0" baseline="-25000" dirty="0" smtClean="0">
                <a:solidFill>
                  <a:schemeClr val="tx1"/>
                </a:solidFill>
              </a:rPr>
              <a:t> </a:t>
            </a:r>
            <a:r>
              <a:rPr lang="en-US" sz="2600" b="0" dirty="0" smtClean="0">
                <a:solidFill>
                  <a:schemeClr val="tx1"/>
                </a:solidFill>
              </a:rPr>
              <a:t>= 1     </a:t>
            </a:r>
            <a:r>
              <a:rPr lang="en-US" sz="2600" b="0" dirty="0" err="1" smtClean="0">
                <a:solidFill>
                  <a:schemeClr val="tx1"/>
                </a:solidFill>
              </a:rPr>
              <a:t>nếu</a:t>
            </a:r>
            <a:r>
              <a:rPr lang="en-US" sz="2600" b="0" dirty="0" smtClean="0">
                <a:solidFill>
                  <a:schemeClr val="tx1"/>
                </a:solidFill>
              </a:rPr>
              <a:t> </a:t>
            </a:r>
            <a:r>
              <a:rPr lang="en-US" sz="2600" b="0" dirty="0" err="1" smtClean="0">
                <a:solidFill>
                  <a:schemeClr val="tx1"/>
                </a:solidFill>
              </a:rPr>
              <a:t>i</a:t>
            </a:r>
            <a:r>
              <a:rPr lang="en-US" sz="2600" b="0" dirty="0" smtClean="0">
                <a:solidFill>
                  <a:schemeClr val="tx1"/>
                </a:solidFill>
              </a:rPr>
              <a:t> </a:t>
            </a:r>
            <a:r>
              <a:rPr lang="en-US" sz="2600" b="0" dirty="0" err="1" smtClean="0">
                <a:solidFill>
                  <a:schemeClr val="tx1"/>
                </a:solidFill>
              </a:rPr>
              <a:t>kề</a:t>
            </a:r>
            <a:r>
              <a:rPr lang="en-US" sz="2600" b="0" dirty="0" smtClean="0">
                <a:solidFill>
                  <a:schemeClr val="tx1"/>
                </a:solidFill>
              </a:rPr>
              <a:t> </a:t>
            </a:r>
            <a:r>
              <a:rPr lang="en-US" sz="2600" b="0" dirty="0" err="1" smtClean="0">
                <a:solidFill>
                  <a:schemeClr val="tx1"/>
                </a:solidFill>
              </a:rPr>
              <a:t>với</a:t>
            </a:r>
            <a:r>
              <a:rPr lang="en-US" sz="2600" b="0" dirty="0" smtClean="0">
                <a:solidFill>
                  <a:schemeClr val="tx1"/>
                </a:solidFill>
              </a:rPr>
              <a:t> </a:t>
            </a:r>
            <a:r>
              <a:rPr lang="en-US" sz="2600" b="0" dirty="0" err="1" smtClean="0">
                <a:solidFill>
                  <a:schemeClr val="tx1"/>
                </a:solidFill>
              </a:rPr>
              <a:t>e</a:t>
            </a:r>
            <a:r>
              <a:rPr lang="en-US" sz="2600" b="0" baseline="-25000" dirty="0" err="1" smtClean="0">
                <a:solidFill>
                  <a:schemeClr val="tx1"/>
                </a:solidFill>
              </a:rPr>
              <a:t>j</a:t>
            </a:r>
            <a:endParaRPr lang="en-US" sz="2600" b="0" baseline="-25000" dirty="0" smtClean="0">
              <a:solidFill>
                <a:schemeClr val="tx1"/>
              </a:solidFill>
            </a:endParaRPr>
          </a:p>
          <a:p>
            <a:pPr algn="l"/>
            <a:r>
              <a:rPr lang="en-US" sz="2600" b="0" baseline="-25000" dirty="0" smtClean="0">
                <a:solidFill>
                  <a:schemeClr val="tx1"/>
                </a:solidFill>
              </a:rPr>
              <a:t>                    </a:t>
            </a:r>
            <a:r>
              <a:rPr lang="en-US" sz="2600" b="0" dirty="0" err="1" smtClean="0">
                <a:solidFill>
                  <a:schemeClr val="tx1"/>
                </a:solidFill>
              </a:rPr>
              <a:t>a</a:t>
            </a:r>
            <a:r>
              <a:rPr lang="en-US" sz="2600" b="0" baseline="-25000" dirty="0" err="1" smtClean="0">
                <a:solidFill>
                  <a:schemeClr val="tx1"/>
                </a:solidFill>
              </a:rPr>
              <a:t>ij</a:t>
            </a:r>
            <a:r>
              <a:rPr lang="en-US" sz="2600" b="0" baseline="-25000" dirty="0" smtClean="0">
                <a:solidFill>
                  <a:schemeClr val="tx1"/>
                </a:solidFill>
              </a:rPr>
              <a:t> </a:t>
            </a:r>
            <a:r>
              <a:rPr lang="en-US" sz="2600" b="0" dirty="0" smtClean="0">
                <a:solidFill>
                  <a:schemeClr val="tx1"/>
                </a:solidFill>
              </a:rPr>
              <a:t>= 0  </a:t>
            </a:r>
            <a:r>
              <a:rPr lang="en-US" sz="2600" b="0" dirty="0" err="1" smtClean="0">
                <a:solidFill>
                  <a:schemeClr val="tx1"/>
                </a:solidFill>
              </a:rPr>
              <a:t>nếu</a:t>
            </a:r>
            <a:r>
              <a:rPr lang="en-US" sz="2600" b="0" dirty="0" smtClean="0">
                <a:solidFill>
                  <a:schemeClr val="tx1"/>
                </a:solidFill>
              </a:rPr>
              <a:t> </a:t>
            </a:r>
            <a:r>
              <a:rPr lang="en-US" sz="2600" b="0" dirty="0" err="1" smtClean="0">
                <a:solidFill>
                  <a:schemeClr val="tx1"/>
                </a:solidFill>
              </a:rPr>
              <a:t>i</a:t>
            </a:r>
            <a:r>
              <a:rPr lang="en-US" sz="2600" b="0" dirty="0" smtClean="0">
                <a:solidFill>
                  <a:schemeClr val="tx1"/>
                </a:solidFill>
              </a:rPr>
              <a:t> </a:t>
            </a:r>
            <a:r>
              <a:rPr lang="en-US" sz="2600" b="0" dirty="0" err="1" smtClean="0">
                <a:solidFill>
                  <a:schemeClr val="tx1"/>
                </a:solidFill>
              </a:rPr>
              <a:t>không</a:t>
            </a:r>
            <a:r>
              <a:rPr lang="en-US" sz="2600" b="0" dirty="0" smtClean="0">
                <a:solidFill>
                  <a:schemeClr val="tx1"/>
                </a:solidFill>
              </a:rPr>
              <a:t> </a:t>
            </a:r>
            <a:r>
              <a:rPr lang="en-US" sz="2600" b="0" dirty="0" err="1" smtClean="0">
                <a:solidFill>
                  <a:schemeClr val="tx1"/>
                </a:solidFill>
              </a:rPr>
              <a:t>kề</a:t>
            </a:r>
            <a:r>
              <a:rPr lang="en-US" sz="2600" b="0" dirty="0" smtClean="0">
                <a:solidFill>
                  <a:schemeClr val="tx1"/>
                </a:solidFill>
              </a:rPr>
              <a:t> </a:t>
            </a:r>
            <a:r>
              <a:rPr lang="en-US" sz="2600" b="0" dirty="0" err="1" smtClean="0">
                <a:solidFill>
                  <a:schemeClr val="tx1"/>
                </a:solidFill>
              </a:rPr>
              <a:t>với</a:t>
            </a:r>
            <a:r>
              <a:rPr lang="en-US" sz="2600" b="0" dirty="0" smtClean="0">
                <a:solidFill>
                  <a:schemeClr val="tx1"/>
                </a:solidFill>
              </a:rPr>
              <a:t> </a:t>
            </a:r>
            <a:r>
              <a:rPr lang="en-US" sz="2600" b="0" dirty="0" err="1" smtClean="0">
                <a:solidFill>
                  <a:schemeClr val="tx1"/>
                </a:solidFill>
              </a:rPr>
              <a:t>e</a:t>
            </a:r>
            <a:r>
              <a:rPr lang="en-US" sz="2600" b="0" baseline="-25000" dirty="0" err="1" smtClean="0">
                <a:solidFill>
                  <a:schemeClr val="tx1"/>
                </a:solidFill>
              </a:rPr>
              <a:t>j</a:t>
            </a:r>
            <a:endParaRPr lang="en-US" sz="2600" b="0" baseline="-25000" dirty="0" smtClean="0">
              <a:solidFill>
                <a:schemeClr val="tx1"/>
              </a:solidFill>
            </a:endParaRPr>
          </a:p>
          <a:p>
            <a:pPr algn="l"/>
            <a:r>
              <a:rPr lang="en-US" sz="2600" b="0" baseline="-25000" dirty="0" smtClean="0">
                <a:solidFill>
                  <a:schemeClr val="tx1"/>
                </a:solidFill>
                <a:latin typeface="+mn-lt"/>
                <a:sym typeface="Symbol" pitchFamily="18" charset="2"/>
              </a:rPr>
              <a:t> </a:t>
            </a:r>
            <a:r>
              <a:rPr lang="en-US" sz="2600" b="0" dirty="0" smtClean="0">
                <a:solidFill>
                  <a:schemeClr val="tx1"/>
                </a:solidFill>
                <a:latin typeface="+mn-lt"/>
                <a:sym typeface="Symbol" pitchFamily="18" charset="2"/>
              </a:rPr>
              <a:t>   </a:t>
            </a:r>
            <a:r>
              <a:rPr lang="en-US" sz="2600" b="0" dirty="0">
                <a:solidFill>
                  <a:schemeClr val="tx1"/>
                </a:solidFill>
                <a:latin typeface="+mn-lt"/>
                <a:sym typeface="Symbol" pitchFamily="18" charset="2"/>
              </a:rPr>
              <a:t>b) </a:t>
            </a:r>
            <a:r>
              <a:rPr lang="en-US" sz="2600" b="0" dirty="0" err="1">
                <a:solidFill>
                  <a:schemeClr val="tx1"/>
                </a:solidFill>
                <a:latin typeface="+mn-lt"/>
                <a:sym typeface="Symbol" pitchFamily="18" charset="2"/>
              </a:rPr>
              <a:t>Nếu</a:t>
            </a:r>
            <a:r>
              <a:rPr lang="en-US" sz="2600" b="0" dirty="0">
                <a:solidFill>
                  <a:schemeClr val="tx1"/>
                </a:solidFill>
                <a:latin typeface="+mn-lt"/>
                <a:sym typeface="Symbol" pitchFamily="18" charset="2"/>
              </a:rPr>
              <a:t> G </a:t>
            </a:r>
            <a:r>
              <a:rPr lang="en-US" sz="2600" b="0" dirty="0" err="1">
                <a:solidFill>
                  <a:schemeClr val="tx1"/>
                </a:solidFill>
                <a:latin typeface="+mn-lt"/>
                <a:sym typeface="Symbol" pitchFamily="18" charset="2"/>
              </a:rPr>
              <a:t>có</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hướng</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thì</a:t>
            </a:r>
            <a:r>
              <a:rPr lang="en-US" sz="2600" b="0" dirty="0">
                <a:solidFill>
                  <a:schemeClr val="tx1"/>
                </a:solidFill>
                <a:latin typeface="+mn-lt"/>
                <a:sym typeface="Symbol" pitchFamily="18" charset="2"/>
              </a:rPr>
              <a:t> </a:t>
            </a:r>
            <a:r>
              <a:rPr lang="en-US" sz="2600" b="0" dirty="0" err="1">
                <a:solidFill>
                  <a:schemeClr val="tx1"/>
                </a:solidFill>
              </a:rPr>
              <a:t>a</a:t>
            </a:r>
            <a:r>
              <a:rPr lang="en-US" sz="2600" b="0" baseline="-25000" dirty="0" err="1">
                <a:solidFill>
                  <a:schemeClr val="tx1"/>
                </a:solidFill>
              </a:rPr>
              <a:t>ij</a:t>
            </a:r>
            <a:r>
              <a:rPr lang="en-US" sz="2600" b="0" dirty="0">
                <a:solidFill>
                  <a:schemeClr val="tx1"/>
                </a:solidFill>
              </a:rPr>
              <a:t> </a:t>
            </a:r>
            <a:r>
              <a:rPr lang="vi-VN" sz="2600" dirty="0">
                <a:solidFill>
                  <a:schemeClr val="tx1"/>
                </a:solidFill>
                <a:sym typeface="Symbol" pitchFamily="18" charset="2"/>
              </a:rPr>
              <a:t></a:t>
            </a:r>
            <a:r>
              <a:rPr lang="en-US" sz="2600" b="0" dirty="0">
                <a:solidFill>
                  <a:schemeClr val="tx1"/>
                </a:solidFill>
                <a:sym typeface="Symbol" pitchFamily="18" charset="2"/>
              </a:rPr>
              <a:t>{-1,0,1} </a:t>
            </a:r>
            <a:r>
              <a:rPr lang="en-US" sz="2600" b="0" dirty="0" err="1">
                <a:solidFill>
                  <a:schemeClr val="tx1"/>
                </a:solidFill>
                <a:sym typeface="Symbol" pitchFamily="18" charset="2"/>
              </a:rPr>
              <a:t>xác</a:t>
            </a:r>
            <a:r>
              <a:rPr lang="en-US" sz="2600" b="0" dirty="0">
                <a:solidFill>
                  <a:schemeClr val="tx1"/>
                </a:solidFill>
                <a:sym typeface="Symbol" pitchFamily="18" charset="2"/>
              </a:rPr>
              <a:t> </a:t>
            </a:r>
            <a:r>
              <a:rPr lang="en-US" sz="2600" b="0" dirty="0" err="1">
                <a:solidFill>
                  <a:schemeClr val="tx1"/>
                </a:solidFill>
                <a:sym typeface="Symbol" pitchFamily="18" charset="2"/>
              </a:rPr>
              <a:t>định</a:t>
            </a:r>
            <a:r>
              <a:rPr lang="en-US" sz="2600" b="0" dirty="0">
                <a:solidFill>
                  <a:schemeClr val="tx1"/>
                </a:solidFill>
                <a:sym typeface="Symbol" pitchFamily="18" charset="2"/>
              </a:rPr>
              <a:t> </a:t>
            </a:r>
            <a:r>
              <a:rPr lang="en-US" sz="2600" b="0" dirty="0" err="1">
                <a:solidFill>
                  <a:schemeClr val="tx1"/>
                </a:solidFill>
                <a:sym typeface="Symbol" pitchFamily="18" charset="2"/>
              </a:rPr>
              <a:t>bởi</a:t>
            </a:r>
            <a:r>
              <a:rPr lang="en-US" sz="2600" b="0" dirty="0">
                <a:solidFill>
                  <a:schemeClr val="tx1"/>
                </a:solidFill>
                <a:sym typeface="Symbol" pitchFamily="18" charset="2"/>
              </a:rPr>
              <a:t> </a:t>
            </a:r>
            <a:endParaRPr lang="en-US" sz="2600" b="0" dirty="0" smtClean="0">
              <a:solidFill>
                <a:schemeClr val="tx1"/>
              </a:solidFill>
              <a:sym typeface="Symbol" pitchFamily="18" charset="2"/>
            </a:endParaRPr>
          </a:p>
          <a:p>
            <a:pPr algn="l"/>
            <a:r>
              <a:rPr lang="en-US" sz="2600" b="0" dirty="0" smtClean="0">
                <a:solidFill>
                  <a:schemeClr val="tx1"/>
                </a:solidFill>
                <a:latin typeface="+mn-lt"/>
              </a:rPr>
              <a:t>             </a:t>
            </a:r>
            <a:r>
              <a:rPr lang="en-US" sz="2600" b="0" dirty="0" err="1" smtClean="0">
                <a:solidFill>
                  <a:schemeClr val="tx1"/>
                </a:solidFill>
              </a:rPr>
              <a:t>a</a:t>
            </a:r>
            <a:r>
              <a:rPr lang="en-US" sz="2600" b="0" baseline="-25000" dirty="0" err="1" smtClean="0">
                <a:solidFill>
                  <a:schemeClr val="tx1"/>
                </a:solidFill>
              </a:rPr>
              <a:t>ij</a:t>
            </a:r>
            <a:r>
              <a:rPr lang="en-US" sz="2600" b="0" dirty="0" smtClean="0">
                <a:solidFill>
                  <a:schemeClr val="tx1"/>
                </a:solidFill>
              </a:rPr>
              <a:t> = 1     </a:t>
            </a:r>
            <a:r>
              <a:rPr lang="en-US" sz="2600" b="0" dirty="0" err="1" smtClean="0">
                <a:solidFill>
                  <a:schemeClr val="tx1"/>
                </a:solidFill>
              </a:rPr>
              <a:t>nếu</a:t>
            </a:r>
            <a:r>
              <a:rPr lang="en-US" sz="2600" b="0" dirty="0" smtClean="0">
                <a:solidFill>
                  <a:schemeClr val="tx1"/>
                </a:solidFill>
              </a:rPr>
              <a:t> </a:t>
            </a:r>
            <a:r>
              <a:rPr lang="en-US" sz="2600" b="0" dirty="0" err="1" smtClean="0">
                <a:solidFill>
                  <a:schemeClr val="tx1"/>
                </a:solidFill>
              </a:rPr>
              <a:t>e</a:t>
            </a:r>
            <a:r>
              <a:rPr lang="en-US" sz="2600" b="0" baseline="-25000" dirty="0" err="1" smtClean="0">
                <a:solidFill>
                  <a:schemeClr val="tx1"/>
                </a:solidFill>
              </a:rPr>
              <a:t>j</a:t>
            </a:r>
            <a:r>
              <a:rPr lang="en-US" sz="2600" b="0" dirty="0" smtClean="0">
                <a:solidFill>
                  <a:schemeClr val="tx1"/>
                </a:solidFill>
              </a:rPr>
              <a:t> </a:t>
            </a:r>
            <a:r>
              <a:rPr lang="en-US" sz="2600" b="0" dirty="0" err="1" smtClean="0">
                <a:solidFill>
                  <a:schemeClr val="tx1"/>
                </a:solidFill>
              </a:rPr>
              <a:t>rời</a:t>
            </a:r>
            <a:r>
              <a:rPr lang="en-US" sz="2600" b="0" dirty="0" smtClean="0">
                <a:solidFill>
                  <a:schemeClr val="tx1"/>
                </a:solidFill>
              </a:rPr>
              <a:t> </a:t>
            </a:r>
            <a:r>
              <a:rPr lang="en-US" sz="2600" b="0" dirty="0" err="1" smtClean="0">
                <a:solidFill>
                  <a:schemeClr val="tx1"/>
                </a:solidFill>
              </a:rPr>
              <a:t>khỏi</a:t>
            </a:r>
            <a:r>
              <a:rPr lang="en-US" sz="2600" b="0" dirty="0" smtClean="0">
                <a:solidFill>
                  <a:schemeClr val="tx1"/>
                </a:solidFill>
              </a:rPr>
              <a:t> </a:t>
            </a:r>
            <a:r>
              <a:rPr lang="en-US" sz="2600" b="0" dirty="0" err="1" smtClean="0">
                <a:solidFill>
                  <a:schemeClr val="tx1"/>
                </a:solidFill>
              </a:rPr>
              <a:t>i</a:t>
            </a:r>
            <a:r>
              <a:rPr lang="en-US" sz="2600" b="0" baseline="-25000" dirty="0" smtClean="0">
                <a:solidFill>
                  <a:schemeClr val="tx1"/>
                </a:solidFill>
              </a:rPr>
              <a:t>  </a:t>
            </a:r>
          </a:p>
          <a:p>
            <a:pPr algn="l"/>
            <a:r>
              <a:rPr lang="en-US" sz="2600" b="0" baseline="-25000" dirty="0" smtClean="0">
                <a:solidFill>
                  <a:schemeClr val="tx1"/>
                </a:solidFill>
                <a:latin typeface="+mn-lt"/>
              </a:rPr>
              <a:t>                    </a:t>
            </a:r>
            <a:r>
              <a:rPr lang="en-US" sz="2600" b="0" dirty="0" err="1" smtClean="0">
                <a:solidFill>
                  <a:schemeClr val="tx1"/>
                </a:solidFill>
              </a:rPr>
              <a:t>a</a:t>
            </a:r>
            <a:r>
              <a:rPr lang="en-US" sz="2600" b="0" baseline="-25000" dirty="0" err="1" smtClean="0">
                <a:solidFill>
                  <a:schemeClr val="tx1"/>
                </a:solidFill>
              </a:rPr>
              <a:t>ij</a:t>
            </a:r>
            <a:r>
              <a:rPr lang="en-US" sz="2600" b="0" dirty="0" smtClean="0">
                <a:solidFill>
                  <a:schemeClr val="tx1"/>
                </a:solidFill>
              </a:rPr>
              <a:t> = -1  </a:t>
            </a:r>
            <a:r>
              <a:rPr lang="en-US" sz="2600" b="0" dirty="0" err="1" smtClean="0">
                <a:solidFill>
                  <a:schemeClr val="tx1"/>
                </a:solidFill>
              </a:rPr>
              <a:t>nếu</a:t>
            </a:r>
            <a:r>
              <a:rPr lang="en-US" sz="2600" b="0" dirty="0" smtClean="0">
                <a:solidFill>
                  <a:schemeClr val="tx1"/>
                </a:solidFill>
              </a:rPr>
              <a:t> </a:t>
            </a:r>
            <a:r>
              <a:rPr lang="en-US" sz="2600" b="0" dirty="0" err="1">
                <a:solidFill>
                  <a:schemeClr val="tx1"/>
                </a:solidFill>
              </a:rPr>
              <a:t>e</a:t>
            </a:r>
            <a:r>
              <a:rPr lang="en-US" sz="2600" b="0" baseline="-25000" dirty="0" err="1">
                <a:solidFill>
                  <a:schemeClr val="tx1"/>
                </a:solidFill>
              </a:rPr>
              <a:t>j</a:t>
            </a:r>
            <a:r>
              <a:rPr lang="en-US" sz="2600" b="0" baseline="-25000" dirty="0">
                <a:solidFill>
                  <a:schemeClr val="tx1"/>
                </a:solidFill>
              </a:rPr>
              <a:t> </a:t>
            </a:r>
            <a:r>
              <a:rPr lang="en-US" sz="2600" b="0" dirty="0" err="1" smtClean="0">
                <a:solidFill>
                  <a:schemeClr val="tx1"/>
                </a:solidFill>
              </a:rPr>
              <a:t>đi</a:t>
            </a:r>
            <a:r>
              <a:rPr lang="en-US" sz="2600" b="0" dirty="0" smtClean="0">
                <a:solidFill>
                  <a:schemeClr val="tx1"/>
                </a:solidFill>
              </a:rPr>
              <a:t> </a:t>
            </a:r>
            <a:r>
              <a:rPr lang="en-US" sz="2600" b="0" dirty="0" err="1" smtClean="0">
                <a:solidFill>
                  <a:schemeClr val="tx1"/>
                </a:solidFill>
              </a:rPr>
              <a:t>vào</a:t>
            </a:r>
            <a:r>
              <a:rPr lang="en-US" sz="2600" b="0" dirty="0" smtClean="0">
                <a:solidFill>
                  <a:schemeClr val="tx1"/>
                </a:solidFill>
              </a:rPr>
              <a:t> </a:t>
            </a:r>
            <a:r>
              <a:rPr lang="en-US" sz="2600" b="0" dirty="0" err="1" smtClean="0">
                <a:solidFill>
                  <a:schemeClr val="tx1"/>
                </a:solidFill>
              </a:rPr>
              <a:t>i</a:t>
            </a:r>
            <a:endParaRPr lang="en-US" sz="2600" b="0" dirty="0" smtClean="0">
              <a:solidFill>
                <a:schemeClr val="tx1"/>
              </a:solidFill>
            </a:endParaRPr>
          </a:p>
          <a:p>
            <a:pPr algn="l"/>
            <a:r>
              <a:rPr lang="en-US" sz="2600" b="0" dirty="0">
                <a:solidFill>
                  <a:schemeClr val="tx1"/>
                </a:solidFill>
                <a:latin typeface="+mn-lt"/>
              </a:rPr>
              <a:t> </a:t>
            </a:r>
            <a:r>
              <a:rPr lang="en-US" sz="2600" b="0" dirty="0" smtClean="0">
                <a:solidFill>
                  <a:schemeClr val="tx1"/>
                </a:solidFill>
                <a:latin typeface="+mn-lt"/>
              </a:rPr>
              <a:t>             </a:t>
            </a:r>
            <a:r>
              <a:rPr lang="en-US" sz="2600" b="0" dirty="0" err="1" smtClean="0">
                <a:solidFill>
                  <a:schemeClr val="tx1"/>
                </a:solidFill>
              </a:rPr>
              <a:t>a</a:t>
            </a:r>
            <a:r>
              <a:rPr lang="en-US" sz="2600" b="0" baseline="-25000" dirty="0" err="1" smtClean="0">
                <a:solidFill>
                  <a:schemeClr val="tx1"/>
                </a:solidFill>
              </a:rPr>
              <a:t>ij</a:t>
            </a:r>
            <a:r>
              <a:rPr lang="en-US" sz="2600" b="0" baseline="-25000" dirty="0" smtClean="0">
                <a:solidFill>
                  <a:schemeClr val="tx1"/>
                </a:solidFill>
              </a:rPr>
              <a:t> </a:t>
            </a:r>
            <a:r>
              <a:rPr lang="en-US" sz="2600" b="0" dirty="0" smtClean="0">
                <a:solidFill>
                  <a:schemeClr val="tx1"/>
                </a:solidFill>
              </a:rPr>
              <a:t>= 0 </a:t>
            </a:r>
            <a:r>
              <a:rPr lang="en-US" sz="2600" b="0" dirty="0" err="1" smtClean="0">
                <a:solidFill>
                  <a:schemeClr val="tx1"/>
                </a:solidFill>
              </a:rPr>
              <a:t>nếu</a:t>
            </a:r>
            <a:r>
              <a:rPr lang="en-US" sz="2600" b="0" dirty="0" smtClean="0">
                <a:solidFill>
                  <a:schemeClr val="tx1"/>
                </a:solidFill>
              </a:rPr>
              <a:t> </a:t>
            </a:r>
            <a:r>
              <a:rPr lang="en-US" sz="2600" b="0" dirty="0" err="1">
                <a:solidFill>
                  <a:schemeClr val="tx1"/>
                </a:solidFill>
              </a:rPr>
              <a:t>e</a:t>
            </a:r>
            <a:r>
              <a:rPr lang="en-US" sz="2600" b="0" baseline="-25000" dirty="0" err="1">
                <a:solidFill>
                  <a:schemeClr val="tx1"/>
                </a:solidFill>
              </a:rPr>
              <a:t>j</a:t>
            </a:r>
            <a:r>
              <a:rPr lang="en-US" sz="2600" b="0" dirty="0" smtClean="0">
                <a:solidFill>
                  <a:schemeClr val="tx1"/>
                </a:solidFill>
              </a:rPr>
              <a:t> </a:t>
            </a:r>
            <a:r>
              <a:rPr lang="en-US" sz="2600" b="0" dirty="0" err="1" smtClean="0">
                <a:solidFill>
                  <a:schemeClr val="tx1"/>
                </a:solidFill>
              </a:rPr>
              <a:t>không</a:t>
            </a:r>
            <a:r>
              <a:rPr lang="en-US" sz="2600" b="0" dirty="0" smtClean="0">
                <a:solidFill>
                  <a:schemeClr val="tx1"/>
                </a:solidFill>
              </a:rPr>
              <a:t> </a:t>
            </a:r>
            <a:r>
              <a:rPr lang="en-US" sz="2600" b="0" dirty="0" err="1" smtClean="0">
                <a:solidFill>
                  <a:schemeClr val="tx1"/>
                </a:solidFill>
              </a:rPr>
              <a:t>kề</a:t>
            </a:r>
            <a:r>
              <a:rPr lang="en-US" sz="2600" b="0" dirty="0" smtClean="0">
                <a:solidFill>
                  <a:schemeClr val="tx1"/>
                </a:solidFill>
              </a:rPr>
              <a:t> </a:t>
            </a:r>
            <a:r>
              <a:rPr lang="en-US" sz="2600" b="0" dirty="0" err="1" smtClean="0">
                <a:solidFill>
                  <a:schemeClr val="tx1"/>
                </a:solidFill>
              </a:rPr>
              <a:t>với</a:t>
            </a:r>
            <a:r>
              <a:rPr lang="en-US" sz="2600" b="0" dirty="0" smtClean="0">
                <a:solidFill>
                  <a:schemeClr val="tx1"/>
                </a:solidFill>
              </a:rPr>
              <a:t> </a:t>
            </a:r>
            <a:r>
              <a:rPr lang="en-US" sz="2600" b="0" dirty="0" err="1" smtClean="0">
                <a:solidFill>
                  <a:schemeClr val="tx1"/>
                </a:solidFill>
              </a:rPr>
              <a:t>i</a:t>
            </a:r>
            <a:r>
              <a:rPr lang="en-US" sz="2600" b="0" dirty="0" smtClean="0">
                <a:solidFill>
                  <a:schemeClr val="tx1"/>
                </a:solidFill>
              </a:rPr>
              <a:t> </a:t>
            </a:r>
            <a:endParaRPr lang="en-US" sz="2600" b="0" dirty="0">
              <a:solidFill>
                <a:schemeClr val="tx1"/>
              </a:solidFill>
              <a:latin typeface="+mn-lt"/>
            </a:endParaRPr>
          </a:p>
        </p:txBody>
      </p:sp>
      <p:sp>
        <p:nvSpPr>
          <p:cNvPr id="7" name="TextBox 6"/>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liên kết</a:t>
            </a:r>
          </a:p>
        </p:txBody>
      </p:sp>
    </p:spTree>
    <p:extLst>
      <p:ext uri="{BB962C8B-B14F-4D97-AF65-F5344CB8AC3E}">
        <p14:creationId xmlns:p14="http://schemas.microsoft.com/office/powerpoint/2010/main" val="65130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1"/>
          <p:cNvSpPr txBox="1">
            <a:spLocks noChangeArrowheads="1"/>
          </p:cNvSpPr>
          <p:nvPr/>
        </p:nvSpPr>
        <p:spPr bwMode="auto">
          <a:xfrm>
            <a:off x="1676400" y="395593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a:solidFill>
                  <a:srgbClr val="002060"/>
                </a:solidFill>
                <a:latin typeface="Times New Roman" pitchFamily="18" charset="0"/>
              </a:rPr>
              <a:t>G</a:t>
            </a:r>
            <a:endParaRPr lang="en-SG" sz="2400" baseline="-25000">
              <a:solidFill>
                <a:srgbClr val="002060"/>
              </a:solidFill>
              <a:latin typeface="Times New Roman" pitchFamily="18"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772880368"/>
              </p:ext>
            </p:extLst>
          </p:nvPr>
        </p:nvGraphicFramePr>
        <p:xfrm>
          <a:off x="3643312" y="872215"/>
          <a:ext cx="5195888" cy="3623585"/>
        </p:xfrm>
        <a:graphic>
          <a:graphicData uri="http://schemas.openxmlformats.org/presentationml/2006/ole">
            <mc:AlternateContent xmlns:mc="http://schemas.openxmlformats.org/markup-compatibility/2006">
              <mc:Choice xmlns:v="urn:schemas-microsoft-com:vml" Requires="v">
                <p:oleObj spid="_x0000_s78016" name="Equation" r:id="rId3" imgW="2019240" imgH="1409400" progId="Equation.DSMT4">
                  <p:embed/>
                </p:oleObj>
              </mc:Choice>
              <mc:Fallback>
                <p:oleObj name="Equation" r:id="rId3" imgW="2019240" imgH="1409400" progId="Equation.DSMT4">
                  <p:embed/>
                  <p:pic>
                    <p:nvPicPr>
                      <p:cNvPr id="0" name=""/>
                      <p:cNvPicPr>
                        <a:picLocks noChangeAspect="1" noChangeArrowheads="1"/>
                      </p:cNvPicPr>
                      <p:nvPr/>
                    </p:nvPicPr>
                    <p:blipFill>
                      <a:blip r:embed="rId4"/>
                      <a:srcRect/>
                      <a:stretch>
                        <a:fillRect/>
                      </a:stretch>
                    </p:blipFill>
                    <p:spPr bwMode="auto">
                      <a:xfrm>
                        <a:off x="3643312" y="872215"/>
                        <a:ext cx="5195888" cy="3623585"/>
                      </a:xfrm>
                      <a:prstGeom prst="rect">
                        <a:avLst/>
                      </a:prstGeom>
                      <a:noFill/>
                      <a:ln>
                        <a:noFill/>
                      </a:ln>
                      <a:effectLst/>
                    </p:spPr>
                  </p:pic>
                </p:oleObj>
              </mc:Fallback>
            </mc:AlternateContent>
          </a:graphicData>
        </a:graphic>
      </p:graphicFrame>
      <p:sp>
        <p:nvSpPr>
          <p:cNvPr id="6" name="TextBox 15"/>
          <p:cNvSpPr>
            <a:spLocks noChangeArrowheads="1"/>
          </p:cNvSpPr>
          <p:nvPr/>
        </p:nvSpPr>
        <p:spPr bwMode="auto">
          <a:xfrm>
            <a:off x="1524000" y="1074623"/>
            <a:ext cx="533400" cy="519112"/>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1</a:t>
            </a:r>
            <a:endParaRPr lang="en-SG">
              <a:solidFill>
                <a:srgbClr val="002060"/>
              </a:solidFill>
              <a:latin typeface="Times New Roman" pitchFamily="18" charset="0"/>
            </a:endParaRPr>
          </a:p>
        </p:txBody>
      </p:sp>
      <p:sp>
        <p:nvSpPr>
          <p:cNvPr id="7" name="TextBox 16"/>
          <p:cNvSpPr>
            <a:spLocks noChangeArrowheads="1"/>
          </p:cNvSpPr>
          <p:nvPr/>
        </p:nvSpPr>
        <p:spPr bwMode="auto">
          <a:xfrm>
            <a:off x="152400" y="2370023"/>
            <a:ext cx="533400" cy="519112"/>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2</a:t>
            </a:r>
            <a:endParaRPr lang="en-SG">
              <a:solidFill>
                <a:srgbClr val="002060"/>
              </a:solidFill>
              <a:latin typeface="Times New Roman" pitchFamily="18" charset="0"/>
            </a:endParaRPr>
          </a:p>
        </p:txBody>
      </p:sp>
      <p:sp>
        <p:nvSpPr>
          <p:cNvPr id="8" name="TextBox 17"/>
          <p:cNvSpPr>
            <a:spLocks noChangeArrowheads="1"/>
          </p:cNvSpPr>
          <p:nvPr/>
        </p:nvSpPr>
        <p:spPr bwMode="auto">
          <a:xfrm>
            <a:off x="1676400" y="3360623"/>
            <a:ext cx="533400" cy="519112"/>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3</a:t>
            </a:r>
            <a:endParaRPr lang="en-SG">
              <a:solidFill>
                <a:srgbClr val="002060"/>
              </a:solidFill>
              <a:latin typeface="Times New Roman" pitchFamily="18" charset="0"/>
            </a:endParaRPr>
          </a:p>
        </p:txBody>
      </p:sp>
      <p:sp>
        <p:nvSpPr>
          <p:cNvPr id="9" name="TextBox 18"/>
          <p:cNvSpPr>
            <a:spLocks noChangeArrowheads="1"/>
          </p:cNvSpPr>
          <p:nvPr/>
        </p:nvSpPr>
        <p:spPr bwMode="auto">
          <a:xfrm>
            <a:off x="2895600" y="2217623"/>
            <a:ext cx="533400" cy="519112"/>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4</a:t>
            </a:r>
            <a:endParaRPr lang="en-SG">
              <a:solidFill>
                <a:srgbClr val="002060"/>
              </a:solidFill>
              <a:latin typeface="Times New Roman" pitchFamily="18" charset="0"/>
            </a:endParaRPr>
          </a:p>
        </p:txBody>
      </p:sp>
      <p:cxnSp>
        <p:nvCxnSpPr>
          <p:cNvPr id="10" name="Straight Arrow Connector 19"/>
          <p:cNvCxnSpPr>
            <a:cxnSpLocks noChangeShapeType="1"/>
            <a:stCxn id="7" idx="6"/>
            <a:endCxn id="6" idx="3"/>
          </p:cNvCxnSpPr>
          <p:nvPr/>
        </p:nvCxnSpPr>
        <p:spPr bwMode="auto">
          <a:xfrm flipV="1">
            <a:off x="685800" y="1517535"/>
            <a:ext cx="915988" cy="111125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1" name="Straight Arrow Connector 20"/>
          <p:cNvCxnSpPr>
            <a:cxnSpLocks noChangeShapeType="1"/>
            <a:stCxn id="7" idx="0"/>
            <a:endCxn id="6" idx="2"/>
          </p:cNvCxnSpPr>
          <p:nvPr/>
        </p:nvCxnSpPr>
        <p:spPr bwMode="auto">
          <a:xfrm rot="5400000" flipH="1" flipV="1">
            <a:off x="453231" y="1299254"/>
            <a:ext cx="1036638" cy="110490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2" name="Straight Arrow Connector 21"/>
          <p:cNvCxnSpPr>
            <a:cxnSpLocks noChangeShapeType="1"/>
            <a:stCxn id="8" idx="2"/>
            <a:endCxn id="7" idx="5"/>
          </p:cNvCxnSpPr>
          <p:nvPr/>
        </p:nvCxnSpPr>
        <p:spPr bwMode="auto">
          <a:xfrm rot="10800000">
            <a:off x="608013" y="2812935"/>
            <a:ext cx="1068387" cy="80645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3" name="Straight Arrow Connector 22"/>
          <p:cNvCxnSpPr>
            <a:cxnSpLocks noChangeShapeType="1"/>
            <a:stCxn id="9" idx="1"/>
            <a:endCxn id="6" idx="5"/>
          </p:cNvCxnSpPr>
          <p:nvPr/>
        </p:nvCxnSpPr>
        <p:spPr bwMode="auto">
          <a:xfrm rot="16200000" flipV="1">
            <a:off x="2088357" y="1408791"/>
            <a:ext cx="776288" cy="993775"/>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4" name="Straight Arrow Connector 27"/>
          <p:cNvCxnSpPr>
            <a:cxnSpLocks noChangeShapeType="1"/>
            <a:stCxn id="8" idx="7"/>
            <a:endCxn id="9" idx="3"/>
          </p:cNvCxnSpPr>
          <p:nvPr/>
        </p:nvCxnSpPr>
        <p:spPr bwMode="auto">
          <a:xfrm rot="5400000" flipH="1" flipV="1">
            <a:off x="2164557" y="2627991"/>
            <a:ext cx="776288" cy="841375"/>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5" name="Straight Arrow Connector 28"/>
          <p:cNvCxnSpPr>
            <a:cxnSpLocks noChangeShapeType="1"/>
            <a:stCxn id="6" idx="4"/>
            <a:endCxn id="8" idx="0"/>
          </p:cNvCxnSpPr>
          <p:nvPr/>
        </p:nvCxnSpPr>
        <p:spPr bwMode="auto">
          <a:xfrm rot="16200000" flipH="1">
            <a:off x="983456" y="2400979"/>
            <a:ext cx="1766888" cy="15240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sp>
        <p:nvSpPr>
          <p:cNvPr id="16" name="TextBox 29"/>
          <p:cNvSpPr txBox="1">
            <a:spLocks noChangeArrowheads="1"/>
          </p:cNvSpPr>
          <p:nvPr/>
        </p:nvSpPr>
        <p:spPr bwMode="auto">
          <a:xfrm>
            <a:off x="533400" y="16080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1</a:t>
            </a:r>
            <a:endParaRPr lang="en-SG" baseline="-25000">
              <a:solidFill>
                <a:srgbClr val="002060"/>
              </a:solidFill>
              <a:latin typeface="Times New Roman" pitchFamily="18" charset="0"/>
            </a:endParaRPr>
          </a:p>
        </p:txBody>
      </p:sp>
      <p:sp>
        <p:nvSpPr>
          <p:cNvPr id="17" name="TextBox 30"/>
          <p:cNvSpPr txBox="1">
            <a:spLocks noChangeArrowheads="1"/>
          </p:cNvSpPr>
          <p:nvPr/>
        </p:nvSpPr>
        <p:spPr bwMode="auto">
          <a:xfrm>
            <a:off x="990600" y="20652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2</a:t>
            </a:r>
            <a:endParaRPr lang="en-SG" baseline="-25000">
              <a:solidFill>
                <a:srgbClr val="002060"/>
              </a:solidFill>
              <a:latin typeface="Times New Roman" pitchFamily="18" charset="0"/>
            </a:endParaRPr>
          </a:p>
        </p:txBody>
      </p:sp>
      <p:sp>
        <p:nvSpPr>
          <p:cNvPr id="18" name="TextBox 32"/>
          <p:cNvSpPr txBox="1">
            <a:spLocks noChangeArrowheads="1"/>
          </p:cNvSpPr>
          <p:nvPr/>
        </p:nvSpPr>
        <p:spPr bwMode="auto">
          <a:xfrm>
            <a:off x="1828800" y="22938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3</a:t>
            </a:r>
            <a:endParaRPr lang="en-SG" baseline="-25000">
              <a:solidFill>
                <a:srgbClr val="002060"/>
              </a:solidFill>
              <a:latin typeface="Times New Roman" pitchFamily="18" charset="0"/>
            </a:endParaRPr>
          </a:p>
        </p:txBody>
      </p:sp>
      <p:sp>
        <p:nvSpPr>
          <p:cNvPr id="19" name="TextBox 33"/>
          <p:cNvSpPr txBox="1">
            <a:spLocks noChangeArrowheads="1"/>
          </p:cNvSpPr>
          <p:nvPr/>
        </p:nvSpPr>
        <p:spPr bwMode="auto">
          <a:xfrm>
            <a:off x="2362200" y="15318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4</a:t>
            </a:r>
            <a:endParaRPr lang="en-SG" baseline="-25000">
              <a:solidFill>
                <a:srgbClr val="002060"/>
              </a:solidFill>
              <a:latin typeface="Times New Roman" pitchFamily="18" charset="0"/>
            </a:endParaRPr>
          </a:p>
        </p:txBody>
      </p:sp>
      <p:sp>
        <p:nvSpPr>
          <p:cNvPr id="20" name="TextBox 35"/>
          <p:cNvSpPr txBox="1">
            <a:spLocks noChangeArrowheads="1"/>
          </p:cNvSpPr>
          <p:nvPr/>
        </p:nvSpPr>
        <p:spPr bwMode="auto">
          <a:xfrm>
            <a:off x="762000" y="31320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5</a:t>
            </a:r>
            <a:endParaRPr lang="en-SG" baseline="-25000">
              <a:solidFill>
                <a:srgbClr val="002060"/>
              </a:solidFill>
              <a:latin typeface="Times New Roman" pitchFamily="18" charset="0"/>
            </a:endParaRPr>
          </a:p>
        </p:txBody>
      </p:sp>
      <p:sp>
        <p:nvSpPr>
          <p:cNvPr id="21" name="TextBox 36"/>
          <p:cNvSpPr txBox="1">
            <a:spLocks noChangeArrowheads="1"/>
          </p:cNvSpPr>
          <p:nvPr/>
        </p:nvSpPr>
        <p:spPr bwMode="auto">
          <a:xfrm>
            <a:off x="2438400" y="29796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6</a:t>
            </a:r>
            <a:endParaRPr lang="en-SG" baseline="-25000">
              <a:solidFill>
                <a:srgbClr val="002060"/>
              </a:solidFill>
              <a:latin typeface="Times New Roman" pitchFamily="18" charset="0"/>
            </a:endParaRPr>
          </a:p>
        </p:txBody>
      </p:sp>
      <p:sp>
        <p:nvSpPr>
          <p:cNvPr id="22" name="TextBox 21"/>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liên kết</a:t>
            </a:r>
          </a:p>
        </p:txBody>
      </p:sp>
      <p:sp>
        <p:nvSpPr>
          <p:cNvPr id="23" name="TextBox 22"/>
          <p:cNvSpPr txBox="1"/>
          <p:nvPr/>
        </p:nvSpPr>
        <p:spPr>
          <a:xfrm>
            <a:off x="152400" y="4734452"/>
            <a:ext cx="8842830" cy="523220"/>
          </a:xfrm>
          <a:prstGeom prst="rect">
            <a:avLst/>
          </a:prstGeom>
          <a:noFill/>
        </p:spPr>
        <p:txBody>
          <a:bodyPr wrap="square" rtlCol="0">
            <a:spAutoFit/>
          </a:bodyPr>
          <a:lstStyle/>
          <a:p>
            <a:pPr algn="just"/>
            <a:r>
              <a:rPr lang="en-US" sz="2800" err="1">
                <a:solidFill>
                  <a:srgbClr val="0000FF"/>
                </a:solidFill>
              </a:rPr>
              <a:t>Hỏi</a:t>
            </a:r>
            <a:r>
              <a:rPr lang="en-US" sz="2800">
                <a:solidFill>
                  <a:srgbClr val="0000FF"/>
                </a:solidFill>
              </a:rPr>
              <a:t>. </a:t>
            </a:r>
            <a:r>
              <a:rPr lang="en-US" sz="2800" b="0" err="1">
                <a:solidFill>
                  <a:schemeClr val="tx1"/>
                </a:solidFill>
              </a:rPr>
              <a:t>Có</a:t>
            </a:r>
            <a:r>
              <a:rPr lang="en-US" sz="2800" b="0">
                <a:solidFill>
                  <a:schemeClr val="tx1"/>
                </a:solidFill>
              </a:rPr>
              <a:t> </a:t>
            </a:r>
            <a:r>
              <a:rPr lang="en-US" sz="2800" b="0" err="1">
                <a:solidFill>
                  <a:schemeClr val="tx1"/>
                </a:solidFill>
              </a:rPr>
              <a:t>nhận</a:t>
            </a:r>
            <a:r>
              <a:rPr lang="en-US" sz="2800" b="0">
                <a:solidFill>
                  <a:schemeClr val="tx1"/>
                </a:solidFill>
              </a:rPr>
              <a:t> </a:t>
            </a:r>
            <a:r>
              <a:rPr lang="en-US" sz="2800" b="0" err="1">
                <a:solidFill>
                  <a:schemeClr val="tx1"/>
                </a:solidFill>
              </a:rPr>
              <a:t>xét</a:t>
            </a:r>
            <a:r>
              <a:rPr lang="en-US" sz="2800" b="0">
                <a:solidFill>
                  <a:schemeClr val="tx1"/>
                </a:solidFill>
              </a:rPr>
              <a:t> </a:t>
            </a:r>
            <a:r>
              <a:rPr lang="en-US" sz="2800" b="0" err="1">
                <a:solidFill>
                  <a:schemeClr val="tx1"/>
                </a:solidFill>
              </a:rPr>
              <a:t>gì</a:t>
            </a:r>
            <a:r>
              <a:rPr lang="en-US" sz="2800" b="0">
                <a:solidFill>
                  <a:schemeClr val="tx1"/>
                </a:solidFill>
              </a:rPr>
              <a:t> về các </a:t>
            </a:r>
            <a:r>
              <a:rPr lang="en-US" sz="2800" b="0" err="1">
                <a:solidFill>
                  <a:schemeClr val="tx1"/>
                </a:solidFill>
              </a:rPr>
              <a:t>số</a:t>
            </a:r>
            <a:r>
              <a:rPr lang="en-US" sz="2800" b="0">
                <a:solidFill>
                  <a:schemeClr val="tx1"/>
                </a:solidFill>
              </a:rPr>
              <a:t> </a:t>
            </a:r>
            <a:r>
              <a:rPr lang="en-US" sz="2800" b="0" err="1">
                <a:solidFill>
                  <a:schemeClr val="tx1"/>
                </a:solidFill>
              </a:rPr>
              <a:t>trên</a:t>
            </a:r>
            <a:r>
              <a:rPr lang="en-US" sz="2800" b="0">
                <a:solidFill>
                  <a:schemeClr val="tx1"/>
                </a:solidFill>
              </a:rPr>
              <a:t> </a:t>
            </a:r>
            <a:r>
              <a:rPr lang="en-US" sz="2800" b="0" err="1">
                <a:solidFill>
                  <a:schemeClr val="tx1"/>
                </a:solidFill>
              </a:rPr>
              <a:t>dòng</a:t>
            </a:r>
            <a:r>
              <a:rPr lang="en-US" sz="2800" b="0">
                <a:solidFill>
                  <a:schemeClr val="tx1"/>
                </a:solidFill>
              </a:rPr>
              <a:t> </a:t>
            </a:r>
            <a:r>
              <a:rPr lang="en-US" sz="2800" b="0" err="1">
                <a:solidFill>
                  <a:schemeClr val="tx1"/>
                </a:solidFill>
              </a:rPr>
              <a:t>và</a:t>
            </a:r>
            <a:r>
              <a:rPr lang="en-US" sz="2800" b="0">
                <a:solidFill>
                  <a:schemeClr val="tx1"/>
                </a:solidFill>
              </a:rPr>
              <a:t> </a:t>
            </a:r>
            <a:r>
              <a:rPr lang="en-US" sz="2800" b="0" err="1">
                <a:solidFill>
                  <a:schemeClr val="tx1"/>
                </a:solidFill>
              </a:rPr>
              <a:t>trên</a:t>
            </a:r>
            <a:r>
              <a:rPr lang="en-US" sz="2800" b="0">
                <a:solidFill>
                  <a:schemeClr val="tx1"/>
                </a:solidFill>
              </a:rPr>
              <a:t> cột?</a:t>
            </a:r>
          </a:p>
        </p:txBody>
      </p:sp>
      <p:sp>
        <p:nvSpPr>
          <p:cNvPr id="24" name="TextBox 23"/>
          <p:cNvSpPr txBox="1"/>
          <p:nvPr/>
        </p:nvSpPr>
        <p:spPr>
          <a:xfrm>
            <a:off x="152400" y="5522149"/>
            <a:ext cx="8842830" cy="1107996"/>
          </a:xfrm>
          <a:prstGeom prst="rect">
            <a:avLst/>
          </a:prstGeom>
          <a:noFill/>
        </p:spPr>
        <p:txBody>
          <a:bodyPr wrap="square" rtlCol="0">
            <a:spAutoFit/>
          </a:bodyPr>
          <a:lstStyle/>
          <a:p>
            <a:pPr algn="just">
              <a:spcBef>
                <a:spcPts val="1200"/>
              </a:spcBef>
            </a:pPr>
            <a:r>
              <a:rPr lang="en-US" sz="2800" dirty="0">
                <a:solidFill>
                  <a:srgbClr val="C00000"/>
                </a:solidFill>
              </a:rPr>
              <a:t>-</a:t>
            </a:r>
            <a:r>
              <a:rPr lang="en-US" sz="2800" b="0" dirty="0">
                <a:solidFill>
                  <a:schemeClr val="tx1"/>
                </a:solidFill>
              </a:rPr>
              <a:t> </a:t>
            </a:r>
            <a:r>
              <a:rPr lang="en-US" sz="2800" b="0" dirty="0" err="1">
                <a:solidFill>
                  <a:schemeClr val="tx1"/>
                </a:solidFill>
              </a:rPr>
              <a:t>Bậc</a:t>
            </a:r>
            <a:r>
              <a:rPr lang="en-US" sz="2800" b="0" dirty="0">
                <a:solidFill>
                  <a:schemeClr val="tx1"/>
                </a:solidFill>
              </a:rPr>
              <a:t> </a:t>
            </a:r>
            <a:r>
              <a:rPr lang="en-US" sz="2800" b="0" dirty="0" err="1">
                <a:solidFill>
                  <a:schemeClr val="tx1"/>
                </a:solidFill>
              </a:rPr>
              <a:t>của</a:t>
            </a:r>
            <a:r>
              <a:rPr lang="en-US" sz="2800" b="0" dirty="0">
                <a:solidFill>
                  <a:schemeClr val="tx1"/>
                </a:solidFill>
              </a:rPr>
              <a:t> </a:t>
            </a:r>
            <a:r>
              <a:rPr lang="en-US" sz="2800" b="0" dirty="0" err="1">
                <a:solidFill>
                  <a:schemeClr val="tx1"/>
                </a:solidFill>
              </a:rPr>
              <a:t>đỉnh</a:t>
            </a:r>
            <a:r>
              <a:rPr lang="en-US" sz="2800" b="0" dirty="0">
                <a:solidFill>
                  <a:schemeClr val="tx1"/>
                </a:solidFill>
              </a:rPr>
              <a:t> </a:t>
            </a:r>
            <a:r>
              <a:rPr lang="en-US" sz="2800" b="0" dirty="0" err="1">
                <a:solidFill>
                  <a:schemeClr val="tx1"/>
                </a:solidFill>
              </a:rPr>
              <a:t>i</a:t>
            </a:r>
            <a:r>
              <a:rPr lang="en-US" sz="2800" b="0" dirty="0">
                <a:solidFill>
                  <a:schemeClr val="tx1"/>
                </a:solidFill>
              </a:rPr>
              <a:t> = </a:t>
            </a:r>
            <a:r>
              <a:rPr lang="en-US" sz="2800" b="0" dirty="0" err="1">
                <a:solidFill>
                  <a:schemeClr val="tx1"/>
                </a:solidFill>
              </a:rPr>
              <a:t>tổng</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số</a:t>
            </a:r>
            <a:r>
              <a:rPr lang="en-US" sz="2800" b="0" dirty="0">
                <a:solidFill>
                  <a:schemeClr val="tx1"/>
                </a:solidFill>
              </a:rPr>
              <a:t> </a:t>
            </a:r>
            <a:r>
              <a:rPr lang="en-US" sz="2800" b="0" dirty="0" err="1">
                <a:solidFill>
                  <a:schemeClr val="tx1"/>
                </a:solidFill>
              </a:rPr>
              <a:t>trên</a:t>
            </a:r>
            <a:r>
              <a:rPr lang="en-US" sz="2800" b="0" dirty="0">
                <a:solidFill>
                  <a:schemeClr val="tx1"/>
                </a:solidFill>
              </a:rPr>
              <a:t> </a:t>
            </a:r>
            <a:r>
              <a:rPr lang="en-US" sz="2800" b="0" dirty="0" err="1">
                <a:solidFill>
                  <a:schemeClr val="tx1"/>
                </a:solidFill>
              </a:rPr>
              <a:t>dòng</a:t>
            </a:r>
            <a:r>
              <a:rPr lang="en-US" sz="2800" b="0" dirty="0">
                <a:solidFill>
                  <a:schemeClr val="tx1"/>
                </a:solidFill>
              </a:rPr>
              <a:t> </a:t>
            </a:r>
            <a:r>
              <a:rPr lang="en-US" sz="2800" b="0" dirty="0" err="1">
                <a:solidFill>
                  <a:schemeClr val="tx1"/>
                </a:solidFill>
              </a:rPr>
              <a:t>i</a:t>
            </a:r>
            <a:endParaRPr lang="en-US" sz="2800" b="0" dirty="0">
              <a:solidFill>
                <a:schemeClr val="tx1"/>
              </a:solidFill>
            </a:endParaRPr>
          </a:p>
          <a:p>
            <a:pPr algn="just">
              <a:spcBef>
                <a:spcPts val="1200"/>
              </a:spcBef>
            </a:pPr>
            <a:r>
              <a:rPr lang="en-US" sz="2800" dirty="0">
                <a:solidFill>
                  <a:srgbClr val="C00000"/>
                </a:solidFill>
              </a:rPr>
              <a:t>-</a:t>
            </a:r>
            <a:r>
              <a:rPr lang="en-US" sz="2800" b="0" dirty="0">
                <a:solidFill>
                  <a:schemeClr val="tx1"/>
                </a:solidFill>
              </a:rPr>
              <a:t> </a:t>
            </a:r>
            <a:r>
              <a:rPr lang="en-US" sz="2800" b="0" dirty="0" err="1">
                <a:solidFill>
                  <a:schemeClr val="tx1"/>
                </a:solidFill>
              </a:rPr>
              <a:t>Mỗi</a:t>
            </a:r>
            <a:r>
              <a:rPr lang="en-US" sz="2800" b="0" dirty="0">
                <a:solidFill>
                  <a:schemeClr val="tx1"/>
                </a:solidFill>
              </a:rPr>
              <a:t> </a:t>
            </a:r>
            <a:r>
              <a:rPr lang="en-US" sz="2800" b="0" dirty="0" err="1">
                <a:solidFill>
                  <a:schemeClr val="tx1"/>
                </a:solidFill>
              </a:rPr>
              <a:t>cột</a:t>
            </a:r>
            <a:r>
              <a:rPr lang="en-US" sz="2800" b="0" dirty="0">
                <a:solidFill>
                  <a:schemeClr val="tx1"/>
                </a:solidFill>
              </a:rPr>
              <a:t> </a:t>
            </a:r>
            <a:r>
              <a:rPr lang="en-US" sz="2800" b="0" dirty="0" err="1">
                <a:solidFill>
                  <a:schemeClr val="tx1"/>
                </a:solidFill>
              </a:rPr>
              <a:t>luôn</a:t>
            </a:r>
            <a:r>
              <a:rPr lang="en-US" sz="2800" b="0" dirty="0">
                <a:solidFill>
                  <a:schemeClr val="tx1"/>
                </a:solidFill>
              </a:rPr>
              <a:t> </a:t>
            </a:r>
            <a:r>
              <a:rPr lang="en-US" sz="2800" b="0" dirty="0" err="1">
                <a:solidFill>
                  <a:schemeClr val="tx1"/>
                </a:solidFill>
              </a:rPr>
              <a:t>có</a:t>
            </a:r>
            <a:r>
              <a:rPr lang="en-US" sz="2800" b="0" dirty="0">
                <a:solidFill>
                  <a:schemeClr val="tx1"/>
                </a:solidFill>
              </a:rPr>
              <a:t> </a:t>
            </a:r>
            <a:r>
              <a:rPr lang="en-US" sz="2800" b="0" dirty="0" err="1">
                <a:solidFill>
                  <a:schemeClr val="tx1"/>
                </a:solidFill>
              </a:rPr>
              <a:t>tổng</a:t>
            </a:r>
            <a:r>
              <a:rPr lang="en-US" sz="2800" b="0" dirty="0">
                <a:solidFill>
                  <a:schemeClr val="tx1"/>
                </a:solidFill>
              </a:rPr>
              <a:t> =2</a:t>
            </a:r>
          </a:p>
        </p:txBody>
      </p:sp>
    </p:spTree>
    <p:extLst>
      <p:ext uri="{BB962C8B-B14F-4D97-AF65-F5344CB8AC3E}">
        <p14:creationId xmlns:p14="http://schemas.microsoft.com/office/powerpoint/2010/main" val="1224170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6" grpId="0"/>
      <p:bldP spid="17" grpId="0"/>
      <p:bldP spid="18" grpId="0"/>
      <p:bldP spid="19" grpId="0"/>
      <p:bldP spid="20" grpId="0"/>
      <p:bldP spid="21"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1"/>
          <p:cNvSpPr txBox="1">
            <a:spLocks noChangeArrowheads="1"/>
          </p:cNvSpPr>
          <p:nvPr/>
        </p:nvSpPr>
        <p:spPr bwMode="auto">
          <a:xfrm>
            <a:off x="380999" y="3685729"/>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dirty="0">
                <a:solidFill>
                  <a:srgbClr val="002060"/>
                </a:solidFill>
                <a:latin typeface="Times New Roman" pitchFamily="18" charset="0"/>
              </a:rPr>
              <a:t>G</a:t>
            </a:r>
            <a:endParaRPr lang="en-SG" sz="2400" baseline="-25000" dirty="0">
              <a:solidFill>
                <a:srgbClr val="002060"/>
              </a:solidFill>
              <a:latin typeface="Times New Roman" pitchFamily="18" charset="0"/>
            </a:endParaRPr>
          </a:p>
        </p:txBody>
      </p:sp>
      <p:sp>
        <p:nvSpPr>
          <p:cNvPr id="6" name="TextBox 48"/>
          <p:cNvSpPr>
            <a:spLocks noChangeArrowheads="1"/>
          </p:cNvSpPr>
          <p:nvPr/>
        </p:nvSpPr>
        <p:spPr bwMode="auto">
          <a:xfrm>
            <a:off x="1447800" y="914400"/>
            <a:ext cx="609600" cy="604838"/>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sz="2200">
                <a:solidFill>
                  <a:srgbClr val="002060"/>
                </a:solidFill>
                <a:latin typeface="Times New Roman" pitchFamily="18" charset="0"/>
              </a:rPr>
              <a:t>1</a:t>
            </a:r>
            <a:endParaRPr lang="en-SG" sz="2200">
              <a:solidFill>
                <a:srgbClr val="002060"/>
              </a:solidFill>
              <a:latin typeface="Times New Roman" pitchFamily="18" charset="0"/>
            </a:endParaRPr>
          </a:p>
        </p:txBody>
      </p:sp>
      <p:sp>
        <p:nvSpPr>
          <p:cNvPr id="7" name="TextBox 49"/>
          <p:cNvSpPr>
            <a:spLocks noChangeArrowheads="1"/>
          </p:cNvSpPr>
          <p:nvPr/>
        </p:nvSpPr>
        <p:spPr bwMode="auto">
          <a:xfrm>
            <a:off x="76200" y="2209800"/>
            <a:ext cx="609600" cy="604838"/>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sz="2200">
                <a:solidFill>
                  <a:srgbClr val="002060"/>
                </a:solidFill>
                <a:latin typeface="Times New Roman" pitchFamily="18" charset="0"/>
              </a:rPr>
              <a:t>2</a:t>
            </a:r>
            <a:endParaRPr lang="en-SG" sz="2200">
              <a:solidFill>
                <a:srgbClr val="002060"/>
              </a:solidFill>
              <a:latin typeface="Times New Roman" pitchFamily="18" charset="0"/>
            </a:endParaRPr>
          </a:p>
        </p:txBody>
      </p:sp>
      <p:sp>
        <p:nvSpPr>
          <p:cNvPr id="8" name="TextBox 50"/>
          <p:cNvSpPr>
            <a:spLocks noChangeArrowheads="1"/>
          </p:cNvSpPr>
          <p:nvPr/>
        </p:nvSpPr>
        <p:spPr bwMode="auto">
          <a:xfrm>
            <a:off x="1600200" y="3200400"/>
            <a:ext cx="609600" cy="604838"/>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sz="2200">
                <a:solidFill>
                  <a:srgbClr val="002060"/>
                </a:solidFill>
                <a:latin typeface="Times New Roman" pitchFamily="18" charset="0"/>
              </a:rPr>
              <a:t>3</a:t>
            </a:r>
            <a:endParaRPr lang="en-SG" sz="2200">
              <a:solidFill>
                <a:srgbClr val="002060"/>
              </a:solidFill>
              <a:latin typeface="Times New Roman" pitchFamily="18" charset="0"/>
            </a:endParaRPr>
          </a:p>
        </p:txBody>
      </p:sp>
      <p:sp>
        <p:nvSpPr>
          <p:cNvPr id="9" name="TextBox 51"/>
          <p:cNvSpPr>
            <a:spLocks noChangeArrowheads="1"/>
          </p:cNvSpPr>
          <p:nvPr/>
        </p:nvSpPr>
        <p:spPr bwMode="auto">
          <a:xfrm>
            <a:off x="2819400" y="2057400"/>
            <a:ext cx="609600" cy="604838"/>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sz="2200">
                <a:solidFill>
                  <a:srgbClr val="002060"/>
                </a:solidFill>
                <a:latin typeface="Times New Roman" pitchFamily="18" charset="0"/>
              </a:rPr>
              <a:t>4</a:t>
            </a:r>
            <a:endParaRPr lang="en-SG" sz="2200">
              <a:solidFill>
                <a:srgbClr val="002060"/>
              </a:solidFill>
              <a:latin typeface="Times New Roman" pitchFamily="18" charset="0"/>
            </a:endParaRPr>
          </a:p>
        </p:txBody>
      </p:sp>
      <p:cxnSp>
        <p:nvCxnSpPr>
          <p:cNvPr id="10" name="Straight Arrow Connector 52"/>
          <p:cNvCxnSpPr>
            <a:cxnSpLocks noChangeShapeType="1"/>
            <a:stCxn id="7" idx="6"/>
            <a:endCxn id="6" idx="3"/>
          </p:cNvCxnSpPr>
          <p:nvPr/>
        </p:nvCxnSpPr>
        <p:spPr bwMode="auto">
          <a:xfrm flipV="1">
            <a:off x="685800" y="1430338"/>
            <a:ext cx="850900" cy="1081087"/>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53"/>
          <p:cNvCxnSpPr>
            <a:cxnSpLocks noChangeShapeType="1"/>
            <a:stCxn id="7" idx="0"/>
            <a:endCxn id="6" idx="2"/>
          </p:cNvCxnSpPr>
          <p:nvPr/>
        </p:nvCxnSpPr>
        <p:spPr bwMode="auto">
          <a:xfrm rot="5400000" flipH="1" flipV="1">
            <a:off x="417512" y="1179513"/>
            <a:ext cx="993775" cy="10668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54"/>
          <p:cNvCxnSpPr>
            <a:cxnSpLocks noChangeShapeType="1"/>
            <a:stCxn id="8" idx="2"/>
            <a:endCxn id="7" idx="5"/>
          </p:cNvCxnSpPr>
          <p:nvPr/>
        </p:nvCxnSpPr>
        <p:spPr bwMode="auto">
          <a:xfrm rot="10800000">
            <a:off x="596900" y="2725738"/>
            <a:ext cx="1003300" cy="776287"/>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55"/>
          <p:cNvCxnSpPr>
            <a:cxnSpLocks noChangeShapeType="1"/>
            <a:stCxn id="9" idx="1"/>
            <a:endCxn id="6" idx="5"/>
          </p:cNvCxnSpPr>
          <p:nvPr/>
        </p:nvCxnSpPr>
        <p:spPr bwMode="auto">
          <a:xfrm rot="16200000" flipV="1">
            <a:off x="2081212" y="1317626"/>
            <a:ext cx="714375" cy="9398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56"/>
          <p:cNvCxnSpPr>
            <a:cxnSpLocks noChangeShapeType="1"/>
            <a:stCxn id="8" idx="7"/>
            <a:endCxn id="9" idx="3"/>
          </p:cNvCxnSpPr>
          <p:nvPr/>
        </p:nvCxnSpPr>
        <p:spPr bwMode="auto">
          <a:xfrm rot="5400000" flipH="1" flipV="1">
            <a:off x="2157412" y="2536826"/>
            <a:ext cx="714375" cy="7874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57"/>
          <p:cNvCxnSpPr>
            <a:cxnSpLocks noChangeShapeType="1"/>
            <a:stCxn id="6" idx="4"/>
            <a:endCxn id="8" idx="0"/>
          </p:cNvCxnSpPr>
          <p:nvPr/>
        </p:nvCxnSpPr>
        <p:spPr bwMode="auto">
          <a:xfrm rot="16200000" flipH="1">
            <a:off x="988219" y="2283619"/>
            <a:ext cx="1681162" cy="1524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16" name="TextBox 58"/>
          <p:cNvSpPr txBox="1">
            <a:spLocks noChangeArrowheads="1"/>
          </p:cNvSpPr>
          <p:nvPr/>
        </p:nvSpPr>
        <p:spPr bwMode="auto">
          <a:xfrm>
            <a:off x="457200" y="14906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1</a:t>
            </a:r>
            <a:endParaRPr lang="en-SG" baseline="-25000">
              <a:solidFill>
                <a:srgbClr val="002060"/>
              </a:solidFill>
              <a:latin typeface="Times New Roman" pitchFamily="18" charset="0"/>
            </a:endParaRPr>
          </a:p>
        </p:txBody>
      </p:sp>
      <p:sp>
        <p:nvSpPr>
          <p:cNvPr id="17" name="TextBox 59"/>
          <p:cNvSpPr txBox="1">
            <a:spLocks noChangeArrowheads="1"/>
          </p:cNvSpPr>
          <p:nvPr/>
        </p:nvSpPr>
        <p:spPr bwMode="auto">
          <a:xfrm>
            <a:off x="914400" y="19478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2</a:t>
            </a:r>
            <a:endParaRPr lang="en-SG" baseline="-25000">
              <a:solidFill>
                <a:srgbClr val="002060"/>
              </a:solidFill>
              <a:latin typeface="Times New Roman" pitchFamily="18" charset="0"/>
            </a:endParaRPr>
          </a:p>
        </p:txBody>
      </p:sp>
      <p:sp>
        <p:nvSpPr>
          <p:cNvPr id="18" name="TextBox 60"/>
          <p:cNvSpPr txBox="1">
            <a:spLocks noChangeArrowheads="1"/>
          </p:cNvSpPr>
          <p:nvPr/>
        </p:nvSpPr>
        <p:spPr bwMode="auto">
          <a:xfrm>
            <a:off x="1752600" y="21764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3</a:t>
            </a:r>
            <a:endParaRPr lang="en-SG" baseline="-25000">
              <a:solidFill>
                <a:srgbClr val="002060"/>
              </a:solidFill>
              <a:latin typeface="Times New Roman" pitchFamily="18" charset="0"/>
            </a:endParaRPr>
          </a:p>
        </p:txBody>
      </p:sp>
      <p:sp>
        <p:nvSpPr>
          <p:cNvPr id="19" name="TextBox 61"/>
          <p:cNvSpPr txBox="1">
            <a:spLocks noChangeArrowheads="1"/>
          </p:cNvSpPr>
          <p:nvPr/>
        </p:nvSpPr>
        <p:spPr bwMode="auto">
          <a:xfrm>
            <a:off x="2286000" y="14144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4</a:t>
            </a:r>
            <a:endParaRPr lang="en-SG" baseline="-25000">
              <a:solidFill>
                <a:srgbClr val="002060"/>
              </a:solidFill>
              <a:latin typeface="Times New Roman" pitchFamily="18" charset="0"/>
            </a:endParaRPr>
          </a:p>
        </p:txBody>
      </p:sp>
      <p:sp>
        <p:nvSpPr>
          <p:cNvPr id="20" name="TextBox 62"/>
          <p:cNvSpPr txBox="1">
            <a:spLocks noChangeArrowheads="1"/>
          </p:cNvSpPr>
          <p:nvPr/>
        </p:nvSpPr>
        <p:spPr bwMode="auto">
          <a:xfrm>
            <a:off x="685800" y="30146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5</a:t>
            </a:r>
            <a:endParaRPr lang="en-SG" baseline="-25000">
              <a:solidFill>
                <a:srgbClr val="002060"/>
              </a:solidFill>
              <a:latin typeface="Times New Roman" pitchFamily="18" charset="0"/>
            </a:endParaRPr>
          </a:p>
        </p:txBody>
      </p:sp>
      <p:sp>
        <p:nvSpPr>
          <p:cNvPr id="21" name="TextBox 63"/>
          <p:cNvSpPr txBox="1">
            <a:spLocks noChangeArrowheads="1"/>
          </p:cNvSpPr>
          <p:nvPr/>
        </p:nvSpPr>
        <p:spPr bwMode="auto">
          <a:xfrm>
            <a:off x="2362200" y="28622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6</a:t>
            </a:r>
            <a:endParaRPr lang="en-SG" baseline="-25000">
              <a:solidFill>
                <a:srgbClr val="002060"/>
              </a:solidFill>
              <a:latin typeface="Times New Roman" pitchFamily="18" charset="0"/>
            </a:endParaRPr>
          </a:p>
        </p:txBody>
      </p:sp>
      <p:sp>
        <p:nvSpPr>
          <p:cNvPr id="22" name="TextBox 21"/>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liên kết</a:t>
            </a:r>
          </a:p>
        </p:txBody>
      </p:sp>
      <p:graphicFrame>
        <p:nvGraphicFramePr>
          <p:cNvPr id="2" name="Object 1"/>
          <p:cNvGraphicFramePr>
            <a:graphicFrameLocks noChangeAspect="1"/>
          </p:cNvGraphicFramePr>
          <p:nvPr>
            <p:extLst>
              <p:ext uri="{D42A27DB-BD31-4B8C-83A1-F6EECF244321}">
                <p14:modId xmlns:p14="http://schemas.microsoft.com/office/powerpoint/2010/main" val="1987877478"/>
              </p:ext>
            </p:extLst>
          </p:nvPr>
        </p:nvGraphicFramePr>
        <p:xfrm>
          <a:off x="3365365" y="1009410"/>
          <a:ext cx="5308869" cy="2819400"/>
        </p:xfrm>
        <a:graphic>
          <a:graphicData uri="http://schemas.openxmlformats.org/presentationml/2006/ole">
            <mc:AlternateContent xmlns:mc="http://schemas.openxmlformats.org/markup-compatibility/2006">
              <mc:Choice xmlns:v="urn:schemas-microsoft-com:vml" Requires="v">
                <p:oleObj spid="_x0000_s79041" name="Equation" r:id="rId3" imgW="2247840" imgH="1193760" progId="Equation.DSMT4">
                  <p:embed/>
                </p:oleObj>
              </mc:Choice>
              <mc:Fallback>
                <p:oleObj name="Equation" r:id="rId3" imgW="2247840" imgH="1193760" progId="Equation.DSMT4">
                  <p:embed/>
                  <p:pic>
                    <p:nvPicPr>
                      <p:cNvPr id="0" name=""/>
                      <p:cNvPicPr/>
                      <p:nvPr/>
                    </p:nvPicPr>
                    <p:blipFill>
                      <a:blip r:embed="rId4"/>
                      <a:stretch>
                        <a:fillRect/>
                      </a:stretch>
                    </p:blipFill>
                    <p:spPr>
                      <a:xfrm>
                        <a:off x="3365365" y="1009410"/>
                        <a:ext cx="5308869" cy="2819400"/>
                      </a:xfrm>
                      <a:prstGeom prst="rect">
                        <a:avLst/>
                      </a:prstGeom>
                    </p:spPr>
                  </p:pic>
                </p:oleObj>
              </mc:Fallback>
            </mc:AlternateContent>
          </a:graphicData>
        </a:graphic>
      </p:graphicFrame>
      <p:sp>
        <p:nvSpPr>
          <p:cNvPr id="23" name="TextBox 22"/>
          <p:cNvSpPr txBox="1"/>
          <p:nvPr/>
        </p:nvSpPr>
        <p:spPr>
          <a:xfrm>
            <a:off x="87703" y="4273155"/>
            <a:ext cx="8842830" cy="523220"/>
          </a:xfrm>
          <a:prstGeom prst="rect">
            <a:avLst/>
          </a:prstGeom>
          <a:noFill/>
        </p:spPr>
        <p:txBody>
          <a:bodyPr wrap="square" rtlCol="0">
            <a:spAutoFit/>
          </a:bodyPr>
          <a:lstStyle/>
          <a:p>
            <a:pPr algn="just"/>
            <a:r>
              <a:rPr lang="en-US" sz="2800" dirty="0" err="1">
                <a:solidFill>
                  <a:srgbClr val="0000FF"/>
                </a:solidFill>
              </a:rPr>
              <a:t>Hỏi</a:t>
            </a:r>
            <a:r>
              <a:rPr lang="en-US" sz="2800" dirty="0">
                <a:solidFill>
                  <a:srgbClr val="0000FF"/>
                </a:solidFill>
              </a:rPr>
              <a:t>. </a:t>
            </a:r>
            <a:r>
              <a:rPr lang="en-US" sz="2800" b="0" dirty="0" err="1">
                <a:solidFill>
                  <a:schemeClr val="tx1"/>
                </a:solidFill>
              </a:rPr>
              <a:t>Có</a:t>
            </a:r>
            <a:r>
              <a:rPr lang="en-US" sz="2800" b="0" dirty="0">
                <a:solidFill>
                  <a:schemeClr val="tx1"/>
                </a:solidFill>
              </a:rPr>
              <a:t> </a:t>
            </a:r>
            <a:r>
              <a:rPr lang="en-US" sz="2800" b="0" dirty="0" err="1">
                <a:solidFill>
                  <a:schemeClr val="tx1"/>
                </a:solidFill>
              </a:rPr>
              <a:t>nhận</a:t>
            </a:r>
            <a:r>
              <a:rPr lang="en-US" sz="2800" b="0" dirty="0">
                <a:solidFill>
                  <a:schemeClr val="tx1"/>
                </a:solidFill>
              </a:rPr>
              <a:t> </a:t>
            </a:r>
            <a:r>
              <a:rPr lang="en-US" sz="2800" b="0" dirty="0" err="1">
                <a:solidFill>
                  <a:schemeClr val="tx1"/>
                </a:solidFill>
              </a:rPr>
              <a:t>xét</a:t>
            </a:r>
            <a:r>
              <a:rPr lang="en-US" sz="2800" b="0" dirty="0">
                <a:solidFill>
                  <a:schemeClr val="tx1"/>
                </a:solidFill>
              </a:rPr>
              <a:t> </a:t>
            </a:r>
            <a:r>
              <a:rPr lang="en-US" sz="2800" b="0" dirty="0" err="1">
                <a:solidFill>
                  <a:schemeClr val="tx1"/>
                </a:solidFill>
              </a:rPr>
              <a:t>gì</a:t>
            </a:r>
            <a:r>
              <a:rPr lang="en-US" sz="2800" b="0" dirty="0">
                <a:solidFill>
                  <a:schemeClr val="tx1"/>
                </a:solidFill>
              </a:rPr>
              <a:t> </a:t>
            </a:r>
            <a:r>
              <a:rPr lang="en-US" sz="2800" b="0" dirty="0" err="1">
                <a:solidFill>
                  <a:schemeClr val="tx1"/>
                </a:solidFill>
              </a:rPr>
              <a:t>về</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số</a:t>
            </a:r>
            <a:r>
              <a:rPr lang="en-US" sz="2800" b="0" dirty="0">
                <a:solidFill>
                  <a:schemeClr val="tx1"/>
                </a:solidFill>
              </a:rPr>
              <a:t> </a:t>
            </a:r>
            <a:r>
              <a:rPr lang="en-US" sz="2800" b="0" dirty="0" err="1">
                <a:solidFill>
                  <a:schemeClr val="tx1"/>
                </a:solidFill>
              </a:rPr>
              <a:t>trên</a:t>
            </a:r>
            <a:r>
              <a:rPr lang="en-US" sz="2800" b="0" dirty="0">
                <a:solidFill>
                  <a:schemeClr val="tx1"/>
                </a:solidFill>
              </a:rPr>
              <a:t> </a:t>
            </a:r>
            <a:r>
              <a:rPr lang="en-US" sz="2800" b="0" dirty="0" err="1">
                <a:solidFill>
                  <a:schemeClr val="tx1"/>
                </a:solidFill>
              </a:rPr>
              <a:t>dòng</a:t>
            </a:r>
            <a:r>
              <a:rPr lang="en-US" sz="2800" b="0" dirty="0">
                <a:solidFill>
                  <a:schemeClr val="tx1"/>
                </a:solidFill>
              </a:rPr>
              <a:t> </a:t>
            </a:r>
            <a:r>
              <a:rPr lang="en-US" sz="2800" b="0" dirty="0" err="1">
                <a:solidFill>
                  <a:schemeClr val="tx1"/>
                </a:solidFill>
              </a:rPr>
              <a:t>và</a:t>
            </a:r>
            <a:r>
              <a:rPr lang="en-US" sz="2800" b="0" dirty="0">
                <a:solidFill>
                  <a:schemeClr val="tx1"/>
                </a:solidFill>
              </a:rPr>
              <a:t> </a:t>
            </a:r>
            <a:r>
              <a:rPr lang="en-US" sz="2800" b="0" dirty="0" err="1">
                <a:solidFill>
                  <a:schemeClr val="tx1"/>
                </a:solidFill>
              </a:rPr>
              <a:t>trên</a:t>
            </a:r>
            <a:r>
              <a:rPr lang="en-US" sz="2800" b="0" dirty="0">
                <a:solidFill>
                  <a:schemeClr val="tx1"/>
                </a:solidFill>
              </a:rPr>
              <a:t> </a:t>
            </a:r>
            <a:r>
              <a:rPr lang="en-US" sz="2800" b="0" dirty="0" err="1">
                <a:solidFill>
                  <a:schemeClr val="tx1"/>
                </a:solidFill>
              </a:rPr>
              <a:t>cột</a:t>
            </a:r>
            <a:r>
              <a:rPr lang="en-US" sz="2800" b="0" dirty="0">
                <a:solidFill>
                  <a:schemeClr val="tx1"/>
                </a:solidFill>
              </a:rPr>
              <a:t>?</a:t>
            </a:r>
          </a:p>
        </p:txBody>
      </p:sp>
      <p:sp>
        <p:nvSpPr>
          <p:cNvPr id="24" name="TextBox 23"/>
          <p:cNvSpPr txBox="1"/>
          <p:nvPr/>
        </p:nvSpPr>
        <p:spPr>
          <a:xfrm>
            <a:off x="56280" y="4782023"/>
            <a:ext cx="8952214" cy="1868397"/>
          </a:xfrm>
          <a:prstGeom prst="rect">
            <a:avLst/>
          </a:prstGeom>
          <a:noFill/>
        </p:spPr>
        <p:txBody>
          <a:bodyPr wrap="square" rtlCol="0">
            <a:spAutoFit/>
          </a:bodyPr>
          <a:lstStyle/>
          <a:p>
            <a:pPr algn="just">
              <a:lnSpc>
                <a:spcPct val="130000"/>
              </a:lnSpc>
              <a:spcBef>
                <a:spcPts val="600"/>
              </a:spcBef>
            </a:pPr>
            <a:r>
              <a:rPr lang="en-US" sz="2800" dirty="0">
                <a:solidFill>
                  <a:srgbClr val="C00000"/>
                </a:solidFill>
              </a:rPr>
              <a:t>-</a:t>
            </a:r>
            <a:r>
              <a:rPr lang="en-US" sz="2800" b="0" dirty="0">
                <a:solidFill>
                  <a:schemeClr val="tx1"/>
                </a:solidFill>
              </a:rPr>
              <a:t> </a:t>
            </a:r>
            <a:r>
              <a:rPr lang="vi-VN" sz="2800" dirty="0">
                <a:solidFill>
                  <a:schemeClr val="tx1"/>
                </a:solidFill>
              </a:rPr>
              <a:t>d</a:t>
            </a:r>
            <a:r>
              <a:rPr lang="en-US" sz="2800" dirty="0" err="1">
                <a:solidFill>
                  <a:schemeClr val="tx1"/>
                </a:solidFill>
              </a:rPr>
              <a:t>eg</a:t>
            </a:r>
            <a:r>
              <a:rPr lang="vi-VN" sz="2800" baseline="30000" dirty="0">
                <a:solidFill>
                  <a:schemeClr val="tx1"/>
                </a:solidFill>
              </a:rPr>
              <a:t>+</a:t>
            </a:r>
            <a:r>
              <a:rPr lang="vi-VN" sz="2800" dirty="0">
                <a:solidFill>
                  <a:schemeClr val="tx1"/>
                </a:solidFill>
              </a:rPr>
              <a:t>(</a:t>
            </a:r>
            <a:r>
              <a:rPr lang="en-US" sz="2800" dirty="0" err="1">
                <a:solidFill>
                  <a:srgbClr val="CC3300"/>
                </a:solidFill>
              </a:rPr>
              <a:t>i</a:t>
            </a:r>
            <a:r>
              <a:rPr lang="vi-VN" sz="2800" dirty="0">
                <a:solidFill>
                  <a:schemeClr val="tx1"/>
                </a:solidFill>
              </a:rPr>
              <a:t>)</a:t>
            </a:r>
            <a:r>
              <a:rPr lang="en-US" sz="2800" b="0" dirty="0">
                <a:solidFill>
                  <a:schemeClr val="tx1"/>
                </a:solidFill>
              </a:rPr>
              <a:t>= </a:t>
            </a:r>
            <a:r>
              <a:rPr lang="en-US" sz="2800" b="0" dirty="0" err="1">
                <a:solidFill>
                  <a:schemeClr val="tx1"/>
                </a:solidFill>
              </a:rPr>
              <a:t>tổng</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số</a:t>
            </a:r>
            <a:r>
              <a:rPr lang="en-US" sz="2800" dirty="0">
                <a:solidFill>
                  <a:srgbClr val="0000FF"/>
                </a:solidFill>
              </a:rPr>
              <a:t> 1 </a:t>
            </a:r>
            <a:r>
              <a:rPr lang="en-US" sz="2800" b="0" dirty="0" err="1">
                <a:solidFill>
                  <a:schemeClr val="tx1"/>
                </a:solidFill>
              </a:rPr>
              <a:t>trên</a:t>
            </a:r>
            <a:r>
              <a:rPr lang="en-US" sz="2800" b="0" dirty="0">
                <a:solidFill>
                  <a:schemeClr val="tx1"/>
                </a:solidFill>
              </a:rPr>
              <a:t> </a:t>
            </a:r>
            <a:r>
              <a:rPr lang="en-US" sz="2800" b="0" dirty="0" err="1">
                <a:solidFill>
                  <a:schemeClr val="tx1"/>
                </a:solidFill>
              </a:rPr>
              <a:t>dòng</a:t>
            </a:r>
            <a:r>
              <a:rPr lang="en-US" sz="2800" b="0" dirty="0">
                <a:solidFill>
                  <a:schemeClr val="tx1"/>
                </a:solidFill>
              </a:rPr>
              <a:t> </a:t>
            </a:r>
            <a:r>
              <a:rPr lang="en-US" sz="2800" dirty="0" err="1">
                <a:solidFill>
                  <a:srgbClr val="CC3300"/>
                </a:solidFill>
              </a:rPr>
              <a:t>i</a:t>
            </a:r>
            <a:endParaRPr lang="en-US" sz="2800" dirty="0">
              <a:solidFill>
                <a:srgbClr val="CC3300"/>
              </a:solidFill>
            </a:endParaRPr>
          </a:p>
          <a:p>
            <a:pPr algn="just">
              <a:lnSpc>
                <a:spcPct val="130000"/>
              </a:lnSpc>
              <a:spcBef>
                <a:spcPts val="600"/>
              </a:spcBef>
            </a:pPr>
            <a:r>
              <a:rPr lang="en-US" sz="2800" dirty="0">
                <a:solidFill>
                  <a:srgbClr val="C00000"/>
                </a:solidFill>
              </a:rPr>
              <a:t>-</a:t>
            </a:r>
            <a:r>
              <a:rPr lang="en-US" sz="2800" b="0" dirty="0">
                <a:solidFill>
                  <a:schemeClr val="tx1"/>
                </a:solidFill>
              </a:rPr>
              <a:t> </a:t>
            </a:r>
            <a:r>
              <a:rPr lang="vi-VN" sz="2800" dirty="0">
                <a:solidFill>
                  <a:schemeClr val="tx1"/>
                </a:solidFill>
              </a:rPr>
              <a:t>d</a:t>
            </a:r>
            <a:r>
              <a:rPr lang="en-US" sz="2800" dirty="0" err="1">
                <a:solidFill>
                  <a:schemeClr val="tx1"/>
                </a:solidFill>
              </a:rPr>
              <a:t>eg</a:t>
            </a:r>
            <a:r>
              <a:rPr lang="en-US" sz="2800" baseline="30000" dirty="0">
                <a:solidFill>
                  <a:schemeClr val="tx1"/>
                </a:solidFill>
              </a:rPr>
              <a:t>-</a:t>
            </a:r>
            <a:r>
              <a:rPr lang="vi-VN" sz="2800" dirty="0">
                <a:solidFill>
                  <a:schemeClr val="tx1"/>
                </a:solidFill>
              </a:rPr>
              <a:t>(</a:t>
            </a:r>
            <a:r>
              <a:rPr lang="en-US" sz="2800" dirty="0" err="1">
                <a:solidFill>
                  <a:srgbClr val="CC3300"/>
                </a:solidFill>
              </a:rPr>
              <a:t>i</a:t>
            </a:r>
            <a:r>
              <a:rPr lang="vi-VN" sz="2800" dirty="0">
                <a:solidFill>
                  <a:schemeClr val="tx1"/>
                </a:solidFill>
              </a:rPr>
              <a:t>) </a:t>
            </a:r>
            <a:r>
              <a:rPr lang="en-US" sz="2800" b="0" dirty="0">
                <a:solidFill>
                  <a:schemeClr val="tx1"/>
                </a:solidFill>
              </a:rPr>
              <a:t>= </a:t>
            </a:r>
            <a:r>
              <a:rPr lang="en-US" sz="2800" b="0" dirty="0" err="1">
                <a:solidFill>
                  <a:schemeClr val="tx1"/>
                </a:solidFill>
              </a:rPr>
              <a:t>tổng</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số</a:t>
            </a:r>
            <a:r>
              <a:rPr lang="en-US" sz="2800" dirty="0">
                <a:solidFill>
                  <a:schemeClr val="tx1"/>
                </a:solidFill>
              </a:rPr>
              <a:t> </a:t>
            </a:r>
            <a:r>
              <a:rPr lang="en-US" sz="2800" dirty="0">
                <a:solidFill>
                  <a:srgbClr val="00CC00"/>
                </a:solidFill>
              </a:rPr>
              <a:t>-1 </a:t>
            </a:r>
            <a:r>
              <a:rPr lang="en-US" sz="2800" b="0" dirty="0" err="1">
                <a:solidFill>
                  <a:schemeClr val="tx1"/>
                </a:solidFill>
              </a:rPr>
              <a:t>trên</a:t>
            </a:r>
            <a:r>
              <a:rPr lang="en-US" sz="2800" b="0" dirty="0">
                <a:solidFill>
                  <a:schemeClr val="tx1"/>
                </a:solidFill>
              </a:rPr>
              <a:t> </a:t>
            </a:r>
            <a:r>
              <a:rPr lang="en-US" sz="2800" b="0" dirty="0" err="1">
                <a:solidFill>
                  <a:schemeClr val="tx1"/>
                </a:solidFill>
              </a:rPr>
              <a:t>dòng</a:t>
            </a:r>
            <a:r>
              <a:rPr lang="en-US" sz="2800" b="0" dirty="0">
                <a:solidFill>
                  <a:schemeClr val="tx1"/>
                </a:solidFill>
              </a:rPr>
              <a:t> </a:t>
            </a:r>
            <a:r>
              <a:rPr lang="en-US" sz="2800" dirty="0" err="1">
                <a:solidFill>
                  <a:srgbClr val="CC3300"/>
                </a:solidFill>
              </a:rPr>
              <a:t>i</a:t>
            </a:r>
            <a:endParaRPr lang="en-US" sz="2800" dirty="0">
              <a:solidFill>
                <a:srgbClr val="CC3300"/>
              </a:solidFill>
            </a:endParaRPr>
          </a:p>
          <a:p>
            <a:pPr algn="just">
              <a:lnSpc>
                <a:spcPct val="130000"/>
              </a:lnSpc>
              <a:spcBef>
                <a:spcPts val="600"/>
              </a:spcBef>
            </a:pPr>
            <a:r>
              <a:rPr lang="en-US" sz="2800" dirty="0">
                <a:solidFill>
                  <a:srgbClr val="C00000"/>
                </a:solidFill>
              </a:rPr>
              <a:t>-</a:t>
            </a:r>
            <a:r>
              <a:rPr lang="en-US" sz="2800" b="0" dirty="0">
                <a:solidFill>
                  <a:schemeClr val="tx1"/>
                </a:solidFill>
              </a:rPr>
              <a:t> </a:t>
            </a:r>
            <a:r>
              <a:rPr lang="en-US" sz="2800" b="0" dirty="0" err="1">
                <a:solidFill>
                  <a:schemeClr val="tx1"/>
                </a:solidFill>
              </a:rPr>
              <a:t>Mỗi</a:t>
            </a:r>
            <a:r>
              <a:rPr lang="en-US" sz="2800" b="0" dirty="0">
                <a:solidFill>
                  <a:schemeClr val="tx1"/>
                </a:solidFill>
              </a:rPr>
              <a:t> </a:t>
            </a:r>
            <a:r>
              <a:rPr lang="en-US" sz="2800" b="0" dirty="0" err="1">
                <a:solidFill>
                  <a:schemeClr val="tx1"/>
                </a:solidFill>
              </a:rPr>
              <a:t>cột</a:t>
            </a:r>
            <a:r>
              <a:rPr lang="en-US" sz="2800" b="0" dirty="0">
                <a:solidFill>
                  <a:schemeClr val="tx1"/>
                </a:solidFill>
              </a:rPr>
              <a:t> </a:t>
            </a:r>
            <a:r>
              <a:rPr lang="en-US" sz="2800" b="0" dirty="0" err="1">
                <a:solidFill>
                  <a:schemeClr val="tx1"/>
                </a:solidFill>
              </a:rPr>
              <a:t>luôn</a:t>
            </a:r>
            <a:r>
              <a:rPr lang="en-US" sz="2800" b="0" dirty="0">
                <a:solidFill>
                  <a:schemeClr val="tx1"/>
                </a:solidFill>
              </a:rPr>
              <a:t> </a:t>
            </a:r>
            <a:r>
              <a:rPr lang="en-US" sz="2800" b="0" dirty="0" err="1">
                <a:solidFill>
                  <a:schemeClr val="tx1"/>
                </a:solidFill>
              </a:rPr>
              <a:t>có</a:t>
            </a:r>
            <a:r>
              <a:rPr lang="en-US" sz="2800" b="0" dirty="0">
                <a:solidFill>
                  <a:schemeClr val="tx1"/>
                </a:solidFill>
              </a:rPr>
              <a:t> </a:t>
            </a:r>
            <a:r>
              <a:rPr lang="en-US" sz="2800" b="0" dirty="0" err="1">
                <a:solidFill>
                  <a:schemeClr val="tx1"/>
                </a:solidFill>
              </a:rPr>
              <a:t>một</a:t>
            </a:r>
            <a:r>
              <a:rPr lang="en-US" sz="2800" b="0" dirty="0">
                <a:solidFill>
                  <a:schemeClr val="tx1"/>
                </a:solidFill>
              </a:rPr>
              <a:t> </a:t>
            </a:r>
            <a:r>
              <a:rPr lang="en-US" sz="2800" b="0" dirty="0" err="1">
                <a:solidFill>
                  <a:schemeClr val="tx1"/>
                </a:solidFill>
              </a:rPr>
              <a:t>số</a:t>
            </a:r>
            <a:r>
              <a:rPr lang="en-US" sz="2800" b="0" dirty="0">
                <a:solidFill>
                  <a:schemeClr val="tx1"/>
                </a:solidFill>
              </a:rPr>
              <a:t> </a:t>
            </a:r>
            <a:r>
              <a:rPr lang="en-US" sz="2800" dirty="0">
                <a:solidFill>
                  <a:srgbClr val="0000FF"/>
                </a:solidFill>
              </a:rPr>
              <a:t>1</a:t>
            </a:r>
            <a:r>
              <a:rPr lang="en-US" sz="2800" b="0" dirty="0">
                <a:solidFill>
                  <a:schemeClr val="tx1"/>
                </a:solidFill>
              </a:rPr>
              <a:t> </a:t>
            </a:r>
            <a:r>
              <a:rPr lang="en-US" sz="2800" b="0" dirty="0" err="1">
                <a:solidFill>
                  <a:schemeClr val="tx1"/>
                </a:solidFill>
              </a:rPr>
              <a:t>và</a:t>
            </a:r>
            <a:r>
              <a:rPr lang="en-US" sz="2800" b="0" dirty="0">
                <a:solidFill>
                  <a:schemeClr val="tx1"/>
                </a:solidFill>
              </a:rPr>
              <a:t> </a:t>
            </a:r>
            <a:r>
              <a:rPr lang="en-US" sz="2800" b="0" dirty="0" err="1">
                <a:solidFill>
                  <a:schemeClr val="tx1"/>
                </a:solidFill>
              </a:rPr>
              <a:t>một</a:t>
            </a:r>
            <a:r>
              <a:rPr lang="en-US" sz="2800" b="0" dirty="0">
                <a:solidFill>
                  <a:schemeClr val="tx1"/>
                </a:solidFill>
              </a:rPr>
              <a:t> </a:t>
            </a:r>
            <a:r>
              <a:rPr lang="en-US" sz="2800" b="0" dirty="0" err="1">
                <a:solidFill>
                  <a:schemeClr val="tx1"/>
                </a:solidFill>
              </a:rPr>
              <a:t>số</a:t>
            </a:r>
            <a:r>
              <a:rPr lang="en-US" sz="2800" b="0" dirty="0">
                <a:solidFill>
                  <a:schemeClr val="tx1"/>
                </a:solidFill>
              </a:rPr>
              <a:t> </a:t>
            </a:r>
            <a:r>
              <a:rPr lang="en-US" sz="2800" dirty="0">
                <a:solidFill>
                  <a:srgbClr val="00CC00"/>
                </a:solidFill>
              </a:rPr>
              <a:t>-1</a:t>
            </a:r>
            <a:endParaRPr lang="en-US" sz="2800" b="0" dirty="0">
              <a:solidFill>
                <a:srgbClr val="00CC00"/>
              </a:solidFill>
            </a:endParaRPr>
          </a:p>
        </p:txBody>
      </p:sp>
    </p:spTree>
    <p:extLst>
      <p:ext uri="{BB962C8B-B14F-4D97-AF65-F5344CB8AC3E}">
        <p14:creationId xmlns:p14="http://schemas.microsoft.com/office/powerpoint/2010/main" val="3153067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6" grpId="0"/>
      <p:bldP spid="17" grpId="0"/>
      <p:bldP spid="18" grpId="0"/>
      <p:bldP spid="19" grpId="0"/>
      <p:bldP spid="20" grpId="0"/>
      <p:bldP spid="21"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000780"/>
            <a:ext cx="6756978" cy="523220"/>
          </a:xfrm>
          <a:prstGeom prst="rect">
            <a:avLst/>
          </a:prstGeom>
          <a:noFill/>
        </p:spPr>
        <p:txBody>
          <a:bodyPr wrap="none" rtlCol="0">
            <a:spAutoFit/>
          </a:bodyPr>
          <a:lstStyle/>
          <a:p>
            <a:pPr algn="l"/>
            <a:r>
              <a:rPr lang="en-US" sz="2800">
                <a:solidFill>
                  <a:srgbClr val="0000FF"/>
                </a:solidFill>
                <a:latin typeface="+mn-lt"/>
                <a:cs typeface="+mn-cs"/>
              </a:rPr>
              <a:t>Ví dụ. </a:t>
            </a:r>
            <a:r>
              <a:rPr lang="en-US" sz="2800" b="0">
                <a:solidFill>
                  <a:schemeClr val="tx1"/>
                </a:solidFill>
                <a:latin typeface="+mn-lt"/>
              </a:rPr>
              <a:t>Cho G là đồ thị có ma trận liên kết </a:t>
            </a:r>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524000"/>
            <a:ext cx="4343400" cy="2306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267553"/>
            <a:ext cx="3505200" cy="2534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0827" y="4561820"/>
            <a:ext cx="1483098" cy="523220"/>
          </a:xfrm>
          <a:prstGeom prst="rect">
            <a:avLst/>
          </a:prstGeom>
          <a:noFill/>
        </p:spPr>
        <p:txBody>
          <a:bodyPr wrap="none" rtlCol="0">
            <a:spAutoFit/>
          </a:bodyPr>
          <a:lstStyle/>
          <a:p>
            <a:pPr algn="l"/>
            <a:r>
              <a:rPr lang="en-US" sz="2800">
                <a:solidFill>
                  <a:srgbClr val="0000FF"/>
                </a:solidFill>
                <a:latin typeface="+mn-lt"/>
                <a:cs typeface="+mn-cs"/>
              </a:rPr>
              <a:t>Đáp án.</a:t>
            </a:r>
          </a:p>
        </p:txBody>
      </p:sp>
      <p:sp>
        <p:nvSpPr>
          <p:cNvPr id="10" name="TextBox 9"/>
          <p:cNvSpPr txBox="1"/>
          <p:nvPr/>
        </p:nvSpPr>
        <p:spPr>
          <a:xfrm>
            <a:off x="304800" y="3834564"/>
            <a:ext cx="2661306" cy="523220"/>
          </a:xfrm>
          <a:prstGeom prst="rect">
            <a:avLst/>
          </a:prstGeom>
          <a:noFill/>
        </p:spPr>
        <p:txBody>
          <a:bodyPr wrap="none" rtlCol="0">
            <a:spAutoFit/>
          </a:bodyPr>
          <a:lstStyle/>
          <a:p>
            <a:pPr algn="l"/>
            <a:r>
              <a:rPr lang="en-US" sz="2800" b="0">
                <a:solidFill>
                  <a:schemeClr val="tx1"/>
                </a:solidFill>
                <a:latin typeface="+mn-lt"/>
              </a:rPr>
              <a:t>Hãy vẽ đồ thị G</a:t>
            </a:r>
          </a:p>
        </p:txBody>
      </p:sp>
      <p:sp>
        <p:nvSpPr>
          <p:cNvPr id="8" name="TextBox 7"/>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liên kết</a:t>
            </a:r>
          </a:p>
        </p:txBody>
      </p:sp>
    </p:spTree>
    <p:extLst>
      <p:ext uri="{BB962C8B-B14F-4D97-AF65-F5344CB8AC3E}">
        <p14:creationId xmlns:p14="http://schemas.microsoft.com/office/powerpoint/2010/main" val="1561452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990600"/>
            <a:ext cx="9067800" cy="2031325"/>
          </a:xfrm>
          <a:prstGeom prst="rect">
            <a:avLst/>
          </a:prstGeom>
          <a:noFill/>
        </p:spPr>
        <p:txBody>
          <a:bodyPr wrap="square" rtlCol="0">
            <a:spAutoFit/>
          </a:bodyPr>
          <a:lstStyle/>
          <a:p>
            <a:pPr algn="l"/>
            <a:r>
              <a:rPr lang="en-US" sz="2800" dirty="0" err="1">
                <a:solidFill>
                  <a:srgbClr val="0000FF"/>
                </a:solidFill>
                <a:latin typeface="+mn-lt"/>
                <a:cs typeface="+mn-cs"/>
              </a:rPr>
              <a:t>Định</a:t>
            </a:r>
            <a:r>
              <a:rPr lang="en-US" sz="2800" dirty="0">
                <a:solidFill>
                  <a:srgbClr val="0000FF"/>
                </a:solidFill>
                <a:latin typeface="+mn-lt"/>
                <a:cs typeface="+mn-cs"/>
              </a:rPr>
              <a:t> </a:t>
            </a:r>
            <a:r>
              <a:rPr lang="en-US" sz="2800" dirty="0" err="1">
                <a:solidFill>
                  <a:srgbClr val="0000FF"/>
                </a:solidFill>
                <a:latin typeface="+mn-lt"/>
                <a:cs typeface="+mn-cs"/>
              </a:rPr>
              <a:t>nghĩa</a:t>
            </a:r>
            <a:r>
              <a:rPr lang="en-US" sz="2800" dirty="0">
                <a:solidFill>
                  <a:srgbClr val="0000FF"/>
                </a:solidFill>
                <a:latin typeface="+mn-lt"/>
                <a:cs typeface="+mn-cs"/>
              </a:rPr>
              <a:t>. </a:t>
            </a:r>
            <a:r>
              <a:rPr lang="en-US" sz="2800" b="0" dirty="0">
                <a:solidFill>
                  <a:schemeClr val="tx1"/>
                </a:solidFill>
                <a:latin typeface="+mn-lt"/>
              </a:rPr>
              <a:t>Cho G=(V,E) </a:t>
            </a:r>
            <a:r>
              <a:rPr lang="en-US" sz="2800" b="0" dirty="0" err="1">
                <a:solidFill>
                  <a:schemeClr val="tx1"/>
                </a:solidFill>
                <a:latin typeface="+mn-lt"/>
              </a:rPr>
              <a:t>với</a:t>
            </a:r>
            <a:r>
              <a:rPr lang="en-US" sz="2800" b="0" dirty="0">
                <a:solidFill>
                  <a:schemeClr val="tx1"/>
                </a:solidFill>
                <a:latin typeface="+mn-lt"/>
              </a:rPr>
              <a:t> V ={1,..,n}. </a:t>
            </a:r>
            <a:r>
              <a:rPr lang="en-US" sz="2800" i="1" dirty="0">
                <a:solidFill>
                  <a:srgbClr val="C00000"/>
                </a:solidFill>
                <a:latin typeface="+mn-lt"/>
              </a:rPr>
              <a:t>Ma </a:t>
            </a:r>
            <a:r>
              <a:rPr lang="en-US" sz="2800" i="1" dirty="0" err="1">
                <a:solidFill>
                  <a:srgbClr val="C00000"/>
                </a:solidFill>
                <a:latin typeface="+mn-lt"/>
              </a:rPr>
              <a:t>trận</a:t>
            </a:r>
            <a:r>
              <a:rPr lang="en-US" sz="2800" i="1" dirty="0">
                <a:solidFill>
                  <a:srgbClr val="C00000"/>
                </a:solidFill>
                <a:latin typeface="+mn-lt"/>
              </a:rPr>
              <a:t> </a:t>
            </a:r>
            <a:r>
              <a:rPr lang="en-US" sz="2800" i="1" dirty="0" err="1">
                <a:solidFill>
                  <a:srgbClr val="C00000"/>
                </a:solidFill>
                <a:latin typeface="+mn-lt"/>
              </a:rPr>
              <a:t>kề</a:t>
            </a:r>
            <a:r>
              <a:rPr lang="en-US" sz="2800" i="1" dirty="0">
                <a:solidFill>
                  <a:srgbClr val="C00000"/>
                </a:solidFill>
                <a:latin typeface="+mn-lt"/>
              </a:rPr>
              <a:t> </a:t>
            </a:r>
            <a:r>
              <a:rPr lang="en-US" sz="2800" b="0" dirty="0">
                <a:solidFill>
                  <a:schemeClr val="tx1"/>
                </a:solidFill>
                <a:latin typeface="+mn-lt"/>
              </a:rPr>
              <a:t>(adjacency matrix) </a:t>
            </a:r>
            <a:r>
              <a:rPr lang="en-US" sz="2800" b="0" dirty="0" err="1">
                <a:solidFill>
                  <a:schemeClr val="tx1"/>
                </a:solidFill>
                <a:latin typeface="+mn-lt"/>
              </a:rPr>
              <a:t>của</a:t>
            </a:r>
            <a:r>
              <a:rPr lang="en-US" sz="2800" b="0" dirty="0">
                <a:solidFill>
                  <a:schemeClr val="tx1"/>
                </a:solidFill>
                <a:latin typeface="+mn-lt"/>
              </a:rPr>
              <a:t> G </a:t>
            </a:r>
            <a:r>
              <a:rPr lang="en-US" sz="2800" b="0" dirty="0" err="1">
                <a:solidFill>
                  <a:schemeClr val="tx1"/>
                </a:solidFill>
                <a:latin typeface="+mn-lt"/>
              </a:rPr>
              <a:t>là</a:t>
            </a:r>
            <a:r>
              <a:rPr lang="en-US" sz="2800" b="0" dirty="0">
                <a:solidFill>
                  <a:schemeClr val="tx1"/>
                </a:solidFill>
                <a:latin typeface="+mn-lt"/>
              </a:rPr>
              <a:t> ma </a:t>
            </a:r>
            <a:r>
              <a:rPr lang="en-US" sz="2800" b="0" dirty="0" err="1">
                <a:solidFill>
                  <a:schemeClr val="tx1"/>
                </a:solidFill>
                <a:latin typeface="+mn-lt"/>
              </a:rPr>
              <a:t>trận</a:t>
            </a:r>
            <a:r>
              <a:rPr lang="en-US" sz="2800" b="0" dirty="0">
                <a:solidFill>
                  <a:schemeClr val="tx1"/>
                </a:solidFill>
                <a:latin typeface="+mn-lt"/>
              </a:rPr>
              <a:t> </a:t>
            </a:r>
            <a:r>
              <a:rPr lang="en-US" sz="2800" b="0" dirty="0" err="1">
                <a:solidFill>
                  <a:schemeClr val="tx1"/>
                </a:solidFill>
                <a:latin typeface="+mn-lt"/>
              </a:rPr>
              <a:t>vuông</a:t>
            </a:r>
            <a:r>
              <a:rPr lang="en-US" sz="2800" b="0" dirty="0">
                <a:solidFill>
                  <a:schemeClr val="tx1"/>
                </a:solidFill>
                <a:latin typeface="+mn-lt"/>
              </a:rPr>
              <a:t> </a:t>
            </a:r>
            <a:r>
              <a:rPr lang="en-US" sz="2800" dirty="0">
                <a:solidFill>
                  <a:srgbClr val="0000FF"/>
                </a:solidFill>
                <a:latin typeface="+mn-lt"/>
              </a:rPr>
              <a:t>A=(</a:t>
            </a:r>
            <a:r>
              <a:rPr lang="en-US" sz="2800" dirty="0" err="1">
                <a:solidFill>
                  <a:srgbClr val="0000FF"/>
                </a:solidFill>
                <a:latin typeface="+mn-lt"/>
              </a:rPr>
              <a:t>a</a:t>
            </a:r>
            <a:r>
              <a:rPr lang="en-US" sz="2800" baseline="-25000" dirty="0" err="1">
                <a:solidFill>
                  <a:srgbClr val="0000FF"/>
                </a:solidFill>
                <a:latin typeface="+mn-lt"/>
              </a:rPr>
              <a:t>ij</a:t>
            </a:r>
            <a:r>
              <a:rPr lang="en-US" sz="2800" dirty="0">
                <a:solidFill>
                  <a:srgbClr val="0000FF"/>
                </a:solidFill>
                <a:latin typeface="+mn-lt"/>
              </a:rPr>
              <a:t>)</a:t>
            </a:r>
            <a:r>
              <a:rPr lang="en-US" sz="2800" baseline="-25000" dirty="0">
                <a:solidFill>
                  <a:srgbClr val="0000FF"/>
                </a:solidFill>
                <a:latin typeface="+mn-lt"/>
              </a:rPr>
              <a:t> </a:t>
            </a:r>
            <a:r>
              <a:rPr lang="en-US" sz="2800" b="0" dirty="0" err="1">
                <a:solidFill>
                  <a:schemeClr val="tx1"/>
                </a:solidFill>
                <a:latin typeface="+mn-lt"/>
              </a:rPr>
              <a:t>cấp</a:t>
            </a:r>
            <a:r>
              <a:rPr lang="en-US" sz="2800" b="0" dirty="0">
                <a:solidFill>
                  <a:schemeClr val="tx1"/>
                </a:solidFill>
                <a:latin typeface="+mn-lt"/>
              </a:rPr>
              <a:t> n </a:t>
            </a:r>
            <a:r>
              <a:rPr lang="en-US" sz="2800" b="0" dirty="0" err="1">
                <a:solidFill>
                  <a:schemeClr val="tx1"/>
                </a:solidFill>
                <a:latin typeface="+mn-lt"/>
              </a:rPr>
              <a:t>xác</a:t>
            </a:r>
            <a:r>
              <a:rPr lang="en-US" sz="2800" b="0" dirty="0">
                <a:solidFill>
                  <a:schemeClr val="tx1"/>
                </a:solidFill>
                <a:latin typeface="+mn-lt"/>
              </a:rPr>
              <a:t> </a:t>
            </a:r>
            <a:r>
              <a:rPr lang="en-US" sz="2800" b="0" dirty="0" err="1">
                <a:solidFill>
                  <a:schemeClr val="tx1"/>
                </a:solidFill>
                <a:latin typeface="+mn-lt"/>
              </a:rPr>
              <a:t>định</a:t>
            </a:r>
            <a:r>
              <a:rPr lang="en-US" sz="2800" b="0" dirty="0">
                <a:solidFill>
                  <a:schemeClr val="tx1"/>
                </a:solidFill>
                <a:latin typeface="+mn-lt"/>
              </a:rPr>
              <a:t> </a:t>
            </a:r>
            <a:r>
              <a:rPr lang="en-US" sz="2800" b="0" dirty="0" err="1">
                <a:solidFill>
                  <a:schemeClr val="tx1"/>
                </a:solidFill>
                <a:latin typeface="+mn-lt"/>
              </a:rPr>
              <a:t>bởi</a:t>
            </a:r>
            <a:endParaRPr lang="en-US" sz="2800" b="0" dirty="0">
              <a:solidFill>
                <a:schemeClr val="tx1"/>
              </a:solidFill>
              <a:latin typeface="+mn-lt"/>
            </a:endParaRPr>
          </a:p>
          <a:p>
            <a:pPr algn="l"/>
            <a:r>
              <a:rPr lang="en-US" sz="2800" b="0" dirty="0">
                <a:solidFill>
                  <a:schemeClr val="tx1"/>
                </a:solidFill>
                <a:latin typeface="+mn-lt"/>
              </a:rPr>
              <a:t>                  </a:t>
            </a:r>
            <a:r>
              <a:rPr lang="en-US" sz="2800" b="0" dirty="0" err="1">
                <a:solidFill>
                  <a:schemeClr val="tx1"/>
                </a:solidFill>
                <a:latin typeface="+mn-lt"/>
              </a:rPr>
              <a:t>a</a:t>
            </a:r>
            <a:r>
              <a:rPr lang="en-US" sz="2800" b="0" baseline="-25000" dirty="0" err="1">
                <a:solidFill>
                  <a:schemeClr val="tx1"/>
                </a:solidFill>
                <a:latin typeface="+mn-lt"/>
              </a:rPr>
              <a:t>ij</a:t>
            </a:r>
            <a:r>
              <a:rPr lang="en-US" sz="2800" b="0" dirty="0">
                <a:solidFill>
                  <a:schemeClr val="tx1"/>
                </a:solidFill>
                <a:latin typeface="+mn-lt"/>
              </a:rPr>
              <a:t>= </a:t>
            </a:r>
            <a:r>
              <a:rPr lang="en-US" sz="2800" b="0" dirty="0" err="1">
                <a:solidFill>
                  <a:schemeClr val="tx1"/>
                </a:solidFill>
                <a:latin typeface="+mn-lt"/>
              </a:rPr>
              <a:t>số</a:t>
            </a:r>
            <a:r>
              <a:rPr lang="en-US" sz="2800" b="0" dirty="0">
                <a:solidFill>
                  <a:schemeClr val="tx1"/>
                </a:solidFill>
                <a:latin typeface="+mn-lt"/>
              </a:rPr>
              <a:t> </a:t>
            </a:r>
            <a:r>
              <a:rPr lang="en-US" sz="2800" b="0" dirty="0" err="1">
                <a:solidFill>
                  <a:schemeClr val="tx1"/>
                </a:solidFill>
                <a:latin typeface="+mn-lt"/>
              </a:rPr>
              <a:t>cạnh</a:t>
            </a:r>
            <a:r>
              <a:rPr lang="en-US" sz="2800" b="0" dirty="0">
                <a:solidFill>
                  <a:schemeClr val="tx1"/>
                </a:solidFill>
                <a:latin typeface="+mn-lt"/>
              </a:rPr>
              <a:t> </a:t>
            </a:r>
            <a:r>
              <a:rPr lang="en-US" sz="2800" b="0" dirty="0" err="1">
                <a:solidFill>
                  <a:schemeClr val="tx1"/>
                </a:solidFill>
                <a:latin typeface="+mn-lt"/>
              </a:rPr>
              <a:t>từ</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i</a:t>
            </a:r>
            <a:r>
              <a:rPr lang="en-US" sz="2800" b="0" dirty="0">
                <a:solidFill>
                  <a:schemeClr val="tx1"/>
                </a:solidFill>
                <a:latin typeface="+mn-lt"/>
              </a:rPr>
              <a:t> </a:t>
            </a:r>
            <a:r>
              <a:rPr lang="en-US" sz="2800" b="0" dirty="0" err="1">
                <a:solidFill>
                  <a:schemeClr val="tx1"/>
                </a:solidFill>
                <a:latin typeface="+mn-lt"/>
              </a:rPr>
              <a:t>đến</a:t>
            </a:r>
            <a:r>
              <a:rPr lang="en-US" sz="2800" b="0" dirty="0">
                <a:solidFill>
                  <a:schemeClr val="tx1"/>
                </a:solidFill>
                <a:latin typeface="+mn-lt"/>
              </a:rPr>
              <a:t> j</a:t>
            </a:r>
          </a:p>
        </p:txBody>
      </p:sp>
      <p:sp>
        <p:nvSpPr>
          <p:cNvPr id="6" name="Oval 5"/>
          <p:cNvSpPr/>
          <p:nvPr/>
        </p:nvSpPr>
        <p:spPr>
          <a:xfrm>
            <a:off x="609600" y="4572000"/>
            <a:ext cx="381000" cy="381000"/>
          </a:xfrm>
          <a:prstGeom prst="ellipse">
            <a:avLst/>
          </a:prstGeom>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t>
            </a:r>
          </a:p>
        </p:txBody>
      </p:sp>
      <p:sp>
        <p:nvSpPr>
          <p:cNvPr id="8" name="Oval 7"/>
          <p:cNvSpPr/>
          <p:nvPr/>
        </p:nvSpPr>
        <p:spPr bwMode="auto">
          <a:xfrm>
            <a:off x="1219200" y="3429000"/>
            <a:ext cx="381000" cy="381000"/>
          </a:xfrm>
          <a:prstGeom prst="ellipse">
            <a:avLst/>
          </a:prstGeom>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a:t>
            </a:r>
          </a:p>
        </p:txBody>
      </p:sp>
      <p:sp>
        <p:nvSpPr>
          <p:cNvPr id="9" name="Oval 8"/>
          <p:cNvSpPr/>
          <p:nvPr/>
        </p:nvSpPr>
        <p:spPr bwMode="auto">
          <a:xfrm>
            <a:off x="3048000" y="4038600"/>
            <a:ext cx="381000" cy="381000"/>
          </a:xfrm>
          <a:prstGeom prst="ellipse">
            <a:avLst/>
          </a:prstGeom>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b</a:t>
            </a:r>
          </a:p>
        </p:txBody>
      </p:sp>
      <p:sp>
        <p:nvSpPr>
          <p:cNvPr id="10" name="Oval 9"/>
          <p:cNvSpPr/>
          <p:nvPr/>
        </p:nvSpPr>
        <p:spPr bwMode="auto">
          <a:xfrm>
            <a:off x="2209800" y="5486400"/>
            <a:ext cx="381000" cy="381000"/>
          </a:xfrm>
          <a:prstGeom prst="ellipse">
            <a:avLst/>
          </a:prstGeom>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d</a:t>
            </a:r>
          </a:p>
        </p:txBody>
      </p:sp>
      <p:cxnSp>
        <p:nvCxnSpPr>
          <p:cNvPr id="11" name="Straight Connector 10"/>
          <p:cNvCxnSpPr>
            <a:endCxn id="10" idx="1"/>
          </p:cNvCxnSpPr>
          <p:nvPr/>
        </p:nvCxnSpPr>
        <p:spPr bwMode="auto">
          <a:xfrm>
            <a:off x="914400" y="4876800"/>
            <a:ext cx="1350963" cy="665163"/>
          </a:xfrm>
          <a:prstGeom prst="line">
            <a:avLst/>
          </a:prstGeom>
          <a:ln w="38100">
            <a:solidFill>
              <a:srgbClr val="00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3"/>
          </p:cNvCxnSpPr>
          <p:nvPr/>
        </p:nvCxnSpPr>
        <p:spPr bwMode="auto">
          <a:xfrm rot="5400000" flipH="1" flipV="1">
            <a:off x="647701" y="3944937"/>
            <a:ext cx="817562" cy="436563"/>
          </a:xfrm>
          <a:prstGeom prst="line">
            <a:avLst/>
          </a:prstGeom>
          <a:ln w="38100">
            <a:solidFill>
              <a:srgbClr val="00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a:off x="1614488" y="3619500"/>
            <a:ext cx="1427162" cy="550863"/>
          </a:xfrm>
          <a:prstGeom prst="line">
            <a:avLst/>
          </a:prstGeom>
          <a:ln w="38100">
            <a:solidFill>
              <a:srgbClr val="00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rot="5400000">
            <a:off x="2306638" y="4633913"/>
            <a:ext cx="1122362" cy="665162"/>
          </a:xfrm>
          <a:prstGeom prst="line">
            <a:avLst/>
          </a:prstGeom>
          <a:ln w="38100">
            <a:solidFill>
              <a:srgbClr val="00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2"/>
          </p:cNvCxnSpPr>
          <p:nvPr/>
        </p:nvCxnSpPr>
        <p:spPr bwMode="auto">
          <a:xfrm flipV="1">
            <a:off x="990600" y="4229100"/>
            <a:ext cx="2057400" cy="495300"/>
          </a:xfrm>
          <a:prstGeom prst="line">
            <a:avLst/>
          </a:prstGeom>
          <a:ln w="38100">
            <a:solidFill>
              <a:srgbClr val="00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 name="Group 43"/>
          <p:cNvGrpSpPr>
            <a:grpSpLocks/>
          </p:cNvGrpSpPr>
          <p:nvPr/>
        </p:nvGrpSpPr>
        <p:grpSpPr bwMode="auto">
          <a:xfrm>
            <a:off x="4533900" y="3179390"/>
            <a:ext cx="3313113" cy="3149203"/>
            <a:chOff x="4038600" y="1361420"/>
            <a:chExt cx="3313113" cy="3149916"/>
          </a:xfrm>
        </p:grpSpPr>
        <p:graphicFrame>
          <p:nvGraphicFramePr>
            <p:cNvPr id="17" name="Object 4"/>
            <p:cNvGraphicFramePr>
              <a:graphicFrameLocks noChangeAspect="1"/>
            </p:cNvGraphicFramePr>
            <p:nvPr>
              <p:extLst>
                <p:ext uri="{D42A27DB-BD31-4B8C-83A1-F6EECF244321}">
                  <p14:modId xmlns:p14="http://schemas.microsoft.com/office/powerpoint/2010/main" val="2912627411"/>
                </p:ext>
              </p:extLst>
            </p:nvPr>
          </p:nvGraphicFramePr>
          <p:xfrm>
            <a:off x="4533900" y="1653189"/>
            <a:ext cx="2817813" cy="2858147"/>
          </p:xfrm>
          <a:graphic>
            <a:graphicData uri="http://schemas.openxmlformats.org/presentationml/2006/ole">
              <mc:AlternateContent xmlns:mc="http://schemas.openxmlformats.org/markup-compatibility/2006">
                <mc:Choice xmlns:v="urn:schemas-microsoft-com:vml" Requires="v">
                  <p:oleObj spid="_x0000_s80065" name="Equation" r:id="rId3" imgW="927000" imgH="939600" progId="Equation.DSMT4">
                    <p:embed/>
                  </p:oleObj>
                </mc:Choice>
                <mc:Fallback>
                  <p:oleObj name="Equation" r:id="rId3" imgW="927000" imgH="939600" progId="Equation.DSMT4">
                    <p:embed/>
                    <p:pic>
                      <p:nvPicPr>
                        <p:cNvPr id="0" name=""/>
                        <p:cNvPicPr>
                          <a:picLocks noChangeAspect="1" noChangeArrowheads="1"/>
                        </p:cNvPicPr>
                        <p:nvPr/>
                      </p:nvPicPr>
                      <p:blipFill>
                        <a:blip r:embed="rId4"/>
                        <a:srcRect/>
                        <a:stretch>
                          <a:fillRect/>
                        </a:stretch>
                      </p:blipFill>
                      <p:spPr bwMode="auto">
                        <a:xfrm>
                          <a:off x="4533900" y="1653189"/>
                          <a:ext cx="2817813" cy="2858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34"/>
            <p:cNvSpPr txBox="1">
              <a:spLocks noChangeArrowheads="1"/>
            </p:cNvSpPr>
            <p:nvPr/>
          </p:nvSpPr>
          <p:spPr bwMode="auto">
            <a:xfrm>
              <a:off x="5410200" y="136142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b</a:t>
              </a:r>
            </a:p>
          </p:txBody>
        </p:sp>
        <p:sp>
          <p:nvSpPr>
            <p:cNvPr id="19" name="TextBox 35"/>
            <p:cNvSpPr txBox="1">
              <a:spLocks noChangeArrowheads="1"/>
            </p:cNvSpPr>
            <p:nvPr/>
          </p:nvSpPr>
          <p:spPr bwMode="auto">
            <a:xfrm>
              <a:off x="4724400" y="136142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a</a:t>
              </a:r>
            </a:p>
          </p:txBody>
        </p:sp>
        <p:sp>
          <p:nvSpPr>
            <p:cNvPr id="20" name="TextBox 36"/>
            <p:cNvSpPr txBox="1">
              <a:spLocks noChangeArrowheads="1"/>
            </p:cNvSpPr>
            <p:nvPr/>
          </p:nvSpPr>
          <p:spPr bwMode="auto">
            <a:xfrm>
              <a:off x="6019800" y="13716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c</a:t>
              </a:r>
            </a:p>
          </p:txBody>
        </p:sp>
        <p:sp>
          <p:nvSpPr>
            <p:cNvPr id="21" name="TextBox 37"/>
            <p:cNvSpPr txBox="1">
              <a:spLocks noChangeArrowheads="1"/>
            </p:cNvSpPr>
            <p:nvPr/>
          </p:nvSpPr>
          <p:spPr bwMode="auto">
            <a:xfrm>
              <a:off x="6705600" y="13716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d</a:t>
              </a:r>
            </a:p>
          </p:txBody>
        </p:sp>
        <p:sp>
          <p:nvSpPr>
            <p:cNvPr id="22" name="TextBox 38"/>
            <p:cNvSpPr txBox="1">
              <a:spLocks noChangeArrowheads="1"/>
            </p:cNvSpPr>
            <p:nvPr/>
          </p:nvSpPr>
          <p:spPr bwMode="auto">
            <a:xfrm>
              <a:off x="4038600" y="18288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a</a:t>
              </a:r>
            </a:p>
          </p:txBody>
        </p:sp>
        <p:sp>
          <p:nvSpPr>
            <p:cNvPr id="23" name="TextBox 39"/>
            <p:cNvSpPr txBox="1">
              <a:spLocks noChangeArrowheads="1"/>
            </p:cNvSpPr>
            <p:nvPr/>
          </p:nvSpPr>
          <p:spPr bwMode="auto">
            <a:xfrm>
              <a:off x="4038600" y="25146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b</a:t>
              </a:r>
            </a:p>
          </p:txBody>
        </p:sp>
        <p:sp>
          <p:nvSpPr>
            <p:cNvPr id="24" name="TextBox 40"/>
            <p:cNvSpPr txBox="1">
              <a:spLocks noChangeArrowheads="1"/>
            </p:cNvSpPr>
            <p:nvPr/>
          </p:nvSpPr>
          <p:spPr bwMode="auto">
            <a:xfrm>
              <a:off x="4038600" y="31242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c</a:t>
              </a:r>
            </a:p>
          </p:txBody>
        </p:sp>
        <p:sp>
          <p:nvSpPr>
            <p:cNvPr id="25" name="TextBox 41"/>
            <p:cNvSpPr txBox="1">
              <a:spLocks noChangeArrowheads="1"/>
            </p:cNvSpPr>
            <p:nvPr/>
          </p:nvSpPr>
          <p:spPr bwMode="auto">
            <a:xfrm>
              <a:off x="4038600" y="38100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d</a:t>
              </a:r>
            </a:p>
          </p:txBody>
        </p:sp>
      </p:grpSp>
      <p:cxnSp>
        <p:nvCxnSpPr>
          <p:cNvPr id="33" name="Curved Connector 32"/>
          <p:cNvCxnSpPr/>
          <p:nvPr/>
        </p:nvCxnSpPr>
        <p:spPr bwMode="auto">
          <a:xfrm rot="16200000" flipH="1">
            <a:off x="2114550" y="2935603"/>
            <a:ext cx="553804" cy="1694096"/>
          </a:xfrm>
          <a:prstGeom prst="curvedConnector3">
            <a:avLst>
              <a:gd name="adj1" fmla="val -22524"/>
            </a:avLst>
          </a:prstGeom>
          <a:solidFill>
            <a:schemeClr val="accent1"/>
          </a:solidFill>
          <a:ln w="38100" cap="flat" cmpd="sng" algn="ctr">
            <a:solidFill>
              <a:schemeClr val="tx1"/>
            </a:solidFill>
            <a:prstDash val="solid"/>
            <a:miter lim="800000"/>
            <a:headEnd type="none" w="med" len="med"/>
            <a:tailEnd type="arrow"/>
          </a:ln>
          <a:effectLst/>
        </p:spPr>
      </p:cxnSp>
      <p:cxnSp>
        <p:nvCxnSpPr>
          <p:cNvPr id="37" name="Curved Connector 36"/>
          <p:cNvCxnSpPr/>
          <p:nvPr/>
        </p:nvCxnSpPr>
        <p:spPr bwMode="auto">
          <a:xfrm rot="16200000" flipH="1">
            <a:off x="615279" y="4686640"/>
            <a:ext cx="325204" cy="134704"/>
          </a:xfrm>
          <a:prstGeom prst="curvedConnector5">
            <a:avLst>
              <a:gd name="adj1" fmla="val -70294"/>
              <a:gd name="adj2" fmla="val -418545"/>
              <a:gd name="adj3" fmla="val 170294"/>
            </a:avLst>
          </a:prstGeom>
          <a:solidFill>
            <a:schemeClr val="accent1"/>
          </a:solidFill>
          <a:ln w="38100" cap="flat" cmpd="sng" algn="ctr">
            <a:solidFill>
              <a:schemeClr val="tx1"/>
            </a:solidFill>
            <a:prstDash val="solid"/>
            <a:miter lim="800000"/>
            <a:headEnd type="none" w="med" len="med"/>
            <a:tailEnd type="arrow"/>
          </a:ln>
          <a:effectLst/>
        </p:spPr>
      </p:cxnSp>
      <p:cxnSp>
        <p:nvCxnSpPr>
          <p:cNvPr id="41" name="Curved Connector 40"/>
          <p:cNvCxnSpPr>
            <a:endCxn id="10" idx="6"/>
          </p:cNvCxnSpPr>
          <p:nvPr/>
        </p:nvCxnSpPr>
        <p:spPr bwMode="auto">
          <a:xfrm rot="5400000">
            <a:off x="2293001" y="4598051"/>
            <a:ext cx="1376648" cy="781050"/>
          </a:xfrm>
          <a:prstGeom prst="curvedConnector2">
            <a:avLst/>
          </a:prstGeom>
          <a:solidFill>
            <a:schemeClr val="accent1"/>
          </a:solidFill>
          <a:ln w="38100" cap="flat" cmpd="sng" algn="ctr">
            <a:solidFill>
              <a:schemeClr val="tx1"/>
            </a:solidFill>
            <a:prstDash val="solid"/>
            <a:miter lim="800000"/>
            <a:headEnd type="none" w="med" len="med"/>
            <a:tailEnd type="arrow"/>
          </a:ln>
          <a:effectLst/>
        </p:spPr>
      </p:cxnSp>
      <p:sp>
        <p:nvSpPr>
          <p:cNvPr id="27" name="TextBox 26"/>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kề</a:t>
            </a:r>
          </a:p>
        </p:txBody>
      </p:sp>
    </p:spTree>
    <p:extLst>
      <p:ext uri="{BB962C8B-B14F-4D97-AF65-F5344CB8AC3E}">
        <p14:creationId xmlns:p14="http://schemas.microsoft.com/office/powerpoint/2010/main" val="3603190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25836" y="1447800"/>
            <a:ext cx="49815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4763" algn="just">
              <a:buNone/>
            </a:pPr>
            <a:r>
              <a:rPr lang="vi-VN" b="0"/>
              <a:t>Năm 1736, nhà toán học </a:t>
            </a:r>
            <a:r>
              <a:rPr lang="vi-VN">
                <a:solidFill>
                  <a:srgbClr val="0000FF"/>
                </a:solidFill>
              </a:rPr>
              <a:t>Leonhard Euler </a:t>
            </a:r>
            <a:r>
              <a:rPr lang="vi-VN" b="0"/>
              <a:t>đã chứng minh rằng điều đó là không thể được.</a:t>
            </a:r>
            <a:endParaRPr lang="en-US" altLang="en-US" b="0" kern="0"/>
          </a:p>
          <a:p>
            <a:pPr algn="just">
              <a:buFont typeface="Wingdings" pitchFamily="2" charset="2"/>
              <a:buNone/>
            </a:pPr>
            <a:endParaRPr lang="en-US" altLang="en-US" b="0" ker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024" y="1211822"/>
            <a:ext cx="2311025" cy="2986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440" y="4315091"/>
            <a:ext cx="2485959" cy="23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19" y="4343400"/>
            <a:ext cx="233250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4398" y="4316298"/>
            <a:ext cx="2373426" cy="237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8"/>
          <p:cNvSpPr>
            <a:spLocks noChangeShapeType="1"/>
          </p:cNvSpPr>
          <p:nvPr/>
        </p:nvSpPr>
        <p:spPr bwMode="auto">
          <a:xfrm>
            <a:off x="2667000" y="5486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9"/>
          <p:cNvSpPr>
            <a:spLocks noChangeShapeType="1"/>
          </p:cNvSpPr>
          <p:nvPr/>
        </p:nvSpPr>
        <p:spPr bwMode="auto">
          <a:xfrm>
            <a:off x="5943600" y="5486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48963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
          <p:cNvGraphicFramePr>
            <a:graphicFrameLocks noChangeAspect="1"/>
          </p:cNvGraphicFramePr>
          <p:nvPr>
            <p:extLst>
              <p:ext uri="{D42A27DB-BD31-4B8C-83A1-F6EECF244321}">
                <p14:modId xmlns:p14="http://schemas.microsoft.com/office/powerpoint/2010/main" val="1344161494"/>
              </p:ext>
            </p:extLst>
          </p:nvPr>
        </p:nvGraphicFramePr>
        <p:xfrm>
          <a:off x="5334000" y="1723446"/>
          <a:ext cx="3429000" cy="3748087"/>
        </p:xfrm>
        <a:graphic>
          <a:graphicData uri="http://schemas.openxmlformats.org/presentationml/2006/ole">
            <mc:AlternateContent xmlns:mc="http://schemas.openxmlformats.org/markup-compatibility/2006">
              <mc:Choice xmlns:v="urn:schemas-microsoft-com:vml" Requires="v">
                <p:oleObj spid="_x0000_s81090" name="Equation" r:id="rId3" imgW="1485720" imgH="1625400" progId="Equation.DSMT4">
                  <p:embed/>
                </p:oleObj>
              </mc:Choice>
              <mc:Fallback>
                <p:oleObj name="Equation" r:id="rId3" imgW="1485720" imgH="1625400" progId="Equation.DSMT4">
                  <p:embed/>
                  <p:pic>
                    <p:nvPicPr>
                      <p:cNvPr id="0" name=""/>
                      <p:cNvPicPr>
                        <a:picLocks noChangeAspect="1" noChangeArrowheads="1"/>
                      </p:cNvPicPr>
                      <p:nvPr/>
                    </p:nvPicPr>
                    <p:blipFill>
                      <a:blip r:embed="rId4"/>
                      <a:srcRect/>
                      <a:stretch>
                        <a:fillRect/>
                      </a:stretch>
                    </p:blipFill>
                    <p:spPr bwMode="auto">
                      <a:xfrm>
                        <a:off x="5334000" y="1723446"/>
                        <a:ext cx="3429000" cy="374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kề</a:t>
            </a:r>
          </a:p>
        </p:txBody>
      </p:sp>
      <p:sp>
        <p:nvSpPr>
          <p:cNvPr id="21" name="TextBox 20"/>
          <p:cNvSpPr txBox="1"/>
          <p:nvPr/>
        </p:nvSpPr>
        <p:spPr>
          <a:xfrm>
            <a:off x="148771" y="5791200"/>
            <a:ext cx="8842830" cy="954107"/>
          </a:xfrm>
          <a:prstGeom prst="rect">
            <a:avLst/>
          </a:prstGeom>
          <a:noFill/>
        </p:spPr>
        <p:txBody>
          <a:bodyPr wrap="square" rtlCol="0">
            <a:spAutoFit/>
          </a:bodyPr>
          <a:lstStyle/>
          <a:p>
            <a:pPr algn="just"/>
            <a:r>
              <a:rPr lang="en-US" sz="2800" dirty="0" err="1">
                <a:solidFill>
                  <a:srgbClr val="0000FF"/>
                </a:solidFill>
              </a:rPr>
              <a:t>Lưu</a:t>
            </a:r>
            <a:r>
              <a:rPr lang="en-US" sz="2800" dirty="0">
                <a:solidFill>
                  <a:srgbClr val="0000FF"/>
                </a:solidFill>
              </a:rPr>
              <a:t> ý. </a:t>
            </a:r>
            <a:r>
              <a:rPr lang="en-US" sz="2800" b="0" dirty="0" err="1">
                <a:solidFill>
                  <a:schemeClr val="tx1"/>
                </a:solidFill>
              </a:rPr>
              <a:t>Với</a:t>
            </a:r>
            <a:r>
              <a:rPr lang="en-US" sz="2800" b="0" dirty="0">
                <a:solidFill>
                  <a:schemeClr val="tx1"/>
                </a:solidFill>
              </a:rPr>
              <a:t> </a:t>
            </a:r>
            <a:r>
              <a:rPr lang="en-US" sz="2800" b="0" dirty="0" err="1">
                <a:solidFill>
                  <a:schemeClr val="tx1"/>
                </a:solidFill>
              </a:rPr>
              <a:t>đồ</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vô</a:t>
            </a:r>
            <a:r>
              <a:rPr lang="en-US" sz="2800" b="0" dirty="0">
                <a:solidFill>
                  <a:schemeClr val="tx1"/>
                </a:solidFill>
              </a:rPr>
              <a:t> </a:t>
            </a:r>
            <a:r>
              <a:rPr lang="en-US" sz="2800" b="0" dirty="0" err="1">
                <a:solidFill>
                  <a:schemeClr val="tx1"/>
                </a:solidFill>
              </a:rPr>
              <a:t>hướng</a:t>
            </a:r>
            <a:r>
              <a:rPr lang="en-US" sz="2800" b="0" dirty="0">
                <a:solidFill>
                  <a:schemeClr val="tx1"/>
                </a:solidFill>
              </a:rPr>
              <a:t>, </a:t>
            </a:r>
            <a:r>
              <a:rPr lang="en-US" sz="2800" b="0" dirty="0" err="1">
                <a:solidFill>
                  <a:schemeClr val="tx1"/>
                </a:solidFill>
              </a:rPr>
              <a:t>nếu</a:t>
            </a:r>
            <a:r>
              <a:rPr lang="en-US" sz="2800" b="0" dirty="0">
                <a:solidFill>
                  <a:schemeClr val="tx1"/>
                </a:solidFill>
              </a:rPr>
              <a:t> </a:t>
            </a:r>
            <a:r>
              <a:rPr lang="en-US" sz="2800" b="0" dirty="0" err="1">
                <a:solidFill>
                  <a:schemeClr val="tx1"/>
                </a:solidFill>
              </a:rPr>
              <a:t>đỉnh</a:t>
            </a:r>
            <a:r>
              <a:rPr lang="en-US" sz="2800" b="0" dirty="0">
                <a:solidFill>
                  <a:schemeClr val="tx1"/>
                </a:solidFill>
              </a:rPr>
              <a:t> </a:t>
            </a:r>
            <a:r>
              <a:rPr lang="en-US" sz="2800" b="0" dirty="0" err="1">
                <a:solidFill>
                  <a:schemeClr val="tx1"/>
                </a:solidFill>
              </a:rPr>
              <a:t>i</a:t>
            </a:r>
            <a:r>
              <a:rPr lang="en-US" sz="2800" b="0" dirty="0">
                <a:solidFill>
                  <a:schemeClr val="tx1"/>
                </a:solidFill>
              </a:rPr>
              <a:t> </a:t>
            </a:r>
            <a:r>
              <a:rPr lang="en-US" sz="2800" b="0" dirty="0" err="1">
                <a:solidFill>
                  <a:schemeClr val="tx1"/>
                </a:solidFill>
              </a:rPr>
              <a:t>có</a:t>
            </a:r>
            <a:r>
              <a:rPr lang="en-US" sz="2800" b="0" dirty="0">
                <a:solidFill>
                  <a:schemeClr val="tx1"/>
                </a:solidFill>
              </a:rPr>
              <a:t> 1 </a:t>
            </a:r>
            <a:r>
              <a:rPr lang="en-US" sz="2800" b="0" dirty="0" err="1">
                <a:solidFill>
                  <a:schemeClr val="tx1"/>
                </a:solidFill>
              </a:rPr>
              <a:t>khuyên</a:t>
            </a:r>
            <a:r>
              <a:rPr lang="en-US" sz="2800" b="0" dirty="0">
                <a:solidFill>
                  <a:schemeClr val="tx1"/>
                </a:solidFill>
              </a:rPr>
              <a:t> </a:t>
            </a:r>
            <a:r>
              <a:rPr lang="en-US" sz="2800" b="0" dirty="0" err="1">
                <a:solidFill>
                  <a:schemeClr val="tx1"/>
                </a:solidFill>
              </a:rPr>
              <a:t>thì</a:t>
            </a:r>
            <a:r>
              <a:rPr lang="en-US" sz="2800" b="0" dirty="0">
                <a:solidFill>
                  <a:schemeClr val="tx1"/>
                </a:solidFill>
              </a:rPr>
              <a:t> </a:t>
            </a:r>
            <a:r>
              <a:rPr lang="en-US" sz="2800" b="0" dirty="0" err="1">
                <a:solidFill>
                  <a:schemeClr val="tx1"/>
                </a:solidFill>
              </a:rPr>
              <a:t>a</a:t>
            </a:r>
            <a:r>
              <a:rPr lang="en-US" sz="2800" b="0" baseline="-25000" dirty="0" err="1">
                <a:solidFill>
                  <a:schemeClr val="tx1"/>
                </a:solidFill>
              </a:rPr>
              <a:t>ii</a:t>
            </a:r>
            <a:r>
              <a:rPr lang="en-US" sz="2800" b="0" baseline="-25000" dirty="0">
                <a:solidFill>
                  <a:schemeClr val="tx1"/>
                </a:solidFill>
              </a:rPr>
              <a:t> </a:t>
            </a:r>
            <a:r>
              <a:rPr lang="en-US" sz="2800" b="0" dirty="0">
                <a:solidFill>
                  <a:schemeClr val="tx1"/>
                </a:solidFill>
              </a:rPr>
              <a:t> </a:t>
            </a:r>
            <a:r>
              <a:rPr lang="en-US" sz="2800" b="0" dirty="0" err="1">
                <a:solidFill>
                  <a:schemeClr val="tx1"/>
                </a:solidFill>
              </a:rPr>
              <a:t>được</a:t>
            </a:r>
            <a:r>
              <a:rPr lang="en-US" sz="2800" b="0" dirty="0">
                <a:solidFill>
                  <a:schemeClr val="tx1"/>
                </a:solidFill>
              </a:rPr>
              <a:t> </a:t>
            </a:r>
            <a:r>
              <a:rPr lang="en-US" sz="2800" b="0" dirty="0" err="1">
                <a:solidFill>
                  <a:schemeClr val="tx1"/>
                </a:solidFill>
              </a:rPr>
              <a:t>tính</a:t>
            </a:r>
            <a:r>
              <a:rPr lang="en-US" sz="2800" b="0" dirty="0">
                <a:solidFill>
                  <a:schemeClr val="tx1"/>
                </a:solidFill>
              </a:rPr>
              <a:t> </a:t>
            </a:r>
            <a:r>
              <a:rPr lang="en-US" sz="2800" b="0" dirty="0" err="1">
                <a:solidFill>
                  <a:schemeClr val="tx1"/>
                </a:solidFill>
              </a:rPr>
              <a:t>là</a:t>
            </a:r>
            <a:r>
              <a:rPr lang="en-US" sz="2800" b="0" dirty="0">
                <a:solidFill>
                  <a:schemeClr val="tx1"/>
                </a:solidFill>
              </a:rPr>
              <a:t> 1.</a:t>
            </a:r>
          </a:p>
        </p:txBody>
      </p:sp>
      <p:sp>
        <p:nvSpPr>
          <p:cNvPr id="50" name="Freeform 49"/>
          <p:cNvSpPr/>
          <p:nvPr/>
        </p:nvSpPr>
        <p:spPr bwMode="auto">
          <a:xfrm>
            <a:off x="1447800" y="2420616"/>
            <a:ext cx="922571" cy="338208"/>
          </a:xfrm>
          <a:custGeom>
            <a:avLst/>
            <a:gdLst>
              <a:gd name="connsiteX0" fmla="*/ 0 w 922571"/>
              <a:gd name="connsiteY0" fmla="*/ 162927 h 338208"/>
              <a:gd name="connsiteX1" fmla="*/ 406400 w 922571"/>
              <a:gd name="connsiteY1" fmla="*/ 3270 h 338208"/>
              <a:gd name="connsiteX2" fmla="*/ 870857 w 922571"/>
              <a:gd name="connsiteY2" fmla="*/ 293555 h 338208"/>
              <a:gd name="connsiteX3" fmla="*/ 914400 w 922571"/>
              <a:gd name="connsiteY3" fmla="*/ 337098 h 338208"/>
            </a:gdLst>
            <a:ahLst/>
            <a:cxnLst>
              <a:cxn ang="0">
                <a:pos x="connsiteX0" y="connsiteY0"/>
              </a:cxn>
              <a:cxn ang="0">
                <a:pos x="connsiteX1" y="connsiteY1"/>
              </a:cxn>
              <a:cxn ang="0">
                <a:pos x="connsiteX2" y="connsiteY2"/>
              </a:cxn>
              <a:cxn ang="0">
                <a:pos x="connsiteX3" y="connsiteY3"/>
              </a:cxn>
            </a:cxnLst>
            <a:rect l="l" t="t" r="r" b="b"/>
            <a:pathLst>
              <a:path w="922571" h="338208">
                <a:moveTo>
                  <a:pt x="0" y="162927"/>
                </a:moveTo>
                <a:cubicBezTo>
                  <a:pt x="130628" y="72213"/>
                  <a:pt x="261257" y="-18501"/>
                  <a:pt x="406400" y="3270"/>
                </a:cubicBezTo>
                <a:cubicBezTo>
                  <a:pt x="551543" y="25041"/>
                  <a:pt x="786190" y="237917"/>
                  <a:pt x="870857" y="293555"/>
                </a:cubicBezTo>
                <a:cubicBezTo>
                  <a:pt x="955524" y="349193"/>
                  <a:pt x="909562" y="337098"/>
                  <a:pt x="914400" y="337098"/>
                </a:cubicBezTo>
              </a:path>
            </a:pathLst>
          </a:cu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2"/>
              </a:solidFill>
              <a:effectLst/>
              <a:latin typeface="Arial" charset="0"/>
              <a:cs typeface="Times New Roman" pitchFamily="18" charset="0"/>
            </a:endParaRPr>
          </a:p>
        </p:txBody>
      </p:sp>
      <p:grpSp>
        <p:nvGrpSpPr>
          <p:cNvPr id="4" name="Group 23"/>
          <p:cNvGrpSpPr>
            <a:grpSpLocks/>
          </p:cNvGrpSpPr>
          <p:nvPr/>
        </p:nvGrpSpPr>
        <p:grpSpPr bwMode="auto">
          <a:xfrm>
            <a:off x="462359" y="2107570"/>
            <a:ext cx="4038600" cy="3016252"/>
            <a:chOff x="1019175" y="3167063"/>
            <a:chExt cx="2116138" cy="1532980"/>
          </a:xfrm>
        </p:grpSpPr>
        <p:sp>
          <p:nvSpPr>
            <p:cNvPr id="5" name="Oval 27"/>
            <p:cNvSpPr>
              <a:spLocks noChangeArrowheads="1"/>
            </p:cNvSpPr>
            <p:nvPr/>
          </p:nvSpPr>
          <p:spPr bwMode="auto">
            <a:xfrm>
              <a:off x="1447800" y="34083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 name="Oval 28"/>
            <p:cNvSpPr>
              <a:spLocks noChangeArrowheads="1"/>
            </p:cNvSpPr>
            <p:nvPr/>
          </p:nvSpPr>
          <p:spPr bwMode="auto">
            <a:xfrm>
              <a:off x="1981200" y="34845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7" name="Oval 29"/>
            <p:cNvSpPr>
              <a:spLocks noChangeArrowheads="1"/>
            </p:cNvSpPr>
            <p:nvPr/>
          </p:nvSpPr>
          <p:spPr bwMode="auto">
            <a:xfrm>
              <a:off x="1295400" y="39417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8" name="Oval 30"/>
            <p:cNvSpPr>
              <a:spLocks noChangeArrowheads="1"/>
            </p:cNvSpPr>
            <p:nvPr/>
          </p:nvSpPr>
          <p:spPr bwMode="auto">
            <a:xfrm>
              <a:off x="1828800" y="39417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9" name="Oval 31"/>
            <p:cNvSpPr>
              <a:spLocks noChangeArrowheads="1"/>
            </p:cNvSpPr>
            <p:nvPr/>
          </p:nvSpPr>
          <p:spPr bwMode="auto">
            <a:xfrm>
              <a:off x="2209800" y="43989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0" name="Line 32"/>
            <p:cNvSpPr>
              <a:spLocks noChangeShapeType="1"/>
            </p:cNvSpPr>
            <p:nvPr/>
          </p:nvSpPr>
          <p:spPr bwMode="auto">
            <a:xfrm>
              <a:off x="1404938" y="4052888"/>
              <a:ext cx="796925" cy="412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 name="Line 33"/>
            <p:cNvSpPr>
              <a:spLocks noChangeShapeType="1"/>
            </p:cNvSpPr>
            <p:nvPr/>
          </p:nvSpPr>
          <p:spPr bwMode="auto">
            <a:xfrm flipV="1">
              <a:off x="1390650" y="3525838"/>
              <a:ext cx="103188"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2" name="Line 34"/>
            <p:cNvSpPr>
              <a:spLocks noChangeShapeType="1"/>
            </p:cNvSpPr>
            <p:nvPr/>
          </p:nvSpPr>
          <p:spPr bwMode="auto">
            <a:xfrm>
              <a:off x="1597025" y="3473450"/>
              <a:ext cx="385763" cy="65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3" name="Line 35"/>
            <p:cNvSpPr>
              <a:spLocks noChangeShapeType="1"/>
            </p:cNvSpPr>
            <p:nvPr/>
          </p:nvSpPr>
          <p:spPr bwMode="auto">
            <a:xfrm>
              <a:off x="2085975" y="3629025"/>
              <a:ext cx="155575" cy="784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 name="Line 36"/>
            <p:cNvSpPr>
              <a:spLocks noChangeShapeType="1"/>
            </p:cNvSpPr>
            <p:nvPr/>
          </p:nvSpPr>
          <p:spPr bwMode="auto">
            <a:xfrm flipV="1">
              <a:off x="1417638" y="3629025"/>
              <a:ext cx="579437" cy="347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 name="Line 37"/>
            <p:cNvSpPr>
              <a:spLocks noChangeShapeType="1"/>
            </p:cNvSpPr>
            <p:nvPr/>
          </p:nvSpPr>
          <p:spPr bwMode="auto">
            <a:xfrm>
              <a:off x="2125663" y="3576638"/>
              <a:ext cx="668337" cy="450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 name="Oval 38"/>
            <p:cNvSpPr>
              <a:spLocks noChangeArrowheads="1"/>
            </p:cNvSpPr>
            <p:nvPr/>
          </p:nvSpPr>
          <p:spPr bwMode="auto">
            <a:xfrm>
              <a:off x="2727325" y="3990975"/>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7" name="Text Box 39"/>
            <p:cNvSpPr txBox="1">
              <a:spLocks noChangeArrowheads="1"/>
            </p:cNvSpPr>
            <p:nvPr/>
          </p:nvSpPr>
          <p:spPr bwMode="auto">
            <a:xfrm>
              <a:off x="1119188" y="32210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a</a:t>
              </a:r>
            </a:p>
          </p:txBody>
        </p:sp>
        <p:sp>
          <p:nvSpPr>
            <p:cNvPr id="18" name="Text Box 40"/>
            <p:cNvSpPr txBox="1">
              <a:spLocks noChangeArrowheads="1"/>
            </p:cNvSpPr>
            <p:nvPr/>
          </p:nvSpPr>
          <p:spPr bwMode="auto">
            <a:xfrm>
              <a:off x="2093913" y="31670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b</a:t>
              </a:r>
            </a:p>
          </p:txBody>
        </p:sp>
        <p:sp>
          <p:nvSpPr>
            <p:cNvPr id="19" name="Text Box 41"/>
            <p:cNvSpPr txBox="1">
              <a:spLocks noChangeArrowheads="1"/>
            </p:cNvSpPr>
            <p:nvPr/>
          </p:nvSpPr>
          <p:spPr bwMode="auto">
            <a:xfrm>
              <a:off x="1527175" y="374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d</a:t>
              </a:r>
            </a:p>
          </p:txBody>
        </p:sp>
        <p:sp>
          <p:nvSpPr>
            <p:cNvPr id="20" name="Text Box 42"/>
            <p:cNvSpPr txBox="1">
              <a:spLocks noChangeArrowheads="1"/>
            </p:cNvSpPr>
            <p:nvPr/>
          </p:nvSpPr>
          <p:spPr bwMode="auto">
            <a:xfrm>
              <a:off x="1019175" y="38068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c</a:t>
              </a:r>
            </a:p>
          </p:txBody>
        </p:sp>
        <p:sp>
          <p:nvSpPr>
            <p:cNvPr id="22" name="Text Box 44"/>
            <p:cNvSpPr txBox="1">
              <a:spLocks noChangeArrowheads="1"/>
            </p:cNvSpPr>
            <p:nvPr/>
          </p:nvSpPr>
          <p:spPr bwMode="auto">
            <a:xfrm>
              <a:off x="2775969" y="3876985"/>
              <a:ext cx="359344" cy="22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e</a:t>
              </a:r>
            </a:p>
          </p:txBody>
        </p:sp>
        <p:sp>
          <p:nvSpPr>
            <p:cNvPr id="27" name="Text Box 40"/>
            <p:cNvSpPr txBox="1">
              <a:spLocks noChangeArrowheads="1"/>
            </p:cNvSpPr>
            <p:nvPr/>
          </p:nvSpPr>
          <p:spPr bwMode="auto">
            <a:xfrm>
              <a:off x="2413921" y="4473668"/>
              <a:ext cx="150517" cy="22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f</a:t>
              </a:r>
            </a:p>
          </p:txBody>
        </p:sp>
      </p:grpSp>
      <p:sp>
        <p:nvSpPr>
          <p:cNvPr id="25" name="Freeform 24"/>
          <p:cNvSpPr/>
          <p:nvPr/>
        </p:nvSpPr>
        <p:spPr>
          <a:xfrm>
            <a:off x="3453209" y="3798462"/>
            <a:ext cx="1166813" cy="588137"/>
          </a:xfrm>
          <a:custGeom>
            <a:avLst/>
            <a:gdLst>
              <a:gd name="connsiteX0" fmla="*/ 626533 w 1441751"/>
              <a:gd name="connsiteY0" fmla="*/ 0 h 800705"/>
              <a:gd name="connsiteX1" fmla="*/ 1366761 w 1441751"/>
              <a:gd name="connsiteY1" fmla="*/ 711200 h 800705"/>
              <a:gd name="connsiteX2" fmla="*/ 176590 w 1441751"/>
              <a:gd name="connsiteY2" fmla="*/ 537029 h 800705"/>
              <a:gd name="connsiteX3" fmla="*/ 307219 w 1441751"/>
              <a:gd name="connsiteY3" fmla="*/ 174171 h 800705"/>
            </a:gdLst>
            <a:ahLst/>
            <a:cxnLst>
              <a:cxn ang="0">
                <a:pos x="connsiteX0" y="connsiteY0"/>
              </a:cxn>
              <a:cxn ang="0">
                <a:pos x="connsiteX1" y="connsiteY1"/>
              </a:cxn>
              <a:cxn ang="0">
                <a:pos x="connsiteX2" y="connsiteY2"/>
              </a:cxn>
              <a:cxn ang="0">
                <a:pos x="connsiteX3" y="connsiteY3"/>
              </a:cxn>
            </a:cxnLst>
            <a:rect l="l" t="t" r="r" b="b"/>
            <a:pathLst>
              <a:path w="1441751" h="800705">
                <a:moveTo>
                  <a:pt x="626533" y="0"/>
                </a:moveTo>
                <a:cubicBezTo>
                  <a:pt x="1034142" y="310847"/>
                  <a:pt x="1441751" y="621695"/>
                  <a:pt x="1366761" y="711200"/>
                </a:cubicBezTo>
                <a:cubicBezTo>
                  <a:pt x="1291771" y="800705"/>
                  <a:pt x="353180" y="626534"/>
                  <a:pt x="176590" y="537029"/>
                </a:cubicBezTo>
                <a:cubicBezTo>
                  <a:pt x="0" y="447524"/>
                  <a:pt x="153609" y="310847"/>
                  <a:pt x="307219" y="174171"/>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1" name="Content Placeholder 2"/>
          <p:cNvSpPr>
            <a:spLocks noGrp="1"/>
          </p:cNvSpPr>
          <p:nvPr>
            <p:ph idx="1"/>
          </p:nvPr>
        </p:nvSpPr>
        <p:spPr>
          <a:xfrm>
            <a:off x="152400" y="1066800"/>
            <a:ext cx="8534400" cy="477837"/>
          </a:xfrm>
        </p:spPr>
        <p:txBody>
          <a:bodyPr/>
          <a:lstStyle/>
          <a:p>
            <a:pPr marL="0" indent="0">
              <a:buNone/>
            </a:pPr>
            <a:r>
              <a:rPr lang="en-US" b="1">
                <a:solidFill>
                  <a:srgbClr val="0000FF"/>
                </a:solidFill>
              </a:rPr>
              <a:t>Ví dụ. </a:t>
            </a:r>
            <a:r>
              <a:rPr lang="en-US"/>
              <a:t>Tìm ma trận kề của đồ thị sau ?</a:t>
            </a:r>
          </a:p>
        </p:txBody>
      </p:sp>
    </p:spTree>
    <p:extLst>
      <p:ext uri="{BB962C8B-B14F-4D97-AF65-F5344CB8AC3E}">
        <p14:creationId xmlns:p14="http://schemas.microsoft.com/office/powerpoint/2010/main" val="241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000" y="1143000"/>
            <a:ext cx="8839200" cy="4662815"/>
          </a:xfrm>
          <a:prstGeom prst="rect">
            <a:avLst/>
          </a:prstGeom>
          <a:noFill/>
        </p:spPr>
        <p:txBody>
          <a:bodyPr wrap="square" rtlCol="0">
            <a:spAutoFit/>
          </a:bodyPr>
          <a:lstStyle/>
          <a:p>
            <a:pPr algn="l" eaLnBrk="1" hangingPunct="1">
              <a:spcBef>
                <a:spcPts val="1200"/>
              </a:spcBef>
              <a:spcAft>
                <a:spcPts val="600"/>
              </a:spcAft>
            </a:pPr>
            <a:r>
              <a:rPr lang="en-US" altLang="en-US" sz="2800" dirty="0" err="1">
                <a:solidFill>
                  <a:srgbClr val="0000FF"/>
                </a:solidFill>
              </a:rPr>
              <a:t>Tính</a:t>
            </a:r>
            <a:r>
              <a:rPr lang="en-US" altLang="en-US" sz="2800" dirty="0">
                <a:solidFill>
                  <a:srgbClr val="0000FF"/>
                </a:solidFill>
              </a:rPr>
              <a:t> </a:t>
            </a:r>
            <a:r>
              <a:rPr lang="en-US" altLang="en-US" sz="2800" dirty="0" err="1">
                <a:solidFill>
                  <a:srgbClr val="0000FF"/>
                </a:solidFill>
              </a:rPr>
              <a:t>chất</a:t>
            </a:r>
            <a:r>
              <a:rPr lang="en-US" altLang="en-US" sz="2800" dirty="0">
                <a:solidFill>
                  <a:srgbClr val="0000FF"/>
                </a:solidFill>
              </a:rPr>
              <a:t>  </a:t>
            </a:r>
          </a:p>
          <a:p>
            <a:pPr marL="514350" indent="-514350" algn="l" eaLnBrk="1" hangingPunct="1">
              <a:spcBef>
                <a:spcPts val="1200"/>
              </a:spcBef>
              <a:spcAft>
                <a:spcPts val="600"/>
              </a:spcAft>
              <a:buSzPct val="94000"/>
              <a:buFont typeface="+mj-lt"/>
              <a:buAutoNum type="arabicPeriod"/>
            </a:pPr>
            <a:r>
              <a:rPr lang="en-US" altLang="en-US" sz="2800" b="0" dirty="0">
                <a:solidFill>
                  <a:schemeClr val="tx1"/>
                </a:solidFill>
              </a:rPr>
              <a:t>Ma </a:t>
            </a:r>
            <a:r>
              <a:rPr lang="en-US" altLang="en-US" sz="2800" b="0" dirty="0" err="1">
                <a:solidFill>
                  <a:schemeClr val="tx1"/>
                </a:solidFill>
              </a:rPr>
              <a:t>trận</a:t>
            </a:r>
            <a:r>
              <a:rPr lang="en-US" altLang="en-US" sz="2800" b="0" dirty="0">
                <a:solidFill>
                  <a:schemeClr val="tx1"/>
                </a:solidFill>
              </a:rPr>
              <a:t> </a:t>
            </a:r>
            <a:r>
              <a:rPr lang="en-US" altLang="en-US" sz="2800" b="0" dirty="0" err="1">
                <a:solidFill>
                  <a:schemeClr val="tx1"/>
                </a:solidFill>
              </a:rPr>
              <a:t>kề</a:t>
            </a:r>
            <a:r>
              <a:rPr lang="en-US" altLang="en-US" sz="2800" b="0" dirty="0">
                <a:solidFill>
                  <a:schemeClr val="tx1"/>
                </a:solidFill>
              </a:rPr>
              <a:t> của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a:t>
            </a:r>
            <a:r>
              <a:rPr lang="en-US" altLang="en-US" sz="2800" b="0" dirty="0" err="1">
                <a:solidFill>
                  <a:schemeClr val="tx1"/>
                </a:solidFill>
              </a:rPr>
              <a:t>vô</a:t>
            </a:r>
            <a:r>
              <a:rPr lang="en-US" altLang="en-US" sz="2800" b="0" dirty="0">
                <a:solidFill>
                  <a:schemeClr val="tx1"/>
                </a:solidFill>
              </a:rPr>
              <a:t> hướng là ma </a:t>
            </a:r>
            <a:r>
              <a:rPr lang="en-US" altLang="en-US" sz="2800" b="0" dirty="0" err="1">
                <a:solidFill>
                  <a:schemeClr val="tx1"/>
                </a:solidFill>
              </a:rPr>
              <a:t>trận</a:t>
            </a:r>
            <a:r>
              <a:rPr lang="en-US" altLang="en-US" sz="2800" b="0" dirty="0">
                <a:solidFill>
                  <a:schemeClr val="tx1"/>
                </a:solidFill>
              </a:rPr>
              <a:t> </a:t>
            </a:r>
            <a:r>
              <a:rPr lang="en-US" altLang="en-US" sz="2800" b="0" dirty="0" err="1">
                <a:solidFill>
                  <a:schemeClr val="tx1"/>
                </a:solidFill>
              </a:rPr>
              <a:t>đối</a:t>
            </a:r>
            <a:r>
              <a:rPr lang="en-US" altLang="en-US" sz="2800" b="0" dirty="0">
                <a:solidFill>
                  <a:schemeClr val="tx1"/>
                </a:solidFill>
              </a:rPr>
              <a:t> </a:t>
            </a:r>
            <a:r>
              <a:rPr lang="en-US" altLang="en-US" sz="2800" b="0" dirty="0" err="1">
                <a:solidFill>
                  <a:schemeClr val="tx1"/>
                </a:solidFill>
              </a:rPr>
              <a:t>xứng</a:t>
            </a:r>
            <a:r>
              <a:rPr lang="en-US" altLang="en-US" sz="2800" b="0" dirty="0">
                <a:solidFill>
                  <a:schemeClr val="tx1"/>
                </a:solidFill>
              </a:rPr>
              <a:t>                          </a:t>
            </a:r>
            <a:r>
              <a:rPr lang="en-US" altLang="en-US" sz="2800" b="0" dirty="0" err="1">
                <a:solidFill>
                  <a:schemeClr val="tx1"/>
                </a:solidFill>
              </a:rPr>
              <a:t>a</a:t>
            </a:r>
            <a:r>
              <a:rPr lang="en-US" altLang="en-US" sz="2800" b="0" baseline="-25000" dirty="0" err="1">
                <a:solidFill>
                  <a:schemeClr val="tx1"/>
                </a:solidFill>
              </a:rPr>
              <a:t>ij</a:t>
            </a:r>
            <a:r>
              <a:rPr lang="en-US" altLang="en-US" sz="2800" b="0" dirty="0">
                <a:solidFill>
                  <a:schemeClr val="tx1"/>
                </a:solidFill>
              </a:rPr>
              <a:t> = </a:t>
            </a:r>
            <a:r>
              <a:rPr lang="en-US" altLang="en-US" sz="2800" b="0" dirty="0" err="1">
                <a:solidFill>
                  <a:schemeClr val="tx1"/>
                </a:solidFill>
              </a:rPr>
              <a:t>a</a:t>
            </a:r>
            <a:r>
              <a:rPr lang="en-US" altLang="en-US" sz="2800" b="0" baseline="-25000" dirty="0" err="1">
                <a:solidFill>
                  <a:schemeClr val="tx1"/>
                </a:solidFill>
              </a:rPr>
              <a:t>ji</a:t>
            </a:r>
            <a:r>
              <a:rPr lang="en-US" altLang="en-US" sz="2800" b="0" baseline="-25000" dirty="0">
                <a:solidFill>
                  <a:schemeClr val="tx1"/>
                </a:solidFill>
              </a:rPr>
              <a:t>. </a:t>
            </a:r>
            <a:r>
              <a:rPr lang="en-US" altLang="en-US" sz="2800" b="0" dirty="0" err="1">
                <a:solidFill>
                  <a:schemeClr val="tx1"/>
                </a:solidFill>
              </a:rPr>
              <a:t>Số</a:t>
            </a:r>
            <a:r>
              <a:rPr lang="en-US" altLang="en-US" sz="2800" b="0" dirty="0">
                <a:solidFill>
                  <a:schemeClr val="tx1"/>
                </a:solidFill>
              </a:rPr>
              <a:t> </a:t>
            </a:r>
            <a:r>
              <a:rPr lang="en-US" altLang="en-US" sz="2800" b="0" dirty="0" err="1">
                <a:solidFill>
                  <a:schemeClr val="tx1"/>
                </a:solidFill>
              </a:rPr>
              <a:t>khuyên</a:t>
            </a:r>
            <a:r>
              <a:rPr lang="en-US" altLang="en-US" sz="2800" b="0" dirty="0">
                <a:solidFill>
                  <a:schemeClr val="tx1"/>
                </a:solidFill>
              </a:rPr>
              <a:t> </a:t>
            </a:r>
            <a:r>
              <a:rPr lang="en-US" altLang="en-US" sz="2800" b="0" dirty="0" err="1">
                <a:solidFill>
                  <a:schemeClr val="tx1"/>
                </a:solidFill>
              </a:rPr>
              <a:t>của</a:t>
            </a:r>
            <a:r>
              <a:rPr lang="en-US" altLang="en-US" sz="2800" b="0" dirty="0">
                <a:solidFill>
                  <a:schemeClr val="tx1"/>
                </a:solidFill>
              </a:rPr>
              <a:t> </a:t>
            </a:r>
            <a:r>
              <a:rPr lang="en-US" altLang="en-US" sz="2800" b="0" dirty="0" err="1">
                <a:solidFill>
                  <a:schemeClr val="tx1"/>
                </a:solidFill>
              </a:rPr>
              <a:t>đỉnh</a:t>
            </a:r>
            <a:r>
              <a:rPr lang="en-US" altLang="en-US" sz="2800" b="0" dirty="0">
                <a:solidFill>
                  <a:schemeClr val="tx1"/>
                </a:solidFill>
              </a:rPr>
              <a:t> </a:t>
            </a:r>
            <a:r>
              <a:rPr lang="en-US" altLang="en-US" sz="2800" b="0" dirty="0" err="1">
                <a:solidFill>
                  <a:schemeClr val="tx1"/>
                </a:solidFill>
              </a:rPr>
              <a:t>i</a:t>
            </a:r>
            <a:r>
              <a:rPr lang="en-US" altLang="en-US" sz="2800" b="0" dirty="0">
                <a:solidFill>
                  <a:schemeClr val="tx1"/>
                </a:solidFill>
              </a:rPr>
              <a:t> </a:t>
            </a:r>
            <a:r>
              <a:rPr lang="en-US" altLang="en-US" sz="2800" b="0" dirty="0" err="1">
                <a:solidFill>
                  <a:schemeClr val="tx1"/>
                </a:solidFill>
              </a:rPr>
              <a:t>là</a:t>
            </a:r>
            <a:r>
              <a:rPr lang="en-US" altLang="en-US" sz="2800" b="0" dirty="0">
                <a:solidFill>
                  <a:schemeClr val="tx1"/>
                </a:solidFill>
              </a:rPr>
              <a:t> </a:t>
            </a:r>
            <a:r>
              <a:rPr lang="en-US" altLang="en-US" sz="2800" b="0" dirty="0" err="1">
                <a:solidFill>
                  <a:schemeClr val="tx1"/>
                </a:solidFill>
              </a:rPr>
              <a:t>a</a:t>
            </a:r>
            <a:r>
              <a:rPr lang="en-US" altLang="en-US" sz="2800" b="0" baseline="-25000" dirty="0" err="1">
                <a:solidFill>
                  <a:schemeClr val="tx1"/>
                </a:solidFill>
              </a:rPr>
              <a:t>ii</a:t>
            </a:r>
            <a:endParaRPr lang="en-US" altLang="en-US" sz="2800" b="0" dirty="0">
              <a:solidFill>
                <a:schemeClr val="tx1"/>
              </a:solidFill>
            </a:endParaRPr>
          </a:p>
          <a:p>
            <a:pPr marL="514350" indent="-514350" algn="l" eaLnBrk="1" hangingPunct="1">
              <a:spcBef>
                <a:spcPts val="1200"/>
              </a:spcBef>
              <a:spcAft>
                <a:spcPts val="600"/>
              </a:spcAft>
              <a:buSzPct val="94000"/>
              <a:buFont typeface="+mj-lt"/>
              <a:buAutoNum type="arabicPeriod"/>
            </a:pPr>
            <a:r>
              <a:rPr lang="en-US" altLang="en-US" sz="2800" b="0" dirty="0" err="1">
                <a:solidFill>
                  <a:schemeClr val="tx1"/>
                </a:solidFill>
              </a:rPr>
              <a:t>Nếu</a:t>
            </a:r>
            <a:r>
              <a:rPr lang="en-US" altLang="en-US" sz="2800" b="0" dirty="0">
                <a:solidFill>
                  <a:schemeClr val="tx1"/>
                </a:solidFill>
              </a:rPr>
              <a:t>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a:t>
            </a:r>
            <a:r>
              <a:rPr lang="en-US" altLang="en-US" sz="2800" b="0" dirty="0" err="1">
                <a:solidFill>
                  <a:schemeClr val="tx1"/>
                </a:solidFill>
              </a:rPr>
              <a:t>vô</a:t>
            </a:r>
            <a:r>
              <a:rPr lang="en-US" altLang="en-US" sz="2800" b="0" dirty="0">
                <a:solidFill>
                  <a:schemeClr val="tx1"/>
                </a:solidFill>
              </a:rPr>
              <a:t> </a:t>
            </a:r>
            <a:r>
              <a:rPr lang="en-US" altLang="en-US" sz="2800" b="0" dirty="0" err="1">
                <a:solidFill>
                  <a:schemeClr val="tx1"/>
                </a:solidFill>
              </a:rPr>
              <a:t>hướng</a:t>
            </a:r>
            <a:r>
              <a:rPr lang="en-US" altLang="en-US" sz="2800" b="0" dirty="0">
                <a:solidFill>
                  <a:schemeClr val="tx1"/>
                </a:solidFill>
              </a:rPr>
              <a:t> </a:t>
            </a:r>
            <a:r>
              <a:rPr lang="en-US" altLang="en-US" sz="2800" b="0" dirty="0" err="1">
                <a:solidFill>
                  <a:schemeClr val="tx1"/>
                </a:solidFill>
              </a:rPr>
              <a:t>không</a:t>
            </a:r>
            <a:r>
              <a:rPr lang="en-US" altLang="en-US" sz="2800" b="0" dirty="0">
                <a:solidFill>
                  <a:schemeClr val="tx1"/>
                </a:solidFill>
              </a:rPr>
              <a:t> </a:t>
            </a:r>
            <a:r>
              <a:rPr lang="en-US" altLang="en-US" sz="2800" b="0" dirty="0" err="1">
                <a:solidFill>
                  <a:schemeClr val="tx1"/>
                </a:solidFill>
              </a:rPr>
              <a:t>khuyên</a:t>
            </a:r>
            <a:r>
              <a:rPr lang="en-US" altLang="en-US" sz="2800" b="0" dirty="0">
                <a:solidFill>
                  <a:schemeClr val="tx1"/>
                </a:solidFill>
              </a:rPr>
              <a:t/>
            </a:r>
            <a:br>
              <a:rPr lang="en-US" altLang="en-US" sz="2800" b="0" dirty="0">
                <a:solidFill>
                  <a:schemeClr val="tx1"/>
                </a:solidFill>
              </a:rPr>
            </a:br>
            <a:r>
              <a:rPr lang="en-US" altLang="en-US" sz="2800" b="0" dirty="0" err="1">
                <a:solidFill>
                  <a:schemeClr val="tx1"/>
                </a:solidFill>
              </a:rPr>
              <a:t>Tổng</a:t>
            </a:r>
            <a:r>
              <a:rPr lang="en-US" altLang="en-US" sz="2800" b="0" dirty="0">
                <a:solidFill>
                  <a:schemeClr val="tx1"/>
                </a:solidFill>
              </a:rPr>
              <a:t> </a:t>
            </a:r>
            <a:r>
              <a:rPr lang="en-US" altLang="en-US" sz="2800" b="0" dirty="0" err="1">
                <a:solidFill>
                  <a:schemeClr val="tx1"/>
                </a:solidFill>
              </a:rPr>
              <a:t>dòng</a:t>
            </a:r>
            <a:r>
              <a:rPr lang="en-US" altLang="en-US" sz="2800" b="0" dirty="0">
                <a:solidFill>
                  <a:schemeClr val="tx1"/>
                </a:solidFill>
              </a:rPr>
              <a:t> thứ </a:t>
            </a:r>
            <a:r>
              <a:rPr lang="en-US" altLang="en-US" sz="2800" b="0" dirty="0" err="1">
                <a:solidFill>
                  <a:schemeClr val="tx1"/>
                </a:solidFill>
              </a:rPr>
              <a:t>i</a:t>
            </a:r>
            <a:r>
              <a:rPr lang="en-US" altLang="en-US" sz="2800" b="0" dirty="0">
                <a:solidFill>
                  <a:schemeClr val="tx1"/>
                </a:solidFill>
              </a:rPr>
              <a:t> = </a:t>
            </a:r>
            <a:r>
              <a:rPr lang="en-US" altLang="en-US" sz="2800" b="0" dirty="0" err="1">
                <a:solidFill>
                  <a:schemeClr val="tx1"/>
                </a:solidFill>
              </a:rPr>
              <a:t>Tổng</a:t>
            </a:r>
            <a:r>
              <a:rPr lang="en-US" altLang="en-US" sz="2800" b="0" dirty="0">
                <a:solidFill>
                  <a:schemeClr val="tx1"/>
                </a:solidFill>
              </a:rPr>
              <a:t> </a:t>
            </a:r>
            <a:r>
              <a:rPr lang="en-US" altLang="en-US" sz="2800" b="0" dirty="0" err="1">
                <a:solidFill>
                  <a:schemeClr val="tx1"/>
                </a:solidFill>
              </a:rPr>
              <a:t>cột</a:t>
            </a:r>
            <a:r>
              <a:rPr lang="en-US" altLang="en-US" sz="2800" b="0" dirty="0">
                <a:solidFill>
                  <a:schemeClr val="tx1"/>
                </a:solidFill>
              </a:rPr>
              <a:t> thứ </a:t>
            </a:r>
            <a:r>
              <a:rPr lang="en-US" altLang="en-US" sz="2800" b="0" dirty="0" err="1">
                <a:solidFill>
                  <a:schemeClr val="tx1"/>
                </a:solidFill>
              </a:rPr>
              <a:t>i</a:t>
            </a:r>
            <a:r>
              <a:rPr lang="en-US" altLang="en-US" sz="2800" b="0" dirty="0">
                <a:solidFill>
                  <a:schemeClr val="tx1"/>
                </a:solidFill>
              </a:rPr>
              <a:t> = </a:t>
            </a:r>
            <a:r>
              <a:rPr lang="en-US" altLang="en-US" sz="2800" b="0" dirty="0" err="1">
                <a:solidFill>
                  <a:schemeClr val="tx1"/>
                </a:solidFill>
              </a:rPr>
              <a:t>bậc</a:t>
            </a:r>
            <a:r>
              <a:rPr lang="en-US" altLang="en-US" sz="2800" b="0" dirty="0">
                <a:solidFill>
                  <a:schemeClr val="tx1"/>
                </a:solidFill>
              </a:rPr>
              <a:t> của </a:t>
            </a:r>
            <a:r>
              <a:rPr lang="en-US" altLang="en-US" sz="2800" b="0" dirty="0" err="1">
                <a:solidFill>
                  <a:schemeClr val="tx1"/>
                </a:solidFill>
              </a:rPr>
              <a:t>đỉnh</a:t>
            </a:r>
            <a:r>
              <a:rPr lang="en-US" altLang="en-US" sz="2800" b="0" dirty="0">
                <a:solidFill>
                  <a:schemeClr val="tx1"/>
                </a:solidFill>
              </a:rPr>
              <a:t> </a:t>
            </a:r>
            <a:r>
              <a:rPr lang="en-US" altLang="en-US" sz="2800" b="0" dirty="0" err="1">
                <a:solidFill>
                  <a:schemeClr val="tx1"/>
                </a:solidFill>
              </a:rPr>
              <a:t>i</a:t>
            </a:r>
            <a:endParaRPr lang="en-US" altLang="en-US" sz="2800" b="0" dirty="0">
              <a:solidFill>
                <a:schemeClr val="tx1"/>
              </a:solidFill>
            </a:endParaRPr>
          </a:p>
          <a:p>
            <a:pPr marL="514350" indent="-514350" algn="l" eaLnBrk="1" hangingPunct="1">
              <a:spcBef>
                <a:spcPts val="1200"/>
              </a:spcBef>
              <a:spcAft>
                <a:spcPts val="600"/>
              </a:spcAft>
              <a:buSzPct val="94000"/>
              <a:buFont typeface="+mj-lt"/>
              <a:buAutoNum type="arabicPeriod"/>
            </a:pPr>
            <a:r>
              <a:rPr lang="en-US" altLang="en-US" sz="2800" b="0" dirty="0">
                <a:solidFill>
                  <a:schemeClr val="tx1"/>
                </a:solidFill>
              </a:rPr>
              <a:t>Nếu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có hướng:</a:t>
            </a:r>
            <a:br>
              <a:rPr lang="en-US" altLang="en-US" sz="2800" b="0" dirty="0">
                <a:solidFill>
                  <a:schemeClr val="tx1"/>
                </a:solidFill>
              </a:rPr>
            </a:br>
            <a:r>
              <a:rPr lang="en-US" altLang="en-US" sz="2800" b="0" dirty="0">
                <a:solidFill>
                  <a:schemeClr val="tx1"/>
                </a:solidFill>
              </a:rPr>
              <a:t>- </a:t>
            </a:r>
            <a:r>
              <a:rPr lang="en-US" altLang="en-US" sz="2800" b="0" dirty="0" err="1">
                <a:solidFill>
                  <a:schemeClr val="tx1"/>
                </a:solidFill>
              </a:rPr>
              <a:t>Tổng</a:t>
            </a:r>
            <a:r>
              <a:rPr lang="en-US" altLang="en-US" sz="2800" b="0" dirty="0">
                <a:solidFill>
                  <a:schemeClr val="tx1"/>
                </a:solidFill>
              </a:rPr>
              <a:t> </a:t>
            </a:r>
            <a:r>
              <a:rPr lang="en-US" altLang="en-US" sz="2800" b="0" dirty="0" err="1">
                <a:solidFill>
                  <a:schemeClr val="tx1"/>
                </a:solidFill>
              </a:rPr>
              <a:t>dòng</a:t>
            </a:r>
            <a:r>
              <a:rPr lang="en-US" altLang="en-US" sz="2800" b="0" dirty="0">
                <a:solidFill>
                  <a:schemeClr val="tx1"/>
                </a:solidFill>
              </a:rPr>
              <a:t> </a:t>
            </a:r>
            <a:r>
              <a:rPr lang="en-US" altLang="en-US" sz="2800" b="0" dirty="0" err="1">
                <a:solidFill>
                  <a:schemeClr val="tx1"/>
                </a:solidFill>
              </a:rPr>
              <a:t>i</a:t>
            </a:r>
            <a:r>
              <a:rPr lang="en-US" altLang="en-US" sz="2800" b="0" dirty="0">
                <a:solidFill>
                  <a:schemeClr val="tx1"/>
                </a:solidFill>
              </a:rPr>
              <a:t> = </a:t>
            </a:r>
            <a:r>
              <a:rPr lang="en-US" altLang="en-US" sz="2800" b="0" dirty="0" err="1">
                <a:solidFill>
                  <a:schemeClr val="tx1"/>
                </a:solidFill>
              </a:rPr>
              <a:t>bậc</a:t>
            </a:r>
            <a:r>
              <a:rPr lang="en-US" altLang="en-US" sz="2800" b="0" dirty="0">
                <a:solidFill>
                  <a:schemeClr val="tx1"/>
                </a:solidFill>
              </a:rPr>
              <a:t> ngoài của </a:t>
            </a:r>
            <a:r>
              <a:rPr lang="en-US" altLang="en-US" sz="2800" b="0" dirty="0" err="1">
                <a:solidFill>
                  <a:schemeClr val="tx1"/>
                </a:solidFill>
              </a:rPr>
              <a:t>i</a:t>
            </a:r>
            <a:r>
              <a:rPr lang="en-US" altLang="en-US" sz="2800" b="0" dirty="0">
                <a:solidFill>
                  <a:schemeClr val="tx1"/>
                </a:solidFill>
              </a:rPr>
              <a:t/>
            </a:r>
            <a:br>
              <a:rPr lang="en-US" altLang="en-US" sz="2800" b="0" dirty="0">
                <a:solidFill>
                  <a:schemeClr val="tx1"/>
                </a:solidFill>
              </a:rPr>
            </a:br>
            <a:r>
              <a:rPr lang="en-US" altLang="en-US" sz="2800" b="0" dirty="0">
                <a:solidFill>
                  <a:schemeClr val="tx1"/>
                </a:solidFill>
              </a:rPr>
              <a:t>- </a:t>
            </a:r>
            <a:r>
              <a:rPr lang="en-US" altLang="en-US" sz="2800" b="0" dirty="0" err="1">
                <a:solidFill>
                  <a:schemeClr val="tx1"/>
                </a:solidFill>
              </a:rPr>
              <a:t>Tổng</a:t>
            </a:r>
            <a:r>
              <a:rPr lang="en-US" altLang="en-US" sz="2800" b="0" dirty="0">
                <a:solidFill>
                  <a:schemeClr val="tx1"/>
                </a:solidFill>
              </a:rPr>
              <a:t> </a:t>
            </a:r>
            <a:r>
              <a:rPr lang="en-US" altLang="en-US" sz="2800" b="0" dirty="0" err="1">
                <a:solidFill>
                  <a:schemeClr val="tx1"/>
                </a:solidFill>
              </a:rPr>
              <a:t>cột</a:t>
            </a:r>
            <a:r>
              <a:rPr lang="en-US" altLang="en-US" sz="2800" b="0" dirty="0">
                <a:solidFill>
                  <a:schemeClr val="tx1"/>
                </a:solidFill>
              </a:rPr>
              <a:t> </a:t>
            </a:r>
            <a:r>
              <a:rPr lang="en-US" altLang="en-US" sz="2800" b="0" dirty="0" err="1">
                <a:solidFill>
                  <a:schemeClr val="tx1"/>
                </a:solidFill>
              </a:rPr>
              <a:t>i</a:t>
            </a:r>
            <a:r>
              <a:rPr lang="en-US" altLang="en-US" sz="2800" b="0" dirty="0">
                <a:solidFill>
                  <a:schemeClr val="tx1"/>
                </a:solidFill>
              </a:rPr>
              <a:t> =</a:t>
            </a:r>
            <a:r>
              <a:rPr lang="en-US" altLang="en-US" sz="2800" b="0" dirty="0" err="1">
                <a:solidFill>
                  <a:schemeClr val="tx1"/>
                </a:solidFill>
              </a:rPr>
              <a:t>bậc</a:t>
            </a:r>
            <a:r>
              <a:rPr lang="en-US" altLang="en-US" sz="2800" b="0" dirty="0">
                <a:solidFill>
                  <a:schemeClr val="tx1"/>
                </a:solidFill>
              </a:rPr>
              <a:t> trong của </a:t>
            </a:r>
            <a:r>
              <a:rPr lang="en-US" altLang="en-US" sz="2800" b="0" dirty="0" err="1">
                <a:solidFill>
                  <a:schemeClr val="tx1"/>
                </a:solidFill>
              </a:rPr>
              <a:t>i</a:t>
            </a:r>
            <a:r>
              <a:rPr lang="en-US" altLang="en-US" sz="2800" b="0" dirty="0">
                <a:solidFill>
                  <a:schemeClr val="tx1"/>
                </a:solidFill>
              </a:rPr>
              <a:t/>
            </a:r>
            <a:br>
              <a:rPr lang="en-US" altLang="en-US" sz="2800" b="0" dirty="0">
                <a:solidFill>
                  <a:schemeClr val="tx1"/>
                </a:solidFill>
              </a:rPr>
            </a:br>
            <a:endParaRPr lang="en-US" sz="2800" dirty="0">
              <a:solidFill>
                <a:schemeClr val="tx2">
                  <a:lumMod val="75000"/>
                </a:schemeClr>
              </a:solidFill>
            </a:endParaRPr>
          </a:p>
        </p:txBody>
      </p:sp>
    </p:spTree>
    <p:extLst>
      <p:ext uri="{BB962C8B-B14F-4D97-AF65-F5344CB8AC3E}">
        <p14:creationId xmlns:p14="http://schemas.microsoft.com/office/powerpoint/2010/main" val="38980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066800"/>
            <a:ext cx="7239000" cy="523220"/>
          </a:xfrm>
          <a:prstGeom prst="rect">
            <a:avLst/>
          </a:prstGeom>
          <a:noFill/>
        </p:spPr>
        <p:txBody>
          <a:bodyPr wrap="square" rtlCol="0">
            <a:spAutoFit/>
          </a:bodyPr>
          <a:lstStyle/>
          <a:p>
            <a:pPr algn="l"/>
            <a:r>
              <a:rPr lang="en-US" sz="2800">
                <a:solidFill>
                  <a:srgbClr val="0000FF"/>
                </a:solidFill>
                <a:latin typeface="+mn-lt"/>
                <a:cs typeface="+mn-cs"/>
              </a:rPr>
              <a:t>Ví dụ. </a:t>
            </a:r>
            <a:r>
              <a:rPr lang="en-US" sz="2800" b="0">
                <a:solidFill>
                  <a:schemeClr val="tx1"/>
                </a:solidFill>
                <a:latin typeface="+mn-lt"/>
              </a:rPr>
              <a:t>Lập ma trận kề của đồ thị sau:</a:t>
            </a:r>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0" y="1590020"/>
            <a:ext cx="4948238" cy="3952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kề</a:t>
            </a:r>
          </a:p>
        </p:txBody>
      </p:sp>
    </p:spTree>
    <p:extLst>
      <p:ext uri="{BB962C8B-B14F-4D97-AF65-F5344CB8AC3E}">
        <p14:creationId xmlns:p14="http://schemas.microsoft.com/office/powerpoint/2010/main" val="60373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066800"/>
            <a:ext cx="8068234" cy="523220"/>
          </a:xfrm>
          <a:prstGeom prst="rect">
            <a:avLst/>
          </a:prstGeom>
          <a:noFill/>
        </p:spPr>
        <p:txBody>
          <a:bodyPr wrap="none" rtlCol="0">
            <a:spAutoFit/>
          </a:bodyPr>
          <a:lstStyle/>
          <a:p>
            <a:pPr algn="l"/>
            <a:r>
              <a:rPr lang="en-US" sz="2800">
                <a:solidFill>
                  <a:srgbClr val="0000FF"/>
                </a:solidFill>
                <a:latin typeface="+mn-lt"/>
                <a:cs typeface="+mn-cs"/>
              </a:rPr>
              <a:t>Ví dụ. </a:t>
            </a:r>
            <a:r>
              <a:rPr lang="en-US" sz="2800" b="0">
                <a:solidFill>
                  <a:schemeClr val="tx1"/>
                </a:solidFill>
                <a:latin typeface="+mn-lt"/>
              </a:rPr>
              <a:t>Cho đồ thị vô hướng G với ma trận kề sau:</a:t>
            </a:r>
          </a:p>
        </p:txBody>
      </p:sp>
      <p:sp>
        <p:nvSpPr>
          <p:cNvPr id="5" name="TextBox 4"/>
          <p:cNvSpPr txBox="1"/>
          <p:nvPr/>
        </p:nvSpPr>
        <p:spPr>
          <a:xfrm>
            <a:off x="228600" y="3810000"/>
            <a:ext cx="2661306" cy="523220"/>
          </a:xfrm>
          <a:prstGeom prst="rect">
            <a:avLst/>
          </a:prstGeom>
          <a:noFill/>
        </p:spPr>
        <p:txBody>
          <a:bodyPr wrap="none" rtlCol="0">
            <a:spAutoFit/>
          </a:bodyPr>
          <a:lstStyle/>
          <a:p>
            <a:pPr algn="l"/>
            <a:r>
              <a:rPr lang="en-US" sz="2800" b="0">
                <a:solidFill>
                  <a:schemeClr val="tx1"/>
                </a:solidFill>
                <a:latin typeface="+mn-lt"/>
              </a:rPr>
              <a:t>Hãy vẽ đồ thị G</a:t>
            </a:r>
          </a:p>
        </p:txBody>
      </p:sp>
      <p:sp>
        <p:nvSpPr>
          <p:cNvPr id="6" name="TextBox 5"/>
          <p:cNvSpPr txBox="1"/>
          <p:nvPr/>
        </p:nvSpPr>
        <p:spPr>
          <a:xfrm>
            <a:off x="457200" y="5108626"/>
            <a:ext cx="1383712" cy="523220"/>
          </a:xfrm>
          <a:prstGeom prst="rect">
            <a:avLst/>
          </a:prstGeom>
          <a:noFill/>
        </p:spPr>
        <p:txBody>
          <a:bodyPr wrap="none" rtlCol="0">
            <a:spAutoFit/>
          </a:bodyPr>
          <a:lstStyle/>
          <a:p>
            <a:pPr algn="l"/>
            <a:r>
              <a:rPr lang="en-US" sz="2800">
                <a:solidFill>
                  <a:srgbClr val="0000FF"/>
                </a:solidFill>
                <a:latin typeface="+mn-lt"/>
                <a:cs typeface="+mn-cs"/>
              </a:rPr>
              <a:t>Đáp án</a:t>
            </a:r>
          </a:p>
        </p:txBody>
      </p:sp>
      <p:pic>
        <p:nvPicPr>
          <p:cNvPr id="7271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075789"/>
            <a:ext cx="2884713" cy="278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kề</a:t>
            </a:r>
          </a:p>
        </p:txBody>
      </p:sp>
      <p:pic>
        <p:nvPicPr>
          <p:cNvPr id="4" name="Picture 3">
            <a:extLst>
              <a:ext uri="{FF2B5EF4-FFF2-40B4-BE49-F238E27FC236}">
                <a16:creationId xmlns:a16="http://schemas.microsoft.com/office/drawing/2014/main" id="{C058973A-559D-49E6-9D2C-42737EACF7E6}"/>
              </a:ext>
            </a:extLst>
          </p:cNvPr>
          <p:cNvPicPr>
            <a:picLocks noChangeAspect="1"/>
          </p:cNvPicPr>
          <p:nvPr/>
        </p:nvPicPr>
        <p:blipFill>
          <a:blip r:embed="rId3"/>
          <a:stretch>
            <a:fillRect/>
          </a:stretch>
        </p:blipFill>
        <p:spPr>
          <a:xfrm>
            <a:off x="2889906" y="1600868"/>
            <a:ext cx="2600325" cy="1933575"/>
          </a:xfrm>
          <a:prstGeom prst="rect">
            <a:avLst/>
          </a:prstGeom>
        </p:spPr>
      </p:pic>
    </p:spTree>
    <p:extLst>
      <p:ext uri="{BB962C8B-B14F-4D97-AF65-F5344CB8AC3E}">
        <p14:creationId xmlns:p14="http://schemas.microsoft.com/office/powerpoint/2010/main" val="1966188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a:spLocks noGrp="1" noChangeArrowheads="1"/>
          </p:cNvSpPr>
          <p:nvPr>
            <p:ph type="title"/>
          </p:nvPr>
        </p:nvSpPr>
        <p:spPr>
          <a:xfrm>
            <a:off x="76200" y="0"/>
            <a:ext cx="8610600" cy="963613"/>
          </a:xfrm>
        </p:spPr>
        <p:txBody>
          <a:bodyPr/>
          <a:lstStyle/>
          <a:p>
            <a:pPr eaLnBrk="1" hangingPunct="1"/>
            <a:r>
              <a:rPr lang="en-US" sz="4000" b="1">
                <a:solidFill>
                  <a:srgbClr val="FFFF00"/>
                </a:solidFill>
              </a:rPr>
              <a:t>4. Đẳng cấu đồ thị</a:t>
            </a:r>
          </a:p>
        </p:txBody>
      </p:sp>
      <p:sp>
        <p:nvSpPr>
          <p:cNvPr id="38915" name="Content Placeholder 2"/>
          <p:cNvSpPr>
            <a:spLocks noGrp="1"/>
          </p:cNvSpPr>
          <p:nvPr>
            <p:ph idx="1"/>
          </p:nvPr>
        </p:nvSpPr>
        <p:spPr>
          <a:xfrm>
            <a:off x="152400" y="1152503"/>
            <a:ext cx="8763000" cy="4419600"/>
          </a:xfrm>
        </p:spPr>
        <p:txBody>
          <a:bodyPr/>
          <a:lstStyle/>
          <a:p>
            <a:pPr marL="0" indent="0">
              <a:buNone/>
            </a:pPr>
            <a:r>
              <a:rPr lang="en-US"/>
              <a:t>Xét hai đồ thị sau: chúng giống nhau hay khác nhau?</a:t>
            </a:r>
          </a:p>
        </p:txBody>
      </p:sp>
      <p:grpSp>
        <p:nvGrpSpPr>
          <p:cNvPr id="38916" name="Group 75"/>
          <p:cNvGrpSpPr>
            <a:grpSpLocks/>
          </p:cNvGrpSpPr>
          <p:nvPr/>
        </p:nvGrpSpPr>
        <p:grpSpPr bwMode="auto">
          <a:xfrm>
            <a:off x="1447800" y="2133600"/>
            <a:ext cx="2006600" cy="1543050"/>
            <a:chOff x="1447800" y="2419290"/>
            <a:chExt cx="2006600" cy="1543110"/>
          </a:xfrm>
        </p:grpSpPr>
        <p:cxnSp>
          <p:nvCxnSpPr>
            <p:cNvPr id="38951" name="Straight Connector 7"/>
            <p:cNvCxnSpPr>
              <a:cxnSpLocks noChangeShapeType="1"/>
            </p:cNvCxnSpPr>
            <p:nvPr/>
          </p:nvCxnSpPr>
          <p:spPr bwMode="auto">
            <a:xfrm>
              <a:off x="1828800" y="2647890"/>
              <a:ext cx="1219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52" name="Straight Connector 8"/>
            <p:cNvCxnSpPr>
              <a:cxnSpLocks noChangeShapeType="1"/>
            </p:cNvCxnSpPr>
            <p:nvPr/>
          </p:nvCxnSpPr>
          <p:spPr bwMode="auto">
            <a:xfrm>
              <a:off x="1828800" y="3790890"/>
              <a:ext cx="1219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53" name="Straight Connector 9"/>
            <p:cNvCxnSpPr>
              <a:cxnSpLocks noChangeShapeType="1"/>
            </p:cNvCxnSpPr>
            <p:nvPr/>
          </p:nvCxnSpPr>
          <p:spPr bwMode="auto">
            <a:xfrm rot="5400000">
              <a:off x="2476500" y="321939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54" name="Straight Connector 11"/>
            <p:cNvCxnSpPr>
              <a:cxnSpLocks noChangeShapeType="1"/>
            </p:cNvCxnSpPr>
            <p:nvPr/>
          </p:nvCxnSpPr>
          <p:spPr bwMode="auto">
            <a:xfrm rot="5400000">
              <a:off x="1258094" y="3218596"/>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55" name="Straight Connector 12"/>
            <p:cNvCxnSpPr>
              <a:cxnSpLocks noChangeShapeType="1"/>
            </p:cNvCxnSpPr>
            <p:nvPr/>
          </p:nvCxnSpPr>
          <p:spPr bwMode="auto">
            <a:xfrm>
              <a:off x="1828800" y="2647890"/>
              <a:ext cx="1219200" cy="11430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38956" name="TextBox 30"/>
            <p:cNvSpPr txBox="1">
              <a:spLocks noChangeArrowheads="1"/>
            </p:cNvSpPr>
            <p:nvPr/>
          </p:nvSpPr>
          <p:spPr bwMode="auto">
            <a:xfrm>
              <a:off x="1447800" y="35622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1</a:t>
              </a:r>
              <a:endParaRPr lang="en-US" sz="1400">
                <a:solidFill>
                  <a:srgbClr val="FF0000"/>
                </a:solidFill>
                <a:cs typeface="Arial" charset="0"/>
              </a:endParaRPr>
            </a:p>
          </p:txBody>
        </p:sp>
        <p:sp>
          <p:nvSpPr>
            <p:cNvPr id="38957" name="TextBox 31"/>
            <p:cNvSpPr txBox="1">
              <a:spLocks noChangeArrowheads="1"/>
            </p:cNvSpPr>
            <p:nvPr/>
          </p:nvSpPr>
          <p:spPr bwMode="auto">
            <a:xfrm>
              <a:off x="1447800" y="24192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2</a:t>
              </a:r>
              <a:endParaRPr lang="en-US" sz="1400">
                <a:solidFill>
                  <a:srgbClr val="FF0000"/>
                </a:solidFill>
                <a:cs typeface="Arial" charset="0"/>
              </a:endParaRPr>
            </a:p>
          </p:txBody>
        </p:sp>
        <p:sp>
          <p:nvSpPr>
            <p:cNvPr id="38958" name="TextBox 32"/>
            <p:cNvSpPr txBox="1">
              <a:spLocks noChangeArrowheads="1"/>
            </p:cNvSpPr>
            <p:nvPr/>
          </p:nvSpPr>
          <p:spPr bwMode="auto">
            <a:xfrm>
              <a:off x="2997200" y="24319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3</a:t>
              </a:r>
              <a:endParaRPr lang="en-US" sz="1400">
                <a:solidFill>
                  <a:srgbClr val="FF0000"/>
                </a:solidFill>
                <a:cs typeface="Arial" charset="0"/>
              </a:endParaRPr>
            </a:p>
          </p:txBody>
        </p:sp>
        <p:sp>
          <p:nvSpPr>
            <p:cNvPr id="38959" name="TextBox 33"/>
            <p:cNvSpPr txBox="1">
              <a:spLocks noChangeArrowheads="1"/>
            </p:cNvSpPr>
            <p:nvPr/>
          </p:nvSpPr>
          <p:spPr bwMode="auto">
            <a:xfrm>
              <a:off x="2984500" y="35622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4</a:t>
              </a:r>
              <a:endParaRPr lang="en-US" sz="1400">
                <a:solidFill>
                  <a:srgbClr val="FF0000"/>
                </a:solidFill>
                <a:cs typeface="Arial" charset="0"/>
              </a:endParaRPr>
            </a:p>
          </p:txBody>
        </p:sp>
      </p:grpSp>
      <p:grpSp>
        <p:nvGrpSpPr>
          <p:cNvPr id="38917" name="Group 76"/>
          <p:cNvGrpSpPr>
            <a:grpSpLocks/>
          </p:cNvGrpSpPr>
          <p:nvPr/>
        </p:nvGrpSpPr>
        <p:grpSpPr bwMode="auto">
          <a:xfrm>
            <a:off x="5461000" y="1905000"/>
            <a:ext cx="2082800" cy="1790700"/>
            <a:chOff x="5461000" y="2190690"/>
            <a:chExt cx="2082800" cy="1790820"/>
          </a:xfrm>
        </p:grpSpPr>
        <p:cxnSp>
          <p:nvCxnSpPr>
            <p:cNvPr id="38942" name="Straight Connector 19"/>
            <p:cNvCxnSpPr>
              <a:cxnSpLocks noChangeShapeType="1"/>
            </p:cNvCxnSpPr>
            <p:nvPr/>
          </p:nvCxnSpPr>
          <p:spPr bwMode="auto">
            <a:xfrm>
              <a:off x="5842000" y="3810000"/>
              <a:ext cx="1295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43" name="Straight Connector 20"/>
            <p:cNvCxnSpPr>
              <a:cxnSpLocks noChangeShapeType="1"/>
            </p:cNvCxnSpPr>
            <p:nvPr/>
          </p:nvCxnSpPr>
          <p:spPr bwMode="auto">
            <a:xfrm rot="16200000" flipH="1">
              <a:off x="6222206" y="2896394"/>
              <a:ext cx="1219994" cy="608806"/>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44" name="Straight Connector 21"/>
            <p:cNvCxnSpPr>
              <a:cxnSpLocks noChangeShapeType="1"/>
            </p:cNvCxnSpPr>
            <p:nvPr/>
          </p:nvCxnSpPr>
          <p:spPr bwMode="auto">
            <a:xfrm rot="5400000">
              <a:off x="5575300" y="2857500"/>
              <a:ext cx="1219200" cy="6858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45" name="Straight Connector 22"/>
            <p:cNvCxnSpPr>
              <a:cxnSpLocks noChangeShapeType="1"/>
            </p:cNvCxnSpPr>
            <p:nvPr/>
          </p:nvCxnSpPr>
          <p:spPr bwMode="auto">
            <a:xfrm>
              <a:off x="6487160" y="3200400"/>
              <a:ext cx="650240" cy="6096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46" name="Straight Connector 24"/>
            <p:cNvCxnSpPr>
              <a:cxnSpLocks noChangeShapeType="1"/>
            </p:cNvCxnSpPr>
            <p:nvPr/>
          </p:nvCxnSpPr>
          <p:spPr bwMode="auto">
            <a:xfrm flipH="1">
              <a:off x="5842000" y="3200400"/>
              <a:ext cx="650240" cy="6096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38947" name="TextBox 34"/>
            <p:cNvSpPr txBox="1">
              <a:spLocks noChangeArrowheads="1"/>
            </p:cNvSpPr>
            <p:nvPr/>
          </p:nvSpPr>
          <p:spPr bwMode="auto">
            <a:xfrm>
              <a:off x="6299200" y="21906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1</a:t>
              </a:r>
              <a:endParaRPr lang="en-US" sz="1400">
                <a:solidFill>
                  <a:srgbClr val="FF0000"/>
                </a:solidFill>
                <a:cs typeface="Arial" charset="0"/>
              </a:endParaRPr>
            </a:p>
          </p:txBody>
        </p:sp>
        <p:sp>
          <p:nvSpPr>
            <p:cNvPr id="38948" name="TextBox 35"/>
            <p:cNvSpPr txBox="1">
              <a:spLocks noChangeArrowheads="1"/>
            </p:cNvSpPr>
            <p:nvPr/>
          </p:nvSpPr>
          <p:spPr bwMode="auto">
            <a:xfrm>
              <a:off x="5461000" y="35814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2</a:t>
              </a:r>
              <a:endParaRPr lang="en-US" sz="1400">
                <a:solidFill>
                  <a:srgbClr val="FF0000"/>
                </a:solidFill>
                <a:cs typeface="Arial" charset="0"/>
              </a:endParaRPr>
            </a:p>
          </p:txBody>
        </p:sp>
        <p:sp>
          <p:nvSpPr>
            <p:cNvPr id="38949" name="TextBox 36"/>
            <p:cNvSpPr txBox="1">
              <a:spLocks noChangeArrowheads="1"/>
            </p:cNvSpPr>
            <p:nvPr/>
          </p:nvSpPr>
          <p:spPr bwMode="auto">
            <a:xfrm>
              <a:off x="6261100" y="28194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3</a:t>
              </a:r>
              <a:endParaRPr lang="en-US" sz="1400">
                <a:solidFill>
                  <a:srgbClr val="FF0000"/>
                </a:solidFill>
                <a:cs typeface="Arial" charset="0"/>
              </a:endParaRPr>
            </a:p>
          </p:txBody>
        </p:sp>
        <p:sp>
          <p:nvSpPr>
            <p:cNvPr id="38950" name="TextBox 37"/>
            <p:cNvSpPr txBox="1">
              <a:spLocks noChangeArrowheads="1"/>
            </p:cNvSpPr>
            <p:nvPr/>
          </p:nvSpPr>
          <p:spPr bwMode="auto">
            <a:xfrm>
              <a:off x="7086600" y="35814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4</a:t>
              </a:r>
              <a:endParaRPr lang="en-US" sz="1400">
                <a:solidFill>
                  <a:srgbClr val="FF0000"/>
                </a:solidFill>
                <a:cs typeface="Arial" charset="0"/>
              </a:endParaRPr>
            </a:p>
          </p:txBody>
        </p:sp>
      </p:grpSp>
      <p:graphicFrame>
        <p:nvGraphicFramePr>
          <p:cNvPr id="39" name="Object 7"/>
          <p:cNvGraphicFramePr>
            <a:graphicFrameLocks noChangeAspect="1"/>
          </p:cNvGraphicFramePr>
          <p:nvPr>
            <p:extLst>
              <p:ext uri="{D42A27DB-BD31-4B8C-83A1-F6EECF244321}">
                <p14:modId xmlns:p14="http://schemas.microsoft.com/office/powerpoint/2010/main" val="3054269902"/>
              </p:ext>
            </p:extLst>
          </p:nvPr>
        </p:nvGraphicFramePr>
        <p:xfrm>
          <a:off x="3886200" y="2533650"/>
          <a:ext cx="1060450" cy="749300"/>
        </p:xfrm>
        <a:graphic>
          <a:graphicData uri="http://schemas.openxmlformats.org/presentationml/2006/ole">
            <mc:AlternateContent xmlns:mc="http://schemas.openxmlformats.org/markup-compatibility/2006">
              <mc:Choice xmlns:v="urn:schemas-microsoft-com:vml" Requires="v">
                <p:oleObj spid="_x0000_s82292" name="Equation" r:id="rId3" imgW="215713" imgH="152268" progId="Equation.DSMT4">
                  <p:embed/>
                </p:oleObj>
              </mc:Choice>
              <mc:Fallback>
                <p:oleObj name="Equation" r:id="rId3" imgW="215713" imgH="1522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33650"/>
                        <a:ext cx="106045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77"/>
          <p:cNvGrpSpPr>
            <a:grpSpLocks/>
          </p:cNvGrpSpPr>
          <p:nvPr/>
        </p:nvGrpSpPr>
        <p:grpSpPr bwMode="auto">
          <a:xfrm>
            <a:off x="1447800" y="4324350"/>
            <a:ext cx="2006600" cy="1543050"/>
            <a:chOff x="1447800" y="4419600"/>
            <a:chExt cx="2006600" cy="1543110"/>
          </a:xfrm>
        </p:grpSpPr>
        <p:cxnSp>
          <p:nvCxnSpPr>
            <p:cNvPr id="38934" name="Straight Connector 40"/>
            <p:cNvCxnSpPr>
              <a:cxnSpLocks noChangeShapeType="1"/>
            </p:cNvCxnSpPr>
            <p:nvPr/>
          </p:nvCxnSpPr>
          <p:spPr bwMode="auto">
            <a:xfrm>
              <a:off x="1828800" y="579120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35" name="Straight Connector 41"/>
            <p:cNvCxnSpPr>
              <a:cxnSpLocks noChangeShapeType="1"/>
            </p:cNvCxnSpPr>
            <p:nvPr/>
          </p:nvCxnSpPr>
          <p:spPr bwMode="auto">
            <a:xfrm rot="5400000">
              <a:off x="2401094" y="521970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36" name="Straight Connector 42"/>
            <p:cNvCxnSpPr>
              <a:cxnSpLocks noChangeShapeType="1"/>
            </p:cNvCxnSpPr>
            <p:nvPr/>
          </p:nvCxnSpPr>
          <p:spPr bwMode="auto">
            <a:xfrm rot="5400000">
              <a:off x="1258094" y="5218906"/>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37" name="Straight Connector 43"/>
            <p:cNvCxnSpPr>
              <a:cxnSpLocks noChangeShapeType="1"/>
            </p:cNvCxnSpPr>
            <p:nvPr/>
          </p:nvCxnSpPr>
          <p:spPr bwMode="auto">
            <a:xfrm rot="10800000" flipV="1">
              <a:off x="1828800" y="4648199"/>
              <a:ext cx="1143000" cy="1142999"/>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38938" name="TextBox 44"/>
            <p:cNvSpPr txBox="1">
              <a:spLocks noChangeArrowheads="1"/>
            </p:cNvSpPr>
            <p:nvPr/>
          </p:nvSpPr>
          <p:spPr bwMode="auto">
            <a:xfrm>
              <a:off x="1447800" y="55626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1</a:t>
              </a:r>
              <a:endParaRPr lang="en-US" sz="1400">
                <a:solidFill>
                  <a:srgbClr val="FF0000"/>
                </a:solidFill>
                <a:cs typeface="Arial" charset="0"/>
              </a:endParaRPr>
            </a:p>
          </p:txBody>
        </p:sp>
        <p:sp>
          <p:nvSpPr>
            <p:cNvPr id="38939" name="TextBox 45"/>
            <p:cNvSpPr txBox="1">
              <a:spLocks noChangeArrowheads="1"/>
            </p:cNvSpPr>
            <p:nvPr/>
          </p:nvSpPr>
          <p:spPr bwMode="auto">
            <a:xfrm>
              <a:off x="1447800" y="44196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2</a:t>
              </a:r>
              <a:endParaRPr lang="en-US" sz="1400">
                <a:solidFill>
                  <a:srgbClr val="FF0000"/>
                </a:solidFill>
                <a:cs typeface="Arial" charset="0"/>
              </a:endParaRPr>
            </a:p>
          </p:txBody>
        </p:sp>
        <p:sp>
          <p:nvSpPr>
            <p:cNvPr id="38940" name="TextBox 46"/>
            <p:cNvSpPr txBox="1">
              <a:spLocks noChangeArrowheads="1"/>
            </p:cNvSpPr>
            <p:nvPr/>
          </p:nvSpPr>
          <p:spPr bwMode="auto">
            <a:xfrm>
              <a:off x="2997200" y="44323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3</a:t>
              </a:r>
              <a:endParaRPr lang="en-US" sz="1400">
                <a:solidFill>
                  <a:srgbClr val="FF0000"/>
                </a:solidFill>
                <a:cs typeface="Arial" charset="0"/>
              </a:endParaRPr>
            </a:p>
          </p:txBody>
        </p:sp>
        <p:sp>
          <p:nvSpPr>
            <p:cNvPr id="38941" name="TextBox 47"/>
            <p:cNvSpPr txBox="1">
              <a:spLocks noChangeArrowheads="1"/>
            </p:cNvSpPr>
            <p:nvPr/>
          </p:nvSpPr>
          <p:spPr bwMode="auto">
            <a:xfrm>
              <a:off x="2984500" y="55626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4</a:t>
              </a:r>
              <a:endParaRPr lang="en-US" sz="1400">
                <a:solidFill>
                  <a:srgbClr val="FF0000"/>
                </a:solidFill>
                <a:cs typeface="Arial" charset="0"/>
              </a:endParaRPr>
            </a:p>
          </p:txBody>
        </p:sp>
      </p:grpSp>
      <p:grpSp>
        <p:nvGrpSpPr>
          <p:cNvPr id="5" name="Group 78"/>
          <p:cNvGrpSpPr>
            <a:grpSpLocks/>
          </p:cNvGrpSpPr>
          <p:nvPr/>
        </p:nvGrpSpPr>
        <p:grpSpPr bwMode="auto">
          <a:xfrm>
            <a:off x="5486400" y="4305300"/>
            <a:ext cx="2006600" cy="1543050"/>
            <a:chOff x="5486400" y="4400490"/>
            <a:chExt cx="2006600" cy="1543110"/>
          </a:xfrm>
        </p:grpSpPr>
        <p:cxnSp>
          <p:nvCxnSpPr>
            <p:cNvPr id="38926" name="Straight Connector 57"/>
            <p:cNvCxnSpPr>
              <a:cxnSpLocks noChangeShapeType="1"/>
            </p:cNvCxnSpPr>
            <p:nvPr/>
          </p:nvCxnSpPr>
          <p:spPr bwMode="auto">
            <a:xfrm>
              <a:off x="5867400" y="577209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27" name="Straight Connector 58"/>
            <p:cNvCxnSpPr>
              <a:cxnSpLocks noChangeShapeType="1"/>
            </p:cNvCxnSpPr>
            <p:nvPr/>
          </p:nvCxnSpPr>
          <p:spPr bwMode="auto">
            <a:xfrm rot="5400000">
              <a:off x="6439694" y="520059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28" name="Straight Connector 59"/>
            <p:cNvCxnSpPr>
              <a:cxnSpLocks noChangeShapeType="1"/>
            </p:cNvCxnSpPr>
            <p:nvPr/>
          </p:nvCxnSpPr>
          <p:spPr bwMode="auto">
            <a:xfrm>
              <a:off x="5856288" y="4654490"/>
              <a:ext cx="1154112" cy="1114455"/>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29" name="Straight Connector 60"/>
            <p:cNvCxnSpPr>
              <a:cxnSpLocks noChangeShapeType="1"/>
            </p:cNvCxnSpPr>
            <p:nvPr/>
          </p:nvCxnSpPr>
          <p:spPr bwMode="auto">
            <a:xfrm rot="10800000" flipV="1">
              <a:off x="5867400" y="4629089"/>
              <a:ext cx="1143000" cy="1142999"/>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38930" name="TextBox 61"/>
            <p:cNvSpPr txBox="1">
              <a:spLocks noChangeArrowheads="1"/>
            </p:cNvSpPr>
            <p:nvPr/>
          </p:nvSpPr>
          <p:spPr bwMode="auto">
            <a:xfrm>
              <a:off x="5486400" y="55434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1</a:t>
              </a:r>
              <a:endParaRPr lang="en-US" sz="1400">
                <a:solidFill>
                  <a:srgbClr val="FF0000"/>
                </a:solidFill>
                <a:cs typeface="Arial" charset="0"/>
              </a:endParaRPr>
            </a:p>
          </p:txBody>
        </p:sp>
        <p:sp>
          <p:nvSpPr>
            <p:cNvPr id="38931" name="TextBox 62"/>
            <p:cNvSpPr txBox="1">
              <a:spLocks noChangeArrowheads="1"/>
            </p:cNvSpPr>
            <p:nvPr/>
          </p:nvSpPr>
          <p:spPr bwMode="auto">
            <a:xfrm>
              <a:off x="5486400" y="44004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2</a:t>
              </a:r>
              <a:endParaRPr lang="en-US" sz="1400">
                <a:solidFill>
                  <a:srgbClr val="FF0000"/>
                </a:solidFill>
                <a:cs typeface="Arial" charset="0"/>
              </a:endParaRPr>
            </a:p>
          </p:txBody>
        </p:sp>
        <p:sp>
          <p:nvSpPr>
            <p:cNvPr id="38932" name="TextBox 63"/>
            <p:cNvSpPr txBox="1">
              <a:spLocks noChangeArrowheads="1"/>
            </p:cNvSpPr>
            <p:nvPr/>
          </p:nvSpPr>
          <p:spPr bwMode="auto">
            <a:xfrm>
              <a:off x="7035800" y="44131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3</a:t>
              </a:r>
              <a:endParaRPr lang="en-US" sz="1400">
                <a:solidFill>
                  <a:srgbClr val="FF0000"/>
                </a:solidFill>
                <a:cs typeface="Arial" charset="0"/>
              </a:endParaRPr>
            </a:p>
          </p:txBody>
        </p:sp>
        <p:sp>
          <p:nvSpPr>
            <p:cNvPr id="38933" name="TextBox 64"/>
            <p:cNvSpPr txBox="1">
              <a:spLocks noChangeArrowheads="1"/>
            </p:cNvSpPr>
            <p:nvPr/>
          </p:nvSpPr>
          <p:spPr bwMode="auto">
            <a:xfrm>
              <a:off x="7023100" y="55434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4</a:t>
              </a:r>
              <a:endParaRPr lang="en-US" sz="1400">
                <a:solidFill>
                  <a:srgbClr val="FF0000"/>
                </a:solidFill>
                <a:cs typeface="Arial" charset="0"/>
              </a:endParaRPr>
            </a:p>
          </p:txBody>
        </p:sp>
      </p:grpSp>
      <p:graphicFrame>
        <p:nvGraphicFramePr>
          <p:cNvPr id="67" name="Object 7"/>
          <p:cNvGraphicFramePr>
            <a:graphicFrameLocks noChangeAspect="1"/>
          </p:cNvGraphicFramePr>
          <p:nvPr>
            <p:extLst>
              <p:ext uri="{D42A27DB-BD31-4B8C-83A1-F6EECF244321}">
                <p14:modId xmlns:p14="http://schemas.microsoft.com/office/powerpoint/2010/main" val="1789113797"/>
              </p:ext>
            </p:extLst>
          </p:nvPr>
        </p:nvGraphicFramePr>
        <p:xfrm>
          <a:off x="3886200" y="4565650"/>
          <a:ext cx="1219200" cy="749300"/>
        </p:xfrm>
        <a:graphic>
          <a:graphicData uri="http://schemas.openxmlformats.org/presentationml/2006/ole">
            <mc:AlternateContent xmlns:mc="http://schemas.openxmlformats.org/markup-compatibility/2006">
              <mc:Choice xmlns:v="urn:schemas-microsoft-com:vml" Requires="v">
                <p:oleObj spid="_x0000_s82293" name="Equation" r:id="rId5" imgW="215713" imgH="152268" progId="Equation.DSMT4">
                  <p:embed/>
                </p:oleObj>
              </mc:Choice>
              <mc:Fallback>
                <p:oleObj name="Equation" r:id="rId5" imgW="215713" imgH="1522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565650"/>
                        <a:ext cx="1219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Box 68"/>
          <p:cNvSpPr txBox="1">
            <a:spLocks noChangeArrowheads="1"/>
          </p:cNvSpPr>
          <p:nvPr/>
        </p:nvSpPr>
        <p:spPr bwMode="auto">
          <a:xfrm>
            <a:off x="5029200" y="4229100"/>
            <a:ext cx="647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400">
                <a:solidFill>
                  <a:srgbClr val="0000CC"/>
                </a:solidFill>
                <a:cs typeface="Arial" charset="0"/>
              </a:rPr>
              <a:t>(2’)</a:t>
            </a:r>
            <a:endParaRPr lang="en-US" sz="1400">
              <a:solidFill>
                <a:srgbClr val="0000CC"/>
              </a:solidFill>
              <a:cs typeface="Arial" charset="0"/>
            </a:endParaRPr>
          </a:p>
        </p:txBody>
      </p:sp>
      <p:sp>
        <p:nvSpPr>
          <p:cNvPr id="73" name="TextBox 72"/>
          <p:cNvSpPr txBox="1">
            <a:spLocks noChangeArrowheads="1"/>
          </p:cNvSpPr>
          <p:nvPr/>
        </p:nvSpPr>
        <p:spPr bwMode="auto">
          <a:xfrm>
            <a:off x="7315200" y="42418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400">
                <a:solidFill>
                  <a:srgbClr val="0000CC"/>
                </a:solidFill>
                <a:cs typeface="Arial" charset="0"/>
              </a:rPr>
              <a:t>(3’)</a:t>
            </a:r>
            <a:endParaRPr lang="en-US" sz="1400">
              <a:solidFill>
                <a:srgbClr val="0000CC"/>
              </a:solidFill>
              <a:cs typeface="Arial" charset="0"/>
            </a:endParaRPr>
          </a:p>
        </p:txBody>
      </p:sp>
      <p:sp>
        <p:nvSpPr>
          <p:cNvPr id="74" name="TextBox 73"/>
          <p:cNvSpPr txBox="1">
            <a:spLocks noChangeArrowheads="1"/>
          </p:cNvSpPr>
          <p:nvPr/>
        </p:nvSpPr>
        <p:spPr bwMode="auto">
          <a:xfrm>
            <a:off x="5029200" y="5372100"/>
            <a:ext cx="647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400">
                <a:solidFill>
                  <a:srgbClr val="0000CC"/>
                </a:solidFill>
                <a:cs typeface="Arial" charset="0"/>
              </a:rPr>
              <a:t>(4’)</a:t>
            </a:r>
            <a:endParaRPr lang="en-US" sz="1400">
              <a:solidFill>
                <a:srgbClr val="0000CC"/>
              </a:solidFill>
              <a:cs typeface="Arial" charset="0"/>
            </a:endParaRPr>
          </a:p>
        </p:txBody>
      </p:sp>
      <p:sp>
        <p:nvSpPr>
          <p:cNvPr id="75" name="TextBox 74"/>
          <p:cNvSpPr txBox="1">
            <a:spLocks noChangeArrowheads="1"/>
          </p:cNvSpPr>
          <p:nvPr/>
        </p:nvSpPr>
        <p:spPr bwMode="auto">
          <a:xfrm>
            <a:off x="7315200" y="5384800"/>
            <a:ext cx="647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400">
                <a:solidFill>
                  <a:srgbClr val="0000CC"/>
                </a:solidFill>
                <a:cs typeface="Arial" charset="0"/>
              </a:rPr>
              <a:t>(1’)</a:t>
            </a:r>
            <a:endParaRPr lang="en-US" sz="1400">
              <a:solidFill>
                <a:srgbClr val="0000CC"/>
              </a:solidFill>
              <a:cs typeface="Arial" charset="0"/>
            </a:endParaRPr>
          </a:p>
        </p:txBody>
      </p:sp>
    </p:spTree>
    <p:extLst>
      <p:ext uri="{BB962C8B-B14F-4D97-AF65-F5344CB8AC3E}">
        <p14:creationId xmlns:p14="http://schemas.microsoft.com/office/powerpoint/2010/main" val="1024978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500"/>
                                        <p:tgtEl>
                                          <p:spTgt spid="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4"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box(in)">
                                      <p:cBhvr>
                                        <p:cTn id="20" dur="500"/>
                                        <p:tgtEl>
                                          <p:spTgt spid="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box(in)">
                                      <p:cBhvr>
                                        <p:cTn id="25" dur="500"/>
                                        <p:tgtEl>
                                          <p:spTgt spid="6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box(in)">
                                      <p:cBhvr>
                                        <p:cTn id="28" dur="500"/>
                                        <p:tgtEl>
                                          <p:spTgt spid="7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box(in)">
                                      <p:cBhvr>
                                        <p:cTn id="31" dur="500"/>
                                        <p:tgtEl>
                                          <p:spTgt spid="7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box(in)">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3" grpId="0"/>
      <p:bldP spid="74" grpId="0"/>
      <p:bldP spid="7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 y="0"/>
            <a:ext cx="8610600" cy="963613"/>
          </a:xfrm>
        </p:spPr>
        <p:txBody>
          <a:bodyPr/>
          <a:lstStyle/>
          <a:p>
            <a:pPr eaLnBrk="1" hangingPunct="1"/>
            <a:r>
              <a:rPr lang="en-US" sz="4000" b="1">
                <a:solidFill>
                  <a:srgbClr val="FFFF00"/>
                </a:solidFill>
              </a:rPr>
              <a:t>4. Đẳng cấu đồ thị</a:t>
            </a:r>
          </a:p>
        </p:txBody>
      </p:sp>
      <p:sp>
        <p:nvSpPr>
          <p:cNvPr id="6" name="TextBox 5"/>
          <p:cNvSpPr txBox="1"/>
          <p:nvPr/>
        </p:nvSpPr>
        <p:spPr>
          <a:xfrm>
            <a:off x="76200" y="1006257"/>
            <a:ext cx="9144000" cy="2831544"/>
          </a:xfrm>
          <a:prstGeom prst="rect">
            <a:avLst/>
          </a:prstGeom>
          <a:noFill/>
        </p:spPr>
        <p:txBody>
          <a:bodyPr wrap="square" rtlCol="0">
            <a:spAutoFit/>
          </a:bodyPr>
          <a:lstStyle/>
          <a:p>
            <a:pPr algn="l" eaLnBrk="1" hangingPunct="1">
              <a:spcAft>
                <a:spcPts val="600"/>
              </a:spcAft>
              <a:buFontTx/>
              <a:buNone/>
            </a:pPr>
            <a:r>
              <a:rPr lang="en-US" altLang="en-US" sz="2800">
                <a:solidFill>
                  <a:srgbClr val="0000FF"/>
                </a:solidFill>
                <a:latin typeface="+mn-lt"/>
                <a:cs typeface="+mn-cs"/>
              </a:rPr>
              <a:t>Định nghĩa. </a:t>
            </a:r>
            <a:r>
              <a:rPr lang="en-US" altLang="en-US" sz="2800" b="0">
                <a:solidFill>
                  <a:schemeClr val="tx1"/>
                </a:solidFill>
                <a:latin typeface="+mn-lt"/>
              </a:rPr>
              <a:t>Cho hai đồ thị đơn G = (V,E) và G’=(V’,E’). Ta nói rằng G </a:t>
            </a:r>
            <a:r>
              <a:rPr lang="en-US" altLang="en-US" sz="2800" i="1">
                <a:solidFill>
                  <a:srgbClr val="00CC00"/>
                </a:solidFill>
                <a:latin typeface="+mn-lt"/>
              </a:rPr>
              <a:t>đẳng cấu </a:t>
            </a:r>
            <a:r>
              <a:rPr lang="en-US" altLang="en-US" sz="2800" b="0">
                <a:solidFill>
                  <a:schemeClr val="tx1"/>
                </a:solidFill>
                <a:latin typeface="+mn-lt"/>
              </a:rPr>
              <a:t>G’, ký hiệu </a:t>
            </a:r>
            <a:r>
              <a:rPr lang="en-US" altLang="en-US" sz="2800" b="0">
                <a:solidFill>
                  <a:srgbClr val="C00000"/>
                </a:solidFill>
                <a:latin typeface="+mn-lt"/>
              </a:rPr>
              <a:t>G </a:t>
            </a:r>
            <a:r>
              <a:rPr lang="en-US" altLang="en-US" sz="2800" b="0">
                <a:solidFill>
                  <a:srgbClr val="C00000"/>
                </a:solidFill>
                <a:latin typeface="+mn-lt"/>
                <a:sym typeface="Symbol" pitchFamily="18" charset="2"/>
              </a:rPr>
              <a:t> G’</a:t>
            </a:r>
            <a:r>
              <a:rPr lang="en-US" altLang="en-US" sz="2800" b="0">
                <a:solidFill>
                  <a:schemeClr val="tx1"/>
                </a:solidFill>
                <a:latin typeface="+mn-lt"/>
                <a:sym typeface="Symbol" pitchFamily="18" charset="2"/>
              </a:rPr>
              <a:t>, nếu tồn tại song ánh f :V</a:t>
            </a:r>
            <a:r>
              <a:rPr lang="en-US" altLang="en-US" sz="2800" b="0">
                <a:solidFill>
                  <a:schemeClr val="tx1"/>
                </a:solidFill>
                <a:latin typeface="+mn-lt"/>
                <a:cs typeface="Arial" charset="0"/>
                <a:sym typeface="Symbol" pitchFamily="18" charset="2"/>
              </a:rPr>
              <a:t>→ V’sao cho:</a:t>
            </a:r>
          </a:p>
          <a:p>
            <a:pPr algn="l" eaLnBrk="1" hangingPunct="1">
              <a:spcAft>
                <a:spcPts val="600"/>
              </a:spcAft>
              <a:buFontTx/>
              <a:buNone/>
            </a:pPr>
            <a:r>
              <a:rPr lang="en-US" altLang="en-US" sz="2800" b="0">
                <a:solidFill>
                  <a:schemeClr val="tx1"/>
                </a:solidFill>
                <a:latin typeface="+mn-lt"/>
                <a:cs typeface="Arial" charset="0"/>
                <a:sym typeface="Symbol" pitchFamily="18" charset="2"/>
              </a:rPr>
              <a:t>	 ij l</a:t>
            </a:r>
            <a:r>
              <a:rPr lang="en-US" altLang="en-US" sz="2800" b="0">
                <a:solidFill>
                  <a:schemeClr val="tx1"/>
                </a:solidFill>
                <a:latin typeface="+mn-lt"/>
                <a:sym typeface="Symbol" pitchFamily="18" charset="2"/>
              </a:rPr>
              <a:t>à cạnh của G  f(i)f(j) là cạnh của G’</a:t>
            </a:r>
          </a:p>
          <a:p>
            <a:pPr algn="l">
              <a:spcAft>
                <a:spcPts val="600"/>
              </a:spcAft>
            </a:pPr>
            <a:endParaRPr lang="en-US" sz="2800" b="0">
              <a:solidFill>
                <a:schemeClr val="tx1"/>
              </a:solidFill>
              <a:latin typeface="+mn-lt"/>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73450"/>
            <a:ext cx="601980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428397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856" y="1151215"/>
            <a:ext cx="8882743" cy="4462760"/>
          </a:xfrm>
          <a:prstGeom prst="rect">
            <a:avLst/>
          </a:prstGeom>
          <a:noFill/>
        </p:spPr>
        <p:txBody>
          <a:bodyPr wrap="square" rtlCol="0">
            <a:spAutoFit/>
          </a:bodyPr>
          <a:lstStyle/>
          <a:p>
            <a:pPr algn="just" eaLnBrk="1" hangingPunct="1">
              <a:spcBef>
                <a:spcPts val="600"/>
              </a:spcBef>
              <a:spcAft>
                <a:spcPts val="600"/>
              </a:spcAft>
            </a:pPr>
            <a:r>
              <a:rPr lang="en-US" altLang="en-US" sz="2800">
                <a:solidFill>
                  <a:srgbClr val="0000FF"/>
                </a:solidFill>
                <a:latin typeface="+mn-lt"/>
                <a:cs typeface="+mn-cs"/>
              </a:rPr>
              <a:t>Chú ý. </a:t>
            </a:r>
            <a:r>
              <a:rPr lang="en-US" altLang="en-US" sz="2800" b="0">
                <a:solidFill>
                  <a:schemeClr val="tx1"/>
                </a:solidFill>
              </a:rPr>
              <a:t>Nếu G và G’ là  các đồ thị đơn vô hướng đẳng cấu qua ánh xạ f  thì chúng có:</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Cùng số đỉnh</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Cùng số cạnh</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Cùng số đỉnh với bậc cho sẵn</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deg i = deg f(i)</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a:t>
            </a:r>
          </a:p>
          <a:p>
            <a:pPr algn="l">
              <a:spcBef>
                <a:spcPts val="600"/>
              </a:spcBef>
              <a:spcAft>
                <a:spcPts val="600"/>
              </a:spcAft>
            </a:pPr>
            <a:endParaRPr lang="en-US" sz="2800" b="0">
              <a:solidFill>
                <a:schemeClr val="tx1"/>
              </a:solidFill>
              <a:latin typeface="+mn-lt"/>
            </a:endParaRPr>
          </a:p>
        </p:txBody>
      </p:sp>
    </p:spTree>
    <p:extLst>
      <p:ext uri="{BB962C8B-B14F-4D97-AF65-F5344CB8AC3E}">
        <p14:creationId xmlns:p14="http://schemas.microsoft.com/office/powerpoint/2010/main" val="2519648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http://www.cs.sunysb.edu/~algorith/files/graph-isomorphism-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5410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descr="Problem 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447800"/>
            <a:ext cx="3200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Content Placeholder 2"/>
          <p:cNvSpPr>
            <a:spLocks noGrp="1"/>
          </p:cNvSpPr>
          <p:nvPr>
            <p:ph idx="1"/>
          </p:nvPr>
        </p:nvSpPr>
        <p:spPr>
          <a:xfrm>
            <a:off x="152400" y="990600"/>
            <a:ext cx="8305800" cy="4267200"/>
          </a:xfrm>
        </p:spPr>
        <p:txBody>
          <a:bodyPr/>
          <a:lstStyle/>
          <a:p>
            <a:pPr marL="0" indent="0">
              <a:buNone/>
            </a:pPr>
            <a:r>
              <a:rPr lang="en-US" b="1">
                <a:solidFill>
                  <a:srgbClr val="0000FF"/>
                </a:solidFill>
              </a:rPr>
              <a:t>Ví dụ. </a:t>
            </a:r>
          </a:p>
          <a:p>
            <a:pPr>
              <a:buFont typeface="Wingdings" pitchFamily="2" charset="2"/>
              <a:buNone/>
            </a:pPr>
            <a:endParaRPr lang="en-US" b="1" u="sng"/>
          </a:p>
        </p:txBody>
      </p:sp>
      <p:sp>
        <p:nvSpPr>
          <p:cNvPr id="9" name="Right Arrow 8"/>
          <p:cNvSpPr>
            <a:spLocks noChangeArrowheads="1"/>
          </p:cNvSpPr>
          <p:nvPr/>
        </p:nvSpPr>
        <p:spPr bwMode="auto">
          <a:xfrm>
            <a:off x="3652168" y="2819400"/>
            <a:ext cx="2062832" cy="457200"/>
          </a:xfrm>
          <a:prstGeom prst="rightArrow">
            <a:avLst>
              <a:gd name="adj1" fmla="val 50000"/>
              <a:gd name="adj2" fmla="val 49992"/>
            </a:avLst>
          </a:prstGeom>
          <a:solidFill>
            <a:srgbClr val="0000CC"/>
          </a:solidFill>
          <a:ln w="9525" algn="ctr">
            <a:solidFill>
              <a:schemeClr val="tx1"/>
            </a:solidFill>
            <a:round/>
            <a:headEnd/>
            <a:tailEnd/>
          </a:ln>
        </p:spPr>
        <p:txBody>
          <a:bodyPr wrap="none" anchor="ctr"/>
          <a:lstStyle/>
          <a:p>
            <a:endParaRPr lang="en-US">
              <a:solidFill>
                <a:srgbClr val="FF0000"/>
              </a:solidFill>
            </a:endParaRPr>
          </a:p>
        </p:txBody>
      </p:sp>
      <p:sp>
        <p:nvSpPr>
          <p:cNvPr id="10" name="Right Arrow 9"/>
          <p:cNvSpPr>
            <a:spLocks noChangeArrowheads="1"/>
          </p:cNvSpPr>
          <p:nvPr/>
        </p:nvSpPr>
        <p:spPr bwMode="auto">
          <a:xfrm rot="-1159125">
            <a:off x="5589460" y="4090003"/>
            <a:ext cx="1149064" cy="457200"/>
          </a:xfrm>
          <a:prstGeom prst="rightArrow">
            <a:avLst>
              <a:gd name="adj1" fmla="val 50000"/>
              <a:gd name="adj2" fmla="val 49992"/>
            </a:avLst>
          </a:prstGeom>
          <a:solidFill>
            <a:srgbClr val="FF0000"/>
          </a:solidFill>
          <a:ln w="9525" algn="ctr">
            <a:solidFill>
              <a:schemeClr val="tx1"/>
            </a:solidFill>
            <a:round/>
            <a:headEnd/>
            <a:tailEnd/>
          </a:ln>
        </p:spPr>
        <p:txBody>
          <a:bodyPr wrap="none" anchor="ctr"/>
          <a:lstStyle/>
          <a:p>
            <a:endParaRPr lang="en-US">
              <a:solidFill>
                <a:srgbClr val="FF0000"/>
              </a:solidFill>
            </a:endParaRPr>
          </a:p>
        </p:txBody>
      </p:sp>
    </p:spTree>
    <p:extLst>
      <p:ext uri="{BB962C8B-B14F-4D97-AF65-F5344CB8AC3E}">
        <p14:creationId xmlns:p14="http://schemas.microsoft.com/office/powerpoint/2010/main" val="3601285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par>
                                <p:cTn id="11" presetID="4" presetClass="entr" presetSubtype="16" fill="hold" nodeType="withEffect">
                                  <p:stCondLst>
                                    <p:cond delay="0"/>
                                  </p:stCondLst>
                                  <p:childTnLst>
                                    <p:set>
                                      <p:cBhvr>
                                        <p:cTn id="12" dur="1" fill="hold">
                                          <p:stCondLst>
                                            <p:cond delay="0"/>
                                          </p:stCondLst>
                                        </p:cTn>
                                        <p:tgtEl>
                                          <p:spTgt spid="46084"/>
                                        </p:tgtEl>
                                        <p:attrNameLst>
                                          <p:attrName>style.visibility</p:attrName>
                                        </p:attrNameLst>
                                      </p:cBhvr>
                                      <p:to>
                                        <p:strVal val="visible"/>
                                      </p:to>
                                    </p:set>
                                    <p:animEffect transition="in" filter="box(in)">
                                      <p:cBhvr>
                                        <p:cTn id="13"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a:grpSpLocks/>
          </p:cNvGrpSpPr>
          <p:nvPr/>
        </p:nvGrpSpPr>
        <p:grpSpPr bwMode="auto">
          <a:xfrm>
            <a:off x="1143000" y="1812925"/>
            <a:ext cx="3062288" cy="2759075"/>
            <a:chOff x="720" y="2112"/>
            <a:chExt cx="1929" cy="1738"/>
          </a:xfrm>
        </p:grpSpPr>
        <p:sp>
          <p:nvSpPr>
            <p:cNvPr id="5" name="Line 4"/>
            <p:cNvSpPr>
              <a:spLocks noChangeShapeType="1"/>
            </p:cNvSpPr>
            <p:nvPr/>
          </p:nvSpPr>
          <p:spPr bwMode="auto">
            <a:xfrm rot="20216826" flipH="1">
              <a:off x="1125" y="2829"/>
              <a:ext cx="25" cy="64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 name="Oval 5"/>
            <p:cNvSpPr>
              <a:spLocks noChangeArrowheads="1"/>
            </p:cNvSpPr>
            <p:nvPr/>
          </p:nvSpPr>
          <p:spPr bwMode="auto">
            <a:xfrm>
              <a:off x="1584" y="2304"/>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7" name="Line 6"/>
            <p:cNvSpPr>
              <a:spLocks noChangeShapeType="1"/>
            </p:cNvSpPr>
            <p:nvPr/>
          </p:nvSpPr>
          <p:spPr bwMode="auto">
            <a:xfrm flipH="1">
              <a:off x="1344" y="3552"/>
              <a:ext cx="67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 name="Oval 7"/>
            <p:cNvSpPr>
              <a:spLocks noChangeArrowheads="1"/>
            </p:cNvSpPr>
            <p:nvPr/>
          </p:nvSpPr>
          <p:spPr bwMode="auto">
            <a:xfrm>
              <a:off x="960" y="2784"/>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9" name="Line 8"/>
            <p:cNvSpPr>
              <a:spLocks noChangeShapeType="1"/>
            </p:cNvSpPr>
            <p:nvPr/>
          </p:nvSpPr>
          <p:spPr bwMode="auto">
            <a:xfrm rot="1248377" flipH="1" flipV="1">
              <a:off x="2120" y="2900"/>
              <a:ext cx="32" cy="6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Oval 9"/>
            <p:cNvSpPr>
              <a:spLocks noChangeArrowheads="1"/>
            </p:cNvSpPr>
            <p:nvPr/>
          </p:nvSpPr>
          <p:spPr bwMode="auto">
            <a:xfrm rot="1248377" flipV="1">
              <a:off x="2205" y="2758"/>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11" name="Line 10"/>
            <p:cNvSpPr>
              <a:spLocks noChangeShapeType="1"/>
            </p:cNvSpPr>
            <p:nvPr/>
          </p:nvSpPr>
          <p:spPr bwMode="auto">
            <a:xfrm>
              <a:off x="1680" y="2400"/>
              <a:ext cx="576" cy="43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 name="Oval 11"/>
            <p:cNvSpPr>
              <a:spLocks noChangeArrowheads="1"/>
            </p:cNvSpPr>
            <p:nvPr/>
          </p:nvSpPr>
          <p:spPr bwMode="auto">
            <a:xfrm>
              <a:off x="1200" y="3456"/>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13" name="Line 12"/>
            <p:cNvSpPr>
              <a:spLocks noChangeShapeType="1"/>
            </p:cNvSpPr>
            <p:nvPr/>
          </p:nvSpPr>
          <p:spPr bwMode="auto">
            <a:xfrm rot="-5400000">
              <a:off x="1128" y="2280"/>
              <a:ext cx="480"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Oval 13"/>
            <p:cNvSpPr>
              <a:spLocks noChangeArrowheads="1"/>
            </p:cNvSpPr>
            <p:nvPr/>
          </p:nvSpPr>
          <p:spPr bwMode="auto">
            <a:xfrm>
              <a:off x="1968" y="3456"/>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15" name="Line 14"/>
            <p:cNvSpPr>
              <a:spLocks noChangeShapeType="1"/>
            </p:cNvSpPr>
            <p:nvPr/>
          </p:nvSpPr>
          <p:spPr bwMode="auto">
            <a:xfrm rot="1248377" flipV="1">
              <a:off x="1446" y="2704"/>
              <a:ext cx="624" cy="96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15"/>
            <p:cNvSpPr txBox="1">
              <a:spLocks noChangeAspect="1" noChangeArrowheads="1"/>
            </p:cNvSpPr>
            <p:nvPr/>
          </p:nvSpPr>
          <p:spPr bwMode="auto">
            <a:xfrm>
              <a:off x="720" y="254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a</a:t>
              </a:r>
              <a:endParaRPr lang="en-US" altLang="en-US" sz="2400" b="1">
                <a:solidFill>
                  <a:schemeClr val="hlink"/>
                </a:solidFill>
                <a:cs typeface="Arial" charset="0"/>
              </a:endParaRPr>
            </a:p>
          </p:txBody>
        </p:sp>
        <p:sp>
          <p:nvSpPr>
            <p:cNvPr id="17" name="Text Box 16"/>
            <p:cNvSpPr txBox="1">
              <a:spLocks noChangeAspect="1" noChangeArrowheads="1"/>
            </p:cNvSpPr>
            <p:nvPr/>
          </p:nvSpPr>
          <p:spPr bwMode="auto">
            <a:xfrm>
              <a:off x="1776" y="211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b</a:t>
              </a:r>
              <a:endParaRPr lang="en-US" altLang="en-US" sz="2400" b="1">
                <a:solidFill>
                  <a:schemeClr val="hlink"/>
                </a:solidFill>
                <a:cs typeface="Arial" charset="0"/>
              </a:endParaRPr>
            </a:p>
          </p:txBody>
        </p:sp>
        <p:sp>
          <p:nvSpPr>
            <p:cNvPr id="18" name="Text Box 17"/>
            <p:cNvSpPr txBox="1">
              <a:spLocks noChangeAspect="1" noChangeArrowheads="1"/>
            </p:cNvSpPr>
            <p:nvPr/>
          </p:nvSpPr>
          <p:spPr bwMode="auto">
            <a:xfrm>
              <a:off x="2400" y="244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c</a:t>
              </a:r>
              <a:endParaRPr lang="en-US" altLang="en-US" sz="2400" b="1">
                <a:solidFill>
                  <a:schemeClr val="hlink"/>
                </a:solidFill>
                <a:cs typeface="Arial" charset="0"/>
              </a:endParaRPr>
            </a:p>
          </p:txBody>
        </p:sp>
        <p:sp>
          <p:nvSpPr>
            <p:cNvPr id="19" name="Text Box 18"/>
            <p:cNvSpPr txBox="1">
              <a:spLocks noChangeAspect="1" noChangeArrowheads="1"/>
            </p:cNvSpPr>
            <p:nvPr/>
          </p:nvSpPr>
          <p:spPr bwMode="auto">
            <a:xfrm>
              <a:off x="2160" y="355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d</a:t>
              </a:r>
              <a:endParaRPr lang="en-US" altLang="en-US" sz="2400" b="1">
                <a:solidFill>
                  <a:schemeClr val="hlink"/>
                </a:solidFill>
                <a:cs typeface="Arial" charset="0"/>
              </a:endParaRPr>
            </a:p>
          </p:txBody>
        </p:sp>
        <p:sp>
          <p:nvSpPr>
            <p:cNvPr id="20" name="Text Box 19"/>
            <p:cNvSpPr txBox="1">
              <a:spLocks noChangeAspect="1" noChangeArrowheads="1"/>
            </p:cNvSpPr>
            <p:nvPr/>
          </p:nvSpPr>
          <p:spPr bwMode="auto">
            <a:xfrm>
              <a:off x="960" y="360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e</a:t>
              </a:r>
              <a:endParaRPr lang="en-US" altLang="en-US" sz="2400" b="1">
                <a:solidFill>
                  <a:schemeClr val="hlink"/>
                </a:solidFill>
                <a:cs typeface="Arial" charset="0"/>
              </a:endParaRPr>
            </a:p>
          </p:txBody>
        </p:sp>
      </p:grpSp>
      <p:grpSp>
        <p:nvGrpSpPr>
          <p:cNvPr id="40" name="Group 39"/>
          <p:cNvGrpSpPr/>
          <p:nvPr/>
        </p:nvGrpSpPr>
        <p:grpSpPr>
          <a:xfrm>
            <a:off x="4876800" y="1812925"/>
            <a:ext cx="2986088" cy="2759075"/>
            <a:chOff x="4876800" y="1812925"/>
            <a:chExt cx="2986088" cy="2759075"/>
          </a:xfrm>
        </p:grpSpPr>
        <p:sp>
          <p:nvSpPr>
            <p:cNvPr id="22" name="Line 21"/>
            <p:cNvSpPr>
              <a:spLocks noChangeShapeType="1"/>
            </p:cNvSpPr>
            <p:nvPr/>
          </p:nvSpPr>
          <p:spPr bwMode="auto">
            <a:xfrm rot="20216826" flipH="1">
              <a:off x="5367338" y="2951163"/>
              <a:ext cx="39688" cy="10255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Oval 22"/>
            <p:cNvSpPr>
              <a:spLocks noChangeArrowheads="1"/>
            </p:cNvSpPr>
            <p:nvPr/>
          </p:nvSpPr>
          <p:spPr bwMode="auto">
            <a:xfrm>
              <a:off x="6096000" y="21177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24" name="Line 23"/>
            <p:cNvSpPr>
              <a:spLocks noChangeShapeType="1"/>
            </p:cNvSpPr>
            <p:nvPr/>
          </p:nvSpPr>
          <p:spPr bwMode="auto">
            <a:xfrm flipH="1">
              <a:off x="5257800" y="3032125"/>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Oval 24"/>
            <p:cNvSpPr>
              <a:spLocks noChangeArrowheads="1"/>
            </p:cNvSpPr>
            <p:nvPr/>
          </p:nvSpPr>
          <p:spPr bwMode="auto">
            <a:xfrm>
              <a:off x="5105400" y="28797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26" name="Line 25"/>
            <p:cNvSpPr>
              <a:spLocks noChangeShapeType="1"/>
            </p:cNvSpPr>
            <p:nvPr/>
          </p:nvSpPr>
          <p:spPr bwMode="auto">
            <a:xfrm rot="1248377" flipH="1" flipV="1">
              <a:off x="6946900" y="3063875"/>
              <a:ext cx="50800" cy="965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Oval 26"/>
            <p:cNvSpPr>
              <a:spLocks noChangeArrowheads="1"/>
            </p:cNvSpPr>
            <p:nvPr/>
          </p:nvSpPr>
          <p:spPr bwMode="auto">
            <a:xfrm rot="1248377" flipV="1">
              <a:off x="7081838" y="2838450"/>
              <a:ext cx="255588" cy="273050"/>
            </a:xfrm>
            <a:prstGeom prst="ellipse">
              <a:avLst/>
            </a:prstGeom>
            <a:solidFill>
              <a:schemeClr val="tx1"/>
            </a:solidFill>
            <a:ln w="12700">
              <a:solidFill>
                <a:schemeClr val="tx1"/>
              </a:solidFill>
              <a:round/>
              <a:headEnd type="none" w="sm" len="sm"/>
              <a:tailEnd type="none" w="sm" len="sm"/>
            </a:ln>
          </p:spPr>
          <p:txBody>
            <a:bodyPr rot="10800000"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28" name="Line 27"/>
            <p:cNvSpPr>
              <a:spLocks noChangeShapeType="1"/>
            </p:cNvSpPr>
            <p:nvPr/>
          </p:nvSpPr>
          <p:spPr bwMode="auto">
            <a:xfrm>
              <a:off x="6248400" y="2270125"/>
              <a:ext cx="914400" cy="685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Oval 28"/>
            <p:cNvSpPr>
              <a:spLocks noChangeArrowheads="1"/>
            </p:cNvSpPr>
            <p:nvPr/>
          </p:nvSpPr>
          <p:spPr bwMode="auto">
            <a:xfrm>
              <a:off x="5486400" y="3946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30" name="Line 29"/>
            <p:cNvSpPr>
              <a:spLocks noChangeShapeType="1"/>
            </p:cNvSpPr>
            <p:nvPr/>
          </p:nvSpPr>
          <p:spPr bwMode="auto">
            <a:xfrm rot="16200000">
              <a:off x="5372100" y="2079625"/>
              <a:ext cx="76200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Oval 30"/>
            <p:cNvSpPr>
              <a:spLocks noChangeArrowheads="1"/>
            </p:cNvSpPr>
            <p:nvPr/>
          </p:nvSpPr>
          <p:spPr bwMode="auto">
            <a:xfrm>
              <a:off x="6705600" y="3946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32" name="Line 31"/>
            <p:cNvSpPr>
              <a:spLocks noChangeShapeType="1"/>
            </p:cNvSpPr>
            <p:nvPr/>
          </p:nvSpPr>
          <p:spPr bwMode="auto">
            <a:xfrm rot="1248377" flipH="1" flipV="1">
              <a:off x="5153025" y="3352800"/>
              <a:ext cx="17526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32"/>
            <p:cNvSpPr txBox="1">
              <a:spLocks noChangeAspect="1" noChangeArrowheads="1"/>
            </p:cNvSpPr>
            <p:nvPr/>
          </p:nvSpPr>
          <p:spPr bwMode="auto">
            <a:xfrm>
              <a:off x="4876800" y="23463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a</a:t>
              </a:r>
              <a:endParaRPr lang="en-US" altLang="en-US" sz="2400" b="1">
                <a:solidFill>
                  <a:schemeClr val="hlink"/>
                </a:solidFill>
                <a:cs typeface="Arial" charset="0"/>
              </a:endParaRPr>
            </a:p>
          </p:txBody>
        </p:sp>
        <p:sp>
          <p:nvSpPr>
            <p:cNvPr id="34" name="Text Box 33"/>
            <p:cNvSpPr txBox="1">
              <a:spLocks noChangeAspect="1" noChangeArrowheads="1"/>
            </p:cNvSpPr>
            <p:nvPr/>
          </p:nvSpPr>
          <p:spPr bwMode="auto">
            <a:xfrm>
              <a:off x="5562600" y="18129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b</a:t>
              </a:r>
              <a:endParaRPr lang="en-US" altLang="en-US" sz="2400" b="1">
                <a:solidFill>
                  <a:schemeClr val="hlink"/>
                </a:solidFill>
                <a:cs typeface="Arial" charset="0"/>
              </a:endParaRPr>
            </a:p>
          </p:txBody>
        </p:sp>
        <p:sp>
          <p:nvSpPr>
            <p:cNvPr id="35" name="Text Box 34"/>
            <p:cNvSpPr txBox="1">
              <a:spLocks noChangeAspect="1" noChangeArrowheads="1"/>
            </p:cNvSpPr>
            <p:nvPr/>
          </p:nvSpPr>
          <p:spPr bwMode="auto">
            <a:xfrm>
              <a:off x="7467600" y="26511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c</a:t>
              </a:r>
              <a:endParaRPr lang="en-US" altLang="en-US" sz="2400" b="1">
                <a:solidFill>
                  <a:schemeClr val="hlink"/>
                </a:solidFill>
                <a:cs typeface="Arial" charset="0"/>
              </a:endParaRPr>
            </a:p>
          </p:txBody>
        </p:sp>
        <p:sp>
          <p:nvSpPr>
            <p:cNvPr id="36" name="Text Box 35"/>
            <p:cNvSpPr txBox="1">
              <a:spLocks noChangeAspect="1" noChangeArrowheads="1"/>
            </p:cNvSpPr>
            <p:nvPr/>
          </p:nvSpPr>
          <p:spPr bwMode="auto">
            <a:xfrm>
              <a:off x="7162800" y="39465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d</a:t>
              </a:r>
              <a:endParaRPr lang="en-US" altLang="en-US" sz="2400" b="1">
                <a:solidFill>
                  <a:schemeClr val="hlink"/>
                </a:solidFill>
                <a:cs typeface="Arial" charset="0"/>
              </a:endParaRPr>
            </a:p>
          </p:txBody>
        </p:sp>
        <p:sp>
          <p:nvSpPr>
            <p:cNvPr id="37" name="Text Box 36"/>
            <p:cNvSpPr txBox="1">
              <a:spLocks noChangeAspect="1" noChangeArrowheads="1"/>
            </p:cNvSpPr>
            <p:nvPr/>
          </p:nvSpPr>
          <p:spPr bwMode="auto">
            <a:xfrm>
              <a:off x="5105400" y="41751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e</a:t>
              </a:r>
              <a:endParaRPr lang="en-US" altLang="en-US" sz="2400" b="1">
                <a:solidFill>
                  <a:schemeClr val="hlink"/>
                </a:solidFill>
                <a:cs typeface="Arial" charset="0"/>
              </a:endParaRPr>
            </a:p>
          </p:txBody>
        </p:sp>
      </p:grpSp>
      <p:sp>
        <p:nvSpPr>
          <p:cNvPr id="38" name="Text Box 37"/>
          <p:cNvSpPr txBox="1">
            <a:spLocks noChangeAspect="1" noChangeArrowheads="1"/>
          </p:cNvSpPr>
          <p:nvPr/>
        </p:nvSpPr>
        <p:spPr bwMode="auto">
          <a:xfrm>
            <a:off x="6850062" y="4800600"/>
            <a:ext cx="1444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a:t>
            </a:r>
            <a:r>
              <a:rPr lang="en-US" altLang="en-US" sz="2000" b="1">
                <a:solidFill>
                  <a:schemeClr val="hlink"/>
                </a:solidFill>
                <a:cs typeface="Arial" charset="0"/>
              </a:rPr>
              <a:t>deg(</a:t>
            </a:r>
            <a:r>
              <a:rPr lang="en-US" altLang="en-US" sz="2000" b="1" i="1">
                <a:solidFill>
                  <a:schemeClr val="hlink"/>
                </a:solidFill>
                <a:cs typeface="Arial" charset="0"/>
              </a:rPr>
              <a:t>e</a:t>
            </a:r>
            <a:r>
              <a:rPr lang="en-US" altLang="en-US" sz="2000" b="1">
                <a:solidFill>
                  <a:schemeClr val="hlink"/>
                </a:solidFill>
                <a:cs typeface="Arial" charset="0"/>
              </a:rPr>
              <a:t>) = 1</a:t>
            </a:r>
            <a:endParaRPr lang="en-US" altLang="en-US" sz="2400" b="1">
              <a:solidFill>
                <a:schemeClr val="hlink"/>
              </a:solidFill>
              <a:cs typeface="Arial" charset="0"/>
            </a:endParaRPr>
          </a:p>
        </p:txBody>
      </p:sp>
      <p:sp>
        <p:nvSpPr>
          <p:cNvPr id="39" name="Text Box 38"/>
          <p:cNvSpPr txBox="1">
            <a:spLocks noChangeAspect="1" noChangeArrowheads="1"/>
          </p:cNvSpPr>
          <p:nvPr/>
        </p:nvSpPr>
        <p:spPr bwMode="auto">
          <a:xfrm>
            <a:off x="2963168" y="5743545"/>
            <a:ext cx="21964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a:solidFill>
                  <a:schemeClr val="hlink"/>
                </a:solidFill>
                <a:cs typeface="Arial" charset="0"/>
              </a:rPr>
              <a:t>Không đẳng cấu</a:t>
            </a:r>
            <a:endParaRPr lang="en-US" altLang="en-US" sz="2400" b="1">
              <a:solidFill>
                <a:schemeClr val="hlink"/>
              </a:solidFill>
              <a:cs typeface="Arial" charset="0"/>
            </a:endParaRPr>
          </a:p>
        </p:txBody>
      </p:sp>
    </p:spTree>
    <p:extLst>
      <p:ext uri="{BB962C8B-B14F-4D97-AF65-F5344CB8AC3E}">
        <p14:creationId xmlns:p14="http://schemas.microsoft.com/office/powerpoint/2010/main" val="2525215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0-#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1" name="Content Placeholder 2"/>
          <p:cNvSpPr>
            <a:spLocks noGrp="1"/>
          </p:cNvSpPr>
          <p:nvPr>
            <p:ph idx="1"/>
          </p:nvPr>
        </p:nvSpPr>
        <p:spPr>
          <a:xfrm>
            <a:off x="304800" y="1035504"/>
            <a:ext cx="8534400" cy="477837"/>
          </a:xfrm>
        </p:spPr>
        <p:txBody>
          <a:bodyPr/>
          <a:lstStyle/>
          <a:p>
            <a:pPr marL="0" indent="0">
              <a:buNone/>
            </a:pPr>
            <a:r>
              <a:rPr lang="en-US" b="1">
                <a:solidFill>
                  <a:srgbClr val="0000FF"/>
                </a:solidFill>
              </a:rPr>
              <a:t>Ví dụ. </a:t>
            </a:r>
            <a:r>
              <a:rPr lang="en-US"/>
              <a:t>Các đồ thị sau có đẳng cấu không? Tại sao?</a:t>
            </a:r>
          </a:p>
        </p:txBody>
      </p:sp>
      <p:sp>
        <p:nvSpPr>
          <p:cNvPr id="4" name="Oval 6"/>
          <p:cNvSpPr>
            <a:spLocks noChangeArrowheads="1"/>
          </p:cNvSpPr>
          <p:nvPr/>
        </p:nvSpPr>
        <p:spPr bwMode="auto">
          <a:xfrm>
            <a:off x="1552575" y="2386012"/>
            <a:ext cx="207963"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 name="Oval 7"/>
          <p:cNvSpPr>
            <a:spLocks noChangeArrowheads="1"/>
          </p:cNvSpPr>
          <p:nvPr/>
        </p:nvSpPr>
        <p:spPr bwMode="auto">
          <a:xfrm>
            <a:off x="2217738" y="2090737"/>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 name="Oval 8"/>
          <p:cNvSpPr>
            <a:spLocks noChangeArrowheads="1"/>
          </p:cNvSpPr>
          <p:nvPr/>
        </p:nvSpPr>
        <p:spPr bwMode="auto">
          <a:xfrm>
            <a:off x="2443163" y="2678112"/>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7" name="Oval 9"/>
          <p:cNvSpPr>
            <a:spLocks noChangeArrowheads="1"/>
          </p:cNvSpPr>
          <p:nvPr/>
        </p:nvSpPr>
        <p:spPr bwMode="auto">
          <a:xfrm>
            <a:off x="3087688" y="2465387"/>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8" name="Oval 10"/>
          <p:cNvSpPr>
            <a:spLocks noChangeArrowheads="1"/>
          </p:cNvSpPr>
          <p:nvPr/>
        </p:nvSpPr>
        <p:spPr bwMode="auto">
          <a:xfrm>
            <a:off x="1901825" y="3124200"/>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9" name="Oval 11"/>
          <p:cNvSpPr>
            <a:spLocks noChangeArrowheads="1"/>
          </p:cNvSpPr>
          <p:nvPr/>
        </p:nvSpPr>
        <p:spPr bwMode="auto">
          <a:xfrm>
            <a:off x="2814638" y="3452812"/>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0" name="Freeform 12"/>
          <p:cNvSpPr>
            <a:spLocks/>
          </p:cNvSpPr>
          <p:nvPr/>
        </p:nvSpPr>
        <p:spPr bwMode="auto">
          <a:xfrm>
            <a:off x="1666875" y="2493962"/>
            <a:ext cx="917575" cy="295275"/>
          </a:xfrm>
          <a:custGeom>
            <a:avLst/>
            <a:gdLst>
              <a:gd name="T0" fmla="*/ 0 w 390"/>
              <a:gd name="T1" fmla="*/ 0 h 138"/>
              <a:gd name="T2" fmla="*/ 2147483647 w 390"/>
              <a:gd name="T3" fmla="*/ 2147483647 h 138"/>
              <a:gd name="T4" fmla="*/ 2147483647 w 390"/>
              <a:gd name="T5" fmla="*/ 2147483647 h 138"/>
              <a:gd name="T6" fmla="*/ 0 60000 65536"/>
              <a:gd name="T7" fmla="*/ 0 60000 65536"/>
              <a:gd name="T8" fmla="*/ 0 60000 65536"/>
              <a:gd name="T9" fmla="*/ 0 w 390"/>
              <a:gd name="T10" fmla="*/ 0 h 138"/>
              <a:gd name="T11" fmla="*/ 390 w 390"/>
              <a:gd name="T12" fmla="*/ 138 h 138"/>
            </a:gdLst>
            <a:ahLst/>
            <a:cxnLst>
              <a:cxn ang="T6">
                <a:pos x="T0" y="T1"/>
              </a:cxn>
              <a:cxn ang="T7">
                <a:pos x="T2" y="T3"/>
              </a:cxn>
              <a:cxn ang="T8">
                <a:pos x="T4" y="T5"/>
              </a:cxn>
            </a:cxnLst>
            <a:rect l="T9" t="T10" r="T11" b="T12"/>
            <a:pathLst>
              <a:path w="390" h="138">
                <a:moveTo>
                  <a:pt x="0" y="0"/>
                </a:moveTo>
                <a:cubicBezTo>
                  <a:pt x="28" y="37"/>
                  <a:pt x="57" y="74"/>
                  <a:pt x="122" y="97"/>
                </a:cubicBezTo>
                <a:cubicBezTo>
                  <a:pt x="187" y="120"/>
                  <a:pt x="288" y="129"/>
                  <a:pt x="390" y="13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1" name="Freeform 13"/>
          <p:cNvSpPr>
            <a:spLocks/>
          </p:cNvSpPr>
          <p:nvPr/>
        </p:nvSpPr>
        <p:spPr bwMode="auto">
          <a:xfrm>
            <a:off x="1666875" y="2090737"/>
            <a:ext cx="649288" cy="385763"/>
          </a:xfrm>
          <a:custGeom>
            <a:avLst/>
            <a:gdLst>
              <a:gd name="T0" fmla="*/ 0 w 276"/>
              <a:gd name="T1" fmla="*/ 2147483647 h 180"/>
              <a:gd name="T2" fmla="*/ 2147483647 w 276"/>
              <a:gd name="T3" fmla="*/ 2147483647 h 180"/>
              <a:gd name="T4" fmla="*/ 2147483647 w 276"/>
              <a:gd name="T5" fmla="*/ 2147483647 h 180"/>
              <a:gd name="T6" fmla="*/ 0 60000 65536"/>
              <a:gd name="T7" fmla="*/ 0 60000 65536"/>
              <a:gd name="T8" fmla="*/ 0 60000 65536"/>
              <a:gd name="T9" fmla="*/ 0 w 276"/>
              <a:gd name="T10" fmla="*/ 0 h 180"/>
              <a:gd name="T11" fmla="*/ 276 w 276"/>
              <a:gd name="T12" fmla="*/ 180 h 180"/>
            </a:gdLst>
            <a:ahLst/>
            <a:cxnLst>
              <a:cxn ang="T6">
                <a:pos x="T0" y="T1"/>
              </a:cxn>
              <a:cxn ang="T7">
                <a:pos x="T2" y="T3"/>
              </a:cxn>
              <a:cxn ang="T8">
                <a:pos x="T4" y="T5"/>
              </a:cxn>
            </a:cxnLst>
            <a:rect l="T9" t="T10" r="T11" b="T12"/>
            <a:pathLst>
              <a:path w="276" h="180">
                <a:moveTo>
                  <a:pt x="0" y="180"/>
                </a:moveTo>
                <a:cubicBezTo>
                  <a:pt x="21" y="116"/>
                  <a:pt x="43" y="52"/>
                  <a:pt x="89" y="26"/>
                </a:cubicBezTo>
                <a:cubicBezTo>
                  <a:pt x="135" y="0"/>
                  <a:pt x="205" y="13"/>
                  <a:pt x="276" y="2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2" name="Freeform 14"/>
          <p:cNvSpPr>
            <a:spLocks/>
          </p:cNvSpPr>
          <p:nvPr/>
        </p:nvSpPr>
        <p:spPr bwMode="auto">
          <a:xfrm>
            <a:off x="2362200" y="2141537"/>
            <a:ext cx="180975" cy="625475"/>
          </a:xfrm>
          <a:custGeom>
            <a:avLst/>
            <a:gdLst>
              <a:gd name="T0" fmla="*/ 2147483647 w 77"/>
              <a:gd name="T1" fmla="*/ 2147483647 h 292"/>
              <a:gd name="T2" fmla="*/ 2147483647 w 77"/>
              <a:gd name="T3" fmla="*/ 2147483647 h 292"/>
              <a:gd name="T4" fmla="*/ 2147483647 w 77"/>
              <a:gd name="T5" fmla="*/ 0 h 292"/>
              <a:gd name="T6" fmla="*/ 0 60000 65536"/>
              <a:gd name="T7" fmla="*/ 0 60000 65536"/>
              <a:gd name="T8" fmla="*/ 0 60000 65536"/>
              <a:gd name="T9" fmla="*/ 0 w 77"/>
              <a:gd name="T10" fmla="*/ 0 h 292"/>
              <a:gd name="T11" fmla="*/ 77 w 77"/>
              <a:gd name="T12" fmla="*/ 292 h 292"/>
            </a:gdLst>
            <a:ahLst/>
            <a:cxnLst>
              <a:cxn ang="T6">
                <a:pos x="T0" y="T1"/>
              </a:cxn>
              <a:cxn ang="T7">
                <a:pos x="T2" y="T3"/>
              </a:cxn>
              <a:cxn ang="T8">
                <a:pos x="T4" y="T5"/>
              </a:cxn>
            </a:cxnLst>
            <a:rect l="T9" t="T10" r="T11" b="T12"/>
            <a:pathLst>
              <a:path w="77" h="292">
                <a:moveTo>
                  <a:pt x="77" y="292"/>
                </a:moveTo>
                <a:cubicBezTo>
                  <a:pt x="50" y="259"/>
                  <a:pt x="24" y="227"/>
                  <a:pt x="12" y="178"/>
                </a:cubicBezTo>
                <a:cubicBezTo>
                  <a:pt x="0" y="129"/>
                  <a:pt x="2" y="64"/>
                  <a:pt x="4"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3" name="Freeform 15"/>
          <p:cNvSpPr>
            <a:spLocks/>
          </p:cNvSpPr>
          <p:nvPr/>
        </p:nvSpPr>
        <p:spPr bwMode="auto">
          <a:xfrm>
            <a:off x="1949450" y="2197100"/>
            <a:ext cx="385763" cy="1025525"/>
          </a:xfrm>
          <a:custGeom>
            <a:avLst/>
            <a:gdLst>
              <a:gd name="T0" fmla="*/ 2147483647 w 164"/>
              <a:gd name="T1" fmla="*/ 0 h 478"/>
              <a:gd name="T2" fmla="*/ 2147483647 w 164"/>
              <a:gd name="T3" fmla="*/ 2147483647 h 478"/>
              <a:gd name="T4" fmla="*/ 2147483647 w 164"/>
              <a:gd name="T5" fmla="*/ 2147483647 h 478"/>
              <a:gd name="T6" fmla="*/ 0 60000 65536"/>
              <a:gd name="T7" fmla="*/ 0 60000 65536"/>
              <a:gd name="T8" fmla="*/ 0 60000 65536"/>
              <a:gd name="T9" fmla="*/ 0 w 164"/>
              <a:gd name="T10" fmla="*/ 0 h 478"/>
              <a:gd name="T11" fmla="*/ 164 w 164"/>
              <a:gd name="T12" fmla="*/ 478 h 478"/>
            </a:gdLst>
            <a:ahLst/>
            <a:cxnLst>
              <a:cxn ang="T6">
                <a:pos x="T0" y="T1"/>
              </a:cxn>
              <a:cxn ang="T7">
                <a:pos x="T2" y="T3"/>
              </a:cxn>
              <a:cxn ang="T8">
                <a:pos x="T4" y="T5"/>
              </a:cxn>
            </a:cxnLst>
            <a:rect l="T9" t="T10" r="T11" b="T12"/>
            <a:pathLst>
              <a:path w="164" h="478">
                <a:moveTo>
                  <a:pt x="164" y="0"/>
                </a:moveTo>
                <a:cubicBezTo>
                  <a:pt x="108" y="41"/>
                  <a:pt x="52" y="82"/>
                  <a:pt x="26" y="162"/>
                </a:cubicBezTo>
                <a:cubicBezTo>
                  <a:pt x="0" y="242"/>
                  <a:pt x="5" y="360"/>
                  <a:pt x="10" y="47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4" name="Freeform 16"/>
          <p:cNvSpPr>
            <a:spLocks/>
          </p:cNvSpPr>
          <p:nvPr/>
        </p:nvSpPr>
        <p:spPr bwMode="auto">
          <a:xfrm>
            <a:off x="2297113" y="2054225"/>
            <a:ext cx="896937" cy="490537"/>
          </a:xfrm>
          <a:custGeom>
            <a:avLst/>
            <a:gdLst>
              <a:gd name="T0" fmla="*/ 0 w 381"/>
              <a:gd name="T1" fmla="*/ 2147483647 h 229"/>
              <a:gd name="T2" fmla="*/ 2147483647 w 381"/>
              <a:gd name="T3" fmla="*/ 2147483647 h 229"/>
              <a:gd name="T4" fmla="*/ 2147483647 w 381"/>
              <a:gd name="T5" fmla="*/ 2147483647 h 229"/>
              <a:gd name="T6" fmla="*/ 0 60000 65536"/>
              <a:gd name="T7" fmla="*/ 0 60000 65536"/>
              <a:gd name="T8" fmla="*/ 0 60000 65536"/>
              <a:gd name="T9" fmla="*/ 0 w 381"/>
              <a:gd name="T10" fmla="*/ 0 h 229"/>
              <a:gd name="T11" fmla="*/ 381 w 381"/>
              <a:gd name="T12" fmla="*/ 229 h 229"/>
            </a:gdLst>
            <a:ahLst/>
            <a:cxnLst>
              <a:cxn ang="T6">
                <a:pos x="T0" y="T1"/>
              </a:cxn>
              <a:cxn ang="T7">
                <a:pos x="T2" y="T3"/>
              </a:cxn>
              <a:cxn ang="T8">
                <a:pos x="T4" y="T5"/>
              </a:cxn>
            </a:cxnLst>
            <a:rect l="T9" t="T10" r="T11" b="T12"/>
            <a:pathLst>
              <a:path w="381" h="229">
                <a:moveTo>
                  <a:pt x="0" y="75"/>
                </a:moveTo>
                <a:cubicBezTo>
                  <a:pt x="94" y="37"/>
                  <a:pt x="188" y="0"/>
                  <a:pt x="251" y="26"/>
                </a:cubicBezTo>
                <a:cubicBezTo>
                  <a:pt x="314" y="52"/>
                  <a:pt x="347" y="140"/>
                  <a:pt x="381" y="22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5" name="Freeform 17"/>
          <p:cNvSpPr>
            <a:spLocks/>
          </p:cNvSpPr>
          <p:nvPr/>
        </p:nvSpPr>
        <p:spPr bwMode="auto">
          <a:xfrm>
            <a:off x="2009775" y="2562225"/>
            <a:ext cx="1146175" cy="677862"/>
          </a:xfrm>
          <a:custGeom>
            <a:avLst/>
            <a:gdLst>
              <a:gd name="T0" fmla="*/ 0 w 487"/>
              <a:gd name="T1" fmla="*/ 2147483647 h 316"/>
              <a:gd name="T2" fmla="*/ 2147483647 w 487"/>
              <a:gd name="T3" fmla="*/ 2147483647 h 316"/>
              <a:gd name="T4" fmla="*/ 2147483647 w 487"/>
              <a:gd name="T5" fmla="*/ 2147483647 h 316"/>
              <a:gd name="T6" fmla="*/ 2147483647 w 487"/>
              <a:gd name="T7" fmla="*/ 0 h 316"/>
              <a:gd name="T8" fmla="*/ 0 60000 65536"/>
              <a:gd name="T9" fmla="*/ 0 60000 65536"/>
              <a:gd name="T10" fmla="*/ 0 60000 65536"/>
              <a:gd name="T11" fmla="*/ 0 60000 65536"/>
              <a:gd name="T12" fmla="*/ 0 w 487"/>
              <a:gd name="T13" fmla="*/ 0 h 316"/>
              <a:gd name="T14" fmla="*/ 487 w 487"/>
              <a:gd name="T15" fmla="*/ 316 h 316"/>
            </a:gdLst>
            <a:ahLst/>
            <a:cxnLst>
              <a:cxn ang="T8">
                <a:pos x="T0" y="T1"/>
              </a:cxn>
              <a:cxn ang="T9">
                <a:pos x="T2" y="T3"/>
              </a:cxn>
              <a:cxn ang="T10">
                <a:pos x="T4" y="T5"/>
              </a:cxn>
              <a:cxn ang="T11">
                <a:pos x="T6" y="T7"/>
              </a:cxn>
            </a:cxnLst>
            <a:rect l="T12" t="T13" r="T14" b="T15"/>
            <a:pathLst>
              <a:path w="487" h="316">
                <a:moveTo>
                  <a:pt x="0" y="316"/>
                </a:moveTo>
                <a:cubicBezTo>
                  <a:pt x="30" y="267"/>
                  <a:pt x="61" y="219"/>
                  <a:pt x="114" y="211"/>
                </a:cubicBezTo>
                <a:cubicBezTo>
                  <a:pt x="167" y="203"/>
                  <a:pt x="255" y="303"/>
                  <a:pt x="317" y="268"/>
                </a:cubicBezTo>
                <a:cubicBezTo>
                  <a:pt x="379" y="233"/>
                  <a:pt x="433" y="116"/>
                  <a:pt x="48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6" name="Freeform 18"/>
          <p:cNvSpPr>
            <a:spLocks/>
          </p:cNvSpPr>
          <p:nvPr/>
        </p:nvSpPr>
        <p:spPr bwMode="auto">
          <a:xfrm>
            <a:off x="1384300" y="2493962"/>
            <a:ext cx="588963" cy="1022350"/>
          </a:xfrm>
          <a:custGeom>
            <a:avLst/>
            <a:gdLst>
              <a:gd name="T0" fmla="*/ 2147483647 w 250"/>
              <a:gd name="T1" fmla="*/ 0 h 477"/>
              <a:gd name="T2" fmla="*/ 2147483647 w 250"/>
              <a:gd name="T3" fmla="*/ 2147483647 h 477"/>
              <a:gd name="T4" fmla="*/ 2147483647 w 250"/>
              <a:gd name="T5" fmla="*/ 2147483647 h 477"/>
              <a:gd name="T6" fmla="*/ 2147483647 w 250"/>
              <a:gd name="T7" fmla="*/ 2147483647 h 477"/>
              <a:gd name="T8" fmla="*/ 0 60000 65536"/>
              <a:gd name="T9" fmla="*/ 0 60000 65536"/>
              <a:gd name="T10" fmla="*/ 0 60000 65536"/>
              <a:gd name="T11" fmla="*/ 0 60000 65536"/>
              <a:gd name="T12" fmla="*/ 0 w 250"/>
              <a:gd name="T13" fmla="*/ 0 h 477"/>
              <a:gd name="T14" fmla="*/ 250 w 250"/>
              <a:gd name="T15" fmla="*/ 477 h 477"/>
            </a:gdLst>
            <a:ahLst/>
            <a:cxnLst>
              <a:cxn ang="T8">
                <a:pos x="T0" y="T1"/>
              </a:cxn>
              <a:cxn ang="T9">
                <a:pos x="T2" y="T3"/>
              </a:cxn>
              <a:cxn ang="T10">
                <a:pos x="T4" y="T5"/>
              </a:cxn>
              <a:cxn ang="T11">
                <a:pos x="T6" y="T7"/>
              </a:cxn>
            </a:cxnLst>
            <a:rect l="T12" t="T13" r="T14" b="T15"/>
            <a:pathLst>
              <a:path w="250" h="477">
                <a:moveTo>
                  <a:pt x="112" y="0"/>
                </a:moveTo>
                <a:cubicBezTo>
                  <a:pt x="69" y="59"/>
                  <a:pt x="27" y="118"/>
                  <a:pt x="15" y="194"/>
                </a:cubicBezTo>
                <a:cubicBezTo>
                  <a:pt x="3" y="270"/>
                  <a:pt x="0" y="431"/>
                  <a:pt x="39" y="454"/>
                </a:cubicBezTo>
                <a:cubicBezTo>
                  <a:pt x="78" y="477"/>
                  <a:pt x="164" y="404"/>
                  <a:pt x="250" y="3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7" name="Freeform 19"/>
          <p:cNvSpPr>
            <a:spLocks/>
          </p:cNvSpPr>
          <p:nvPr/>
        </p:nvSpPr>
        <p:spPr bwMode="auto">
          <a:xfrm>
            <a:off x="1992313" y="3240087"/>
            <a:ext cx="954087" cy="403225"/>
          </a:xfrm>
          <a:custGeom>
            <a:avLst/>
            <a:gdLst>
              <a:gd name="T0" fmla="*/ 0 w 406"/>
              <a:gd name="T1" fmla="*/ 0 h 188"/>
              <a:gd name="T2" fmla="*/ 2147483647 w 406"/>
              <a:gd name="T3" fmla="*/ 2147483647 h 188"/>
              <a:gd name="T4" fmla="*/ 2147483647 w 406"/>
              <a:gd name="T5" fmla="*/ 2147483647 h 188"/>
              <a:gd name="T6" fmla="*/ 0 60000 65536"/>
              <a:gd name="T7" fmla="*/ 0 60000 65536"/>
              <a:gd name="T8" fmla="*/ 0 60000 65536"/>
              <a:gd name="T9" fmla="*/ 0 w 406"/>
              <a:gd name="T10" fmla="*/ 0 h 188"/>
              <a:gd name="T11" fmla="*/ 406 w 406"/>
              <a:gd name="T12" fmla="*/ 188 h 188"/>
            </a:gdLst>
            <a:ahLst/>
            <a:cxnLst>
              <a:cxn ang="T6">
                <a:pos x="T0" y="T1"/>
              </a:cxn>
              <a:cxn ang="T7">
                <a:pos x="T2" y="T3"/>
              </a:cxn>
              <a:cxn ang="T8">
                <a:pos x="T4" y="T5"/>
              </a:cxn>
            </a:cxnLst>
            <a:rect l="T9" t="T10" r="T11" b="T12"/>
            <a:pathLst>
              <a:path w="406" h="188">
                <a:moveTo>
                  <a:pt x="0" y="0"/>
                </a:moveTo>
                <a:cubicBezTo>
                  <a:pt x="47" y="68"/>
                  <a:pt x="94" y="136"/>
                  <a:pt x="162" y="162"/>
                </a:cubicBezTo>
                <a:cubicBezTo>
                  <a:pt x="230" y="188"/>
                  <a:pt x="318" y="171"/>
                  <a:pt x="406" y="15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8" name="Freeform 20"/>
          <p:cNvSpPr>
            <a:spLocks/>
          </p:cNvSpPr>
          <p:nvPr/>
        </p:nvSpPr>
        <p:spPr bwMode="auto">
          <a:xfrm>
            <a:off x="2887663" y="2544762"/>
            <a:ext cx="547687" cy="990600"/>
          </a:xfrm>
          <a:custGeom>
            <a:avLst/>
            <a:gdLst>
              <a:gd name="T0" fmla="*/ 0 w 233"/>
              <a:gd name="T1" fmla="*/ 2147483647 h 462"/>
              <a:gd name="T2" fmla="*/ 2147483647 w 233"/>
              <a:gd name="T3" fmla="*/ 2147483647 h 462"/>
              <a:gd name="T4" fmla="*/ 2147483647 w 233"/>
              <a:gd name="T5" fmla="*/ 0 h 462"/>
              <a:gd name="T6" fmla="*/ 0 60000 65536"/>
              <a:gd name="T7" fmla="*/ 0 60000 65536"/>
              <a:gd name="T8" fmla="*/ 0 60000 65536"/>
              <a:gd name="T9" fmla="*/ 0 w 233"/>
              <a:gd name="T10" fmla="*/ 0 h 462"/>
              <a:gd name="T11" fmla="*/ 233 w 233"/>
              <a:gd name="T12" fmla="*/ 462 h 462"/>
            </a:gdLst>
            <a:ahLst/>
            <a:cxnLst>
              <a:cxn ang="T6">
                <a:pos x="T0" y="T1"/>
              </a:cxn>
              <a:cxn ang="T7">
                <a:pos x="T2" y="T3"/>
              </a:cxn>
              <a:cxn ang="T8">
                <a:pos x="T4" y="T5"/>
              </a:cxn>
            </a:cxnLst>
            <a:rect l="T9" t="T10" r="T11" b="T12"/>
            <a:pathLst>
              <a:path w="233" h="462">
                <a:moveTo>
                  <a:pt x="0" y="462"/>
                </a:moveTo>
                <a:cubicBezTo>
                  <a:pt x="94" y="423"/>
                  <a:pt x="189" y="385"/>
                  <a:pt x="211" y="308"/>
                </a:cubicBezTo>
                <a:cubicBezTo>
                  <a:pt x="233" y="231"/>
                  <a:pt x="181" y="115"/>
                  <a:pt x="13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9" name="Text Box 21"/>
          <p:cNvSpPr txBox="1">
            <a:spLocks noChangeArrowheads="1"/>
          </p:cNvSpPr>
          <p:nvPr/>
        </p:nvSpPr>
        <p:spPr bwMode="auto">
          <a:xfrm>
            <a:off x="1173163" y="215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a</a:t>
            </a:r>
          </a:p>
        </p:txBody>
      </p:sp>
      <p:sp>
        <p:nvSpPr>
          <p:cNvPr id="20" name="Text Box 22"/>
          <p:cNvSpPr txBox="1">
            <a:spLocks noChangeArrowheads="1"/>
          </p:cNvSpPr>
          <p:nvPr/>
        </p:nvSpPr>
        <p:spPr bwMode="auto">
          <a:xfrm>
            <a:off x="2339975" y="170656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b</a:t>
            </a:r>
          </a:p>
        </p:txBody>
      </p:sp>
      <p:sp>
        <p:nvSpPr>
          <p:cNvPr id="21" name="Text Box 23"/>
          <p:cNvSpPr txBox="1">
            <a:spLocks noChangeArrowheads="1"/>
          </p:cNvSpPr>
          <p:nvPr/>
        </p:nvSpPr>
        <p:spPr bwMode="auto">
          <a:xfrm>
            <a:off x="3260725" y="24034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c</a:t>
            </a:r>
          </a:p>
        </p:txBody>
      </p:sp>
      <p:sp>
        <p:nvSpPr>
          <p:cNvPr id="22" name="Text Box 24"/>
          <p:cNvSpPr txBox="1">
            <a:spLocks noChangeArrowheads="1"/>
          </p:cNvSpPr>
          <p:nvPr/>
        </p:nvSpPr>
        <p:spPr bwMode="auto">
          <a:xfrm>
            <a:off x="2568575" y="23844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d</a:t>
            </a:r>
          </a:p>
        </p:txBody>
      </p:sp>
      <p:sp>
        <p:nvSpPr>
          <p:cNvPr id="23" name="Text Box 25"/>
          <p:cNvSpPr txBox="1">
            <a:spLocks noChangeArrowheads="1"/>
          </p:cNvSpPr>
          <p:nvPr/>
        </p:nvSpPr>
        <p:spPr bwMode="auto">
          <a:xfrm>
            <a:off x="1738313" y="33401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e</a:t>
            </a:r>
          </a:p>
        </p:txBody>
      </p:sp>
      <p:sp>
        <p:nvSpPr>
          <p:cNvPr id="24" name="Text Box 26"/>
          <p:cNvSpPr txBox="1">
            <a:spLocks noChangeArrowheads="1"/>
          </p:cNvSpPr>
          <p:nvPr/>
        </p:nvSpPr>
        <p:spPr bwMode="auto">
          <a:xfrm>
            <a:off x="2905125" y="36703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f</a:t>
            </a:r>
          </a:p>
        </p:txBody>
      </p:sp>
      <p:grpSp>
        <p:nvGrpSpPr>
          <p:cNvPr id="25" name="Group 27"/>
          <p:cNvGrpSpPr>
            <a:grpSpLocks/>
          </p:cNvGrpSpPr>
          <p:nvPr/>
        </p:nvGrpSpPr>
        <p:grpSpPr bwMode="auto">
          <a:xfrm>
            <a:off x="4911725" y="1804987"/>
            <a:ext cx="2032000" cy="2462213"/>
            <a:chOff x="2689" y="2060"/>
            <a:chExt cx="801" cy="1194"/>
          </a:xfrm>
        </p:grpSpPr>
        <p:sp>
          <p:nvSpPr>
            <p:cNvPr id="26" name="Oval 28"/>
            <p:cNvSpPr>
              <a:spLocks noChangeArrowheads="1"/>
            </p:cNvSpPr>
            <p:nvPr/>
          </p:nvSpPr>
          <p:spPr bwMode="auto">
            <a:xfrm>
              <a:off x="3203" y="2060"/>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7" name="Oval 29"/>
            <p:cNvSpPr>
              <a:spLocks noChangeArrowheads="1"/>
            </p:cNvSpPr>
            <p:nvPr/>
          </p:nvSpPr>
          <p:spPr bwMode="auto">
            <a:xfrm>
              <a:off x="2909" y="2358"/>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8" name="Oval 30"/>
            <p:cNvSpPr>
              <a:spLocks noChangeArrowheads="1"/>
            </p:cNvSpPr>
            <p:nvPr/>
          </p:nvSpPr>
          <p:spPr bwMode="auto">
            <a:xfrm>
              <a:off x="3306" y="2373"/>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9" name="Oval 31"/>
            <p:cNvSpPr>
              <a:spLocks noChangeArrowheads="1"/>
            </p:cNvSpPr>
            <p:nvPr/>
          </p:nvSpPr>
          <p:spPr bwMode="auto">
            <a:xfrm>
              <a:off x="3362" y="2737"/>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0" name="Oval 32"/>
            <p:cNvSpPr>
              <a:spLocks noChangeArrowheads="1"/>
            </p:cNvSpPr>
            <p:nvPr/>
          </p:nvSpPr>
          <p:spPr bwMode="auto">
            <a:xfrm>
              <a:off x="2801" y="2825"/>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1" name="Oval 33"/>
            <p:cNvSpPr>
              <a:spLocks noChangeArrowheads="1"/>
            </p:cNvSpPr>
            <p:nvPr/>
          </p:nvSpPr>
          <p:spPr bwMode="auto">
            <a:xfrm>
              <a:off x="3107" y="3001"/>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2" name="Freeform 34"/>
            <p:cNvSpPr>
              <a:spLocks/>
            </p:cNvSpPr>
            <p:nvPr/>
          </p:nvSpPr>
          <p:spPr bwMode="auto">
            <a:xfrm>
              <a:off x="2951" y="2108"/>
              <a:ext cx="293" cy="300"/>
            </a:xfrm>
            <a:custGeom>
              <a:avLst/>
              <a:gdLst>
                <a:gd name="T0" fmla="*/ 1 w 293"/>
                <a:gd name="T1" fmla="*/ 300 h 300"/>
                <a:gd name="T2" fmla="*/ 49 w 293"/>
                <a:gd name="T3" fmla="*/ 89 h 300"/>
                <a:gd name="T4" fmla="*/ 293 w 293"/>
                <a:gd name="T5" fmla="*/ 0 h 300"/>
                <a:gd name="T6" fmla="*/ 0 60000 65536"/>
                <a:gd name="T7" fmla="*/ 0 60000 65536"/>
                <a:gd name="T8" fmla="*/ 0 60000 65536"/>
                <a:gd name="T9" fmla="*/ 0 w 293"/>
                <a:gd name="T10" fmla="*/ 0 h 300"/>
                <a:gd name="T11" fmla="*/ 293 w 293"/>
                <a:gd name="T12" fmla="*/ 300 h 300"/>
              </a:gdLst>
              <a:ahLst/>
              <a:cxnLst>
                <a:cxn ang="T6">
                  <a:pos x="T0" y="T1"/>
                </a:cxn>
                <a:cxn ang="T7">
                  <a:pos x="T2" y="T3"/>
                </a:cxn>
                <a:cxn ang="T8">
                  <a:pos x="T4" y="T5"/>
                </a:cxn>
              </a:cxnLst>
              <a:rect l="T9" t="T10" r="T11" b="T12"/>
              <a:pathLst>
                <a:path w="293" h="300">
                  <a:moveTo>
                    <a:pt x="1" y="300"/>
                  </a:moveTo>
                  <a:cubicBezTo>
                    <a:pt x="0" y="219"/>
                    <a:pt x="0" y="139"/>
                    <a:pt x="49" y="89"/>
                  </a:cubicBezTo>
                  <a:cubicBezTo>
                    <a:pt x="98" y="39"/>
                    <a:pt x="195" y="19"/>
                    <a:pt x="29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3" name="Freeform 35"/>
            <p:cNvSpPr>
              <a:spLocks/>
            </p:cNvSpPr>
            <p:nvPr/>
          </p:nvSpPr>
          <p:spPr bwMode="auto">
            <a:xfrm>
              <a:off x="3252" y="2108"/>
              <a:ext cx="170" cy="332"/>
            </a:xfrm>
            <a:custGeom>
              <a:avLst/>
              <a:gdLst>
                <a:gd name="T0" fmla="*/ 0 w 170"/>
                <a:gd name="T1" fmla="*/ 0 h 332"/>
                <a:gd name="T2" fmla="*/ 154 w 170"/>
                <a:gd name="T3" fmla="*/ 81 h 332"/>
                <a:gd name="T4" fmla="*/ 97 w 170"/>
                <a:gd name="T5" fmla="*/ 332 h 332"/>
                <a:gd name="T6" fmla="*/ 0 60000 65536"/>
                <a:gd name="T7" fmla="*/ 0 60000 65536"/>
                <a:gd name="T8" fmla="*/ 0 60000 65536"/>
                <a:gd name="T9" fmla="*/ 0 w 170"/>
                <a:gd name="T10" fmla="*/ 0 h 332"/>
                <a:gd name="T11" fmla="*/ 170 w 170"/>
                <a:gd name="T12" fmla="*/ 332 h 332"/>
              </a:gdLst>
              <a:ahLst/>
              <a:cxnLst>
                <a:cxn ang="T6">
                  <a:pos x="T0" y="T1"/>
                </a:cxn>
                <a:cxn ang="T7">
                  <a:pos x="T2" y="T3"/>
                </a:cxn>
                <a:cxn ang="T8">
                  <a:pos x="T4" y="T5"/>
                </a:cxn>
              </a:cxnLst>
              <a:rect l="T9" t="T10" r="T11" b="T12"/>
              <a:pathLst>
                <a:path w="170" h="332">
                  <a:moveTo>
                    <a:pt x="0" y="0"/>
                  </a:moveTo>
                  <a:cubicBezTo>
                    <a:pt x="69" y="13"/>
                    <a:pt x="138" y="26"/>
                    <a:pt x="154" y="81"/>
                  </a:cubicBezTo>
                  <a:cubicBezTo>
                    <a:pt x="170" y="136"/>
                    <a:pt x="133" y="234"/>
                    <a:pt x="97" y="3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4" name="Freeform 36"/>
            <p:cNvSpPr>
              <a:spLocks/>
            </p:cNvSpPr>
            <p:nvPr/>
          </p:nvSpPr>
          <p:spPr bwMode="auto">
            <a:xfrm>
              <a:off x="2944" y="2359"/>
              <a:ext cx="405" cy="57"/>
            </a:xfrm>
            <a:custGeom>
              <a:avLst/>
              <a:gdLst>
                <a:gd name="T0" fmla="*/ 0 w 405"/>
                <a:gd name="T1" fmla="*/ 57 h 57"/>
                <a:gd name="T2" fmla="*/ 202 w 405"/>
                <a:gd name="T3" fmla="*/ 0 h 57"/>
                <a:gd name="T4" fmla="*/ 405 w 405"/>
                <a:gd name="T5" fmla="*/ 57 h 57"/>
                <a:gd name="T6" fmla="*/ 0 60000 65536"/>
                <a:gd name="T7" fmla="*/ 0 60000 65536"/>
                <a:gd name="T8" fmla="*/ 0 60000 65536"/>
                <a:gd name="T9" fmla="*/ 0 w 405"/>
                <a:gd name="T10" fmla="*/ 0 h 57"/>
                <a:gd name="T11" fmla="*/ 405 w 405"/>
                <a:gd name="T12" fmla="*/ 57 h 57"/>
              </a:gdLst>
              <a:ahLst/>
              <a:cxnLst>
                <a:cxn ang="T6">
                  <a:pos x="T0" y="T1"/>
                </a:cxn>
                <a:cxn ang="T7">
                  <a:pos x="T2" y="T3"/>
                </a:cxn>
                <a:cxn ang="T8">
                  <a:pos x="T4" y="T5"/>
                </a:cxn>
              </a:cxnLst>
              <a:rect l="T9" t="T10" r="T11" b="T12"/>
              <a:pathLst>
                <a:path w="405" h="57">
                  <a:moveTo>
                    <a:pt x="0" y="57"/>
                  </a:moveTo>
                  <a:cubicBezTo>
                    <a:pt x="67" y="28"/>
                    <a:pt x="135" y="0"/>
                    <a:pt x="202" y="0"/>
                  </a:cubicBezTo>
                  <a:cubicBezTo>
                    <a:pt x="269" y="0"/>
                    <a:pt x="373" y="48"/>
                    <a:pt x="405"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5" name="Freeform 37"/>
            <p:cNvSpPr>
              <a:spLocks/>
            </p:cNvSpPr>
            <p:nvPr/>
          </p:nvSpPr>
          <p:spPr bwMode="auto">
            <a:xfrm>
              <a:off x="2952" y="2416"/>
              <a:ext cx="462" cy="389"/>
            </a:xfrm>
            <a:custGeom>
              <a:avLst/>
              <a:gdLst>
                <a:gd name="T0" fmla="*/ 0 w 462"/>
                <a:gd name="T1" fmla="*/ 0 h 389"/>
                <a:gd name="T2" fmla="*/ 162 w 462"/>
                <a:gd name="T3" fmla="*/ 211 h 389"/>
                <a:gd name="T4" fmla="*/ 462 w 462"/>
                <a:gd name="T5" fmla="*/ 389 h 389"/>
                <a:gd name="T6" fmla="*/ 0 60000 65536"/>
                <a:gd name="T7" fmla="*/ 0 60000 65536"/>
                <a:gd name="T8" fmla="*/ 0 60000 65536"/>
                <a:gd name="T9" fmla="*/ 0 w 462"/>
                <a:gd name="T10" fmla="*/ 0 h 389"/>
                <a:gd name="T11" fmla="*/ 462 w 462"/>
                <a:gd name="T12" fmla="*/ 389 h 389"/>
              </a:gdLst>
              <a:ahLst/>
              <a:cxnLst>
                <a:cxn ang="T6">
                  <a:pos x="T0" y="T1"/>
                </a:cxn>
                <a:cxn ang="T7">
                  <a:pos x="T2" y="T3"/>
                </a:cxn>
                <a:cxn ang="T8">
                  <a:pos x="T4" y="T5"/>
                </a:cxn>
              </a:cxnLst>
              <a:rect l="T9" t="T10" r="T11" b="T12"/>
              <a:pathLst>
                <a:path w="462" h="389">
                  <a:moveTo>
                    <a:pt x="0" y="0"/>
                  </a:moveTo>
                  <a:cubicBezTo>
                    <a:pt x="42" y="73"/>
                    <a:pt x="85" y="146"/>
                    <a:pt x="162" y="211"/>
                  </a:cubicBezTo>
                  <a:cubicBezTo>
                    <a:pt x="239" y="276"/>
                    <a:pt x="412" y="358"/>
                    <a:pt x="462" y="38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6" name="Freeform 38"/>
            <p:cNvSpPr>
              <a:spLocks/>
            </p:cNvSpPr>
            <p:nvPr/>
          </p:nvSpPr>
          <p:spPr bwMode="auto">
            <a:xfrm>
              <a:off x="3349" y="2432"/>
              <a:ext cx="130" cy="365"/>
            </a:xfrm>
            <a:custGeom>
              <a:avLst/>
              <a:gdLst>
                <a:gd name="T0" fmla="*/ 0 w 130"/>
                <a:gd name="T1" fmla="*/ 0 h 365"/>
                <a:gd name="T2" fmla="*/ 122 w 130"/>
                <a:gd name="T3" fmla="*/ 171 h 365"/>
                <a:gd name="T4" fmla="*/ 49 w 130"/>
                <a:gd name="T5" fmla="*/ 365 h 365"/>
                <a:gd name="T6" fmla="*/ 0 60000 65536"/>
                <a:gd name="T7" fmla="*/ 0 60000 65536"/>
                <a:gd name="T8" fmla="*/ 0 60000 65536"/>
                <a:gd name="T9" fmla="*/ 0 w 130"/>
                <a:gd name="T10" fmla="*/ 0 h 365"/>
                <a:gd name="T11" fmla="*/ 130 w 130"/>
                <a:gd name="T12" fmla="*/ 365 h 365"/>
              </a:gdLst>
              <a:ahLst/>
              <a:cxnLst>
                <a:cxn ang="T6">
                  <a:pos x="T0" y="T1"/>
                </a:cxn>
                <a:cxn ang="T7">
                  <a:pos x="T2" y="T3"/>
                </a:cxn>
                <a:cxn ang="T8">
                  <a:pos x="T4" y="T5"/>
                </a:cxn>
              </a:cxnLst>
              <a:rect l="T9" t="T10" r="T11" b="T12"/>
              <a:pathLst>
                <a:path w="130" h="365">
                  <a:moveTo>
                    <a:pt x="0" y="0"/>
                  </a:moveTo>
                  <a:cubicBezTo>
                    <a:pt x="57" y="55"/>
                    <a:pt x="114" y="110"/>
                    <a:pt x="122" y="171"/>
                  </a:cubicBezTo>
                  <a:cubicBezTo>
                    <a:pt x="130" y="232"/>
                    <a:pt x="89" y="298"/>
                    <a:pt x="49" y="36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7" name="Freeform 39"/>
            <p:cNvSpPr>
              <a:spLocks/>
            </p:cNvSpPr>
            <p:nvPr/>
          </p:nvSpPr>
          <p:spPr bwMode="auto">
            <a:xfrm>
              <a:off x="2689" y="2400"/>
              <a:ext cx="263" cy="478"/>
            </a:xfrm>
            <a:custGeom>
              <a:avLst/>
              <a:gdLst>
                <a:gd name="T0" fmla="*/ 263 w 263"/>
                <a:gd name="T1" fmla="*/ 0 h 478"/>
                <a:gd name="T2" fmla="*/ 19 w 263"/>
                <a:gd name="T3" fmla="*/ 211 h 478"/>
                <a:gd name="T4" fmla="*/ 149 w 263"/>
                <a:gd name="T5" fmla="*/ 478 h 478"/>
                <a:gd name="T6" fmla="*/ 0 60000 65536"/>
                <a:gd name="T7" fmla="*/ 0 60000 65536"/>
                <a:gd name="T8" fmla="*/ 0 60000 65536"/>
                <a:gd name="T9" fmla="*/ 0 w 263"/>
                <a:gd name="T10" fmla="*/ 0 h 478"/>
                <a:gd name="T11" fmla="*/ 263 w 263"/>
                <a:gd name="T12" fmla="*/ 478 h 478"/>
              </a:gdLst>
              <a:ahLst/>
              <a:cxnLst>
                <a:cxn ang="T6">
                  <a:pos x="T0" y="T1"/>
                </a:cxn>
                <a:cxn ang="T7">
                  <a:pos x="T2" y="T3"/>
                </a:cxn>
                <a:cxn ang="T8">
                  <a:pos x="T4" y="T5"/>
                </a:cxn>
              </a:cxnLst>
              <a:rect l="T9" t="T10" r="T11" b="T12"/>
              <a:pathLst>
                <a:path w="263" h="478">
                  <a:moveTo>
                    <a:pt x="263" y="0"/>
                  </a:moveTo>
                  <a:cubicBezTo>
                    <a:pt x="150" y="65"/>
                    <a:pt x="38" y="131"/>
                    <a:pt x="19" y="211"/>
                  </a:cubicBezTo>
                  <a:cubicBezTo>
                    <a:pt x="0" y="291"/>
                    <a:pt x="74" y="384"/>
                    <a:pt x="149" y="47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8" name="Freeform 40"/>
            <p:cNvSpPr>
              <a:spLocks/>
            </p:cNvSpPr>
            <p:nvPr/>
          </p:nvSpPr>
          <p:spPr bwMode="auto">
            <a:xfrm>
              <a:off x="2822" y="2854"/>
              <a:ext cx="316" cy="203"/>
            </a:xfrm>
            <a:custGeom>
              <a:avLst/>
              <a:gdLst>
                <a:gd name="T0" fmla="*/ 0 w 316"/>
                <a:gd name="T1" fmla="*/ 0 h 203"/>
                <a:gd name="T2" fmla="*/ 170 w 316"/>
                <a:gd name="T3" fmla="*/ 162 h 203"/>
                <a:gd name="T4" fmla="*/ 316 w 316"/>
                <a:gd name="T5" fmla="*/ 203 h 203"/>
                <a:gd name="T6" fmla="*/ 0 60000 65536"/>
                <a:gd name="T7" fmla="*/ 0 60000 65536"/>
                <a:gd name="T8" fmla="*/ 0 60000 65536"/>
                <a:gd name="T9" fmla="*/ 0 w 316"/>
                <a:gd name="T10" fmla="*/ 0 h 203"/>
                <a:gd name="T11" fmla="*/ 316 w 316"/>
                <a:gd name="T12" fmla="*/ 203 h 203"/>
              </a:gdLst>
              <a:ahLst/>
              <a:cxnLst>
                <a:cxn ang="T6">
                  <a:pos x="T0" y="T1"/>
                </a:cxn>
                <a:cxn ang="T7">
                  <a:pos x="T2" y="T3"/>
                </a:cxn>
                <a:cxn ang="T8">
                  <a:pos x="T4" y="T5"/>
                </a:cxn>
              </a:cxnLst>
              <a:rect l="T9" t="T10" r="T11" b="T12"/>
              <a:pathLst>
                <a:path w="316" h="203">
                  <a:moveTo>
                    <a:pt x="0" y="0"/>
                  </a:moveTo>
                  <a:cubicBezTo>
                    <a:pt x="58" y="64"/>
                    <a:pt x="117" y="128"/>
                    <a:pt x="170" y="162"/>
                  </a:cubicBezTo>
                  <a:cubicBezTo>
                    <a:pt x="223" y="196"/>
                    <a:pt x="269" y="199"/>
                    <a:pt x="316" y="2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9" name="Freeform 41"/>
            <p:cNvSpPr>
              <a:spLocks/>
            </p:cNvSpPr>
            <p:nvPr/>
          </p:nvSpPr>
          <p:spPr bwMode="auto">
            <a:xfrm>
              <a:off x="3138" y="2781"/>
              <a:ext cx="268" cy="259"/>
            </a:xfrm>
            <a:custGeom>
              <a:avLst/>
              <a:gdLst>
                <a:gd name="T0" fmla="*/ 0 w 268"/>
                <a:gd name="T1" fmla="*/ 259 h 259"/>
                <a:gd name="T2" fmla="*/ 195 w 268"/>
                <a:gd name="T3" fmla="*/ 178 h 259"/>
                <a:gd name="T4" fmla="*/ 268 w 268"/>
                <a:gd name="T5" fmla="*/ 0 h 259"/>
                <a:gd name="T6" fmla="*/ 0 60000 65536"/>
                <a:gd name="T7" fmla="*/ 0 60000 65536"/>
                <a:gd name="T8" fmla="*/ 0 60000 65536"/>
                <a:gd name="T9" fmla="*/ 0 w 268"/>
                <a:gd name="T10" fmla="*/ 0 h 259"/>
                <a:gd name="T11" fmla="*/ 268 w 268"/>
                <a:gd name="T12" fmla="*/ 259 h 259"/>
              </a:gdLst>
              <a:ahLst/>
              <a:cxnLst>
                <a:cxn ang="T6">
                  <a:pos x="T0" y="T1"/>
                </a:cxn>
                <a:cxn ang="T7">
                  <a:pos x="T2" y="T3"/>
                </a:cxn>
                <a:cxn ang="T8">
                  <a:pos x="T4" y="T5"/>
                </a:cxn>
              </a:cxnLst>
              <a:rect l="T9" t="T10" r="T11" b="T12"/>
              <a:pathLst>
                <a:path w="268" h="259">
                  <a:moveTo>
                    <a:pt x="0" y="259"/>
                  </a:moveTo>
                  <a:cubicBezTo>
                    <a:pt x="75" y="240"/>
                    <a:pt x="150" y="221"/>
                    <a:pt x="195" y="178"/>
                  </a:cubicBezTo>
                  <a:cubicBezTo>
                    <a:pt x="240" y="135"/>
                    <a:pt x="254" y="67"/>
                    <a:pt x="268"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0" name="Freeform 42"/>
            <p:cNvSpPr>
              <a:spLocks/>
            </p:cNvSpPr>
            <p:nvPr/>
          </p:nvSpPr>
          <p:spPr bwMode="auto">
            <a:xfrm>
              <a:off x="2830" y="2797"/>
              <a:ext cx="660" cy="457"/>
            </a:xfrm>
            <a:custGeom>
              <a:avLst/>
              <a:gdLst>
                <a:gd name="T0" fmla="*/ 0 w 660"/>
                <a:gd name="T1" fmla="*/ 73 h 457"/>
                <a:gd name="T2" fmla="*/ 49 w 660"/>
                <a:gd name="T3" fmla="*/ 300 h 457"/>
                <a:gd name="T4" fmla="*/ 276 w 660"/>
                <a:gd name="T5" fmla="*/ 446 h 457"/>
                <a:gd name="T6" fmla="*/ 535 w 660"/>
                <a:gd name="T7" fmla="*/ 365 h 457"/>
                <a:gd name="T8" fmla="*/ 649 w 660"/>
                <a:gd name="T9" fmla="*/ 203 h 457"/>
                <a:gd name="T10" fmla="*/ 600 w 660"/>
                <a:gd name="T11" fmla="*/ 0 h 457"/>
                <a:gd name="T12" fmla="*/ 0 60000 65536"/>
                <a:gd name="T13" fmla="*/ 0 60000 65536"/>
                <a:gd name="T14" fmla="*/ 0 60000 65536"/>
                <a:gd name="T15" fmla="*/ 0 60000 65536"/>
                <a:gd name="T16" fmla="*/ 0 60000 65536"/>
                <a:gd name="T17" fmla="*/ 0 60000 65536"/>
                <a:gd name="T18" fmla="*/ 0 w 660"/>
                <a:gd name="T19" fmla="*/ 0 h 457"/>
                <a:gd name="T20" fmla="*/ 660 w 66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60" h="457">
                  <a:moveTo>
                    <a:pt x="0" y="73"/>
                  </a:moveTo>
                  <a:cubicBezTo>
                    <a:pt x="1" y="155"/>
                    <a:pt x="3" y="238"/>
                    <a:pt x="49" y="300"/>
                  </a:cubicBezTo>
                  <a:cubicBezTo>
                    <a:pt x="95" y="362"/>
                    <a:pt x="195" y="435"/>
                    <a:pt x="276" y="446"/>
                  </a:cubicBezTo>
                  <a:cubicBezTo>
                    <a:pt x="357" y="457"/>
                    <a:pt x="473" y="405"/>
                    <a:pt x="535" y="365"/>
                  </a:cubicBezTo>
                  <a:cubicBezTo>
                    <a:pt x="597" y="325"/>
                    <a:pt x="638" y="264"/>
                    <a:pt x="649" y="203"/>
                  </a:cubicBezTo>
                  <a:cubicBezTo>
                    <a:pt x="660" y="142"/>
                    <a:pt x="630" y="71"/>
                    <a:pt x="60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grpSp>
      <p:sp>
        <p:nvSpPr>
          <p:cNvPr id="41" name="Text Box 43"/>
          <p:cNvSpPr txBox="1">
            <a:spLocks noChangeArrowheads="1"/>
          </p:cNvSpPr>
          <p:nvPr/>
        </p:nvSpPr>
        <p:spPr bwMode="auto">
          <a:xfrm>
            <a:off x="5227638" y="212883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1</a:t>
            </a:r>
            <a:endParaRPr lang="en-US" altLang="en-US" sz="2400" i="1">
              <a:solidFill>
                <a:srgbClr val="FF0000"/>
              </a:solidFill>
              <a:latin typeface="Times New Roman" pitchFamily="18" charset="0"/>
            </a:endParaRPr>
          </a:p>
        </p:txBody>
      </p:sp>
      <p:sp>
        <p:nvSpPr>
          <p:cNvPr id="42" name="Text Box 44"/>
          <p:cNvSpPr txBox="1">
            <a:spLocks noChangeArrowheads="1"/>
          </p:cNvSpPr>
          <p:nvPr/>
        </p:nvSpPr>
        <p:spPr bwMode="auto">
          <a:xfrm>
            <a:off x="6396038" y="14843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2</a:t>
            </a:r>
            <a:endParaRPr lang="en-US" altLang="en-US" sz="2400" i="1">
              <a:solidFill>
                <a:srgbClr val="FF0000"/>
              </a:solidFill>
              <a:latin typeface="Times New Roman" pitchFamily="18" charset="0"/>
            </a:endParaRPr>
          </a:p>
        </p:txBody>
      </p:sp>
      <p:sp>
        <p:nvSpPr>
          <p:cNvPr id="43" name="Text Box 45"/>
          <p:cNvSpPr txBox="1">
            <a:spLocks noChangeArrowheads="1"/>
          </p:cNvSpPr>
          <p:nvPr/>
        </p:nvSpPr>
        <p:spPr bwMode="auto">
          <a:xfrm>
            <a:off x="6651625" y="221456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3</a:t>
            </a:r>
            <a:endParaRPr lang="en-US" altLang="en-US" sz="2400" i="1">
              <a:solidFill>
                <a:srgbClr val="FF0000"/>
              </a:solidFill>
              <a:latin typeface="Times New Roman" pitchFamily="18" charset="0"/>
            </a:endParaRPr>
          </a:p>
        </p:txBody>
      </p:sp>
      <p:sp>
        <p:nvSpPr>
          <p:cNvPr id="44" name="Text Box 46"/>
          <p:cNvSpPr txBox="1">
            <a:spLocks noChangeArrowheads="1"/>
          </p:cNvSpPr>
          <p:nvPr/>
        </p:nvSpPr>
        <p:spPr bwMode="auto">
          <a:xfrm>
            <a:off x="6804025" y="299878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6</a:t>
            </a:r>
            <a:endParaRPr lang="en-US" altLang="en-US" sz="2400" i="1">
              <a:solidFill>
                <a:srgbClr val="FF0000"/>
              </a:solidFill>
              <a:latin typeface="Times New Roman" pitchFamily="18" charset="0"/>
            </a:endParaRPr>
          </a:p>
        </p:txBody>
      </p:sp>
      <p:sp>
        <p:nvSpPr>
          <p:cNvPr id="45" name="Text Box 47"/>
          <p:cNvSpPr txBox="1">
            <a:spLocks noChangeArrowheads="1"/>
          </p:cNvSpPr>
          <p:nvPr/>
        </p:nvSpPr>
        <p:spPr bwMode="auto">
          <a:xfrm>
            <a:off x="5938838" y="3305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5</a:t>
            </a:r>
            <a:endParaRPr lang="en-US" altLang="en-US" sz="2400" i="1">
              <a:solidFill>
                <a:srgbClr val="FF0000"/>
              </a:solidFill>
              <a:latin typeface="Times New Roman" pitchFamily="18" charset="0"/>
            </a:endParaRPr>
          </a:p>
        </p:txBody>
      </p:sp>
      <p:sp>
        <p:nvSpPr>
          <p:cNvPr id="46" name="Text Box 48"/>
          <p:cNvSpPr txBox="1">
            <a:spLocks noChangeArrowheads="1"/>
          </p:cNvSpPr>
          <p:nvPr/>
        </p:nvSpPr>
        <p:spPr bwMode="auto">
          <a:xfrm>
            <a:off x="4932363" y="33559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4</a:t>
            </a:r>
            <a:endParaRPr lang="en-US" altLang="en-US" sz="2400" i="1">
              <a:solidFill>
                <a:srgbClr val="FF0000"/>
              </a:solidFill>
              <a:latin typeface="Times New Roman" pitchFamily="18" charset="0"/>
            </a:endParaRPr>
          </a:p>
        </p:txBody>
      </p:sp>
      <p:sp>
        <p:nvSpPr>
          <p:cNvPr id="47" name="Oval 6"/>
          <p:cNvSpPr>
            <a:spLocks noChangeArrowheads="1"/>
          </p:cNvSpPr>
          <p:nvPr/>
        </p:nvSpPr>
        <p:spPr bwMode="auto">
          <a:xfrm>
            <a:off x="1878012" y="4800600"/>
            <a:ext cx="141288"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8" name="Oval 7"/>
          <p:cNvSpPr>
            <a:spLocks noChangeArrowheads="1"/>
          </p:cNvSpPr>
          <p:nvPr/>
        </p:nvSpPr>
        <p:spPr bwMode="auto">
          <a:xfrm>
            <a:off x="2560637" y="5675313"/>
            <a:ext cx="141288"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9" name="Oval 8"/>
          <p:cNvSpPr>
            <a:spLocks noChangeArrowheads="1"/>
          </p:cNvSpPr>
          <p:nvPr/>
        </p:nvSpPr>
        <p:spPr bwMode="auto">
          <a:xfrm>
            <a:off x="2998787" y="4983163"/>
            <a:ext cx="141288"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0" name="Oval 9"/>
          <p:cNvSpPr>
            <a:spLocks noChangeArrowheads="1"/>
          </p:cNvSpPr>
          <p:nvPr/>
        </p:nvSpPr>
        <p:spPr bwMode="auto">
          <a:xfrm>
            <a:off x="3232150" y="6305550"/>
            <a:ext cx="141287"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1" name="Oval 10"/>
          <p:cNvSpPr>
            <a:spLocks noChangeArrowheads="1"/>
          </p:cNvSpPr>
          <p:nvPr/>
        </p:nvSpPr>
        <p:spPr bwMode="auto">
          <a:xfrm>
            <a:off x="1819275" y="6430963"/>
            <a:ext cx="141287"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2" name="Oval 11"/>
          <p:cNvSpPr>
            <a:spLocks noChangeArrowheads="1"/>
          </p:cNvSpPr>
          <p:nvPr/>
        </p:nvSpPr>
        <p:spPr bwMode="auto">
          <a:xfrm>
            <a:off x="5238750" y="5140325"/>
            <a:ext cx="141287"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3" name="Oval 12"/>
          <p:cNvSpPr>
            <a:spLocks noChangeArrowheads="1"/>
          </p:cNvSpPr>
          <p:nvPr/>
        </p:nvSpPr>
        <p:spPr bwMode="auto">
          <a:xfrm>
            <a:off x="6016625" y="4843463"/>
            <a:ext cx="141287"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4" name="Oval 13"/>
          <p:cNvSpPr>
            <a:spLocks noChangeArrowheads="1"/>
          </p:cNvSpPr>
          <p:nvPr/>
        </p:nvSpPr>
        <p:spPr bwMode="auto">
          <a:xfrm>
            <a:off x="5365750" y="6359525"/>
            <a:ext cx="141287"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5" name="Oval 14"/>
          <p:cNvSpPr>
            <a:spLocks noChangeArrowheads="1"/>
          </p:cNvSpPr>
          <p:nvPr/>
        </p:nvSpPr>
        <p:spPr bwMode="auto">
          <a:xfrm>
            <a:off x="6210300" y="5856288"/>
            <a:ext cx="141287"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6" name="Oval 15"/>
          <p:cNvSpPr>
            <a:spLocks noChangeArrowheads="1"/>
          </p:cNvSpPr>
          <p:nvPr/>
        </p:nvSpPr>
        <p:spPr bwMode="auto">
          <a:xfrm>
            <a:off x="5741987" y="5562600"/>
            <a:ext cx="141288"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7" name="Freeform 16"/>
          <p:cNvSpPr>
            <a:spLocks/>
          </p:cNvSpPr>
          <p:nvPr/>
        </p:nvSpPr>
        <p:spPr bwMode="auto">
          <a:xfrm>
            <a:off x="1966912" y="4835525"/>
            <a:ext cx="1130300" cy="207963"/>
          </a:xfrm>
          <a:custGeom>
            <a:avLst/>
            <a:gdLst>
              <a:gd name="T0" fmla="*/ 0 w 712"/>
              <a:gd name="T1" fmla="*/ 2147483647 h 131"/>
              <a:gd name="T2" fmla="*/ 2147483647 w 712"/>
              <a:gd name="T3" fmla="*/ 2147483647 h 131"/>
              <a:gd name="T4" fmla="*/ 2147483647 w 712"/>
              <a:gd name="T5" fmla="*/ 2147483647 h 131"/>
              <a:gd name="T6" fmla="*/ 0 60000 65536"/>
              <a:gd name="T7" fmla="*/ 0 60000 65536"/>
              <a:gd name="T8" fmla="*/ 0 60000 65536"/>
              <a:gd name="T9" fmla="*/ 0 w 712"/>
              <a:gd name="T10" fmla="*/ 0 h 131"/>
              <a:gd name="T11" fmla="*/ 712 w 712"/>
              <a:gd name="T12" fmla="*/ 131 h 131"/>
            </a:gdLst>
            <a:ahLst/>
            <a:cxnLst>
              <a:cxn ang="T6">
                <a:pos x="T0" y="T1"/>
              </a:cxn>
              <a:cxn ang="T7">
                <a:pos x="T2" y="T3"/>
              </a:cxn>
              <a:cxn ang="T8">
                <a:pos x="T4" y="T5"/>
              </a:cxn>
            </a:cxnLst>
            <a:rect l="T9" t="T10" r="T11" b="T12"/>
            <a:pathLst>
              <a:path w="712" h="131">
                <a:moveTo>
                  <a:pt x="0" y="19"/>
                </a:moveTo>
                <a:cubicBezTo>
                  <a:pt x="86" y="9"/>
                  <a:pt x="173" y="0"/>
                  <a:pt x="292" y="19"/>
                </a:cubicBezTo>
                <a:cubicBezTo>
                  <a:pt x="411" y="38"/>
                  <a:pt x="644" y="112"/>
                  <a:pt x="712" y="13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8" name="Freeform 17"/>
          <p:cNvSpPr>
            <a:spLocks/>
          </p:cNvSpPr>
          <p:nvPr/>
        </p:nvSpPr>
        <p:spPr bwMode="auto">
          <a:xfrm>
            <a:off x="1563687" y="4865688"/>
            <a:ext cx="376238" cy="1646237"/>
          </a:xfrm>
          <a:custGeom>
            <a:avLst/>
            <a:gdLst>
              <a:gd name="T0" fmla="*/ 2147483647 w 237"/>
              <a:gd name="T1" fmla="*/ 0 h 1037"/>
              <a:gd name="T2" fmla="*/ 2147483647 w 237"/>
              <a:gd name="T3" fmla="*/ 2147483647 h 1037"/>
              <a:gd name="T4" fmla="*/ 2147483647 w 237"/>
              <a:gd name="T5" fmla="*/ 2147483647 h 1037"/>
              <a:gd name="T6" fmla="*/ 0 60000 65536"/>
              <a:gd name="T7" fmla="*/ 0 60000 65536"/>
              <a:gd name="T8" fmla="*/ 0 60000 65536"/>
              <a:gd name="T9" fmla="*/ 0 w 237"/>
              <a:gd name="T10" fmla="*/ 0 h 1037"/>
              <a:gd name="T11" fmla="*/ 237 w 237"/>
              <a:gd name="T12" fmla="*/ 1037 h 1037"/>
            </a:gdLst>
            <a:ahLst/>
            <a:cxnLst>
              <a:cxn ang="T6">
                <a:pos x="T0" y="T1"/>
              </a:cxn>
              <a:cxn ang="T7">
                <a:pos x="T2" y="T3"/>
              </a:cxn>
              <a:cxn ang="T8">
                <a:pos x="T4" y="T5"/>
              </a:cxn>
            </a:cxnLst>
            <a:rect l="T9" t="T10" r="T11" b="T12"/>
            <a:pathLst>
              <a:path w="237" h="1037">
                <a:moveTo>
                  <a:pt x="237" y="0"/>
                </a:moveTo>
                <a:cubicBezTo>
                  <a:pt x="124" y="123"/>
                  <a:pt x="12" y="247"/>
                  <a:pt x="6" y="420"/>
                </a:cubicBezTo>
                <a:cubicBezTo>
                  <a:pt x="0" y="593"/>
                  <a:pt x="101" y="815"/>
                  <a:pt x="203" y="103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9" name="Freeform 18"/>
          <p:cNvSpPr>
            <a:spLocks/>
          </p:cNvSpPr>
          <p:nvPr/>
        </p:nvSpPr>
        <p:spPr bwMode="auto">
          <a:xfrm>
            <a:off x="1719262" y="5043488"/>
            <a:ext cx="1404938" cy="1455737"/>
          </a:xfrm>
          <a:custGeom>
            <a:avLst/>
            <a:gdLst>
              <a:gd name="T0" fmla="*/ 2147483647 w 885"/>
              <a:gd name="T1" fmla="*/ 2147483647 h 917"/>
              <a:gd name="T2" fmla="*/ 2147483647 w 885"/>
              <a:gd name="T3" fmla="*/ 2147483647 h 917"/>
              <a:gd name="T4" fmla="*/ 2147483647 w 885"/>
              <a:gd name="T5" fmla="*/ 0 h 917"/>
              <a:gd name="T6" fmla="*/ 0 60000 65536"/>
              <a:gd name="T7" fmla="*/ 0 60000 65536"/>
              <a:gd name="T8" fmla="*/ 0 60000 65536"/>
              <a:gd name="T9" fmla="*/ 0 w 885"/>
              <a:gd name="T10" fmla="*/ 0 h 917"/>
              <a:gd name="T11" fmla="*/ 885 w 885"/>
              <a:gd name="T12" fmla="*/ 917 h 917"/>
            </a:gdLst>
            <a:ahLst/>
            <a:cxnLst>
              <a:cxn ang="T6">
                <a:pos x="T0" y="T1"/>
              </a:cxn>
              <a:cxn ang="T7">
                <a:pos x="T2" y="T3"/>
              </a:cxn>
              <a:cxn ang="T8">
                <a:pos x="T4" y="T5"/>
              </a:cxn>
            </a:cxnLst>
            <a:rect l="T9" t="T10" r="T11" b="T12"/>
            <a:pathLst>
              <a:path w="885" h="917">
                <a:moveTo>
                  <a:pt x="96" y="917"/>
                </a:moveTo>
                <a:cubicBezTo>
                  <a:pt x="48" y="757"/>
                  <a:pt x="0" y="598"/>
                  <a:pt x="131" y="445"/>
                </a:cubicBezTo>
                <a:cubicBezTo>
                  <a:pt x="262" y="292"/>
                  <a:pt x="573" y="146"/>
                  <a:pt x="885"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0" name="Freeform 19"/>
          <p:cNvSpPr>
            <a:spLocks/>
          </p:cNvSpPr>
          <p:nvPr/>
        </p:nvSpPr>
        <p:spPr bwMode="auto">
          <a:xfrm>
            <a:off x="1939925" y="4892675"/>
            <a:ext cx="708025" cy="871538"/>
          </a:xfrm>
          <a:custGeom>
            <a:avLst/>
            <a:gdLst>
              <a:gd name="T0" fmla="*/ 0 w 446"/>
              <a:gd name="T1" fmla="*/ 0 h 549"/>
              <a:gd name="T2" fmla="*/ 2147483647 w 446"/>
              <a:gd name="T3" fmla="*/ 2147483647 h 549"/>
              <a:gd name="T4" fmla="*/ 2147483647 w 446"/>
              <a:gd name="T5" fmla="*/ 2147483647 h 549"/>
              <a:gd name="T6" fmla="*/ 0 60000 65536"/>
              <a:gd name="T7" fmla="*/ 0 60000 65536"/>
              <a:gd name="T8" fmla="*/ 0 60000 65536"/>
              <a:gd name="T9" fmla="*/ 0 w 446"/>
              <a:gd name="T10" fmla="*/ 0 h 549"/>
              <a:gd name="T11" fmla="*/ 446 w 446"/>
              <a:gd name="T12" fmla="*/ 549 h 549"/>
            </a:gdLst>
            <a:ahLst/>
            <a:cxnLst>
              <a:cxn ang="T6">
                <a:pos x="T0" y="T1"/>
              </a:cxn>
              <a:cxn ang="T7">
                <a:pos x="T2" y="T3"/>
              </a:cxn>
              <a:cxn ang="T8">
                <a:pos x="T4" y="T5"/>
              </a:cxn>
            </a:cxnLst>
            <a:rect l="T9" t="T10" r="T11" b="T12"/>
            <a:pathLst>
              <a:path w="446" h="549">
                <a:moveTo>
                  <a:pt x="0" y="0"/>
                </a:moveTo>
                <a:cubicBezTo>
                  <a:pt x="36" y="100"/>
                  <a:pt x="72" y="201"/>
                  <a:pt x="146" y="292"/>
                </a:cubicBezTo>
                <a:cubicBezTo>
                  <a:pt x="220" y="383"/>
                  <a:pt x="333" y="466"/>
                  <a:pt x="446" y="54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1" name="Freeform 20"/>
          <p:cNvSpPr>
            <a:spLocks/>
          </p:cNvSpPr>
          <p:nvPr/>
        </p:nvSpPr>
        <p:spPr bwMode="auto">
          <a:xfrm>
            <a:off x="2647950" y="5737225"/>
            <a:ext cx="625475" cy="639763"/>
          </a:xfrm>
          <a:custGeom>
            <a:avLst/>
            <a:gdLst>
              <a:gd name="T0" fmla="*/ 0 w 394"/>
              <a:gd name="T1" fmla="*/ 0 h 403"/>
              <a:gd name="T2" fmla="*/ 2147483647 w 394"/>
              <a:gd name="T3" fmla="*/ 2147483647 h 403"/>
              <a:gd name="T4" fmla="*/ 2147483647 w 394"/>
              <a:gd name="T5" fmla="*/ 2147483647 h 403"/>
              <a:gd name="T6" fmla="*/ 0 60000 65536"/>
              <a:gd name="T7" fmla="*/ 0 60000 65536"/>
              <a:gd name="T8" fmla="*/ 0 60000 65536"/>
              <a:gd name="T9" fmla="*/ 0 w 394"/>
              <a:gd name="T10" fmla="*/ 0 h 403"/>
              <a:gd name="T11" fmla="*/ 394 w 394"/>
              <a:gd name="T12" fmla="*/ 403 h 403"/>
            </a:gdLst>
            <a:ahLst/>
            <a:cxnLst>
              <a:cxn ang="T6">
                <a:pos x="T0" y="T1"/>
              </a:cxn>
              <a:cxn ang="T7">
                <a:pos x="T2" y="T3"/>
              </a:cxn>
              <a:cxn ang="T8">
                <a:pos x="T4" y="T5"/>
              </a:cxn>
            </a:cxnLst>
            <a:rect l="T9" t="T10" r="T11" b="T12"/>
            <a:pathLst>
              <a:path w="394" h="403">
                <a:moveTo>
                  <a:pt x="0" y="0"/>
                </a:moveTo>
                <a:cubicBezTo>
                  <a:pt x="91" y="18"/>
                  <a:pt x="182" y="36"/>
                  <a:pt x="248" y="103"/>
                </a:cubicBezTo>
                <a:cubicBezTo>
                  <a:pt x="314" y="170"/>
                  <a:pt x="354" y="286"/>
                  <a:pt x="394" y="4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2" name="Freeform 21"/>
          <p:cNvSpPr>
            <a:spLocks/>
          </p:cNvSpPr>
          <p:nvPr/>
        </p:nvSpPr>
        <p:spPr bwMode="auto">
          <a:xfrm>
            <a:off x="1820862" y="6376988"/>
            <a:ext cx="1493838" cy="352425"/>
          </a:xfrm>
          <a:custGeom>
            <a:avLst/>
            <a:gdLst>
              <a:gd name="T0" fmla="*/ 2147483647 w 941"/>
              <a:gd name="T1" fmla="*/ 2147483647 h 222"/>
              <a:gd name="T2" fmla="*/ 2147483647 w 941"/>
              <a:gd name="T3" fmla="*/ 2147483647 h 222"/>
              <a:gd name="T4" fmla="*/ 2147483647 w 941"/>
              <a:gd name="T5" fmla="*/ 2147483647 h 222"/>
              <a:gd name="T6" fmla="*/ 2147483647 w 941"/>
              <a:gd name="T7" fmla="*/ 0 h 222"/>
              <a:gd name="T8" fmla="*/ 0 60000 65536"/>
              <a:gd name="T9" fmla="*/ 0 60000 65536"/>
              <a:gd name="T10" fmla="*/ 0 60000 65536"/>
              <a:gd name="T11" fmla="*/ 0 60000 65536"/>
              <a:gd name="T12" fmla="*/ 0 w 941"/>
              <a:gd name="T13" fmla="*/ 0 h 222"/>
              <a:gd name="T14" fmla="*/ 941 w 941"/>
              <a:gd name="T15" fmla="*/ 222 h 222"/>
            </a:gdLst>
            <a:ahLst/>
            <a:cxnLst>
              <a:cxn ang="T8">
                <a:pos x="T0" y="T1"/>
              </a:cxn>
              <a:cxn ang="T9">
                <a:pos x="T2" y="T3"/>
              </a:cxn>
              <a:cxn ang="T10">
                <a:pos x="T4" y="T5"/>
              </a:cxn>
              <a:cxn ang="T11">
                <a:pos x="T6" y="T7"/>
              </a:cxn>
            </a:cxnLst>
            <a:rect l="T12" t="T13" r="T14" b="T15"/>
            <a:pathLst>
              <a:path w="941" h="222">
                <a:moveTo>
                  <a:pt x="24" y="85"/>
                </a:moveTo>
                <a:cubicBezTo>
                  <a:pt x="12" y="83"/>
                  <a:pt x="0" y="82"/>
                  <a:pt x="84" y="102"/>
                </a:cubicBezTo>
                <a:cubicBezTo>
                  <a:pt x="168" y="122"/>
                  <a:pt x="386" y="222"/>
                  <a:pt x="529" y="205"/>
                </a:cubicBezTo>
                <a:cubicBezTo>
                  <a:pt x="672" y="188"/>
                  <a:pt x="874" y="34"/>
                  <a:pt x="941"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3" name="Freeform 22"/>
          <p:cNvSpPr>
            <a:spLocks/>
          </p:cNvSpPr>
          <p:nvPr/>
        </p:nvSpPr>
        <p:spPr bwMode="auto">
          <a:xfrm>
            <a:off x="3055937" y="5070475"/>
            <a:ext cx="354013" cy="1306513"/>
          </a:xfrm>
          <a:custGeom>
            <a:avLst/>
            <a:gdLst>
              <a:gd name="T0" fmla="*/ 0 w 223"/>
              <a:gd name="T1" fmla="*/ 0 h 823"/>
              <a:gd name="T2" fmla="*/ 2147483647 w 223"/>
              <a:gd name="T3" fmla="*/ 2147483647 h 823"/>
              <a:gd name="T4" fmla="*/ 2147483647 w 223"/>
              <a:gd name="T5" fmla="*/ 2147483647 h 823"/>
              <a:gd name="T6" fmla="*/ 0 60000 65536"/>
              <a:gd name="T7" fmla="*/ 0 60000 65536"/>
              <a:gd name="T8" fmla="*/ 0 60000 65536"/>
              <a:gd name="T9" fmla="*/ 0 w 223"/>
              <a:gd name="T10" fmla="*/ 0 h 823"/>
              <a:gd name="T11" fmla="*/ 223 w 223"/>
              <a:gd name="T12" fmla="*/ 823 h 823"/>
            </a:gdLst>
            <a:ahLst/>
            <a:cxnLst>
              <a:cxn ang="T6">
                <a:pos x="T0" y="T1"/>
              </a:cxn>
              <a:cxn ang="T7">
                <a:pos x="T2" y="T3"/>
              </a:cxn>
              <a:cxn ang="T8">
                <a:pos x="T4" y="T5"/>
              </a:cxn>
            </a:cxnLst>
            <a:rect l="T9" t="T10" r="T11" b="T12"/>
            <a:pathLst>
              <a:path w="223" h="823">
                <a:moveTo>
                  <a:pt x="0" y="0"/>
                </a:moveTo>
                <a:cubicBezTo>
                  <a:pt x="85" y="73"/>
                  <a:pt x="171" y="146"/>
                  <a:pt x="197" y="283"/>
                </a:cubicBezTo>
                <a:cubicBezTo>
                  <a:pt x="223" y="420"/>
                  <a:pt x="188" y="621"/>
                  <a:pt x="154" y="82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4" name="Freeform 23"/>
          <p:cNvSpPr>
            <a:spLocks/>
          </p:cNvSpPr>
          <p:nvPr/>
        </p:nvSpPr>
        <p:spPr bwMode="auto">
          <a:xfrm>
            <a:off x="5287962" y="4800600"/>
            <a:ext cx="788988" cy="404813"/>
          </a:xfrm>
          <a:custGeom>
            <a:avLst/>
            <a:gdLst>
              <a:gd name="T0" fmla="*/ 0 w 497"/>
              <a:gd name="T1" fmla="*/ 2147483647 h 255"/>
              <a:gd name="T2" fmla="*/ 2147483647 w 497"/>
              <a:gd name="T3" fmla="*/ 2147483647 h 255"/>
              <a:gd name="T4" fmla="*/ 2147483647 w 497"/>
              <a:gd name="T5" fmla="*/ 2147483647 h 255"/>
              <a:gd name="T6" fmla="*/ 0 60000 65536"/>
              <a:gd name="T7" fmla="*/ 0 60000 65536"/>
              <a:gd name="T8" fmla="*/ 0 60000 65536"/>
              <a:gd name="T9" fmla="*/ 0 w 497"/>
              <a:gd name="T10" fmla="*/ 0 h 255"/>
              <a:gd name="T11" fmla="*/ 497 w 497"/>
              <a:gd name="T12" fmla="*/ 255 h 255"/>
            </a:gdLst>
            <a:ahLst/>
            <a:cxnLst>
              <a:cxn ang="T6">
                <a:pos x="T0" y="T1"/>
              </a:cxn>
              <a:cxn ang="T7">
                <a:pos x="T2" y="T3"/>
              </a:cxn>
              <a:cxn ang="T8">
                <a:pos x="T4" y="T5"/>
              </a:cxn>
            </a:cxnLst>
            <a:rect l="T9" t="T10" r="T11" b="T12"/>
            <a:pathLst>
              <a:path w="497" h="255">
                <a:moveTo>
                  <a:pt x="0" y="255"/>
                </a:moveTo>
                <a:cubicBezTo>
                  <a:pt x="65" y="160"/>
                  <a:pt x="131" y="66"/>
                  <a:pt x="214" y="33"/>
                </a:cubicBezTo>
                <a:cubicBezTo>
                  <a:pt x="297" y="0"/>
                  <a:pt x="453" y="52"/>
                  <a:pt x="497" y="5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5" name="Freeform 24"/>
          <p:cNvSpPr>
            <a:spLocks/>
          </p:cNvSpPr>
          <p:nvPr/>
        </p:nvSpPr>
        <p:spPr bwMode="auto">
          <a:xfrm>
            <a:off x="5033962" y="5205413"/>
            <a:ext cx="388938" cy="1252537"/>
          </a:xfrm>
          <a:custGeom>
            <a:avLst/>
            <a:gdLst>
              <a:gd name="T0" fmla="*/ 2147483647 w 245"/>
              <a:gd name="T1" fmla="*/ 0 h 789"/>
              <a:gd name="T2" fmla="*/ 2147483647 w 245"/>
              <a:gd name="T3" fmla="*/ 2147483647 h 789"/>
              <a:gd name="T4" fmla="*/ 2147483647 w 245"/>
              <a:gd name="T5" fmla="*/ 2147483647 h 789"/>
              <a:gd name="T6" fmla="*/ 0 60000 65536"/>
              <a:gd name="T7" fmla="*/ 0 60000 65536"/>
              <a:gd name="T8" fmla="*/ 0 60000 65536"/>
              <a:gd name="T9" fmla="*/ 0 w 245"/>
              <a:gd name="T10" fmla="*/ 0 h 789"/>
              <a:gd name="T11" fmla="*/ 245 w 245"/>
              <a:gd name="T12" fmla="*/ 789 h 789"/>
            </a:gdLst>
            <a:ahLst/>
            <a:cxnLst>
              <a:cxn ang="T6">
                <a:pos x="T0" y="T1"/>
              </a:cxn>
              <a:cxn ang="T7">
                <a:pos x="T2" y="T3"/>
              </a:cxn>
              <a:cxn ang="T8">
                <a:pos x="T4" y="T5"/>
              </a:cxn>
            </a:cxnLst>
            <a:rect l="T9" t="T10" r="T11" b="T12"/>
            <a:pathLst>
              <a:path w="245" h="789">
                <a:moveTo>
                  <a:pt x="160" y="0"/>
                </a:moveTo>
                <a:cubicBezTo>
                  <a:pt x="80" y="54"/>
                  <a:pt x="0" y="109"/>
                  <a:pt x="14" y="240"/>
                </a:cubicBezTo>
                <a:cubicBezTo>
                  <a:pt x="28" y="371"/>
                  <a:pt x="136" y="580"/>
                  <a:pt x="245" y="78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6" name="Freeform 25"/>
          <p:cNvSpPr>
            <a:spLocks/>
          </p:cNvSpPr>
          <p:nvPr/>
        </p:nvSpPr>
        <p:spPr bwMode="auto">
          <a:xfrm>
            <a:off x="5402262" y="5668963"/>
            <a:ext cx="401638" cy="762000"/>
          </a:xfrm>
          <a:custGeom>
            <a:avLst/>
            <a:gdLst>
              <a:gd name="T0" fmla="*/ 2147483647 w 253"/>
              <a:gd name="T1" fmla="*/ 2147483647 h 480"/>
              <a:gd name="T2" fmla="*/ 2147483647 w 253"/>
              <a:gd name="T3" fmla="*/ 2147483647 h 480"/>
              <a:gd name="T4" fmla="*/ 2147483647 w 253"/>
              <a:gd name="T5" fmla="*/ 0 h 480"/>
              <a:gd name="T6" fmla="*/ 0 60000 65536"/>
              <a:gd name="T7" fmla="*/ 0 60000 65536"/>
              <a:gd name="T8" fmla="*/ 0 60000 65536"/>
              <a:gd name="T9" fmla="*/ 0 w 253"/>
              <a:gd name="T10" fmla="*/ 0 h 480"/>
              <a:gd name="T11" fmla="*/ 253 w 253"/>
              <a:gd name="T12" fmla="*/ 480 h 480"/>
            </a:gdLst>
            <a:ahLst/>
            <a:cxnLst>
              <a:cxn ang="T6">
                <a:pos x="T0" y="T1"/>
              </a:cxn>
              <a:cxn ang="T7">
                <a:pos x="T2" y="T3"/>
              </a:cxn>
              <a:cxn ang="T8">
                <a:pos x="T4" y="T5"/>
              </a:cxn>
            </a:cxnLst>
            <a:rect l="T9" t="T10" r="T11" b="T12"/>
            <a:pathLst>
              <a:path w="253" h="480">
                <a:moveTo>
                  <a:pt x="22" y="480"/>
                </a:moveTo>
                <a:cubicBezTo>
                  <a:pt x="11" y="374"/>
                  <a:pt x="0" y="268"/>
                  <a:pt x="39" y="188"/>
                </a:cubicBezTo>
                <a:cubicBezTo>
                  <a:pt x="78" y="108"/>
                  <a:pt x="165" y="54"/>
                  <a:pt x="25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7" name="Freeform 26"/>
          <p:cNvSpPr>
            <a:spLocks/>
          </p:cNvSpPr>
          <p:nvPr/>
        </p:nvSpPr>
        <p:spPr bwMode="auto">
          <a:xfrm>
            <a:off x="5803900" y="4906963"/>
            <a:ext cx="325437" cy="747712"/>
          </a:xfrm>
          <a:custGeom>
            <a:avLst/>
            <a:gdLst>
              <a:gd name="T0" fmla="*/ 0 w 205"/>
              <a:gd name="T1" fmla="*/ 2147483647 h 471"/>
              <a:gd name="T2" fmla="*/ 2147483647 w 205"/>
              <a:gd name="T3" fmla="*/ 2147483647 h 471"/>
              <a:gd name="T4" fmla="*/ 2147483647 w 205"/>
              <a:gd name="T5" fmla="*/ 0 h 471"/>
              <a:gd name="T6" fmla="*/ 0 60000 65536"/>
              <a:gd name="T7" fmla="*/ 0 60000 65536"/>
              <a:gd name="T8" fmla="*/ 0 60000 65536"/>
              <a:gd name="T9" fmla="*/ 0 w 205"/>
              <a:gd name="T10" fmla="*/ 0 h 471"/>
              <a:gd name="T11" fmla="*/ 205 w 205"/>
              <a:gd name="T12" fmla="*/ 471 h 471"/>
            </a:gdLst>
            <a:ahLst/>
            <a:cxnLst>
              <a:cxn ang="T6">
                <a:pos x="T0" y="T1"/>
              </a:cxn>
              <a:cxn ang="T7">
                <a:pos x="T2" y="T3"/>
              </a:cxn>
              <a:cxn ang="T8">
                <a:pos x="T4" y="T5"/>
              </a:cxn>
            </a:cxnLst>
            <a:rect l="T9" t="T10" r="T11" b="T12"/>
            <a:pathLst>
              <a:path w="205" h="471">
                <a:moveTo>
                  <a:pt x="0" y="471"/>
                </a:moveTo>
                <a:cubicBezTo>
                  <a:pt x="69" y="420"/>
                  <a:pt x="139" y="369"/>
                  <a:pt x="172" y="291"/>
                </a:cubicBezTo>
                <a:cubicBezTo>
                  <a:pt x="205" y="213"/>
                  <a:pt x="201" y="106"/>
                  <a:pt x="198"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8" name="Freeform 27"/>
          <p:cNvSpPr>
            <a:spLocks/>
          </p:cNvSpPr>
          <p:nvPr/>
        </p:nvSpPr>
        <p:spPr bwMode="auto">
          <a:xfrm>
            <a:off x="6076950" y="4892675"/>
            <a:ext cx="246062" cy="1035050"/>
          </a:xfrm>
          <a:custGeom>
            <a:avLst/>
            <a:gdLst>
              <a:gd name="T0" fmla="*/ 0 w 155"/>
              <a:gd name="T1" fmla="*/ 0 h 652"/>
              <a:gd name="T2" fmla="*/ 2147483647 w 155"/>
              <a:gd name="T3" fmla="*/ 2147483647 h 652"/>
              <a:gd name="T4" fmla="*/ 2147483647 w 155"/>
              <a:gd name="T5" fmla="*/ 2147483647 h 652"/>
              <a:gd name="T6" fmla="*/ 2147483647 w 155"/>
              <a:gd name="T7" fmla="*/ 2147483647 h 652"/>
              <a:gd name="T8" fmla="*/ 0 60000 65536"/>
              <a:gd name="T9" fmla="*/ 0 60000 65536"/>
              <a:gd name="T10" fmla="*/ 0 60000 65536"/>
              <a:gd name="T11" fmla="*/ 0 60000 65536"/>
              <a:gd name="T12" fmla="*/ 0 w 155"/>
              <a:gd name="T13" fmla="*/ 0 h 652"/>
              <a:gd name="T14" fmla="*/ 155 w 155"/>
              <a:gd name="T15" fmla="*/ 652 h 652"/>
            </a:gdLst>
            <a:ahLst/>
            <a:cxnLst>
              <a:cxn ang="T8">
                <a:pos x="T0" y="T1"/>
              </a:cxn>
              <a:cxn ang="T9">
                <a:pos x="T2" y="T3"/>
              </a:cxn>
              <a:cxn ang="T10">
                <a:pos x="T4" y="T5"/>
              </a:cxn>
              <a:cxn ang="T11">
                <a:pos x="T6" y="T7"/>
              </a:cxn>
            </a:cxnLst>
            <a:rect l="T12" t="T13" r="T14" b="T15"/>
            <a:pathLst>
              <a:path w="155" h="652">
                <a:moveTo>
                  <a:pt x="0" y="0"/>
                </a:moveTo>
                <a:cubicBezTo>
                  <a:pt x="47" y="43"/>
                  <a:pt x="94" y="86"/>
                  <a:pt x="120" y="172"/>
                </a:cubicBezTo>
                <a:cubicBezTo>
                  <a:pt x="146" y="258"/>
                  <a:pt x="153" y="435"/>
                  <a:pt x="154" y="515"/>
                </a:cubicBezTo>
                <a:cubicBezTo>
                  <a:pt x="155" y="595"/>
                  <a:pt x="134" y="629"/>
                  <a:pt x="128" y="65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9" name="Freeform 28"/>
          <p:cNvSpPr>
            <a:spLocks/>
          </p:cNvSpPr>
          <p:nvPr/>
        </p:nvSpPr>
        <p:spPr bwMode="auto">
          <a:xfrm>
            <a:off x="5437187" y="5927725"/>
            <a:ext cx="830263" cy="503238"/>
          </a:xfrm>
          <a:custGeom>
            <a:avLst/>
            <a:gdLst>
              <a:gd name="T0" fmla="*/ 0 w 523"/>
              <a:gd name="T1" fmla="*/ 2147483647 h 317"/>
              <a:gd name="T2" fmla="*/ 2147483647 w 523"/>
              <a:gd name="T3" fmla="*/ 2147483647 h 317"/>
              <a:gd name="T4" fmla="*/ 2147483647 w 523"/>
              <a:gd name="T5" fmla="*/ 2147483647 h 317"/>
              <a:gd name="T6" fmla="*/ 2147483647 w 523"/>
              <a:gd name="T7" fmla="*/ 0 h 317"/>
              <a:gd name="T8" fmla="*/ 0 60000 65536"/>
              <a:gd name="T9" fmla="*/ 0 60000 65536"/>
              <a:gd name="T10" fmla="*/ 0 60000 65536"/>
              <a:gd name="T11" fmla="*/ 0 60000 65536"/>
              <a:gd name="T12" fmla="*/ 0 w 523"/>
              <a:gd name="T13" fmla="*/ 0 h 317"/>
              <a:gd name="T14" fmla="*/ 523 w 523"/>
              <a:gd name="T15" fmla="*/ 317 h 317"/>
            </a:gdLst>
            <a:ahLst/>
            <a:cxnLst>
              <a:cxn ang="T8">
                <a:pos x="T0" y="T1"/>
              </a:cxn>
              <a:cxn ang="T9">
                <a:pos x="T2" y="T3"/>
              </a:cxn>
              <a:cxn ang="T10">
                <a:pos x="T4" y="T5"/>
              </a:cxn>
              <a:cxn ang="T11">
                <a:pos x="T6" y="T7"/>
              </a:cxn>
            </a:cxnLst>
            <a:rect l="T12" t="T13" r="T14" b="T15"/>
            <a:pathLst>
              <a:path w="523" h="317">
                <a:moveTo>
                  <a:pt x="0" y="317"/>
                </a:moveTo>
                <a:cubicBezTo>
                  <a:pt x="76" y="314"/>
                  <a:pt x="152" y="312"/>
                  <a:pt x="206" y="283"/>
                </a:cubicBezTo>
                <a:cubicBezTo>
                  <a:pt x="260" y="254"/>
                  <a:pt x="273" y="192"/>
                  <a:pt x="326" y="145"/>
                </a:cubicBezTo>
                <a:cubicBezTo>
                  <a:pt x="379" y="98"/>
                  <a:pt x="451" y="49"/>
                  <a:pt x="52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70" name="Freeform 29"/>
          <p:cNvSpPr>
            <a:spLocks/>
          </p:cNvSpPr>
          <p:nvPr/>
        </p:nvSpPr>
        <p:spPr bwMode="auto">
          <a:xfrm>
            <a:off x="5437187" y="4892675"/>
            <a:ext cx="1268413" cy="1739900"/>
          </a:xfrm>
          <a:custGeom>
            <a:avLst/>
            <a:gdLst>
              <a:gd name="T0" fmla="*/ 0 w 799"/>
              <a:gd name="T1" fmla="*/ 2147483647 h 1096"/>
              <a:gd name="T2" fmla="*/ 2147483647 w 799"/>
              <a:gd name="T3" fmla="*/ 2147483647 h 1096"/>
              <a:gd name="T4" fmla="*/ 2147483647 w 799"/>
              <a:gd name="T5" fmla="*/ 2147483647 h 1096"/>
              <a:gd name="T6" fmla="*/ 2147483647 w 799"/>
              <a:gd name="T7" fmla="*/ 2147483647 h 1096"/>
              <a:gd name="T8" fmla="*/ 2147483647 w 799"/>
              <a:gd name="T9" fmla="*/ 2147483647 h 1096"/>
              <a:gd name="T10" fmla="*/ 2147483647 w 799"/>
              <a:gd name="T11" fmla="*/ 2147483647 h 1096"/>
              <a:gd name="T12" fmla="*/ 2147483647 w 799"/>
              <a:gd name="T13" fmla="*/ 0 h 1096"/>
              <a:gd name="T14" fmla="*/ 0 60000 65536"/>
              <a:gd name="T15" fmla="*/ 0 60000 65536"/>
              <a:gd name="T16" fmla="*/ 0 60000 65536"/>
              <a:gd name="T17" fmla="*/ 0 60000 65536"/>
              <a:gd name="T18" fmla="*/ 0 60000 65536"/>
              <a:gd name="T19" fmla="*/ 0 60000 65536"/>
              <a:gd name="T20" fmla="*/ 0 60000 65536"/>
              <a:gd name="T21" fmla="*/ 0 w 799"/>
              <a:gd name="T22" fmla="*/ 0 h 1096"/>
              <a:gd name="T23" fmla="*/ 799 w 799"/>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096">
                <a:moveTo>
                  <a:pt x="0" y="977"/>
                </a:moveTo>
                <a:cubicBezTo>
                  <a:pt x="41" y="1029"/>
                  <a:pt x="83" y="1082"/>
                  <a:pt x="171" y="1089"/>
                </a:cubicBezTo>
                <a:cubicBezTo>
                  <a:pt x="259" y="1096"/>
                  <a:pt x="432" y="1073"/>
                  <a:pt x="531" y="1020"/>
                </a:cubicBezTo>
                <a:cubicBezTo>
                  <a:pt x="630" y="967"/>
                  <a:pt x="727" y="876"/>
                  <a:pt x="763" y="772"/>
                </a:cubicBezTo>
                <a:cubicBezTo>
                  <a:pt x="799" y="668"/>
                  <a:pt x="766" y="506"/>
                  <a:pt x="746" y="395"/>
                </a:cubicBezTo>
                <a:cubicBezTo>
                  <a:pt x="726" y="284"/>
                  <a:pt x="694" y="169"/>
                  <a:pt x="643" y="103"/>
                </a:cubicBezTo>
                <a:cubicBezTo>
                  <a:pt x="592" y="37"/>
                  <a:pt x="514" y="18"/>
                  <a:pt x="4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71" name="Text Box 30"/>
          <p:cNvSpPr txBox="1">
            <a:spLocks noChangeArrowheads="1"/>
          </p:cNvSpPr>
          <p:nvPr/>
        </p:nvSpPr>
        <p:spPr bwMode="auto">
          <a:xfrm>
            <a:off x="1635125" y="4514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a</a:t>
            </a:r>
          </a:p>
        </p:txBody>
      </p:sp>
      <p:sp>
        <p:nvSpPr>
          <p:cNvPr id="72" name="Text Box 31"/>
          <p:cNvSpPr txBox="1">
            <a:spLocks noChangeArrowheads="1"/>
          </p:cNvSpPr>
          <p:nvPr/>
        </p:nvSpPr>
        <p:spPr bwMode="auto">
          <a:xfrm>
            <a:off x="3063875" y="48148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b</a:t>
            </a:r>
          </a:p>
        </p:txBody>
      </p:sp>
      <p:sp>
        <p:nvSpPr>
          <p:cNvPr id="73" name="Text Box 32"/>
          <p:cNvSpPr txBox="1">
            <a:spLocks noChangeArrowheads="1"/>
          </p:cNvSpPr>
          <p:nvPr/>
        </p:nvSpPr>
        <p:spPr bwMode="auto">
          <a:xfrm>
            <a:off x="5505450" y="525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4</a:t>
            </a:r>
          </a:p>
        </p:txBody>
      </p:sp>
      <p:sp>
        <p:nvSpPr>
          <p:cNvPr id="74" name="Text Box 33"/>
          <p:cNvSpPr txBox="1">
            <a:spLocks noChangeArrowheads="1"/>
          </p:cNvSpPr>
          <p:nvPr/>
        </p:nvSpPr>
        <p:spPr bwMode="auto">
          <a:xfrm>
            <a:off x="2343150" y="5889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d</a:t>
            </a:r>
          </a:p>
        </p:txBody>
      </p:sp>
      <p:sp>
        <p:nvSpPr>
          <p:cNvPr id="75" name="Text Box 34"/>
          <p:cNvSpPr txBox="1">
            <a:spLocks noChangeArrowheads="1"/>
          </p:cNvSpPr>
          <p:nvPr/>
        </p:nvSpPr>
        <p:spPr bwMode="auto">
          <a:xfrm>
            <a:off x="3332162" y="607695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e</a:t>
            </a:r>
          </a:p>
        </p:txBody>
      </p:sp>
      <p:sp>
        <p:nvSpPr>
          <p:cNvPr id="76" name="Text Box 42"/>
          <p:cNvSpPr txBox="1">
            <a:spLocks noChangeArrowheads="1"/>
          </p:cNvSpPr>
          <p:nvPr/>
        </p:nvSpPr>
        <p:spPr bwMode="auto">
          <a:xfrm>
            <a:off x="481965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1</a:t>
            </a:r>
          </a:p>
        </p:txBody>
      </p:sp>
      <p:sp>
        <p:nvSpPr>
          <p:cNvPr id="77" name="Text Box 43"/>
          <p:cNvSpPr txBox="1">
            <a:spLocks noChangeArrowheads="1"/>
          </p:cNvSpPr>
          <p:nvPr/>
        </p:nvSpPr>
        <p:spPr bwMode="auto">
          <a:xfrm>
            <a:off x="611505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2</a:t>
            </a:r>
          </a:p>
        </p:txBody>
      </p:sp>
      <p:sp>
        <p:nvSpPr>
          <p:cNvPr id="78" name="Text Box 44"/>
          <p:cNvSpPr txBox="1">
            <a:spLocks noChangeArrowheads="1"/>
          </p:cNvSpPr>
          <p:nvPr/>
        </p:nvSpPr>
        <p:spPr bwMode="auto">
          <a:xfrm>
            <a:off x="4972050" y="632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3</a:t>
            </a:r>
          </a:p>
        </p:txBody>
      </p:sp>
      <p:sp>
        <p:nvSpPr>
          <p:cNvPr id="79" name="Text Box 45"/>
          <p:cNvSpPr txBox="1">
            <a:spLocks noChangeArrowheads="1"/>
          </p:cNvSpPr>
          <p:nvPr/>
        </p:nvSpPr>
        <p:spPr bwMode="auto">
          <a:xfrm>
            <a:off x="1662112" y="63246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c</a:t>
            </a:r>
          </a:p>
        </p:txBody>
      </p:sp>
      <p:sp>
        <p:nvSpPr>
          <p:cNvPr id="80" name="Text Box 46"/>
          <p:cNvSpPr txBox="1">
            <a:spLocks noChangeArrowheads="1"/>
          </p:cNvSpPr>
          <p:nvPr/>
        </p:nvSpPr>
        <p:spPr bwMode="auto">
          <a:xfrm>
            <a:off x="6343650"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5</a:t>
            </a:r>
          </a:p>
        </p:txBody>
      </p:sp>
    </p:spTree>
    <p:extLst>
      <p:ext uri="{BB962C8B-B14F-4D97-AF65-F5344CB8AC3E}">
        <p14:creationId xmlns:p14="http://schemas.microsoft.com/office/powerpoint/2010/main" val="29430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41" grpId="0"/>
      <p:bldP spid="42" grpId="0"/>
      <p:bldP spid="43" grpId="0"/>
      <p:bldP spid="44" grpId="0"/>
      <p:bldP spid="45" grpId="0"/>
      <p:bldP spid="46"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P spid="72" grpId="0"/>
      <p:bldP spid="73" grpId="0"/>
      <p:bldP spid="74" grpId="0"/>
      <p:bldP spid="75" grpId="0"/>
      <p:bldP spid="76" grpId="0"/>
      <p:bldP spid="77" grpId="0"/>
      <p:bldP spid="78" grpId="0"/>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28600" y="1066800"/>
            <a:ext cx="8686800" cy="1066800"/>
          </a:xfrm>
        </p:spPr>
        <p:txBody>
          <a:bodyPr/>
          <a:lstStyle/>
          <a:p>
            <a:pPr marL="0" indent="0" eaLnBrk="1" hangingPunct="1">
              <a:lnSpc>
                <a:spcPct val="120000"/>
              </a:lnSpc>
              <a:buNone/>
              <a:defRPr/>
            </a:pPr>
            <a:r>
              <a:rPr lang="en-US" b="1" kern="1200" dirty="0" err="1">
                <a:solidFill>
                  <a:srgbClr val="0000FF"/>
                </a:solidFill>
                <a:latin typeface="Arial" charset="0"/>
                <a:cs typeface="Times New Roman" pitchFamily="18" charset="0"/>
              </a:rPr>
              <a:t>Bài</a:t>
            </a:r>
            <a:r>
              <a:rPr lang="en-US" b="1" kern="1200" dirty="0">
                <a:solidFill>
                  <a:srgbClr val="0000FF"/>
                </a:solidFill>
                <a:latin typeface="Arial" charset="0"/>
                <a:cs typeface="Times New Roman" pitchFamily="18" charset="0"/>
              </a:rPr>
              <a:t> </a:t>
            </a:r>
            <a:r>
              <a:rPr lang="en-US" b="1" kern="1200" dirty="0" err="1">
                <a:solidFill>
                  <a:srgbClr val="0000FF"/>
                </a:solidFill>
                <a:latin typeface="Arial" charset="0"/>
                <a:cs typeface="Times New Roman" pitchFamily="18" charset="0"/>
              </a:rPr>
              <a:t>toán</a:t>
            </a:r>
            <a:r>
              <a:rPr lang="en-US" b="1" kern="1200" dirty="0">
                <a:solidFill>
                  <a:srgbClr val="0000FF"/>
                </a:solidFill>
                <a:latin typeface="Arial" charset="0"/>
                <a:cs typeface="Times New Roman" pitchFamily="18" charset="0"/>
              </a:rPr>
              <a:t> 2. </a:t>
            </a:r>
            <a:r>
              <a:rPr lang="en-US" dirty="0" err="1"/>
              <a:t>Có</a:t>
            </a:r>
            <a:r>
              <a:rPr lang="en-US" dirty="0"/>
              <a:t> </a:t>
            </a:r>
            <a:r>
              <a:rPr lang="en-US" dirty="0" err="1"/>
              <a:t>thể</a:t>
            </a:r>
            <a:r>
              <a:rPr lang="en-US" dirty="0"/>
              <a:t> </a:t>
            </a:r>
            <a:r>
              <a:rPr lang="en-US" dirty="0" err="1"/>
              <a:t>vẽ</a:t>
            </a:r>
            <a:r>
              <a:rPr lang="en-US" dirty="0"/>
              <a:t> </a:t>
            </a:r>
            <a:r>
              <a:rPr lang="en-US" dirty="0" err="1"/>
              <a:t>hình</a:t>
            </a:r>
            <a:r>
              <a:rPr lang="en-US" dirty="0"/>
              <a:t> </a:t>
            </a:r>
            <a:r>
              <a:rPr lang="en-US" dirty="0" err="1"/>
              <a:t>phong</a:t>
            </a:r>
            <a:r>
              <a:rPr lang="en-US" dirty="0"/>
              <a:t> </a:t>
            </a:r>
            <a:r>
              <a:rPr lang="en-US" dirty="0" err="1"/>
              <a:t>bì</a:t>
            </a:r>
            <a:r>
              <a:rPr lang="en-US" dirty="0"/>
              <a:t> </a:t>
            </a:r>
            <a:r>
              <a:rPr lang="en-US" dirty="0" err="1"/>
              <a:t>thư</a:t>
            </a:r>
            <a:r>
              <a:rPr lang="en-US" dirty="0"/>
              <a:t> </a:t>
            </a:r>
            <a:r>
              <a:rPr lang="en-US" dirty="0" err="1"/>
              <a:t>bởi</a:t>
            </a:r>
            <a:r>
              <a:rPr lang="en-US" dirty="0"/>
              <a:t> </a:t>
            </a:r>
            <a:r>
              <a:rPr lang="en-US" dirty="0" err="1"/>
              <a:t>một</a:t>
            </a:r>
            <a:r>
              <a:rPr lang="en-US" dirty="0"/>
              <a:t> </a:t>
            </a:r>
            <a:r>
              <a:rPr lang="en-US" dirty="0" err="1"/>
              <a:t>nét</a:t>
            </a:r>
            <a:r>
              <a:rPr lang="en-US" dirty="0"/>
              <a:t> </a:t>
            </a:r>
            <a:r>
              <a:rPr lang="en-US" dirty="0" err="1"/>
              <a:t>bút</a:t>
            </a:r>
            <a:r>
              <a:rPr lang="en-US" dirty="0"/>
              <a:t> hay </a:t>
            </a:r>
            <a:r>
              <a:rPr lang="en-US" dirty="0" err="1"/>
              <a:t>không</a:t>
            </a:r>
            <a:r>
              <a:rPr lang="en-US" dirty="0"/>
              <a:t>?  </a:t>
            </a:r>
            <a:r>
              <a:rPr lang="en-US" dirty="0" err="1"/>
              <a:t>Nếu</a:t>
            </a:r>
            <a:r>
              <a:rPr lang="en-US" dirty="0"/>
              <a:t> </a:t>
            </a:r>
            <a:r>
              <a:rPr lang="en-US" dirty="0" err="1"/>
              <a:t>có</a:t>
            </a:r>
            <a:r>
              <a:rPr lang="en-US" dirty="0"/>
              <a:t> </a:t>
            </a:r>
            <a:r>
              <a:rPr lang="en-US" dirty="0" err="1"/>
              <a:t>hãy</a:t>
            </a:r>
            <a:r>
              <a:rPr lang="en-US" dirty="0"/>
              <a:t> </a:t>
            </a:r>
            <a:r>
              <a:rPr lang="en-US" dirty="0" err="1"/>
              <a:t>chỉ</a:t>
            </a:r>
            <a:r>
              <a:rPr lang="en-US" dirty="0"/>
              <a:t> ra </a:t>
            </a:r>
            <a:r>
              <a:rPr lang="en-US" dirty="0" err="1"/>
              <a:t>tuần</a:t>
            </a:r>
            <a:r>
              <a:rPr lang="en-US" dirty="0"/>
              <a:t> </a:t>
            </a:r>
            <a:r>
              <a:rPr lang="en-US" dirty="0" err="1"/>
              <a:t>tự</a:t>
            </a:r>
            <a:r>
              <a:rPr lang="en-US" dirty="0"/>
              <a:t> </a:t>
            </a:r>
            <a:r>
              <a:rPr lang="en-US" dirty="0" err="1"/>
              <a:t>các</a:t>
            </a:r>
            <a:r>
              <a:rPr lang="en-US" dirty="0"/>
              <a:t> </a:t>
            </a:r>
            <a:r>
              <a:rPr lang="en-US" dirty="0" err="1"/>
              <a:t>nét</a:t>
            </a:r>
            <a:r>
              <a:rPr lang="en-US" dirty="0"/>
              <a:t> </a:t>
            </a:r>
            <a:r>
              <a:rPr lang="en-US" dirty="0" err="1"/>
              <a:t>vẽ</a:t>
            </a:r>
            <a:r>
              <a:rPr lang="en-US" dirty="0"/>
              <a:t> </a:t>
            </a:r>
          </a:p>
        </p:txBody>
      </p:sp>
      <p:grpSp>
        <p:nvGrpSpPr>
          <p:cNvPr id="5124" name="Group 48"/>
          <p:cNvGrpSpPr>
            <a:grpSpLocks/>
          </p:cNvGrpSpPr>
          <p:nvPr/>
        </p:nvGrpSpPr>
        <p:grpSpPr bwMode="auto">
          <a:xfrm>
            <a:off x="990600" y="2925536"/>
            <a:ext cx="2362200" cy="1676400"/>
            <a:chOff x="624" y="2256"/>
            <a:chExt cx="1488" cy="1056"/>
          </a:xfrm>
        </p:grpSpPr>
        <p:sp>
          <p:nvSpPr>
            <p:cNvPr id="5144" name="Line 4"/>
            <p:cNvSpPr>
              <a:spLocks noChangeShapeType="1"/>
            </p:cNvSpPr>
            <p:nvPr/>
          </p:nvSpPr>
          <p:spPr bwMode="auto">
            <a:xfrm flipH="1">
              <a:off x="624" y="2256"/>
              <a:ext cx="768"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5" name="Line 5"/>
            <p:cNvSpPr>
              <a:spLocks noChangeShapeType="1"/>
            </p:cNvSpPr>
            <p:nvPr/>
          </p:nvSpPr>
          <p:spPr bwMode="auto">
            <a:xfrm>
              <a:off x="1392" y="2256"/>
              <a:ext cx="720"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6" name="Line 6"/>
            <p:cNvSpPr>
              <a:spLocks noChangeShapeType="1"/>
            </p:cNvSpPr>
            <p:nvPr/>
          </p:nvSpPr>
          <p:spPr bwMode="auto">
            <a:xfrm>
              <a:off x="624" y="2592"/>
              <a:ext cx="1488"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7" name="Line 7"/>
            <p:cNvSpPr>
              <a:spLocks noChangeShapeType="1"/>
            </p:cNvSpPr>
            <p:nvPr/>
          </p:nvSpPr>
          <p:spPr bwMode="auto">
            <a:xfrm flipH="1">
              <a:off x="624" y="2592"/>
              <a:ext cx="0"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8" name="Line 8"/>
            <p:cNvSpPr>
              <a:spLocks noChangeShapeType="1"/>
            </p:cNvSpPr>
            <p:nvPr/>
          </p:nvSpPr>
          <p:spPr bwMode="auto">
            <a:xfrm>
              <a:off x="624" y="3312"/>
              <a:ext cx="1488"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9" name="Line 9"/>
            <p:cNvSpPr>
              <a:spLocks noChangeShapeType="1"/>
            </p:cNvSpPr>
            <p:nvPr/>
          </p:nvSpPr>
          <p:spPr bwMode="auto">
            <a:xfrm>
              <a:off x="2112" y="2592"/>
              <a:ext cx="0"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0" name="Line 10"/>
            <p:cNvSpPr>
              <a:spLocks noChangeShapeType="1"/>
            </p:cNvSpPr>
            <p:nvPr/>
          </p:nvSpPr>
          <p:spPr bwMode="auto">
            <a:xfrm flipV="1">
              <a:off x="624" y="2592"/>
              <a:ext cx="1488"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1" name="Line 11"/>
            <p:cNvSpPr>
              <a:spLocks noChangeShapeType="1"/>
            </p:cNvSpPr>
            <p:nvPr/>
          </p:nvSpPr>
          <p:spPr bwMode="auto">
            <a:xfrm>
              <a:off x="624" y="2592"/>
              <a:ext cx="1488"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5" name="Group 49"/>
          <p:cNvGrpSpPr>
            <a:grpSpLocks/>
          </p:cNvGrpSpPr>
          <p:nvPr/>
        </p:nvGrpSpPr>
        <p:grpSpPr bwMode="auto">
          <a:xfrm>
            <a:off x="5181600" y="2803525"/>
            <a:ext cx="2514600" cy="1828800"/>
            <a:chOff x="3264" y="2208"/>
            <a:chExt cx="1584" cy="1152"/>
          </a:xfrm>
        </p:grpSpPr>
        <p:sp>
          <p:nvSpPr>
            <p:cNvPr id="5131" name="Line 12"/>
            <p:cNvSpPr>
              <a:spLocks noChangeShapeType="1"/>
            </p:cNvSpPr>
            <p:nvPr/>
          </p:nvSpPr>
          <p:spPr bwMode="auto">
            <a:xfrm flipH="1">
              <a:off x="3312" y="2256"/>
              <a:ext cx="768"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2" name="Line 13"/>
            <p:cNvSpPr>
              <a:spLocks noChangeShapeType="1"/>
            </p:cNvSpPr>
            <p:nvPr/>
          </p:nvSpPr>
          <p:spPr bwMode="auto">
            <a:xfrm>
              <a:off x="4080" y="2256"/>
              <a:ext cx="720"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3" name="Line 14"/>
            <p:cNvSpPr>
              <a:spLocks noChangeShapeType="1"/>
            </p:cNvSpPr>
            <p:nvPr/>
          </p:nvSpPr>
          <p:spPr bwMode="auto">
            <a:xfrm>
              <a:off x="3312" y="2592"/>
              <a:ext cx="1488"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4" name="Line 15"/>
            <p:cNvSpPr>
              <a:spLocks noChangeShapeType="1"/>
            </p:cNvSpPr>
            <p:nvPr/>
          </p:nvSpPr>
          <p:spPr bwMode="auto">
            <a:xfrm flipH="1">
              <a:off x="3312" y="2592"/>
              <a:ext cx="0"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5" name="Line 16"/>
            <p:cNvSpPr>
              <a:spLocks noChangeShapeType="1"/>
            </p:cNvSpPr>
            <p:nvPr/>
          </p:nvSpPr>
          <p:spPr bwMode="auto">
            <a:xfrm>
              <a:off x="3312" y="3312"/>
              <a:ext cx="1488"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6" name="Line 17"/>
            <p:cNvSpPr>
              <a:spLocks noChangeShapeType="1"/>
            </p:cNvSpPr>
            <p:nvPr/>
          </p:nvSpPr>
          <p:spPr bwMode="auto">
            <a:xfrm>
              <a:off x="4800" y="2592"/>
              <a:ext cx="0"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7" name="Line 18"/>
            <p:cNvSpPr>
              <a:spLocks noChangeShapeType="1"/>
            </p:cNvSpPr>
            <p:nvPr/>
          </p:nvSpPr>
          <p:spPr bwMode="auto">
            <a:xfrm flipV="1">
              <a:off x="3312" y="2592"/>
              <a:ext cx="1488"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8" name="Line 19"/>
            <p:cNvSpPr>
              <a:spLocks noChangeShapeType="1"/>
            </p:cNvSpPr>
            <p:nvPr/>
          </p:nvSpPr>
          <p:spPr bwMode="auto">
            <a:xfrm>
              <a:off x="3312" y="2592"/>
              <a:ext cx="1488"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9" name="Oval 43"/>
            <p:cNvSpPr>
              <a:spLocks noChangeArrowheads="1"/>
            </p:cNvSpPr>
            <p:nvPr/>
          </p:nvSpPr>
          <p:spPr bwMode="auto">
            <a:xfrm>
              <a:off x="4032" y="2208"/>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sp>
          <p:nvSpPr>
            <p:cNvPr id="5140" name="Oval 44"/>
            <p:cNvSpPr>
              <a:spLocks noChangeArrowheads="1"/>
            </p:cNvSpPr>
            <p:nvPr/>
          </p:nvSpPr>
          <p:spPr bwMode="auto">
            <a:xfrm>
              <a:off x="4752" y="2544"/>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sp>
          <p:nvSpPr>
            <p:cNvPr id="5141" name="Oval 45"/>
            <p:cNvSpPr>
              <a:spLocks noChangeArrowheads="1"/>
            </p:cNvSpPr>
            <p:nvPr/>
          </p:nvSpPr>
          <p:spPr bwMode="auto">
            <a:xfrm>
              <a:off x="3264" y="2544"/>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sp>
          <p:nvSpPr>
            <p:cNvPr id="5142" name="Oval 46"/>
            <p:cNvSpPr>
              <a:spLocks noChangeArrowheads="1"/>
            </p:cNvSpPr>
            <p:nvPr/>
          </p:nvSpPr>
          <p:spPr bwMode="auto">
            <a:xfrm>
              <a:off x="3264" y="3264"/>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sp>
          <p:nvSpPr>
            <p:cNvPr id="5143" name="Oval 47"/>
            <p:cNvSpPr>
              <a:spLocks noChangeArrowheads="1"/>
            </p:cNvSpPr>
            <p:nvPr/>
          </p:nvSpPr>
          <p:spPr bwMode="auto">
            <a:xfrm>
              <a:off x="4752" y="3264"/>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grpSp>
      <p:sp>
        <p:nvSpPr>
          <p:cNvPr id="5126" name="Text Box 50"/>
          <p:cNvSpPr txBox="1">
            <a:spLocks noChangeArrowheads="1"/>
          </p:cNvSpPr>
          <p:nvPr/>
        </p:nvSpPr>
        <p:spPr bwMode="auto">
          <a:xfrm>
            <a:off x="6324600" y="2422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5127" name="Text Box 51"/>
          <p:cNvSpPr txBox="1">
            <a:spLocks noChangeArrowheads="1"/>
          </p:cNvSpPr>
          <p:nvPr/>
        </p:nvSpPr>
        <p:spPr bwMode="auto">
          <a:xfrm>
            <a:off x="7772400" y="3108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5128" name="Text Box 52"/>
          <p:cNvSpPr txBox="1">
            <a:spLocks noChangeArrowheads="1"/>
          </p:cNvSpPr>
          <p:nvPr/>
        </p:nvSpPr>
        <p:spPr bwMode="auto">
          <a:xfrm>
            <a:off x="4800600" y="3184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5129" name="Text Box 53"/>
          <p:cNvSpPr txBox="1">
            <a:spLocks noChangeArrowheads="1"/>
          </p:cNvSpPr>
          <p:nvPr/>
        </p:nvSpPr>
        <p:spPr bwMode="auto">
          <a:xfrm>
            <a:off x="4953000" y="4632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4</a:t>
            </a:r>
          </a:p>
        </p:txBody>
      </p:sp>
      <p:sp>
        <p:nvSpPr>
          <p:cNvPr id="5130" name="Text Box 54"/>
          <p:cNvSpPr txBox="1">
            <a:spLocks noChangeArrowheads="1"/>
          </p:cNvSpPr>
          <p:nvPr/>
        </p:nvSpPr>
        <p:spPr bwMode="auto">
          <a:xfrm>
            <a:off x="7467600" y="4632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P spid="5127" grpId="0"/>
      <p:bldP spid="5128" grpId="0"/>
      <p:bldP spid="5129" grpId="0"/>
      <p:bldP spid="51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a:xfrm>
            <a:off x="76200" y="1143000"/>
            <a:ext cx="9067800" cy="4754563"/>
          </a:xfrm>
        </p:spPr>
        <p:txBody>
          <a:bodyPr/>
          <a:lstStyle/>
          <a:p>
            <a:pPr marL="0" indent="0">
              <a:buNone/>
            </a:pPr>
            <a:r>
              <a:rPr lang="en-US" b="1">
                <a:solidFill>
                  <a:srgbClr val="0000FF"/>
                </a:solidFill>
              </a:rPr>
              <a:t>Ví dụ. </a:t>
            </a:r>
            <a:r>
              <a:rPr lang="en-US"/>
              <a:t>Hãy tìm các đồ thị đẳng cấu trong các đồ thị sau:</a:t>
            </a:r>
          </a:p>
        </p:txBody>
      </p:sp>
      <p:grpSp>
        <p:nvGrpSpPr>
          <p:cNvPr id="41988" name="Group 77"/>
          <p:cNvGrpSpPr>
            <a:grpSpLocks/>
          </p:cNvGrpSpPr>
          <p:nvPr/>
        </p:nvGrpSpPr>
        <p:grpSpPr bwMode="auto">
          <a:xfrm>
            <a:off x="989013" y="2209800"/>
            <a:ext cx="609600" cy="1066800"/>
            <a:chOff x="1447800" y="2209801"/>
            <a:chExt cx="609600" cy="1066800"/>
          </a:xfrm>
        </p:grpSpPr>
        <p:cxnSp>
          <p:nvCxnSpPr>
            <p:cNvPr id="42031" name="Straight Connector 7"/>
            <p:cNvCxnSpPr>
              <a:cxnSpLocks noChangeShapeType="1"/>
            </p:cNvCxnSpPr>
            <p:nvPr/>
          </p:nvCxnSpPr>
          <p:spPr bwMode="auto">
            <a:xfrm rot="5400000">
              <a:off x="1257300" y="2933701"/>
              <a:ext cx="533400" cy="152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2" name="Straight Connector 8"/>
            <p:cNvCxnSpPr>
              <a:cxnSpLocks noChangeShapeType="1"/>
            </p:cNvCxnSpPr>
            <p:nvPr/>
          </p:nvCxnSpPr>
          <p:spPr bwMode="auto">
            <a:xfrm rot="5400000">
              <a:off x="1409700" y="2400301"/>
              <a:ext cx="533400" cy="152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3" name="Straight Connector 9"/>
            <p:cNvCxnSpPr>
              <a:cxnSpLocks noChangeShapeType="1"/>
            </p:cNvCxnSpPr>
            <p:nvPr/>
          </p:nvCxnSpPr>
          <p:spPr bwMode="auto">
            <a:xfrm>
              <a:off x="1600200" y="2743201"/>
              <a:ext cx="3048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4" name="Straight Connector 10"/>
            <p:cNvCxnSpPr>
              <a:cxnSpLocks noChangeShapeType="1"/>
            </p:cNvCxnSpPr>
            <p:nvPr/>
          </p:nvCxnSpPr>
          <p:spPr bwMode="auto">
            <a:xfrm rot="16200000" flipH="1">
              <a:off x="1562100" y="2400301"/>
              <a:ext cx="533400" cy="152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5" name="Straight Connector 11"/>
            <p:cNvCxnSpPr>
              <a:cxnSpLocks noChangeShapeType="1"/>
            </p:cNvCxnSpPr>
            <p:nvPr/>
          </p:nvCxnSpPr>
          <p:spPr bwMode="auto">
            <a:xfrm rot="16200000" flipH="1">
              <a:off x="1714500" y="2933701"/>
              <a:ext cx="533400" cy="152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grpSp>
        <p:nvGrpSpPr>
          <p:cNvPr id="41989" name="Group 78"/>
          <p:cNvGrpSpPr>
            <a:grpSpLocks/>
          </p:cNvGrpSpPr>
          <p:nvPr/>
        </p:nvGrpSpPr>
        <p:grpSpPr bwMode="auto">
          <a:xfrm>
            <a:off x="2284413" y="2209800"/>
            <a:ext cx="458787" cy="1068388"/>
            <a:chOff x="2666206" y="2209800"/>
            <a:chExt cx="457994" cy="1068388"/>
          </a:xfrm>
        </p:grpSpPr>
        <p:cxnSp>
          <p:nvCxnSpPr>
            <p:cNvPr id="42026" name="Straight Connector 14"/>
            <p:cNvCxnSpPr>
              <a:cxnSpLocks noChangeShapeType="1"/>
            </p:cNvCxnSpPr>
            <p:nvPr/>
          </p:nvCxnSpPr>
          <p:spPr bwMode="auto">
            <a:xfrm rot="5400000">
              <a:off x="2400300" y="30099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7" name="Straight Connector 15"/>
            <p:cNvCxnSpPr>
              <a:cxnSpLocks noChangeShapeType="1"/>
            </p:cNvCxnSpPr>
            <p:nvPr/>
          </p:nvCxnSpPr>
          <p:spPr bwMode="auto">
            <a:xfrm rot="5400000">
              <a:off x="2400300" y="24765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8" name="Straight Connector 16"/>
            <p:cNvCxnSpPr>
              <a:cxnSpLocks noChangeShapeType="1"/>
            </p:cNvCxnSpPr>
            <p:nvPr/>
          </p:nvCxnSpPr>
          <p:spPr bwMode="auto">
            <a:xfrm>
              <a:off x="2667000" y="2743200"/>
              <a:ext cx="3048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9" name="Straight Connector 17"/>
            <p:cNvCxnSpPr>
              <a:cxnSpLocks noChangeShapeType="1"/>
            </p:cNvCxnSpPr>
            <p:nvPr/>
          </p:nvCxnSpPr>
          <p:spPr bwMode="auto">
            <a:xfrm>
              <a:off x="2667000" y="2209800"/>
              <a:ext cx="457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0" name="Straight Connector 18"/>
            <p:cNvCxnSpPr>
              <a:cxnSpLocks noChangeShapeType="1"/>
            </p:cNvCxnSpPr>
            <p:nvPr/>
          </p:nvCxnSpPr>
          <p:spPr bwMode="auto">
            <a:xfrm>
              <a:off x="2667000" y="3276600"/>
              <a:ext cx="457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grpSp>
        <p:nvGrpSpPr>
          <p:cNvPr id="41990" name="Group 79"/>
          <p:cNvGrpSpPr>
            <a:grpSpLocks/>
          </p:cNvGrpSpPr>
          <p:nvPr/>
        </p:nvGrpSpPr>
        <p:grpSpPr bwMode="auto">
          <a:xfrm>
            <a:off x="3351213" y="2209800"/>
            <a:ext cx="458787" cy="1068388"/>
            <a:chOff x="3733006" y="2209800"/>
            <a:chExt cx="457994" cy="1067594"/>
          </a:xfrm>
        </p:grpSpPr>
        <p:cxnSp>
          <p:nvCxnSpPr>
            <p:cNvPr id="42022" name="Straight Connector 28"/>
            <p:cNvCxnSpPr>
              <a:cxnSpLocks noChangeShapeType="1"/>
            </p:cNvCxnSpPr>
            <p:nvPr/>
          </p:nvCxnSpPr>
          <p:spPr bwMode="auto">
            <a:xfrm rot="5400000">
              <a:off x="3467100" y="30099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3" name="Straight Connector 29"/>
            <p:cNvCxnSpPr>
              <a:cxnSpLocks noChangeShapeType="1"/>
            </p:cNvCxnSpPr>
            <p:nvPr/>
          </p:nvCxnSpPr>
          <p:spPr bwMode="auto">
            <a:xfrm rot="5400000">
              <a:off x="3467100" y="24765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4" name="Straight Connector 30"/>
            <p:cNvCxnSpPr>
              <a:cxnSpLocks noChangeShapeType="1"/>
            </p:cNvCxnSpPr>
            <p:nvPr/>
          </p:nvCxnSpPr>
          <p:spPr bwMode="auto">
            <a:xfrm>
              <a:off x="3733800" y="2743200"/>
              <a:ext cx="3048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5" name="Straight Connector 31"/>
            <p:cNvCxnSpPr>
              <a:cxnSpLocks noChangeShapeType="1"/>
            </p:cNvCxnSpPr>
            <p:nvPr/>
          </p:nvCxnSpPr>
          <p:spPr bwMode="auto">
            <a:xfrm>
              <a:off x="3733800" y="2209800"/>
              <a:ext cx="457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grpSp>
        <p:nvGrpSpPr>
          <p:cNvPr id="41991" name="Group 80"/>
          <p:cNvGrpSpPr>
            <a:grpSpLocks/>
          </p:cNvGrpSpPr>
          <p:nvPr/>
        </p:nvGrpSpPr>
        <p:grpSpPr bwMode="auto">
          <a:xfrm>
            <a:off x="4341813" y="2209800"/>
            <a:ext cx="534987" cy="1068388"/>
            <a:chOff x="4723606" y="2209800"/>
            <a:chExt cx="534194" cy="1067594"/>
          </a:xfrm>
        </p:grpSpPr>
        <p:cxnSp>
          <p:nvCxnSpPr>
            <p:cNvPr id="42018" name="Straight Connector 33"/>
            <p:cNvCxnSpPr>
              <a:cxnSpLocks noChangeShapeType="1"/>
            </p:cNvCxnSpPr>
            <p:nvPr/>
          </p:nvCxnSpPr>
          <p:spPr bwMode="auto">
            <a:xfrm rot="5400000">
              <a:off x="4457700" y="30099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9" name="Straight Connector 34"/>
            <p:cNvCxnSpPr>
              <a:cxnSpLocks noChangeShapeType="1"/>
            </p:cNvCxnSpPr>
            <p:nvPr/>
          </p:nvCxnSpPr>
          <p:spPr bwMode="auto">
            <a:xfrm rot="5400000">
              <a:off x="4457700" y="24765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0" name="Straight Connector 35"/>
            <p:cNvCxnSpPr>
              <a:cxnSpLocks noChangeShapeType="1"/>
            </p:cNvCxnSpPr>
            <p:nvPr/>
          </p:nvCxnSpPr>
          <p:spPr bwMode="auto">
            <a:xfrm rot="16200000" flipH="1">
              <a:off x="4724400" y="2743200"/>
              <a:ext cx="533400" cy="533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1" name="Straight Connector 36"/>
            <p:cNvCxnSpPr>
              <a:cxnSpLocks noChangeShapeType="1"/>
            </p:cNvCxnSpPr>
            <p:nvPr/>
          </p:nvCxnSpPr>
          <p:spPr bwMode="auto">
            <a:xfrm rot="5400000" flipH="1" flipV="1">
              <a:off x="4686300" y="2247900"/>
              <a:ext cx="533400" cy="4572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grpSp>
        <p:nvGrpSpPr>
          <p:cNvPr id="41992" name="Group 81"/>
          <p:cNvGrpSpPr>
            <a:grpSpLocks/>
          </p:cNvGrpSpPr>
          <p:nvPr/>
        </p:nvGrpSpPr>
        <p:grpSpPr bwMode="auto">
          <a:xfrm>
            <a:off x="5332413" y="2209800"/>
            <a:ext cx="762000" cy="1068388"/>
            <a:chOff x="5638800" y="2209800"/>
            <a:chExt cx="762000" cy="1067594"/>
          </a:xfrm>
        </p:grpSpPr>
        <p:cxnSp>
          <p:nvCxnSpPr>
            <p:cNvPr id="42014" name="Straight Connector 51"/>
            <p:cNvCxnSpPr>
              <a:cxnSpLocks noChangeShapeType="1"/>
            </p:cNvCxnSpPr>
            <p:nvPr/>
          </p:nvCxnSpPr>
          <p:spPr bwMode="auto">
            <a:xfrm rot="5400000">
              <a:off x="5753100" y="30099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5" name="Straight Connector 52"/>
            <p:cNvCxnSpPr>
              <a:cxnSpLocks noChangeShapeType="1"/>
            </p:cNvCxnSpPr>
            <p:nvPr/>
          </p:nvCxnSpPr>
          <p:spPr bwMode="auto">
            <a:xfrm rot="5400000">
              <a:off x="5753100" y="24765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6" name="Straight Connector 54"/>
            <p:cNvCxnSpPr>
              <a:cxnSpLocks noChangeShapeType="1"/>
            </p:cNvCxnSpPr>
            <p:nvPr/>
          </p:nvCxnSpPr>
          <p:spPr bwMode="auto">
            <a:xfrm>
              <a:off x="6019800" y="2209800"/>
              <a:ext cx="381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7" name="Straight Connector 57"/>
            <p:cNvCxnSpPr>
              <a:cxnSpLocks noChangeShapeType="1"/>
            </p:cNvCxnSpPr>
            <p:nvPr/>
          </p:nvCxnSpPr>
          <p:spPr bwMode="auto">
            <a:xfrm>
              <a:off x="5638800" y="2209800"/>
              <a:ext cx="381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cxnSp>
        <p:nvCxnSpPr>
          <p:cNvPr id="41993" name="Straight Connector 32"/>
          <p:cNvCxnSpPr>
            <a:cxnSpLocks noChangeShapeType="1"/>
          </p:cNvCxnSpPr>
          <p:nvPr/>
        </p:nvCxnSpPr>
        <p:spPr bwMode="auto">
          <a:xfrm rot="16200000" flipH="1">
            <a:off x="6780213" y="2819400"/>
            <a:ext cx="533400" cy="3810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1994" name="Straight Connector 58"/>
          <p:cNvCxnSpPr>
            <a:cxnSpLocks noChangeShapeType="1"/>
          </p:cNvCxnSpPr>
          <p:nvPr/>
        </p:nvCxnSpPr>
        <p:spPr bwMode="auto">
          <a:xfrm rot="5400000">
            <a:off x="6362701" y="3008312"/>
            <a:ext cx="533400" cy="3175"/>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1995" name="Straight Connector 59"/>
          <p:cNvCxnSpPr>
            <a:cxnSpLocks noChangeShapeType="1"/>
          </p:cNvCxnSpPr>
          <p:nvPr/>
        </p:nvCxnSpPr>
        <p:spPr bwMode="auto">
          <a:xfrm rot="5400000">
            <a:off x="6362701" y="2474912"/>
            <a:ext cx="533400" cy="3175"/>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1996" name="Straight Connector 60"/>
          <p:cNvCxnSpPr>
            <a:cxnSpLocks noChangeShapeType="1"/>
          </p:cNvCxnSpPr>
          <p:nvPr/>
        </p:nvCxnSpPr>
        <p:spPr bwMode="auto">
          <a:xfrm>
            <a:off x="6627813" y="2743200"/>
            <a:ext cx="2286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1997" name="Straight Connector 61"/>
          <p:cNvCxnSpPr>
            <a:cxnSpLocks noChangeShapeType="1"/>
          </p:cNvCxnSpPr>
          <p:nvPr/>
        </p:nvCxnSpPr>
        <p:spPr bwMode="auto">
          <a:xfrm>
            <a:off x="6627813" y="2209800"/>
            <a:ext cx="381000" cy="1588"/>
          </a:xfrm>
          <a:prstGeom prst="line">
            <a:avLst/>
          </a:prstGeom>
          <a:noFill/>
          <a:ln w="38100" algn="ctr">
            <a:solidFill>
              <a:schemeClr val="tx1"/>
            </a:solidFill>
            <a:round/>
            <a:headEnd type="oval" w="med" len="med"/>
            <a:tailEnd/>
          </a:ln>
          <a:extLst>
            <a:ext uri="{909E8E84-426E-40DD-AFC4-6F175D3DCCD1}">
              <a14:hiddenFill xmlns:a14="http://schemas.microsoft.com/office/drawing/2010/main">
                <a:noFill/>
              </a14:hiddenFill>
            </a:ext>
          </a:extLst>
        </p:spPr>
      </p:cxnSp>
      <p:sp>
        <p:nvSpPr>
          <p:cNvPr id="67" name="Arc 66"/>
          <p:cNvSpPr/>
          <p:nvPr/>
        </p:nvSpPr>
        <p:spPr bwMode="auto">
          <a:xfrm rot="3201956">
            <a:off x="6384925" y="2057400"/>
            <a:ext cx="696913" cy="715963"/>
          </a:xfrm>
          <a:prstGeom prst="arc">
            <a:avLst>
              <a:gd name="adj1" fmla="val 16200000"/>
              <a:gd name="adj2" fmla="val 1501014"/>
            </a:avLst>
          </a:prstGeom>
          <a:noFill/>
          <a:ln w="38100" cap="flat" cmpd="sng" algn="ctr">
            <a:solidFill>
              <a:schemeClr val="tx1"/>
            </a:solidFill>
            <a:prstDash val="solid"/>
            <a:round/>
            <a:headEnd type="none" w="med" len="med"/>
            <a:tailEnd type="none" w="med" len="med"/>
          </a:ln>
          <a:effectLst/>
        </p:spPr>
        <p:txBody>
          <a:bodyPr wrap="none" anchor="ctr"/>
          <a:lstStyle/>
          <a:p>
            <a:pPr>
              <a:defRPr/>
            </a:pPr>
            <a:endParaRPr lang="en-US"/>
          </a:p>
        </p:txBody>
      </p:sp>
      <p:grpSp>
        <p:nvGrpSpPr>
          <p:cNvPr id="41999" name="Group 83"/>
          <p:cNvGrpSpPr>
            <a:grpSpLocks/>
          </p:cNvGrpSpPr>
          <p:nvPr/>
        </p:nvGrpSpPr>
        <p:grpSpPr bwMode="auto">
          <a:xfrm>
            <a:off x="7694613" y="2209800"/>
            <a:ext cx="534987" cy="1068388"/>
            <a:chOff x="8000206" y="2209800"/>
            <a:chExt cx="534194" cy="1067594"/>
          </a:xfrm>
        </p:grpSpPr>
        <p:cxnSp>
          <p:nvCxnSpPr>
            <p:cNvPr id="42010" name="Straight Connector 69"/>
            <p:cNvCxnSpPr>
              <a:cxnSpLocks noChangeShapeType="1"/>
            </p:cNvCxnSpPr>
            <p:nvPr/>
          </p:nvCxnSpPr>
          <p:spPr bwMode="auto">
            <a:xfrm rot="5400000">
              <a:off x="7847806" y="2895600"/>
              <a:ext cx="534194" cy="229394"/>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1" name="Straight Connector 70"/>
            <p:cNvCxnSpPr>
              <a:cxnSpLocks noChangeShapeType="1"/>
            </p:cNvCxnSpPr>
            <p:nvPr/>
          </p:nvCxnSpPr>
          <p:spPr bwMode="auto">
            <a:xfrm rot="16200000" flipH="1">
              <a:off x="7849394" y="2362994"/>
              <a:ext cx="532606" cy="227806"/>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2" name="Straight Connector 71"/>
            <p:cNvCxnSpPr>
              <a:cxnSpLocks noChangeShapeType="1"/>
            </p:cNvCxnSpPr>
            <p:nvPr/>
          </p:nvCxnSpPr>
          <p:spPr bwMode="auto">
            <a:xfrm rot="16200000" flipH="1">
              <a:off x="8115300" y="2857500"/>
              <a:ext cx="533400" cy="3048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3" name="Straight Connector 72"/>
            <p:cNvCxnSpPr>
              <a:cxnSpLocks noChangeShapeType="1"/>
            </p:cNvCxnSpPr>
            <p:nvPr/>
          </p:nvCxnSpPr>
          <p:spPr bwMode="auto">
            <a:xfrm rot="5400000" flipH="1" flipV="1">
              <a:off x="8077200" y="2362200"/>
              <a:ext cx="533400" cy="2286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sp>
        <p:nvSpPr>
          <p:cNvPr id="42000" name="TextBox 84"/>
          <p:cNvSpPr txBox="1">
            <a:spLocks noChangeArrowheads="1"/>
          </p:cNvSpPr>
          <p:nvPr/>
        </p:nvSpPr>
        <p:spPr bwMode="auto">
          <a:xfrm>
            <a:off x="8382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(G1)</a:t>
            </a:r>
          </a:p>
        </p:txBody>
      </p:sp>
      <p:sp>
        <p:nvSpPr>
          <p:cNvPr id="42001" name="TextBox 85"/>
          <p:cNvSpPr txBox="1">
            <a:spLocks noChangeArrowheads="1"/>
          </p:cNvSpPr>
          <p:nvPr/>
        </p:nvSpPr>
        <p:spPr bwMode="auto">
          <a:xfrm>
            <a:off x="21336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(G2)</a:t>
            </a:r>
          </a:p>
        </p:txBody>
      </p:sp>
      <p:sp>
        <p:nvSpPr>
          <p:cNvPr id="42002" name="TextBox 86"/>
          <p:cNvSpPr txBox="1">
            <a:spLocks noChangeArrowheads="1"/>
          </p:cNvSpPr>
          <p:nvPr/>
        </p:nvSpPr>
        <p:spPr bwMode="auto">
          <a:xfrm>
            <a:off x="31242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(G3)</a:t>
            </a:r>
          </a:p>
        </p:txBody>
      </p:sp>
      <p:sp>
        <p:nvSpPr>
          <p:cNvPr id="42003" name="TextBox 87"/>
          <p:cNvSpPr txBox="1">
            <a:spLocks noChangeArrowheads="1"/>
          </p:cNvSpPr>
          <p:nvPr/>
        </p:nvSpPr>
        <p:spPr bwMode="auto">
          <a:xfrm>
            <a:off x="41910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(G4)</a:t>
            </a:r>
          </a:p>
        </p:txBody>
      </p:sp>
      <p:sp>
        <p:nvSpPr>
          <p:cNvPr id="42004" name="TextBox 88"/>
          <p:cNvSpPr txBox="1">
            <a:spLocks noChangeArrowheads="1"/>
          </p:cNvSpPr>
          <p:nvPr/>
        </p:nvSpPr>
        <p:spPr bwMode="auto">
          <a:xfrm>
            <a:off x="53340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(G5)</a:t>
            </a:r>
          </a:p>
        </p:txBody>
      </p:sp>
      <p:sp>
        <p:nvSpPr>
          <p:cNvPr id="42005" name="TextBox 89"/>
          <p:cNvSpPr txBox="1">
            <a:spLocks noChangeArrowheads="1"/>
          </p:cNvSpPr>
          <p:nvPr/>
        </p:nvSpPr>
        <p:spPr bwMode="auto">
          <a:xfrm>
            <a:off x="64770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(G6)</a:t>
            </a:r>
          </a:p>
        </p:txBody>
      </p:sp>
      <p:sp>
        <p:nvSpPr>
          <p:cNvPr id="42006" name="TextBox 90"/>
          <p:cNvSpPr txBox="1">
            <a:spLocks noChangeArrowheads="1"/>
          </p:cNvSpPr>
          <p:nvPr/>
        </p:nvSpPr>
        <p:spPr bwMode="auto">
          <a:xfrm>
            <a:off x="76200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(G7)</a:t>
            </a:r>
          </a:p>
        </p:txBody>
      </p:sp>
      <p:grpSp>
        <p:nvGrpSpPr>
          <p:cNvPr id="8" name="Group 94"/>
          <p:cNvGrpSpPr>
            <a:grpSpLocks/>
          </p:cNvGrpSpPr>
          <p:nvPr/>
        </p:nvGrpSpPr>
        <p:grpSpPr bwMode="auto">
          <a:xfrm>
            <a:off x="3505200" y="4114800"/>
            <a:ext cx="1905000" cy="2057400"/>
            <a:chOff x="3505200" y="4114800"/>
            <a:chExt cx="1905000" cy="2057400"/>
          </a:xfrm>
        </p:grpSpPr>
        <p:sp>
          <p:nvSpPr>
            <p:cNvPr id="42008" name="Rectangle 92"/>
            <p:cNvSpPr>
              <a:spLocks noChangeArrowheads="1"/>
            </p:cNvSpPr>
            <p:nvPr/>
          </p:nvSpPr>
          <p:spPr bwMode="auto">
            <a:xfrm>
              <a:off x="3505200" y="4114800"/>
              <a:ext cx="1905000" cy="2057400"/>
            </a:xfrm>
            <a:prstGeom prst="rect">
              <a:avLst/>
            </a:prstGeom>
            <a:solidFill>
              <a:srgbClr val="FF0000">
                <a:alpha val="25098"/>
              </a:srgbClr>
            </a:solidFill>
            <a:ln w="9525" algn="ctr">
              <a:solidFill>
                <a:schemeClr val="tx1"/>
              </a:solidFill>
              <a:round/>
              <a:headEnd/>
              <a:tailEnd/>
            </a:ln>
          </p:spPr>
          <p:txBody>
            <a:bodyPr anchor="ctr"/>
            <a:lstStyle/>
            <a:p>
              <a:endParaRPr lang="en-US"/>
            </a:p>
          </p:txBody>
        </p:sp>
        <p:graphicFrame>
          <p:nvGraphicFramePr>
            <p:cNvPr id="42009" name="Object 2"/>
            <p:cNvGraphicFramePr>
              <a:graphicFrameLocks noChangeAspect="1"/>
            </p:cNvGraphicFramePr>
            <p:nvPr/>
          </p:nvGraphicFramePr>
          <p:xfrm>
            <a:off x="3810000" y="4267200"/>
            <a:ext cx="1370012" cy="1804988"/>
          </p:xfrm>
          <a:graphic>
            <a:graphicData uri="http://schemas.openxmlformats.org/presentationml/2006/ole">
              <mc:AlternateContent xmlns:mc="http://schemas.openxmlformats.org/markup-compatibility/2006">
                <mc:Choice xmlns:v="urn:schemas-microsoft-com:vml" Requires="v">
                  <p:oleObj spid="_x0000_s83131" name="Equation" r:id="rId3" imgW="520700" imgH="685800" progId="Equation.DSMT4">
                    <p:embed/>
                  </p:oleObj>
                </mc:Choice>
                <mc:Fallback>
                  <p:oleObj name="Equation" r:id="rId3" imgW="5207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267200"/>
                          <a:ext cx="1370012" cy="180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189763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9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0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0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0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0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00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0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00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67" grpId="0" animBg="1"/>
      <p:bldP spid="42000" grpId="0"/>
      <p:bldP spid="42001" grpId="0"/>
      <p:bldP spid="42002" grpId="0"/>
      <p:bldP spid="42003" grpId="0"/>
      <p:bldP spid="42004" grpId="0"/>
      <p:bldP spid="42005" grpId="0"/>
      <p:bldP spid="4200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381000" y="1198563"/>
            <a:ext cx="8534400" cy="4419600"/>
          </a:xfrm>
        </p:spPr>
        <p:txBody>
          <a:bodyPr/>
          <a:lstStyle/>
          <a:p>
            <a:pPr marL="0" indent="0">
              <a:buNone/>
            </a:pPr>
            <a:r>
              <a:rPr lang="en-US" b="1">
                <a:solidFill>
                  <a:srgbClr val="0000FF"/>
                </a:solidFill>
              </a:rPr>
              <a:t>Ví dụ. </a:t>
            </a:r>
            <a:r>
              <a:rPr lang="en-US"/>
              <a:t>Các đồ thị sau có đẳng cấu không? Tại sao?</a:t>
            </a:r>
          </a:p>
        </p:txBody>
      </p:sp>
      <p:pic>
        <p:nvPicPr>
          <p:cNvPr id="43012" name="Picture 2" descr="http://www.cs.odu.edu/~cs772/fall04/lectures/zeroknowled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2486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3124200" y="4648200"/>
            <a:ext cx="2209800" cy="1938338"/>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spcBef>
                <a:spcPct val="0"/>
              </a:spcBef>
            </a:pPr>
            <a:r>
              <a:rPr lang="en-US" sz="2400" dirty="0">
                <a:solidFill>
                  <a:schemeClr val="bg1"/>
                </a:solidFill>
                <a:cs typeface="Arial" charset="0"/>
              </a:rPr>
              <a:t>g – B – 2</a:t>
            </a:r>
          </a:p>
          <a:p>
            <a:pPr eaLnBrk="1" hangingPunct="1">
              <a:spcBef>
                <a:spcPct val="0"/>
              </a:spcBef>
            </a:pPr>
            <a:r>
              <a:rPr lang="en-US" sz="2400" dirty="0">
                <a:solidFill>
                  <a:schemeClr val="bg1"/>
                </a:solidFill>
                <a:cs typeface="Arial" charset="0"/>
              </a:rPr>
              <a:t>f – D – 4</a:t>
            </a:r>
          </a:p>
          <a:p>
            <a:pPr eaLnBrk="1" hangingPunct="1">
              <a:spcBef>
                <a:spcPct val="0"/>
              </a:spcBef>
            </a:pPr>
            <a:r>
              <a:rPr lang="en-US" sz="2400" dirty="0">
                <a:solidFill>
                  <a:schemeClr val="bg1"/>
                </a:solidFill>
                <a:cs typeface="Arial" charset="0"/>
              </a:rPr>
              <a:t>i – A – 1</a:t>
            </a:r>
          </a:p>
          <a:p>
            <a:pPr eaLnBrk="1" hangingPunct="1">
              <a:spcBef>
                <a:spcPct val="0"/>
              </a:spcBef>
            </a:pPr>
            <a:r>
              <a:rPr lang="en-US" sz="2400" dirty="0">
                <a:solidFill>
                  <a:schemeClr val="bg1"/>
                </a:solidFill>
                <a:cs typeface="Arial" charset="0"/>
              </a:rPr>
              <a:t>j – C</a:t>
            </a:r>
            <a:r>
              <a:rPr lang="en-US" sz="2400" dirty="0" smtClean="0">
                <a:solidFill>
                  <a:schemeClr val="bg1"/>
                </a:solidFill>
                <a:cs typeface="Arial" charset="0"/>
              </a:rPr>
              <a:t>– </a:t>
            </a:r>
            <a:r>
              <a:rPr lang="en-US" sz="2400" dirty="0">
                <a:solidFill>
                  <a:schemeClr val="bg1"/>
                </a:solidFill>
                <a:cs typeface="Arial" charset="0"/>
              </a:rPr>
              <a:t>3</a:t>
            </a:r>
          </a:p>
          <a:p>
            <a:pPr eaLnBrk="1" hangingPunct="1">
              <a:spcBef>
                <a:spcPct val="0"/>
              </a:spcBef>
            </a:pPr>
            <a:r>
              <a:rPr lang="en-US" sz="2400" dirty="0">
                <a:solidFill>
                  <a:schemeClr val="bg1"/>
                </a:solidFill>
                <a:cs typeface="Arial" charset="0"/>
              </a:rPr>
              <a:t>h – </a:t>
            </a:r>
            <a:r>
              <a:rPr lang="en-US" sz="2400" dirty="0" smtClean="0">
                <a:solidFill>
                  <a:schemeClr val="bg1"/>
                </a:solidFill>
                <a:cs typeface="Arial" charset="0"/>
              </a:rPr>
              <a:t>E </a:t>
            </a:r>
            <a:r>
              <a:rPr lang="en-US" sz="2400">
                <a:solidFill>
                  <a:schemeClr val="bg1"/>
                </a:solidFill>
                <a:cs typeface="Arial" charset="0"/>
              </a:rPr>
              <a:t>- </a:t>
            </a:r>
            <a:r>
              <a:rPr lang="en-US" sz="2400" smtClean="0">
                <a:solidFill>
                  <a:schemeClr val="bg1"/>
                </a:solidFill>
                <a:cs typeface="Arial" charset="0"/>
              </a:rPr>
              <a:t>5</a:t>
            </a:r>
            <a:endParaRPr lang="en-US" sz="2400" dirty="0">
              <a:solidFill>
                <a:schemeClr val="bg1"/>
              </a:solidFill>
              <a:cs typeface="Arial" charset="0"/>
            </a:endParaRPr>
          </a:p>
        </p:txBody>
      </p:sp>
    </p:spTree>
    <p:extLst>
      <p:ext uri="{BB962C8B-B14F-4D97-AF65-F5344CB8AC3E}">
        <p14:creationId xmlns:p14="http://schemas.microsoft.com/office/powerpoint/2010/main" val="296812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381000" y="1198563"/>
            <a:ext cx="8534400" cy="477837"/>
          </a:xfrm>
        </p:spPr>
        <p:txBody>
          <a:bodyPr/>
          <a:lstStyle/>
          <a:p>
            <a:pPr marL="0" indent="0">
              <a:buNone/>
            </a:pPr>
            <a:r>
              <a:rPr lang="en-US" b="1">
                <a:solidFill>
                  <a:srgbClr val="0000FF"/>
                </a:solidFill>
              </a:rPr>
              <a:t>Ví dụ. </a:t>
            </a:r>
            <a:r>
              <a:rPr lang="en-US"/>
              <a:t>Hai đồ thị sau có đẳng cấu không? Tại sao?</a:t>
            </a:r>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21850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33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 y="0"/>
            <a:ext cx="8610600" cy="963613"/>
          </a:xfrm>
        </p:spPr>
        <p:txBody>
          <a:bodyPr/>
          <a:lstStyle/>
          <a:p>
            <a:pPr eaLnBrk="1" hangingPunct="1"/>
            <a:r>
              <a:rPr lang="en-US" sz="4000" b="1" dirty="0">
                <a:solidFill>
                  <a:srgbClr val="FFFF00"/>
                </a:solidFill>
              </a:rPr>
              <a:t>5. </a:t>
            </a:r>
            <a:r>
              <a:rPr lang="en-US" sz="4000" b="1" dirty="0" err="1">
                <a:solidFill>
                  <a:srgbClr val="FFFF00"/>
                </a:solidFill>
              </a:rPr>
              <a:t>Đường</a:t>
            </a:r>
            <a:r>
              <a:rPr lang="en-US" sz="4000" b="1" dirty="0">
                <a:solidFill>
                  <a:srgbClr val="FFFF00"/>
                </a:solidFill>
              </a:rPr>
              <a:t> </a:t>
            </a:r>
            <a:r>
              <a:rPr lang="en-US" sz="4000" b="1" dirty="0" err="1">
                <a:solidFill>
                  <a:srgbClr val="FFFF00"/>
                </a:solidFill>
              </a:rPr>
              <a:t>đi</a:t>
            </a:r>
            <a:r>
              <a:rPr lang="en-US" sz="4000" b="1" dirty="0">
                <a:solidFill>
                  <a:srgbClr val="FFFF00"/>
                </a:solidFill>
              </a:rPr>
              <a:t>, chu </a:t>
            </a:r>
            <a:r>
              <a:rPr lang="en-US" sz="4000" b="1" dirty="0" err="1">
                <a:solidFill>
                  <a:srgbClr val="FFFF00"/>
                </a:solidFill>
              </a:rPr>
              <a:t>trình</a:t>
            </a:r>
            <a:endParaRPr lang="en-US" sz="4000" b="1" dirty="0">
              <a:solidFill>
                <a:srgbClr val="FFFF00"/>
              </a:solidFill>
            </a:endParaRPr>
          </a:p>
        </p:txBody>
      </p:sp>
      <p:sp>
        <p:nvSpPr>
          <p:cNvPr id="5" name="TextBox 4"/>
          <p:cNvSpPr txBox="1"/>
          <p:nvPr/>
        </p:nvSpPr>
        <p:spPr>
          <a:xfrm>
            <a:off x="152400" y="914400"/>
            <a:ext cx="8534400" cy="5109091"/>
          </a:xfrm>
          <a:prstGeom prst="rect">
            <a:avLst/>
          </a:prstGeom>
          <a:noFill/>
        </p:spPr>
        <p:txBody>
          <a:bodyPr wrap="square" rtlCol="0">
            <a:spAutoFit/>
          </a:bodyPr>
          <a:lstStyle/>
          <a:p>
            <a:pPr marL="342900" indent="-342900" algn="just">
              <a:spcBef>
                <a:spcPts val="1200"/>
              </a:spcBef>
              <a:defRPr/>
            </a:pPr>
            <a:r>
              <a:rPr lang="en-US" sz="2600" dirty="0" err="1">
                <a:solidFill>
                  <a:srgbClr val="0000FF"/>
                </a:solidFill>
                <a:latin typeface="+mn-lt"/>
                <a:cs typeface="+mn-cs"/>
              </a:rPr>
              <a:t>Định</a:t>
            </a:r>
            <a:r>
              <a:rPr lang="en-US" sz="2600" dirty="0">
                <a:solidFill>
                  <a:srgbClr val="0000FF"/>
                </a:solidFill>
                <a:latin typeface="+mn-lt"/>
                <a:cs typeface="+mn-cs"/>
              </a:rPr>
              <a:t> </a:t>
            </a:r>
            <a:r>
              <a:rPr lang="en-US" sz="2600" dirty="0" err="1">
                <a:solidFill>
                  <a:srgbClr val="0000FF"/>
                </a:solidFill>
                <a:latin typeface="+mn-lt"/>
                <a:cs typeface="+mn-cs"/>
              </a:rPr>
              <a:t>nghĩa</a:t>
            </a:r>
            <a:r>
              <a:rPr lang="en-US" sz="2600" dirty="0">
                <a:solidFill>
                  <a:srgbClr val="0000FF"/>
                </a:solidFill>
                <a:latin typeface="+mn-lt"/>
                <a:cs typeface="+mn-cs"/>
              </a:rPr>
              <a:t>. </a:t>
            </a:r>
            <a:r>
              <a:rPr lang="en-US" sz="2600" b="0" dirty="0">
                <a:solidFill>
                  <a:schemeClr val="tx1"/>
                </a:solidFill>
                <a:latin typeface="+mn-lt"/>
              </a:rPr>
              <a:t>Cho G = (V, E) là </a:t>
            </a:r>
            <a:r>
              <a:rPr lang="en-US" sz="2600" b="0" dirty="0" err="1">
                <a:solidFill>
                  <a:schemeClr val="tx1"/>
                </a:solidFill>
                <a:latin typeface="+mn-lt"/>
              </a:rPr>
              <a:t>đồ</a:t>
            </a:r>
            <a:r>
              <a:rPr lang="en-US" sz="2600" b="0" dirty="0">
                <a:solidFill>
                  <a:schemeClr val="tx1"/>
                </a:solidFill>
                <a:latin typeface="+mn-lt"/>
              </a:rPr>
              <a:t> </a:t>
            </a:r>
            <a:r>
              <a:rPr lang="en-US" sz="2600" b="0" dirty="0" err="1">
                <a:solidFill>
                  <a:schemeClr val="tx1"/>
                </a:solidFill>
                <a:latin typeface="+mn-lt"/>
              </a:rPr>
              <a:t>thị</a:t>
            </a:r>
            <a:r>
              <a:rPr lang="en-US" sz="2600" b="0" dirty="0">
                <a:solidFill>
                  <a:schemeClr val="tx1"/>
                </a:solidFill>
                <a:latin typeface="+mn-lt"/>
              </a:rPr>
              <a:t> </a:t>
            </a:r>
            <a:r>
              <a:rPr lang="en-US" sz="2600" b="0" dirty="0" err="1">
                <a:solidFill>
                  <a:schemeClr val="tx1"/>
                </a:solidFill>
                <a:latin typeface="+mn-lt"/>
              </a:rPr>
              <a:t>vô</a:t>
            </a:r>
            <a:r>
              <a:rPr lang="en-US" sz="2600" b="0" dirty="0">
                <a:solidFill>
                  <a:schemeClr val="tx1"/>
                </a:solidFill>
                <a:latin typeface="+mn-lt"/>
              </a:rPr>
              <a:t> hướng và </a:t>
            </a:r>
            <a:r>
              <a:rPr lang="en-US" sz="2600" b="0" dirty="0" err="1">
                <a:solidFill>
                  <a:schemeClr val="tx1"/>
                </a:solidFill>
                <a:latin typeface="+mn-lt"/>
              </a:rPr>
              <a:t>hai</a:t>
            </a:r>
            <a:r>
              <a:rPr lang="en-US" sz="2600" b="0" dirty="0">
                <a:solidFill>
                  <a:schemeClr val="tx1"/>
                </a:solidFill>
                <a:latin typeface="+mn-lt"/>
              </a:rPr>
              <a:t> </a:t>
            </a:r>
            <a:r>
              <a:rPr lang="en-US" sz="2600" b="0" dirty="0" err="1">
                <a:solidFill>
                  <a:schemeClr val="tx1"/>
                </a:solidFill>
                <a:latin typeface="+mn-lt"/>
              </a:rPr>
              <a:t>đỉnh</a:t>
            </a:r>
            <a:r>
              <a:rPr lang="en-US" sz="2600" b="0" dirty="0">
                <a:solidFill>
                  <a:schemeClr val="tx1"/>
                </a:solidFill>
                <a:latin typeface="+mn-lt"/>
              </a:rPr>
              <a:t> u, v. </a:t>
            </a:r>
            <a:r>
              <a:rPr lang="en-US" sz="2600" b="0" dirty="0" err="1">
                <a:solidFill>
                  <a:schemeClr val="tx1"/>
                </a:solidFill>
                <a:latin typeface="+mn-lt"/>
              </a:rPr>
              <a:t>Khi</a:t>
            </a:r>
            <a:r>
              <a:rPr lang="en-US" sz="2600" b="0" dirty="0">
                <a:solidFill>
                  <a:schemeClr val="tx1"/>
                </a:solidFill>
                <a:latin typeface="+mn-lt"/>
              </a:rPr>
              <a:t> đó</a:t>
            </a:r>
            <a:endParaRPr lang="en-US" sz="2600" b="0" dirty="0">
              <a:solidFill>
                <a:schemeClr val="tx1"/>
              </a:solidFill>
              <a:latin typeface="+mn-lt"/>
              <a:sym typeface="Symbol" pitchFamily="18" charset="2"/>
            </a:endParaRPr>
          </a:p>
          <a:p>
            <a:pPr algn="just">
              <a:spcBef>
                <a:spcPts val="1200"/>
              </a:spcBef>
              <a:defRPr/>
            </a:pPr>
            <a:r>
              <a:rPr lang="en-US" sz="2600" b="0" i="1" dirty="0">
                <a:solidFill>
                  <a:schemeClr val="tx1"/>
                </a:solidFill>
                <a:latin typeface="+mn-lt"/>
                <a:sym typeface="Symbol" pitchFamily="18" charset="2"/>
              </a:rPr>
              <a:t>a) </a:t>
            </a:r>
            <a:r>
              <a:rPr lang="en-US" sz="2600" i="1" dirty="0" err="1">
                <a:solidFill>
                  <a:srgbClr val="00CC00"/>
                </a:solidFill>
                <a:latin typeface="+mn-lt"/>
                <a:sym typeface="Symbol" pitchFamily="18" charset="2"/>
              </a:rPr>
              <a:t>Đường</a:t>
            </a:r>
            <a:r>
              <a:rPr lang="en-US" sz="2600" i="1" dirty="0">
                <a:solidFill>
                  <a:srgbClr val="00CC00"/>
                </a:solidFill>
                <a:latin typeface="+mn-lt"/>
                <a:sym typeface="Symbol" pitchFamily="18" charset="2"/>
              </a:rPr>
              <a:t> </a:t>
            </a:r>
            <a:r>
              <a:rPr lang="en-US" sz="2600" i="1" dirty="0" err="1">
                <a:solidFill>
                  <a:srgbClr val="00CC00"/>
                </a:solidFill>
                <a:latin typeface="+mn-lt"/>
                <a:sym typeface="Symbol" pitchFamily="18" charset="2"/>
              </a:rPr>
              <a:t>đi</a:t>
            </a:r>
            <a:r>
              <a:rPr lang="en-US" sz="2600" dirty="0">
                <a:solidFill>
                  <a:srgbClr val="00CC00"/>
                </a:solidFill>
                <a:latin typeface="+mn-lt"/>
                <a:sym typeface="Symbol" pitchFamily="18" charset="2"/>
              </a:rPr>
              <a:t> </a:t>
            </a:r>
            <a:r>
              <a:rPr lang="en-US" sz="2600" b="0" dirty="0">
                <a:solidFill>
                  <a:schemeClr val="tx1"/>
                </a:solidFill>
                <a:latin typeface="+mn-lt"/>
                <a:sym typeface="Symbol" pitchFamily="18" charset="2"/>
              </a:rPr>
              <a:t>(</a:t>
            </a:r>
            <a:r>
              <a:rPr lang="en-US" sz="2600" dirty="0">
                <a:solidFill>
                  <a:schemeClr val="tx1"/>
                </a:solidFill>
                <a:latin typeface="+mn-lt"/>
                <a:sym typeface="Symbol" pitchFamily="18" charset="2"/>
              </a:rPr>
              <a:t>path</a:t>
            </a:r>
            <a:r>
              <a:rPr lang="en-US" sz="2600" b="0" dirty="0">
                <a:solidFill>
                  <a:schemeClr val="tx1"/>
                </a:solidFill>
                <a:latin typeface="+mn-lt"/>
                <a:sym typeface="Symbol" pitchFamily="18" charset="2"/>
              </a:rPr>
              <a:t>) có </a:t>
            </a:r>
            <a:r>
              <a:rPr lang="en-US" sz="2600" b="0" dirty="0" err="1">
                <a:solidFill>
                  <a:schemeClr val="tx1"/>
                </a:solidFill>
                <a:latin typeface="+mn-lt"/>
                <a:sym typeface="Symbol" pitchFamily="18" charset="2"/>
              </a:rPr>
              <a:t>chiều</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dài</a:t>
            </a:r>
            <a:r>
              <a:rPr lang="en-US" sz="2600" b="0" dirty="0">
                <a:solidFill>
                  <a:schemeClr val="tx1"/>
                </a:solidFill>
                <a:latin typeface="+mn-lt"/>
                <a:sym typeface="Symbol" pitchFamily="18" charset="2"/>
              </a:rPr>
              <a:t> k </a:t>
            </a:r>
            <a:r>
              <a:rPr lang="en-US" sz="2600" b="0" dirty="0" err="1">
                <a:solidFill>
                  <a:schemeClr val="tx1"/>
                </a:solidFill>
                <a:latin typeface="+mn-lt"/>
                <a:sym typeface="Symbol" pitchFamily="18" charset="2"/>
              </a:rPr>
              <a:t>nối</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hai</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đỉnh</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u,v</a:t>
            </a:r>
            <a:r>
              <a:rPr lang="en-US" sz="2600" b="0" dirty="0">
                <a:solidFill>
                  <a:schemeClr val="tx1"/>
                </a:solidFill>
                <a:latin typeface="+mn-lt"/>
                <a:sym typeface="Symbol" pitchFamily="18" charset="2"/>
              </a:rPr>
              <a:t> là </a:t>
            </a:r>
            <a:r>
              <a:rPr lang="en-US" sz="2600" b="0" dirty="0" err="1">
                <a:solidFill>
                  <a:schemeClr val="tx1"/>
                </a:solidFill>
                <a:latin typeface="+mn-lt"/>
                <a:sym typeface="Symbol" pitchFamily="18" charset="2"/>
              </a:rPr>
              <a:t>dãy</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đỉnh</a:t>
            </a:r>
            <a:r>
              <a:rPr lang="en-US" sz="2600" b="0" dirty="0">
                <a:solidFill>
                  <a:schemeClr val="tx1"/>
                </a:solidFill>
                <a:latin typeface="+mn-lt"/>
                <a:sym typeface="Symbol" pitchFamily="18" charset="2"/>
              </a:rPr>
              <a:t> và </a:t>
            </a:r>
            <a:r>
              <a:rPr lang="en-US" sz="2600" b="0" dirty="0" err="1">
                <a:solidFill>
                  <a:schemeClr val="tx1"/>
                </a:solidFill>
                <a:latin typeface="+mn-lt"/>
                <a:sym typeface="Symbol" pitchFamily="18" charset="2"/>
              </a:rPr>
              <a:t>cạnh</a:t>
            </a:r>
            <a:r>
              <a:rPr lang="en-US" sz="2600" b="0" dirty="0">
                <a:solidFill>
                  <a:schemeClr val="tx1"/>
                </a:solidFill>
                <a:latin typeface="+mn-lt"/>
                <a:sym typeface="Symbol" pitchFamily="18" charset="2"/>
              </a:rPr>
              <a:t> liên tiếp </a:t>
            </a:r>
            <a:r>
              <a:rPr lang="en-US" sz="2600" b="0" dirty="0" err="1">
                <a:solidFill>
                  <a:schemeClr val="tx1"/>
                </a:solidFill>
                <a:latin typeface="+mn-lt"/>
                <a:sym typeface="Symbol" pitchFamily="18" charset="2"/>
              </a:rPr>
              <a:t>nhau</a:t>
            </a:r>
            <a:r>
              <a:rPr lang="en-US" sz="2600" b="0" dirty="0">
                <a:solidFill>
                  <a:schemeClr val="tx1"/>
                </a:solidFill>
                <a:latin typeface="+mn-lt"/>
                <a:sym typeface="Symbol" pitchFamily="18" charset="2"/>
              </a:rPr>
              <a:t> </a:t>
            </a:r>
            <a:r>
              <a:rPr lang="en-US" sz="2600" dirty="0">
                <a:solidFill>
                  <a:srgbClr val="C00000"/>
                </a:solidFill>
                <a:latin typeface="+mn-lt"/>
                <a:sym typeface="Symbol" pitchFamily="18" charset="2"/>
              </a:rPr>
              <a:t>v</a:t>
            </a:r>
            <a:r>
              <a:rPr lang="en-US" sz="2600" baseline="-25000" dirty="0">
                <a:solidFill>
                  <a:srgbClr val="C00000"/>
                </a:solidFill>
                <a:latin typeface="+mn-lt"/>
                <a:sym typeface="Symbol" pitchFamily="18" charset="2"/>
              </a:rPr>
              <a:t>0</a:t>
            </a:r>
            <a:r>
              <a:rPr lang="en-US" sz="2600" dirty="0">
                <a:solidFill>
                  <a:srgbClr val="C00000"/>
                </a:solidFill>
                <a:latin typeface="+mn-lt"/>
                <a:sym typeface="Symbol" pitchFamily="18" charset="2"/>
              </a:rPr>
              <a:t>e</a:t>
            </a:r>
            <a:r>
              <a:rPr lang="en-US" sz="2600" baseline="-25000" dirty="0">
                <a:solidFill>
                  <a:srgbClr val="C00000"/>
                </a:solidFill>
                <a:latin typeface="+mn-lt"/>
                <a:sym typeface="Symbol" pitchFamily="18" charset="2"/>
              </a:rPr>
              <a:t>1</a:t>
            </a:r>
            <a:r>
              <a:rPr lang="en-US" sz="2600" dirty="0">
                <a:solidFill>
                  <a:srgbClr val="C00000"/>
                </a:solidFill>
                <a:latin typeface="+mn-lt"/>
                <a:sym typeface="Symbol" pitchFamily="18" charset="2"/>
              </a:rPr>
              <a:t>v</a:t>
            </a:r>
            <a:r>
              <a:rPr lang="en-US" sz="2600" baseline="-25000" dirty="0">
                <a:solidFill>
                  <a:srgbClr val="C00000"/>
                </a:solidFill>
                <a:latin typeface="+mn-lt"/>
                <a:sym typeface="Symbol" pitchFamily="18" charset="2"/>
              </a:rPr>
              <a:t>1</a:t>
            </a:r>
            <a:r>
              <a:rPr lang="en-US" sz="2600" dirty="0">
                <a:solidFill>
                  <a:srgbClr val="C00000"/>
                </a:solidFill>
                <a:latin typeface="+mn-lt"/>
                <a:sym typeface="Symbol" pitchFamily="18" charset="2"/>
              </a:rPr>
              <a:t>e</a:t>
            </a:r>
            <a:r>
              <a:rPr lang="en-US" sz="2600" baseline="-25000" dirty="0">
                <a:solidFill>
                  <a:srgbClr val="C00000"/>
                </a:solidFill>
                <a:latin typeface="+mn-lt"/>
                <a:sym typeface="Symbol" pitchFamily="18" charset="2"/>
              </a:rPr>
              <a:t>2</a:t>
            </a:r>
            <a:r>
              <a:rPr lang="en-US" sz="2600" dirty="0">
                <a:solidFill>
                  <a:srgbClr val="C00000"/>
                </a:solidFill>
                <a:latin typeface="+mn-lt"/>
                <a:sym typeface="Symbol" pitchFamily="18" charset="2"/>
              </a:rPr>
              <a:t>…v</a:t>
            </a:r>
            <a:r>
              <a:rPr lang="en-US" sz="2600" baseline="-25000" dirty="0">
                <a:solidFill>
                  <a:srgbClr val="C00000"/>
                </a:solidFill>
                <a:latin typeface="+mn-lt"/>
                <a:sym typeface="Symbol" pitchFamily="18" charset="2"/>
              </a:rPr>
              <a:t>k-1</a:t>
            </a:r>
            <a:r>
              <a:rPr lang="en-US" sz="2600" dirty="0">
                <a:solidFill>
                  <a:srgbClr val="C00000"/>
                </a:solidFill>
                <a:latin typeface="+mn-lt"/>
                <a:sym typeface="Symbol" pitchFamily="18" charset="2"/>
              </a:rPr>
              <a:t>e</a:t>
            </a:r>
            <a:r>
              <a:rPr lang="en-US" sz="2600" baseline="-25000" dirty="0">
                <a:solidFill>
                  <a:srgbClr val="C00000"/>
                </a:solidFill>
                <a:latin typeface="+mn-lt"/>
                <a:sym typeface="Symbol" pitchFamily="18" charset="2"/>
              </a:rPr>
              <a:t>k</a:t>
            </a:r>
            <a:r>
              <a:rPr lang="en-US" sz="2600" dirty="0">
                <a:solidFill>
                  <a:srgbClr val="C00000"/>
                </a:solidFill>
                <a:latin typeface="+mn-lt"/>
                <a:sym typeface="Symbol" pitchFamily="18" charset="2"/>
              </a:rPr>
              <a:t>v</a:t>
            </a:r>
            <a:r>
              <a:rPr lang="en-US" sz="2600" baseline="-25000" dirty="0">
                <a:solidFill>
                  <a:srgbClr val="C00000"/>
                </a:solidFill>
                <a:latin typeface="+mn-lt"/>
                <a:sym typeface="Symbol" pitchFamily="18" charset="2"/>
              </a:rPr>
              <a:t>k</a:t>
            </a:r>
            <a:r>
              <a:rPr lang="en-US" sz="2600" b="0" baseline="-25000" dirty="0">
                <a:solidFill>
                  <a:schemeClr val="tx1"/>
                </a:solidFill>
                <a:latin typeface="+mn-lt"/>
                <a:sym typeface="Symbol" pitchFamily="18" charset="2"/>
              </a:rPr>
              <a:t>  </a:t>
            </a:r>
            <a:r>
              <a:rPr lang="en-US" sz="2600" b="0" dirty="0" err="1">
                <a:solidFill>
                  <a:schemeClr val="tx1"/>
                </a:solidFill>
                <a:latin typeface="+mn-lt"/>
                <a:sym typeface="Symbol" pitchFamily="18" charset="2"/>
              </a:rPr>
              <a:t>sao</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cho</a:t>
            </a:r>
            <a:r>
              <a:rPr lang="en-US" sz="2600" b="0" dirty="0">
                <a:solidFill>
                  <a:schemeClr val="tx1"/>
                </a:solidFill>
                <a:latin typeface="+mn-lt"/>
                <a:sym typeface="Symbol" pitchFamily="18" charset="2"/>
              </a:rPr>
              <a:t>:</a:t>
            </a:r>
          </a:p>
          <a:p>
            <a:pPr marL="342900" indent="-342900" algn="just">
              <a:spcBef>
                <a:spcPts val="1200"/>
              </a:spcBef>
              <a:defRPr/>
            </a:pPr>
            <a:r>
              <a:rPr lang="en-US" sz="2600" b="0" dirty="0">
                <a:solidFill>
                  <a:schemeClr val="tx1"/>
                </a:solidFill>
                <a:latin typeface="+mn-lt"/>
                <a:sym typeface="Symbol" pitchFamily="18" charset="2"/>
              </a:rPr>
              <a:t>			 v</a:t>
            </a:r>
            <a:r>
              <a:rPr lang="en-US" sz="2600" b="0" baseline="-25000" dirty="0">
                <a:solidFill>
                  <a:schemeClr val="tx1"/>
                </a:solidFill>
                <a:latin typeface="+mn-lt"/>
                <a:sym typeface="Symbol" pitchFamily="18" charset="2"/>
              </a:rPr>
              <a:t>0</a:t>
            </a:r>
            <a:r>
              <a:rPr lang="en-US" sz="2600" b="0" dirty="0">
                <a:solidFill>
                  <a:schemeClr val="tx1"/>
                </a:solidFill>
                <a:latin typeface="+mn-lt"/>
                <a:sym typeface="Symbol" pitchFamily="18" charset="2"/>
              </a:rPr>
              <a:t>=u, </a:t>
            </a:r>
            <a:r>
              <a:rPr lang="en-US" sz="2600" b="0" dirty="0" err="1">
                <a:solidFill>
                  <a:schemeClr val="tx1"/>
                </a:solidFill>
                <a:latin typeface="+mn-lt"/>
                <a:sym typeface="Symbol" pitchFamily="18" charset="2"/>
              </a:rPr>
              <a:t>v</a:t>
            </a:r>
            <a:r>
              <a:rPr lang="en-US" sz="2600" b="0" baseline="-25000" dirty="0" err="1">
                <a:solidFill>
                  <a:schemeClr val="tx1"/>
                </a:solidFill>
                <a:latin typeface="+mn-lt"/>
                <a:sym typeface="Symbol" pitchFamily="18" charset="2"/>
              </a:rPr>
              <a:t>k</a:t>
            </a:r>
            <a:r>
              <a:rPr lang="en-US" sz="2600" b="0" dirty="0">
                <a:solidFill>
                  <a:schemeClr val="tx1"/>
                </a:solidFill>
                <a:latin typeface="+mn-lt"/>
                <a:sym typeface="Symbol" pitchFamily="18" charset="2"/>
              </a:rPr>
              <a:t> = v và </a:t>
            </a:r>
            <a:r>
              <a:rPr lang="en-US" sz="2600" b="0" dirty="0" err="1">
                <a:solidFill>
                  <a:schemeClr val="tx1"/>
                </a:solidFill>
                <a:latin typeface="+mn-lt"/>
                <a:sym typeface="Symbol" pitchFamily="18" charset="2"/>
              </a:rPr>
              <a:t>e</a:t>
            </a:r>
            <a:r>
              <a:rPr lang="en-US" sz="2600" b="0" baseline="-25000" dirty="0" err="1">
                <a:solidFill>
                  <a:schemeClr val="tx1"/>
                </a:solidFill>
                <a:latin typeface="+mn-lt"/>
                <a:sym typeface="Symbol" pitchFamily="18" charset="2"/>
              </a:rPr>
              <a:t>i</a:t>
            </a:r>
            <a:r>
              <a:rPr lang="en-US" sz="2600" b="0" dirty="0">
                <a:solidFill>
                  <a:schemeClr val="tx1"/>
                </a:solidFill>
                <a:latin typeface="+mn-lt"/>
                <a:sym typeface="Symbol" pitchFamily="18" charset="2"/>
              </a:rPr>
              <a:t>=v</a:t>
            </a:r>
            <a:r>
              <a:rPr lang="en-US" sz="2600" b="0" baseline="-25000" dirty="0">
                <a:solidFill>
                  <a:schemeClr val="tx1"/>
                </a:solidFill>
                <a:latin typeface="+mn-lt"/>
                <a:sym typeface="Symbol" pitchFamily="18" charset="2"/>
              </a:rPr>
              <a:t>i-1</a:t>
            </a:r>
            <a:r>
              <a:rPr lang="en-US" sz="2600" b="0" dirty="0">
                <a:solidFill>
                  <a:schemeClr val="tx1"/>
                </a:solidFill>
                <a:latin typeface="+mn-lt"/>
                <a:sym typeface="Symbol" pitchFamily="18" charset="2"/>
              </a:rPr>
              <a:t>v</a:t>
            </a:r>
            <a:r>
              <a:rPr lang="en-US" sz="2600" b="0" baseline="-25000" dirty="0">
                <a:solidFill>
                  <a:schemeClr val="tx1"/>
                </a:solidFill>
                <a:latin typeface="+mn-lt"/>
                <a:sym typeface="Symbol" pitchFamily="18" charset="2"/>
              </a:rPr>
              <a:t>i</a:t>
            </a:r>
            <a:r>
              <a:rPr lang="en-US" sz="2600" b="0" dirty="0">
                <a:solidFill>
                  <a:schemeClr val="tx1"/>
                </a:solidFill>
                <a:latin typeface="+mn-lt"/>
                <a:sym typeface="Symbol" pitchFamily="18" charset="2"/>
              </a:rPr>
              <a:t>  , </a:t>
            </a:r>
            <a:r>
              <a:rPr lang="en-US" sz="2600" b="0" dirty="0" err="1">
                <a:solidFill>
                  <a:schemeClr val="tx1"/>
                </a:solidFill>
                <a:latin typeface="+mn-lt"/>
                <a:sym typeface="Symbol" pitchFamily="18" charset="2"/>
              </a:rPr>
              <a:t>i</a:t>
            </a:r>
            <a:r>
              <a:rPr lang="en-US" sz="2600" b="0" dirty="0">
                <a:solidFill>
                  <a:schemeClr val="tx1"/>
                </a:solidFill>
                <a:latin typeface="+mn-lt"/>
                <a:sym typeface="Symbol" pitchFamily="18" charset="2"/>
              </a:rPr>
              <a:t>=1,2,…,k</a:t>
            </a:r>
          </a:p>
          <a:p>
            <a:pPr algn="just" eaLnBrk="1" hangingPunct="1">
              <a:spcBef>
                <a:spcPts val="1200"/>
              </a:spcBef>
              <a:defRPr/>
            </a:pPr>
            <a:r>
              <a:rPr lang="en-US" sz="2600" b="0" dirty="0">
                <a:solidFill>
                  <a:schemeClr val="tx1"/>
                </a:solidFill>
                <a:latin typeface="+mn-lt"/>
              </a:rPr>
              <a:t> </a:t>
            </a:r>
            <a:r>
              <a:rPr lang="en-US" sz="2600" b="0" dirty="0" err="1">
                <a:solidFill>
                  <a:schemeClr val="tx1"/>
                </a:solidFill>
                <a:latin typeface="+mn-lt"/>
              </a:rPr>
              <a:t>Đường</a:t>
            </a:r>
            <a:r>
              <a:rPr lang="en-US" sz="2600" b="0" dirty="0">
                <a:solidFill>
                  <a:schemeClr val="tx1"/>
                </a:solidFill>
                <a:latin typeface="+mn-lt"/>
              </a:rPr>
              <a:t> </a:t>
            </a:r>
            <a:r>
              <a:rPr lang="en-US" sz="2600" b="0" dirty="0" err="1">
                <a:solidFill>
                  <a:schemeClr val="tx1"/>
                </a:solidFill>
                <a:latin typeface="+mn-lt"/>
              </a:rPr>
              <a:t>đi</a:t>
            </a:r>
            <a:r>
              <a:rPr lang="en-US" sz="2600" b="0" dirty="0">
                <a:solidFill>
                  <a:schemeClr val="tx1"/>
                </a:solidFill>
                <a:latin typeface="+mn-lt"/>
              </a:rPr>
              <a:t> </a:t>
            </a:r>
            <a:r>
              <a:rPr lang="en-US" sz="2600" i="1" dirty="0" err="1">
                <a:solidFill>
                  <a:srgbClr val="00CC00"/>
                </a:solidFill>
              </a:rPr>
              <a:t>đơn</a:t>
            </a:r>
            <a:r>
              <a:rPr lang="en-US" sz="2600" i="1" dirty="0">
                <a:solidFill>
                  <a:srgbClr val="00CC00"/>
                </a:solidFill>
              </a:rPr>
              <a:t> </a:t>
            </a:r>
            <a:r>
              <a:rPr lang="en-US" sz="2600" dirty="0">
                <a:solidFill>
                  <a:srgbClr val="003300"/>
                </a:solidFill>
              </a:rPr>
              <a:t>(simple) </a:t>
            </a:r>
            <a:r>
              <a:rPr lang="en-US" sz="2600" b="0" i="1" dirty="0" err="1">
                <a:solidFill>
                  <a:schemeClr val="tx1"/>
                </a:solidFill>
              </a:rPr>
              <a:t>là</a:t>
            </a:r>
            <a:r>
              <a:rPr lang="en-US" sz="2600" b="0" i="1" dirty="0">
                <a:solidFill>
                  <a:schemeClr val="tx1"/>
                </a:solidFill>
              </a:rPr>
              <a:t> </a:t>
            </a:r>
            <a:r>
              <a:rPr lang="en-US" sz="2600" b="0" i="1" dirty="0" err="1">
                <a:solidFill>
                  <a:schemeClr val="tx1"/>
                </a:solidFill>
              </a:rPr>
              <a:t>đường</a:t>
            </a:r>
            <a:r>
              <a:rPr lang="en-US" sz="2600" b="0" i="1" dirty="0">
                <a:solidFill>
                  <a:schemeClr val="tx1"/>
                </a:solidFill>
              </a:rPr>
              <a:t> đi </a:t>
            </a:r>
            <a:r>
              <a:rPr lang="en-US" sz="2600" b="0" i="1" dirty="0" err="1">
                <a:solidFill>
                  <a:schemeClr val="tx1"/>
                </a:solidFill>
              </a:rPr>
              <a:t>mà</a:t>
            </a:r>
            <a:r>
              <a:rPr lang="en-US" sz="2600" b="0" i="1" dirty="0">
                <a:solidFill>
                  <a:schemeClr val="tx1"/>
                </a:solidFill>
              </a:rPr>
              <a:t> không có </a:t>
            </a:r>
            <a:r>
              <a:rPr lang="en-US" sz="2600" b="0" i="1" dirty="0" err="1">
                <a:solidFill>
                  <a:schemeClr val="tx1"/>
                </a:solidFill>
              </a:rPr>
              <a:t>cạnh</a:t>
            </a:r>
            <a:r>
              <a:rPr lang="en-US" sz="2600" b="0" i="1" dirty="0">
                <a:solidFill>
                  <a:schemeClr val="tx1"/>
                </a:solidFill>
              </a:rPr>
              <a:t> nào </a:t>
            </a:r>
            <a:r>
              <a:rPr lang="en-US" sz="2600" b="0" dirty="0" err="1">
                <a:solidFill>
                  <a:schemeClr val="tx1"/>
                </a:solidFill>
                <a:latin typeface="+mn-lt"/>
              </a:rPr>
              <a:t>xuất</a:t>
            </a:r>
            <a:r>
              <a:rPr lang="en-US" sz="2600" b="0" dirty="0">
                <a:solidFill>
                  <a:schemeClr val="tx1"/>
                </a:solidFill>
                <a:latin typeface="+mn-lt"/>
              </a:rPr>
              <a:t> </a:t>
            </a:r>
            <a:r>
              <a:rPr lang="en-US" sz="2600" b="0" dirty="0" err="1">
                <a:solidFill>
                  <a:schemeClr val="tx1"/>
                </a:solidFill>
                <a:latin typeface="+mn-lt"/>
              </a:rPr>
              <a:t>hiện</a:t>
            </a:r>
            <a:r>
              <a:rPr lang="en-US" sz="2600" b="0" dirty="0">
                <a:solidFill>
                  <a:schemeClr val="tx1"/>
                </a:solidFill>
                <a:latin typeface="+mn-lt"/>
              </a:rPr>
              <a:t> quá </a:t>
            </a:r>
            <a:r>
              <a:rPr lang="en-US" sz="2600" b="0" dirty="0" err="1">
                <a:solidFill>
                  <a:schemeClr val="tx1"/>
                </a:solidFill>
                <a:latin typeface="+mn-lt"/>
              </a:rPr>
              <a:t>một</a:t>
            </a:r>
            <a:r>
              <a:rPr lang="en-US" sz="2600" b="0" dirty="0">
                <a:solidFill>
                  <a:schemeClr val="tx1"/>
                </a:solidFill>
                <a:latin typeface="+mn-lt"/>
              </a:rPr>
              <a:t> </a:t>
            </a:r>
            <a:r>
              <a:rPr lang="en-US" sz="2600" b="0" dirty="0" err="1" smtClean="0">
                <a:solidFill>
                  <a:schemeClr val="tx1"/>
                </a:solidFill>
                <a:latin typeface="+mn-lt"/>
              </a:rPr>
              <a:t>lần</a:t>
            </a:r>
            <a:r>
              <a:rPr lang="en-US" sz="2600" b="0" dirty="0" smtClean="0">
                <a:solidFill>
                  <a:schemeClr val="tx1"/>
                </a:solidFill>
                <a:latin typeface="+mn-lt"/>
              </a:rPr>
              <a:t>. </a:t>
            </a:r>
            <a:r>
              <a:rPr lang="en-US" sz="2600" b="0" dirty="0" err="1" smtClean="0">
                <a:solidFill>
                  <a:schemeClr val="tx1"/>
                </a:solidFill>
                <a:latin typeface="+mn-lt"/>
              </a:rPr>
              <a:t>Đường</a:t>
            </a:r>
            <a:r>
              <a:rPr lang="en-US" sz="2600" b="0" dirty="0" smtClean="0">
                <a:solidFill>
                  <a:schemeClr val="tx1"/>
                </a:solidFill>
                <a:latin typeface="+mn-lt"/>
              </a:rPr>
              <a:t> </a:t>
            </a:r>
            <a:r>
              <a:rPr lang="en-US" sz="2600" b="0" dirty="0" err="1" smtClean="0">
                <a:solidFill>
                  <a:schemeClr val="tx1"/>
                </a:solidFill>
                <a:latin typeface="+mn-lt"/>
              </a:rPr>
              <a:t>đi</a:t>
            </a:r>
            <a:r>
              <a:rPr lang="en-US" sz="2600" b="0" dirty="0" smtClean="0">
                <a:solidFill>
                  <a:schemeClr val="tx1"/>
                </a:solidFill>
                <a:latin typeface="+mn-lt"/>
              </a:rPr>
              <a:t> </a:t>
            </a:r>
            <a:r>
              <a:rPr lang="en-US" sz="2600" dirty="0" err="1">
                <a:solidFill>
                  <a:srgbClr val="00CC00"/>
                </a:solidFill>
                <a:latin typeface="+mn-lt"/>
              </a:rPr>
              <a:t>sơ</a:t>
            </a:r>
            <a:r>
              <a:rPr lang="en-US" sz="2600" dirty="0">
                <a:solidFill>
                  <a:srgbClr val="00CC00"/>
                </a:solidFill>
                <a:latin typeface="+mn-lt"/>
              </a:rPr>
              <a:t> </a:t>
            </a:r>
            <a:r>
              <a:rPr lang="en-US" sz="2600" dirty="0" err="1" smtClean="0">
                <a:solidFill>
                  <a:srgbClr val="00CC00"/>
                </a:solidFill>
                <a:latin typeface="+mn-lt"/>
              </a:rPr>
              <a:t>cấp</a:t>
            </a:r>
            <a:r>
              <a:rPr lang="en-US" sz="2600" dirty="0" smtClean="0">
                <a:solidFill>
                  <a:srgbClr val="00CC00"/>
                </a:solidFill>
                <a:latin typeface="+mn-lt"/>
              </a:rPr>
              <a:t>  </a:t>
            </a:r>
            <a:r>
              <a:rPr lang="en-US" sz="2600" b="0" dirty="0" err="1" smtClean="0">
                <a:solidFill>
                  <a:schemeClr val="tx1"/>
                </a:solidFill>
                <a:latin typeface="+mn-lt"/>
              </a:rPr>
              <a:t>là</a:t>
            </a:r>
            <a:r>
              <a:rPr lang="en-US" sz="2600" b="0" dirty="0" smtClean="0">
                <a:solidFill>
                  <a:schemeClr val="tx1"/>
                </a:solidFill>
                <a:latin typeface="+mn-lt"/>
              </a:rPr>
              <a:t> </a:t>
            </a:r>
            <a:r>
              <a:rPr lang="en-US" sz="2600" b="0" dirty="0" err="1" smtClean="0">
                <a:solidFill>
                  <a:schemeClr val="tx1"/>
                </a:solidFill>
                <a:latin typeface="+mn-lt"/>
              </a:rPr>
              <a:t>đường</a:t>
            </a:r>
            <a:r>
              <a:rPr lang="en-US" sz="2600" b="0" dirty="0" smtClean="0">
                <a:solidFill>
                  <a:schemeClr val="tx1"/>
                </a:solidFill>
                <a:latin typeface="+mn-lt"/>
              </a:rPr>
              <a:t> </a:t>
            </a:r>
            <a:r>
              <a:rPr lang="en-US" sz="2600" b="0" dirty="0" err="1" smtClean="0">
                <a:solidFill>
                  <a:schemeClr val="tx1"/>
                </a:solidFill>
                <a:latin typeface="+mn-lt"/>
              </a:rPr>
              <a:t>đi</a:t>
            </a:r>
            <a:r>
              <a:rPr lang="en-US" sz="2600" b="0" dirty="0" smtClean="0">
                <a:solidFill>
                  <a:schemeClr val="tx1"/>
                </a:solidFill>
                <a:latin typeface="+mn-lt"/>
              </a:rPr>
              <a:t> </a:t>
            </a:r>
            <a:r>
              <a:rPr lang="en-US" sz="2600" b="0" dirty="0" err="1" smtClean="0">
                <a:solidFill>
                  <a:schemeClr val="tx1"/>
                </a:solidFill>
                <a:latin typeface="+mn-lt"/>
              </a:rPr>
              <a:t>mà</a:t>
            </a:r>
            <a:r>
              <a:rPr lang="en-US" sz="2600" b="0" dirty="0" smtClean="0">
                <a:solidFill>
                  <a:schemeClr val="tx1"/>
                </a:solidFill>
                <a:latin typeface="+mn-lt"/>
              </a:rPr>
              <a:t> </a:t>
            </a:r>
            <a:r>
              <a:rPr lang="en-US" sz="2600" b="0" dirty="0">
                <a:solidFill>
                  <a:schemeClr val="tx1"/>
                </a:solidFill>
                <a:latin typeface="+mn-lt"/>
              </a:rPr>
              <a:t>không có </a:t>
            </a:r>
            <a:r>
              <a:rPr lang="en-US" sz="2600" b="0" dirty="0" err="1">
                <a:solidFill>
                  <a:schemeClr val="tx1"/>
                </a:solidFill>
                <a:latin typeface="+mn-lt"/>
              </a:rPr>
              <a:t>đỉnh</a:t>
            </a:r>
            <a:r>
              <a:rPr lang="en-US" sz="2600" b="0" dirty="0">
                <a:solidFill>
                  <a:schemeClr val="tx1"/>
                </a:solidFill>
                <a:latin typeface="+mn-lt"/>
              </a:rPr>
              <a:t> nào </a:t>
            </a:r>
            <a:r>
              <a:rPr lang="en-US" sz="2600" b="0" dirty="0" err="1">
                <a:solidFill>
                  <a:schemeClr val="tx1"/>
                </a:solidFill>
                <a:latin typeface="+mn-lt"/>
              </a:rPr>
              <a:t>xuất</a:t>
            </a:r>
            <a:r>
              <a:rPr lang="en-US" sz="2600" b="0" dirty="0">
                <a:solidFill>
                  <a:schemeClr val="tx1"/>
                </a:solidFill>
                <a:latin typeface="+mn-lt"/>
              </a:rPr>
              <a:t> </a:t>
            </a:r>
            <a:r>
              <a:rPr lang="en-US" sz="2600" b="0" dirty="0" err="1">
                <a:solidFill>
                  <a:schemeClr val="tx1"/>
                </a:solidFill>
                <a:latin typeface="+mn-lt"/>
              </a:rPr>
              <a:t>hiện</a:t>
            </a:r>
            <a:r>
              <a:rPr lang="en-US" sz="2600" b="0" dirty="0">
                <a:solidFill>
                  <a:schemeClr val="tx1"/>
                </a:solidFill>
                <a:latin typeface="+mn-lt"/>
              </a:rPr>
              <a:t> quá </a:t>
            </a:r>
            <a:r>
              <a:rPr lang="en-US" sz="2600" b="0" dirty="0" err="1">
                <a:solidFill>
                  <a:schemeClr val="tx1"/>
                </a:solidFill>
                <a:latin typeface="+mn-lt"/>
              </a:rPr>
              <a:t>một</a:t>
            </a:r>
            <a:r>
              <a:rPr lang="en-US" sz="2600" b="0" dirty="0">
                <a:solidFill>
                  <a:schemeClr val="tx1"/>
                </a:solidFill>
                <a:latin typeface="+mn-lt"/>
              </a:rPr>
              <a:t> </a:t>
            </a:r>
            <a:r>
              <a:rPr lang="en-US" sz="2600" b="0" dirty="0" err="1">
                <a:solidFill>
                  <a:schemeClr val="tx1"/>
                </a:solidFill>
                <a:latin typeface="+mn-lt"/>
              </a:rPr>
              <a:t>lần</a:t>
            </a:r>
            <a:r>
              <a:rPr lang="en-US" sz="2600" b="0" dirty="0">
                <a:solidFill>
                  <a:schemeClr val="tx1"/>
                </a:solidFill>
                <a:latin typeface="+mn-lt"/>
              </a:rPr>
              <a:t>.  </a:t>
            </a:r>
          </a:p>
          <a:p>
            <a:pPr algn="just" eaLnBrk="1" hangingPunct="1">
              <a:spcBef>
                <a:spcPts val="1200"/>
              </a:spcBef>
              <a:defRPr/>
            </a:pPr>
            <a:r>
              <a:rPr lang="en-US" sz="2600" b="0" dirty="0">
                <a:solidFill>
                  <a:schemeClr val="tx1"/>
                </a:solidFill>
                <a:latin typeface="+mn-lt"/>
              </a:rPr>
              <a:t>b) Nếu </a:t>
            </a:r>
            <a:r>
              <a:rPr lang="en-US" sz="2600" b="0" dirty="0" err="1">
                <a:solidFill>
                  <a:schemeClr val="tx1"/>
                </a:solidFill>
                <a:latin typeface="+mn-lt"/>
              </a:rPr>
              <a:t>đường</a:t>
            </a:r>
            <a:r>
              <a:rPr lang="en-US" sz="2600" b="0" dirty="0">
                <a:solidFill>
                  <a:schemeClr val="tx1"/>
                </a:solidFill>
                <a:latin typeface="+mn-lt"/>
              </a:rPr>
              <a:t> đi </a:t>
            </a:r>
            <a:r>
              <a:rPr lang="en-US" sz="2600" b="0" dirty="0" err="1">
                <a:solidFill>
                  <a:schemeClr val="tx1"/>
                </a:solidFill>
                <a:latin typeface="+mn-lt"/>
              </a:rPr>
              <a:t>khép</a:t>
            </a:r>
            <a:r>
              <a:rPr lang="en-US" sz="2600" b="0" dirty="0">
                <a:solidFill>
                  <a:schemeClr val="tx1"/>
                </a:solidFill>
                <a:latin typeface="+mn-lt"/>
              </a:rPr>
              <a:t> </a:t>
            </a:r>
            <a:r>
              <a:rPr lang="en-US" sz="2600" b="0" dirty="0" err="1">
                <a:solidFill>
                  <a:schemeClr val="tx1"/>
                </a:solidFill>
                <a:latin typeface="+mn-lt"/>
              </a:rPr>
              <a:t>kín</a:t>
            </a:r>
            <a:r>
              <a:rPr lang="en-US" sz="2600" b="0" dirty="0">
                <a:solidFill>
                  <a:schemeClr val="tx1"/>
                </a:solidFill>
                <a:latin typeface="+mn-lt"/>
              </a:rPr>
              <a:t> (</a:t>
            </a:r>
            <a:r>
              <a:rPr lang="en-US" sz="2600" b="0" dirty="0">
                <a:solidFill>
                  <a:srgbClr val="0000FF"/>
                </a:solidFill>
                <a:latin typeface="+mn-lt"/>
              </a:rPr>
              <a:t>u </a:t>
            </a:r>
            <a:r>
              <a:rPr lang="en-US" sz="2600" b="0" dirty="0" err="1">
                <a:solidFill>
                  <a:srgbClr val="0000FF"/>
                </a:solidFill>
                <a:latin typeface="+mn-lt"/>
              </a:rPr>
              <a:t>trùng</a:t>
            </a:r>
            <a:r>
              <a:rPr lang="en-US" sz="2600" b="0" dirty="0">
                <a:solidFill>
                  <a:srgbClr val="0000FF"/>
                </a:solidFill>
                <a:latin typeface="+mn-lt"/>
              </a:rPr>
              <a:t> với v) </a:t>
            </a:r>
            <a:r>
              <a:rPr lang="en-US" sz="2600" b="0" dirty="0">
                <a:solidFill>
                  <a:schemeClr val="tx1"/>
                </a:solidFill>
                <a:latin typeface="+mn-lt"/>
              </a:rPr>
              <a:t>thì ta </a:t>
            </a:r>
            <a:r>
              <a:rPr lang="en-US" sz="2600" b="0" dirty="0" err="1">
                <a:solidFill>
                  <a:schemeClr val="tx1"/>
                </a:solidFill>
                <a:latin typeface="+mn-lt"/>
              </a:rPr>
              <a:t>gọi</a:t>
            </a:r>
            <a:r>
              <a:rPr lang="en-US" sz="2600" b="0" dirty="0">
                <a:solidFill>
                  <a:schemeClr val="tx1"/>
                </a:solidFill>
                <a:latin typeface="+mn-lt"/>
              </a:rPr>
              <a:t> nó  là </a:t>
            </a:r>
            <a:r>
              <a:rPr lang="en-US" sz="2600" i="1" dirty="0">
                <a:solidFill>
                  <a:srgbClr val="00CC00"/>
                </a:solidFill>
                <a:latin typeface="+mn-lt"/>
              </a:rPr>
              <a:t>chu </a:t>
            </a:r>
            <a:r>
              <a:rPr lang="en-US" sz="2600" i="1" dirty="0" err="1">
                <a:solidFill>
                  <a:srgbClr val="00CC00"/>
                </a:solidFill>
                <a:latin typeface="+mn-lt"/>
              </a:rPr>
              <a:t>trình</a:t>
            </a:r>
            <a:r>
              <a:rPr lang="en-US" sz="2600" i="1" dirty="0">
                <a:solidFill>
                  <a:srgbClr val="00CC00"/>
                </a:solidFill>
                <a:latin typeface="+mn-lt"/>
              </a:rPr>
              <a:t> </a:t>
            </a:r>
            <a:r>
              <a:rPr lang="en-US" sz="2600" b="0" dirty="0">
                <a:solidFill>
                  <a:srgbClr val="003300"/>
                </a:solidFill>
                <a:latin typeface="+mn-lt"/>
              </a:rPr>
              <a:t>(</a:t>
            </a:r>
            <a:r>
              <a:rPr lang="en-US" sz="2600" dirty="0">
                <a:solidFill>
                  <a:srgbClr val="003300"/>
                </a:solidFill>
                <a:latin typeface="+mn-lt"/>
              </a:rPr>
              <a:t>circuit</a:t>
            </a:r>
            <a:r>
              <a:rPr lang="en-US" sz="2600" b="0" dirty="0">
                <a:solidFill>
                  <a:srgbClr val="003300"/>
                </a:solidFill>
                <a:latin typeface="+mn-lt"/>
              </a:rPr>
              <a:t>). </a:t>
            </a:r>
            <a:r>
              <a:rPr lang="en-US" sz="2600" b="0" dirty="0" err="1">
                <a:solidFill>
                  <a:schemeClr val="tx1"/>
                </a:solidFill>
                <a:latin typeface="+mn-lt"/>
              </a:rPr>
              <a:t>Khái</a:t>
            </a:r>
            <a:r>
              <a:rPr lang="en-US" sz="2600" b="0" dirty="0">
                <a:solidFill>
                  <a:schemeClr val="tx1"/>
                </a:solidFill>
                <a:latin typeface="+mn-lt"/>
              </a:rPr>
              <a:t> </a:t>
            </a:r>
            <a:r>
              <a:rPr lang="en-US" sz="2600" b="0" dirty="0" err="1">
                <a:solidFill>
                  <a:schemeClr val="tx1"/>
                </a:solidFill>
                <a:latin typeface="+mn-lt"/>
              </a:rPr>
              <a:t>niệm</a:t>
            </a:r>
            <a:r>
              <a:rPr lang="en-US" sz="2600" b="0" dirty="0">
                <a:solidFill>
                  <a:schemeClr val="tx1"/>
                </a:solidFill>
                <a:latin typeface="+mn-lt"/>
              </a:rPr>
              <a:t> </a:t>
            </a:r>
            <a:r>
              <a:rPr lang="en-US" sz="2600" b="0" dirty="0">
                <a:solidFill>
                  <a:srgbClr val="00CC00"/>
                </a:solidFill>
                <a:latin typeface="+mn-lt"/>
              </a:rPr>
              <a:t>chu trình </a:t>
            </a:r>
            <a:r>
              <a:rPr lang="en-US" sz="2600" b="0" dirty="0" err="1">
                <a:solidFill>
                  <a:srgbClr val="00CC00"/>
                </a:solidFill>
                <a:latin typeface="+mn-lt"/>
              </a:rPr>
              <a:t>đơn</a:t>
            </a:r>
            <a:r>
              <a:rPr lang="en-US" sz="2600" b="0" dirty="0">
                <a:solidFill>
                  <a:schemeClr val="tx1"/>
                </a:solidFill>
                <a:latin typeface="+mn-lt"/>
              </a:rPr>
              <a:t>, </a:t>
            </a:r>
            <a:r>
              <a:rPr lang="en-US" sz="2600" b="0" dirty="0" err="1">
                <a:solidFill>
                  <a:srgbClr val="00CC00"/>
                </a:solidFill>
                <a:latin typeface="+mn-lt"/>
              </a:rPr>
              <a:t>sơ</a:t>
            </a:r>
            <a:r>
              <a:rPr lang="en-US" sz="2600" b="0" dirty="0">
                <a:solidFill>
                  <a:srgbClr val="00CC00"/>
                </a:solidFill>
                <a:latin typeface="+mn-lt"/>
              </a:rPr>
              <a:t> cấp </a:t>
            </a:r>
            <a:r>
              <a:rPr lang="en-US" sz="2600" b="0" dirty="0">
                <a:solidFill>
                  <a:schemeClr val="tx1"/>
                </a:solidFill>
                <a:latin typeface="+mn-lt"/>
              </a:rPr>
              <a:t>tương tự như </a:t>
            </a:r>
            <a:r>
              <a:rPr lang="en-US" sz="2600" b="0" dirty="0" err="1">
                <a:solidFill>
                  <a:schemeClr val="tx1"/>
                </a:solidFill>
                <a:latin typeface="+mn-lt"/>
              </a:rPr>
              <a:t>khái</a:t>
            </a:r>
            <a:r>
              <a:rPr lang="en-US" sz="2600" b="0" dirty="0">
                <a:solidFill>
                  <a:schemeClr val="tx1"/>
                </a:solidFill>
                <a:latin typeface="+mn-lt"/>
              </a:rPr>
              <a:t> </a:t>
            </a:r>
            <a:r>
              <a:rPr lang="en-US" sz="2600" b="0" dirty="0" err="1">
                <a:solidFill>
                  <a:schemeClr val="tx1"/>
                </a:solidFill>
                <a:latin typeface="+mn-lt"/>
              </a:rPr>
              <a:t>niệm</a:t>
            </a:r>
            <a:r>
              <a:rPr lang="en-US" sz="2600" b="0" dirty="0">
                <a:solidFill>
                  <a:schemeClr val="tx1"/>
                </a:solidFill>
                <a:latin typeface="+mn-lt"/>
              </a:rPr>
              <a:t> </a:t>
            </a:r>
            <a:r>
              <a:rPr lang="en-US" sz="2600" b="0" dirty="0" err="1">
                <a:solidFill>
                  <a:schemeClr val="tx1"/>
                </a:solidFill>
                <a:latin typeface="+mn-lt"/>
              </a:rPr>
              <a:t>đường</a:t>
            </a:r>
            <a:r>
              <a:rPr lang="en-US" sz="2600" b="0" dirty="0">
                <a:solidFill>
                  <a:schemeClr val="tx1"/>
                </a:solidFill>
                <a:latin typeface="+mn-lt"/>
              </a:rPr>
              <a:t> đi.</a:t>
            </a:r>
          </a:p>
        </p:txBody>
      </p:sp>
    </p:spTree>
    <p:extLst>
      <p:ext uri="{BB962C8B-B14F-4D97-AF65-F5344CB8AC3E}">
        <p14:creationId xmlns:p14="http://schemas.microsoft.com/office/powerpoint/2010/main" val="3472262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51054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5-Point Star 24"/>
          <p:cNvSpPr/>
          <p:nvPr/>
        </p:nvSpPr>
        <p:spPr>
          <a:xfrm>
            <a:off x="5410200" y="1516062"/>
            <a:ext cx="2895600" cy="1752600"/>
          </a:xfrm>
          <a:prstGeom prst="star5">
            <a:avLst>
              <a:gd name="adj" fmla="val 5000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t>Chu </a:t>
            </a:r>
            <a:r>
              <a:rPr lang="en-US" sz="2800" err="1"/>
              <a:t>trình</a:t>
            </a:r>
            <a:r>
              <a:rPr lang="en-US" sz="2800"/>
              <a:t> </a:t>
            </a:r>
            <a:r>
              <a:rPr lang="en-US" sz="2800" err="1"/>
              <a:t>sơ</a:t>
            </a:r>
            <a:r>
              <a:rPr lang="en-US" sz="2800"/>
              <a:t> </a:t>
            </a:r>
            <a:r>
              <a:rPr lang="en-US" sz="2800" err="1"/>
              <a:t>cấp</a:t>
            </a:r>
            <a:r>
              <a:rPr lang="en-US" sz="2800"/>
              <a:t> </a:t>
            </a:r>
            <a:r>
              <a:rPr lang="en-US" sz="2800" err="1"/>
              <a:t>nào</a:t>
            </a:r>
            <a:r>
              <a:rPr lang="en-US" sz="2800"/>
              <a:t> </a:t>
            </a:r>
            <a:r>
              <a:rPr lang="en-US" sz="2800" err="1"/>
              <a:t>không</a:t>
            </a:r>
            <a:r>
              <a:rPr lang="en-US" sz="2800"/>
              <a:t>?</a:t>
            </a:r>
          </a:p>
        </p:txBody>
      </p:sp>
      <p:sp>
        <p:nvSpPr>
          <p:cNvPr id="26" name="TextBox 25"/>
          <p:cNvSpPr txBox="1">
            <a:spLocks noChangeArrowheads="1"/>
          </p:cNvSpPr>
          <p:nvPr/>
        </p:nvSpPr>
        <p:spPr bwMode="auto">
          <a:xfrm>
            <a:off x="0" y="4104144"/>
            <a:ext cx="8991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marL="174625" indent="-174625" algn="just" eaLnBrk="1" hangingPunct="1">
              <a:buFont typeface="Wingdings" panose="05000000000000000000" pitchFamily="2" charset="2"/>
              <a:buChar char="Ø"/>
            </a:pPr>
            <a:r>
              <a:rPr lang="en-US" altLang="en-US" b="0" dirty="0">
                <a:latin typeface="+mn-lt"/>
              </a:rPr>
              <a:t>  a,e</a:t>
            </a:r>
            <a:r>
              <a:rPr lang="en-US" altLang="en-US" b="0" baseline="-25000" dirty="0">
                <a:latin typeface="+mn-lt"/>
              </a:rPr>
              <a:t>1</a:t>
            </a:r>
            <a:r>
              <a:rPr lang="en-US" altLang="en-US" b="0" dirty="0">
                <a:latin typeface="+mn-lt"/>
              </a:rPr>
              <a:t>,b,e</a:t>
            </a:r>
            <a:r>
              <a:rPr lang="en-US" altLang="en-US" b="0" baseline="-25000" dirty="0">
                <a:latin typeface="+mn-lt"/>
              </a:rPr>
              <a:t>2</a:t>
            </a:r>
            <a:r>
              <a:rPr lang="en-US" altLang="en-US" b="0" dirty="0">
                <a:latin typeface="+mn-lt"/>
              </a:rPr>
              <a:t>,c,e</a:t>
            </a:r>
            <a:r>
              <a:rPr lang="en-US" altLang="en-US" b="0" baseline="-25000" dirty="0">
                <a:latin typeface="+mn-lt"/>
              </a:rPr>
              <a:t>3</a:t>
            </a:r>
            <a:r>
              <a:rPr lang="en-US" altLang="en-US" b="0" dirty="0">
                <a:latin typeface="+mn-lt"/>
              </a:rPr>
              <a:t>,d,e</a:t>
            </a:r>
            <a:r>
              <a:rPr lang="en-US" altLang="en-US" b="0" baseline="-25000" dirty="0">
                <a:latin typeface="+mn-lt"/>
              </a:rPr>
              <a:t>4</a:t>
            </a:r>
            <a:r>
              <a:rPr lang="en-US" altLang="en-US" b="0" dirty="0">
                <a:latin typeface="+mn-lt"/>
              </a:rPr>
              <a:t>,b </a:t>
            </a:r>
            <a:r>
              <a:rPr lang="en-US" altLang="en-US" b="0" dirty="0" err="1">
                <a:latin typeface="+mn-lt"/>
              </a:rPr>
              <a:t>là</a:t>
            </a:r>
            <a:r>
              <a:rPr lang="en-US" altLang="en-US" b="0" dirty="0">
                <a:latin typeface="+mn-lt"/>
              </a:rPr>
              <a:t> </a:t>
            </a:r>
            <a:r>
              <a:rPr lang="en-US" altLang="en-US" b="0" dirty="0" err="1">
                <a:latin typeface="+mn-lt"/>
              </a:rPr>
              <a:t>đường</a:t>
            </a:r>
            <a:r>
              <a:rPr lang="en-US" altLang="en-US" b="0" dirty="0">
                <a:latin typeface="+mn-lt"/>
              </a:rPr>
              <a:t> </a:t>
            </a:r>
            <a:r>
              <a:rPr lang="en-US" altLang="en-US" b="0" dirty="0" err="1" smtClean="0">
                <a:latin typeface="+mn-lt"/>
              </a:rPr>
              <a:t>đi</a:t>
            </a:r>
            <a:r>
              <a:rPr lang="en-US" altLang="en-US" b="0" dirty="0" smtClean="0">
                <a:latin typeface="+mn-lt"/>
              </a:rPr>
              <a:t> </a:t>
            </a:r>
            <a:r>
              <a:rPr lang="en-US" altLang="en-US" b="0" dirty="0" err="1" smtClean="0">
                <a:latin typeface="+mn-lt"/>
              </a:rPr>
              <a:t>đơn</a:t>
            </a:r>
            <a:r>
              <a:rPr lang="en-US" altLang="en-US" b="0" dirty="0" smtClean="0">
                <a:latin typeface="+mn-lt"/>
              </a:rPr>
              <a:t> </a:t>
            </a:r>
            <a:r>
              <a:rPr lang="en-US" altLang="en-US" b="0" dirty="0" err="1">
                <a:latin typeface="+mn-lt"/>
              </a:rPr>
              <a:t>từ</a:t>
            </a:r>
            <a:r>
              <a:rPr lang="en-US" altLang="en-US" b="0" dirty="0">
                <a:latin typeface="+mn-lt"/>
              </a:rPr>
              <a:t> </a:t>
            </a:r>
            <a:r>
              <a:rPr lang="en-US" altLang="en-US" b="0" dirty="0" err="1">
                <a:latin typeface="+mn-lt"/>
              </a:rPr>
              <a:t>đỉnh</a:t>
            </a:r>
            <a:r>
              <a:rPr lang="en-US" altLang="en-US" b="0" dirty="0">
                <a:latin typeface="+mn-lt"/>
              </a:rPr>
              <a:t> a </a:t>
            </a:r>
            <a:r>
              <a:rPr lang="en-US" altLang="en-US" b="0" dirty="0" err="1">
                <a:latin typeface="+mn-lt"/>
              </a:rPr>
              <a:t>tới</a:t>
            </a:r>
            <a:r>
              <a:rPr lang="en-US" altLang="en-US" b="0" dirty="0">
                <a:latin typeface="+mn-lt"/>
              </a:rPr>
              <a:t> </a:t>
            </a:r>
            <a:r>
              <a:rPr lang="en-US" altLang="en-US" b="0" dirty="0" err="1">
                <a:latin typeface="+mn-lt"/>
              </a:rPr>
              <a:t>đỉnh</a:t>
            </a:r>
            <a:r>
              <a:rPr lang="en-US" altLang="en-US" b="0" dirty="0">
                <a:latin typeface="+mn-lt"/>
              </a:rPr>
              <a:t> </a:t>
            </a:r>
            <a:r>
              <a:rPr lang="en-US" altLang="en-US" b="0" dirty="0" smtClean="0">
                <a:latin typeface="+mn-lt"/>
              </a:rPr>
              <a:t>b. </a:t>
            </a:r>
            <a:r>
              <a:rPr lang="en-US" altLang="en-US" b="0" dirty="0" err="1">
                <a:latin typeface="+mn-lt"/>
              </a:rPr>
              <a:t>Vì</a:t>
            </a:r>
            <a:r>
              <a:rPr lang="en-US" altLang="en-US" b="0" dirty="0">
                <a:latin typeface="+mn-lt"/>
              </a:rPr>
              <a:t> </a:t>
            </a:r>
            <a:r>
              <a:rPr lang="en-US" altLang="en-US" b="0" dirty="0" err="1">
                <a:latin typeface="+mn-lt"/>
              </a:rPr>
              <a:t>đồ</a:t>
            </a:r>
            <a:r>
              <a:rPr lang="en-US" altLang="en-US" b="0" dirty="0">
                <a:latin typeface="+mn-lt"/>
              </a:rPr>
              <a:t> </a:t>
            </a:r>
            <a:r>
              <a:rPr lang="en-US" altLang="en-US" b="0" dirty="0" err="1">
                <a:latin typeface="+mn-lt"/>
              </a:rPr>
              <a:t>thị</a:t>
            </a:r>
            <a:r>
              <a:rPr lang="en-US" altLang="en-US" b="0" dirty="0">
                <a:latin typeface="+mn-lt"/>
              </a:rPr>
              <a:t> </a:t>
            </a:r>
            <a:r>
              <a:rPr lang="en-US" altLang="en-US" b="0" dirty="0" err="1">
                <a:latin typeface="+mn-lt"/>
              </a:rPr>
              <a:t>đơn</a:t>
            </a:r>
            <a:r>
              <a:rPr lang="en-US" altLang="en-US" b="0" dirty="0">
                <a:latin typeface="+mn-lt"/>
              </a:rPr>
              <a:t>, </a:t>
            </a:r>
            <a:r>
              <a:rPr lang="en-US" altLang="en-US" b="0" dirty="0" err="1">
                <a:latin typeface="+mn-lt"/>
              </a:rPr>
              <a:t>nên</a:t>
            </a:r>
            <a:r>
              <a:rPr lang="en-US" altLang="en-US" b="0" dirty="0">
                <a:latin typeface="+mn-lt"/>
              </a:rPr>
              <a:t> ta </a:t>
            </a:r>
            <a:r>
              <a:rPr lang="en-US" altLang="en-US" b="0" dirty="0" err="1">
                <a:latin typeface="+mn-lt"/>
              </a:rPr>
              <a:t>có</a:t>
            </a:r>
            <a:r>
              <a:rPr lang="en-US" altLang="en-US" b="0" dirty="0">
                <a:latin typeface="+mn-lt"/>
              </a:rPr>
              <a:t> </a:t>
            </a:r>
            <a:r>
              <a:rPr lang="en-US" altLang="en-US" b="0" dirty="0" err="1">
                <a:latin typeface="+mn-lt"/>
              </a:rPr>
              <a:t>thể</a:t>
            </a:r>
            <a:r>
              <a:rPr lang="en-US" altLang="en-US" b="0" dirty="0">
                <a:latin typeface="+mn-lt"/>
              </a:rPr>
              <a:t> </a:t>
            </a:r>
            <a:r>
              <a:rPr lang="en-US" altLang="en-US" b="0" dirty="0" err="1">
                <a:latin typeface="+mn-lt"/>
              </a:rPr>
              <a:t>viết</a:t>
            </a:r>
            <a:r>
              <a:rPr lang="en-US" altLang="en-US" b="0" dirty="0">
                <a:latin typeface="+mn-lt"/>
              </a:rPr>
              <a:t> </a:t>
            </a:r>
            <a:r>
              <a:rPr lang="en-US" altLang="en-US" b="0" dirty="0" err="1">
                <a:latin typeface="+mn-lt"/>
              </a:rPr>
              <a:t>ngắn</a:t>
            </a:r>
            <a:r>
              <a:rPr lang="en-US" altLang="en-US" b="0" dirty="0">
                <a:latin typeface="+mn-lt"/>
              </a:rPr>
              <a:t> </a:t>
            </a:r>
            <a:r>
              <a:rPr lang="en-US" altLang="en-US" b="0" dirty="0" err="1">
                <a:latin typeface="+mn-lt"/>
              </a:rPr>
              <a:t>gọn</a:t>
            </a:r>
            <a:r>
              <a:rPr lang="en-US" altLang="en-US" b="0" dirty="0">
                <a:latin typeface="+mn-lt"/>
              </a:rPr>
              <a:t> </a:t>
            </a:r>
            <a:r>
              <a:rPr lang="en-US" altLang="en-US" b="0" dirty="0" err="1">
                <a:latin typeface="+mn-lt"/>
              </a:rPr>
              <a:t>là</a:t>
            </a:r>
            <a:r>
              <a:rPr lang="en-US" altLang="en-US" b="0" dirty="0">
                <a:latin typeface="+mn-lt"/>
              </a:rPr>
              <a:t>: (</a:t>
            </a:r>
            <a:r>
              <a:rPr lang="en-US" altLang="en-US" b="0" dirty="0" err="1">
                <a:latin typeface="+mn-lt"/>
              </a:rPr>
              <a:t>a,b,c,d,b</a:t>
            </a:r>
            <a:r>
              <a:rPr lang="en-US" altLang="en-US" b="0" dirty="0">
                <a:latin typeface="+mn-lt"/>
              </a:rPr>
              <a:t>)</a:t>
            </a:r>
          </a:p>
          <a:p>
            <a:pPr marL="174625" indent="-174625" algn="just" eaLnBrk="1" hangingPunct="1">
              <a:buFont typeface="Wingdings" panose="05000000000000000000" pitchFamily="2" charset="2"/>
              <a:buChar char="Ø"/>
            </a:pPr>
            <a:r>
              <a:rPr lang="en-US" altLang="en-US" b="0" dirty="0">
                <a:latin typeface="+mn-lt"/>
              </a:rPr>
              <a:t>  Chu </a:t>
            </a:r>
            <a:r>
              <a:rPr lang="en-US" altLang="en-US" b="0" dirty="0" err="1">
                <a:latin typeface="+mn-lt"/>
              </a:rPr>
              <a:t>trình</a:t>
            </a:r>
            <a:r>
              <a:rPr lang="en-US" altLang="en-US" b="0" dirty="0">
                <a:latin typeface="+mn-lt"/>
              </a:rPr>
              <a:t> </a:t>
            </a:r>
            <a:r>
              <a:rPr lang="en-US" altLang="en-US" b="0" dirty="0" err="1">
                <a:latin typeface="+mn-lt"/>
              </a:rPr>
              <a:t>sơ</a:t>
            </a:r>
            <a:r>
              <a:rPr lang="en-US" altLang="en-US" b="0" dirty="0">
                <a:latin typeface="+mn-lt"/>
              </a:rPr>
              <a:t> </a:t>
            </a:r>
            <a:r>
              <a:rPr lang="en-US" altLang="en-US" b="0" dirty="0" err="1">
                <a:latin typeface="+mn-lt"/>
              </a:rPr>
              <a:t>cấp</a:t>
            </a:r>
            <a:r>
              <a:rPr lang="en-US" altLang="en-US" b="0" dirty="0">
                <a:latin typeface="+mn-lt"/>
              </a:rPr>
              <a:t>: (</a:t>
            </a:r>
            <a:r>
              <a:rPr lang="en-US" altLang="en-US" b="0" dirty="0" err="1">
                <a:latin typeface="+mn-lt"/>
              </a:rPr>
              <a:t>b,c,d,b</a:t>
            </a:r>
            <a:r>
              <a:rPr lang="en-US" altLang="en-US" b="0" dirty="0">
                <a:latin typeface="+mn-lt"/>
              </a:rPr>
              <a:t>)   (</a:t>
            </a:r>
            <a:r>
              <a:rPr lang="en-US" altLang="en-US" b="0" dirty="0" err="1">
                <a:latin typeface="+mn-lt"/>
              </a:rPr>
              <a:t>b,f,e,b</a:t>
            </a:r>
            <a:r>
              <a:rPr lang="en-US" altLang="en-US" b="0" dirty="0" smtClean="0">
                <a:latin typeface="+mn-lt"/>
              </a:rPr>
              <a:t>)</a:t>
            </a:r>
          </a:p>
          <a:p>
            <a:pPr algn="just" eaLnBrk="1" hangingPunct="1"/>
            <a:endParaRPr lang="en-US" altLang="en-US" b="0" dirty="0">
              <a:latin typeface="+mn-lt"/>
            </a:endParaRPr>
          </a:p>
        </p:txBody>
      </p:sp>
    </p:spTree>
    <p:extLst>
      <p:ext uri="{BB962C8B-B14F-4D97-AF65-F5344CB8AC3E}">
        <p14:creationId xmlns:p14="http://schemas.microsoft.com/office/powerpoint/2010/main" val="1488485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584455" y="2524240"/>
            <a:ext cx="2317131" cy="299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417068" y="3039763"/>
            <a:ext cx="5428936" cy="461665"/>
          </a:xfrm>
          <a:prstGeom prst="rect">
            <a:avLst/>
          </a:prstGeom>
          <a:noFill/>
          <a:ln>
            <a:solidFill>
              <a:schemeClr val="bg1"/>
            </a:solidFill>
          </a:ln>
        </p:spPr>
        <p:txBody>
          <a:bodyPr wrap="square" rtlCol="0">
            <a:spAutoFit/>
          </a:bodyPr>
          <a:lstStyle/>
          <a:p>
            <a:r>
              <a:rPr lang="en-US" sz="2400" dirty="0"/>
              <a:t>Qua </a:t>
            </a:r>
            <a:r>
              <a:rPr lang="en-US" altLang="en-US" sz="2400" i="1" dirty="0"/>
              <a:t>v</a:t>
            </a:r>
            <a:r>
              <a:rPr lang="en-US" altLang="en-US" sz="2400" baseline="-25000" dirty="0"/>
              <a:t>1</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1</a:t>
            </a:r>
            <a:r>
              <a:rPr lang="en-US" altLang="en-US" sz="2400" i="1" dirty="0"/>
              <a:t>v</a:t>
            </a:r>
            <a:r>
              <a:rPr lang="en-US" altLang="en-US" sz="2400" baseline="-25000" dirty="0"/>
              <a:t>1</a:t>
            </a:r>
            <a:r>
              <a:rPr lang="en-US" altLang="en-US" sz="2400" i="1" dirty="0"/>
              <a:t>e</a:t>
            </a:r>
            <a:r>
              <a:rPr lang="en-US" altLang="en-US" sz="2400" baseline="-25000" dirty="0"/>
              <a:t>1</a:t>
            </a:r>
            <a:r>
              <a:rPr lang="en-US" altLang="en-US" sz="2400" i="1" dirty="0"/>
              <a:t>v</a:t>
            </a:r>
            <a:r>
              <a:rPr lang="en-US" altLang="en-US" sz="2400" baseline="-25000" dirty="0"/>
              <a:t>2</a:t>
            </a:r>
            <a:r>
              <a:rPr lang="en-US" altLang="en-US" sz="2400" i="1" dirty="0"/>
              <a:t>.</a:t>
            </a:r>
            <a:r>
              <a:rPr lang="en-SG" sz="2400" dirty="0"/>
              <a:t> </a:t>
            </a:r>
          </a:p>
        </p:txBody>
      </p:sp>
      <p:sp>
        <p:nvSpPr>
          <p:cNvPr id="41" name="TextBox 40"/>
          <p:cNvSpPr txBox="1"/>
          <p:nvPr/>
        </p:nvSpPr>
        <p:spPr>
          <a:xfrm>
            <a:off x="3457732" y="3429000"/>
            <a:ext cx="5394134" cy="461665"/>
          </a:xfrm>
          <a:prstGeom prst="rect">
            <a:avLst/>
          </a:prstGeom>
          <a:noFill/>
        </p:spPr>
        <p:txBody>
          <a:bodyPr wrap="square" rtlCol="0">
            <a:spAutoFit/>
          </a:bodyPr>
          <a:lstStyle/>
          <a:p>
            <a:r>
              <a:rPr lang="en-US" sz="2400" dirty="0"/>
              <a:t>Qua </a:t>
            </a:r>
            <a:r>
              <a:rPr lang="en-US" altLang="en-US" sz="2400" i="1" dirty="0"/>
              <a:t>v</a:t>
            </a:r>
            <a:r>
              <a:rPr lang="en-US" altLang="en-US" sz="2400" baseline="-25000" dirty="0"/>
              <a:t>2</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a:t>
            </a:r>
            <a:r>
              <a:rPr lang="en-SG" sz="2400" dirty="0"/>
              <a:t> </a:t>
            </a:r>
          </a:p>
        </p:txBody>
      </p:sp>
      <p:sp>
        <p:nvSpPr>
          <p:cNvPr id="46" name="TextBox 45"/>
          <p:cNvSpPr txBox="1"/>
          <p:nvPr/>
        </p:nvSpPr>
        <p:spPr>
          <a:xfrm>
            <a:off x="3457732" y="3831209"/>
            <a:ext cx="5428936" cy="2123658"/>
          </a:xfrm>
          <a:prstGeom prst="rect">
            <a:avLst/>
          </a:prstGeom>
          <a:noFill/>
        </p:spPr>
        <p:txBody>
          <a:bodyPr wrap="square" rtlCol="0">
            <a:spAutoFit/>
          </a:bodyPr>
          <a:lstStyle/>
          <a:p>
            <a:r>
              <a:rPr lang="en-US" sz="2400" dirty="0"/>
              <a:t> Qua </a:t>
            </a:r>
            <a:r>
              <a:rPr lang="en-US" altLang="en-US" sz="2400" i="1" dirty="0"/>
              <a:t>v</a:t>
            </a:r>
            <a:r>
              <a:rPr lang="en-US" altLang="en-US" sz="2400" baseline="-25000" dirty="0"/>
              <a:t>3</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US" altLang="en-US" sz="2400" i="1" dirty="0"/>
              <a:t> </a:t>
            </a:r>
            <a:r>
              <a:rPr lang="en-US" altLang="en-US" sz="2400" dirty="0"/>
              <a:t>,</a:t>
            </a:r>
          </a:p>
          <a:p>
            <a:r>
              <a:rPr lang="en-US" altLang="en-US" sz="2400" i="1" dirty="0"/>
              <a:t>            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            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            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SG" sz="2400" dirty="0"/>
              <a:t>.</a:t>
            </a:r>
          </a:p>
        </p:txBody>
      </p:sp>
      <p:sp>
        <p:nvSpPr>
          <p:cNvPr id="3" name="TextBox 2"/>
          <p:cNvSpPr txBox="1"/>
          <p:nvPr/>
        </p:nvSpPr>
        <p:spPr>
          <a:xfrm>
            <a:off x="5105400" y="5954867"/>
            <a:ext cx="2133600" cy="523220"/>
          </a:xfrm>
          <a:prstGeom prst="rect">
            <a:avLst/>
          </a:prstGeom>
          <a:solidFill>
            <a:schemeClr val="bg1"/>
          </a:solidFill>
        </p:spPr>
        <p:txBody>
          <a:bodyPr wrap="square" rtlCol="0">
            <a:spAutoFit/>
          </a:bodyPr>
          <a:lstStyle/>
          <a:p>
            <a:r>
              <a:rPr lang="en-SG" sz="2800" dirty="0" err="1">
                <a:solidFill>
                  <a:srgbClr val="C00000"/>
                </a:solidFill>
              </a:rPr>
              <a:t>Đáp</a:t>
            </a:r>
            <a:r>
              <a:rPr lang="en-SG" sz="2800" dirty="0">
                <a:solidFill>
                  <a:srgbClr val="C00000"/>
                </a:solidFill>
              </a:rPr>
              <a:t> </a:t>
            </a:r>
            <a:r>
              <a:rPr lang="en-SG" sz="2800" dirty="0" err="1">
                <a:solidFill>
                  <a:srgbClr val="C00000"/>
                </a:solidFill>
              </a:rPr>
              <a:t>án</a:t>
            </a:r>
            <a:r>
              <a:rPr lang="en-SG" sz="2800" dirty="0">
                <a:solidFill>
                  <a:srgbClr val="C00000"/>
                </a:solidFill>
              </a:rPr>
              <a:t> = 6</a:t>
            </a:r>
          </a:p>
        </p:txBody>
      </p:sp>
      <p:sp>
        <p:nvSpPr>
          <p:cNvPr id="33" name="Rectangle 2">
            <a:extLst>
              <a:ext uri="{FF2B5EF4-FFF2-40B4-BE49-F238E27FC236}">
                <a16:creationId xmlns:a16="http://schemas.microsoft.com/office/drawing/2014/main" id="{A3149965-2E23-4336-B5A4-B4FEFD3E51F4}"/>
              </a:ext>
            </a:extLst>
          </p:cNvPr>
          <p:cNvSpPr>
            <a:spLocks noGrp="1" noChangeArrowheads="1"/>
          </p:cNvSpPr>
          <p:nvPr>
            <p:ph type="title"/>
          </p:nvPr>
        </p:nvSpPr>
        <p:spPr>
          <a:xfrm>
            <a:off x="76200" y="0"/>
            <a:ext cx="8610600" cy="963613"/>
          </a:xfrm>
        </p:spPr>
        <p:txBody>
          <a:bodyPr/>
          <a:lstStyle/>
          <a:p>
            <a:pPr eaLnBrk="1" hangingPunct="1"/>
            <a:r>
              <a:rPr lang="en-US" sz="4000" b="1" dirty="0">
                <a:solidFill>
                  <a:srgbClr val="FFFF00"/>
                </a:solidFill>
              </a:rPr>
              <a:t> </a:t>
            </a:r>
            <a:r>
              <a:rPr lang="en-US" sz="4000" b="1" dirty="0" err="1">
                <a:solidFill>
                  <a:srgbClr val="FFFF00"/>
                </a:solidFill>
              </a:rPr>
              <a:t>Đếm</a:t>
            </a:r>
            <a:r>
              <a:rPr lang="en-US" sz="4000" b="1" dirty="0">
                <a:solidFill>
                  <a:srgbClr val="FFFF00"/>
                </a:solidFill>
              </a:rPr>
              <a:t> </a:t>
            </a:r>
            <a:r>
              <a:rPr lang="en-US" sz="4000" b="1" dirty="0" err="1" smtClean="0">
                <a:solidFill>
                  <a:srgbClr val="FFFF00"/>
                </a:solidFill>
              </a:rPr>
              <a:t>số</a:t>
            </a:r>
            <a:r>
              <a:rPr lang="en-US" sz="4000" b="1" dirty="0" smtClean="0">
                <a:solidFill>
                  <a:srgbClr val="FFFF00"/>
                </a:solidFill>
              </a:rPr>
              <a:t> </a:t>
            </a:r>
            <a:r>
              <a:rPr lang="en-US" sz="4000" b="1" dirty="0" err="1">
                <a:solidFill>
                  <a:srgbClr val="FFFF00"/>
                </a:solidFill>
              </a:rPr>
              <a:t>đường</a:t>
            </a:r>
            <a:r>
              <a:rPr lang="en-US" sz="4000" b="1" dirty="0">
                <a:solidFill>
                  <a:srgbClr val="FFFF00"/>
                </a:solidFill>
              </a:rPr>
              <a:t> </a:t>
            </a:r>
            <a:r>
              <a:rPr lang="en-US" sz="4000" b="1" dirty="0" err="1">
                <a:solidFill>
                  <a:srgbClr val="FFFF00"/>
                </a:solidFill>
              </a:rPr>
              <a:t>đi</a:t>
            </a:r>
            <a:r>
              <a:rPr lang="en-US" sz="4000" b="1" dirty="0">
                <a:solidFill>
                  <a:srgbClr val="FFFF00"/>
                </a:solidFill>
              </a:rPr>
              <a:t> </a:t>
            </a:r>
          </a:p>
        </p:txBody>
      </p:sp>
      <p:sp>
        <p:nvSpPr>
          <p:cNvPr id="47" name="Rectangle 3">
            <a:extLst>
              <a:ext uri="{FF2B5EF4-FFF2-40B4-BE49-F238E27FC236}">
                <a16:creationId xmlns:a16="http://schemas.microsoft.com/office/drawing/2014/main" id="{F61B43ED-EBF7-4E5D-8869-7A50251DE625}"/>
              </a:ext>
            </a:extLst>
          </p:cNvPr>
          <p:cNvSpPr txBox="1">
            <a:spLocks noChangeArrowheads="1"/>
          </p:cNvSpPr>
          <p:nvPr/>
        </p:nvSpPr>
        <p:spPr bwMode="auto">
          <a:xfrm>
            <a:off x="188686" y="1143000"/>
            <a:ext cx="8621486" cy="116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None/>
            </a:pPr>
            <a:r>
              <a:rPr lang="en-US" altLang="en-US" dirty="0" err="1">
                <a:solidFill>
                  <a:srgbClr val="0000FF"/>
                </a:solidFill>
                <a:sym typeface="Symbol" pitchFamily="18" charset="2"/>
              </a:rPr>
              <a:t>Độ</a:t>
            </a:r>
            <a:r>
              <a:rPr lang="en-US" altLang="en-US" dirty="0">
                <a:solidFill>
                  <a:srgbClr val="0000FF"/>
                </a:solidFill>
                <a:sym typeface="Symbol" pitchFamily="18" charset="2"/>
              </a:rPr>
              <a:t> </a:t>
            </a:r>
            <a:r>
              <a:rPr lang="en-US" altLang="en-US" dirty="0" err="1">
                <a:solidFill>
                  <a:srgbClr val="0000FF"/>
                </a:solidFill>
                <a:sym typeface="Symbol" pitchFamily="18" charset="2"/>
              </a:rPr>
              <a:t>dài</a:t>
            </a:r>
            <a:r>
              <a:rPr lang="en-US" altLang="en-US" dirty="0">
                <a:solidFill>
                  <a:srgbClr val="0000FF"/>
                </a:solidFill>
                <a:sym typeface="Symbol" pitchFamily="18" charset="2"/>
              </a:rPr>
              <a:t> </a:t>
            </a:r>
            <a:r>
              <a:rPr lang="en-US" altLang="en-US" dirty="0" err="1">
                <a:solidFill>
                  <a:srgbClr val="0000FF"/>
                </a:solidFill>
                <a:sym typeface="Symbol" pitchFamily="18" charset="2"/>
              </a:rPr>
              <a:t>của</a:t>
            </a:r>
            <a:r>
              <a:rPr lang="en-US" altLang="en-US" dirty="0">
                <a:solidFill>
                  <a:srgbClr val="0000FF"/>
                </a:solidFill>
                <a:sym typeface="Symbol" pitchFamily="18" charset="2"/>
              </a:rPr>
              <a:t> </a:t>
            </a:r>
            <a:r>
              <a:rPr lang="en-US" altLang="en-US" dirty="0" err="1">
                <a:solidFill>
                  <a:srgbClr val="0000FF"/>
                </a:solidFill>
                <a:sym typeface="Symbol" pitchFamily="18" charset="2"/>
              </a:rPr>
              <a:t>một</a:t>
            </a:r>
            <a:r>
              <a:rPr lang="en-US" altLang="en-US" dirty="0">
                <a:solidFill>
                  <a:srgbClr val="0000FF"/>
                </a:solidFill>
                <a:sym typeface="Symbol" pitchFamily="18" charset="2"/>
              </a:rPr>
              <a:t> </a:t>
            </a:r>
            <a:r>
              <a:rPr lang="en-US" altLang="en-US" dirty="0" err="1">
                <a:solidFill>
                  <a:srgbClr val="0000FF"/>
                </a:solidFill>
                <a:sym typeface="Symbol" pitchFamily="18" charset="2"/>
              </a:rPr>
              <a:t>đường</a:t>
            </a:r>
            <a:r>
              <a:rPr lang="en-US" altLang="en-US" dirty="0">
                <a:solidFill>
                  <a:srgbClr val="0000FF"/>
                </a:solidFill>
                <a:sym typeface="Symbol" pitchFamily="18" charset="2"/>
              </a:rPr>
              <a:t> </a:t>
            </a:r>
            <a:r>
              <a:rPr lang="en-US" altLang="en-US" dirty="0" err="1">
                <a:solidFill>
                  <a:srgbClr val="0000FF"/>
                </a:solidFill>
                <a:sym typeface="Symbol" pitchFamily="18" charset="2"/>
              </a:rPr>
              <a:t>đi</a:t>
            </a:r>
            <a:r>
              <a:rPr lang="en-US" altLang="en-US" dirty="0">
                <a:solidFill>
                  <a:srgbClr val="0000FF"/>
                </a:solidFill>
                <a:sym typeface="Symbol" pitchFamily="18" charset="2"/>
              </a:rPr>
              <a:t> </a:t>
            </a:r>
            <a:r>
              <a:rPr lang="en-US" altLang="en-US" dirty="0" err="1">
                <a:solidFill>
                  <a:srgbClr val="0000FF"/>
                </a:solidFill>
                <a:sym typeface="Symbol" pitchFamily="18" charset="2"/>
              </a:rPr>
              <a:t>là</a:t>
            </a:r>
            <a:r>
              <a:rPr lang="en-US" altLang="en-US" dirty="0">
                <a:solidFill>
                  <a:srgbClr val="0000FF"/>
                </a:solidFill>
                <a:sym typeface="Symbol" pitchFamily="18" charset="2"/>
              </a:rPr>
              <a:t> </a:t>
            </a:r>
            <a:r>
              <a:rPr lang="en-US" altLang="en-US" dirty="0" err="1">
                <a:solidFill>
                  <a:srgbClr val="0000FF"/>
                </a:solidFill>
                <a:sym typeface="Symbol" pitchFamily="18" charset="2"/>
              </a:rPr>
              <a:t>số</a:t>
            </a:r>
            <a:r>
              <a:rPr lang="en-US" altLang="en-US" dirty="0">
                <a:solidFill>
                  <a:srgbClr val="0000FF"/>
                </a:solidFill>
                <a:sym typeface="Symbol" pitchFamily="18" charset="2"/>
              </a:rPr>
              <a:t> </a:t>
            </a:r>
            <a:r>
              <a:rPr lang="en-US" altLang="en-US" dirty="0" err="1">
                <a:solidFill>
                  <a:srgbClr val="0000FF"/>
                </a:solidFill>
                <a:sym typeface="Symbol" pitchFamily="18" charset="2"/>
              </a:rPr>
              <a:t>cạnh</a:t>
            </a:r>
            <a:r>
              <a:rPr lang="en-US" altLang="en-US" dirty="0">
                <a:solidFill>
                  <a:srgbClr val="0000FF"/>
                </a:solidFill>
                <a:sym typeface="Symbol" pitchFamily="18" charset="2"/>
              </a:rPr>
              <a:t> </a:t>
            </a:r>
            <a:r>
              <a:rPr lang="en-US" altLang="en-US" dirty="0" err="1">
                <a:solidFill>
                  <a:srgbClr val="0000FF"/>
                </a:solidFill>
                <a:sym typeface="Symbol" pitchFamily="18" charset="2"/>
              </a:rPr>
              <a:t>xuất</a:t>
            </a:r>
            <a:r>
              <a:rPr lang="en-US" altLang="en-US" dirty="0">
                <a:solidFill>
                  <a:srgbClr val="0000FF"/>
                </a:solidFill>
                <a:sym typeface="Symbol" pitchFamily="18" charset="2"/>
              </a:rPr>
              <a:t> </a:t>
            </a:r>
            <a:r>
              <a:rPr lang="en-US" altLang="en-US" dirty="0" err="1">
                <a:solidFill>
                  <a:srgbClr val="0000FF"/>
                </a:solidFill>
                <a:sym typeface="Symbol" pitchFamily="18" charset="2"/>
              </a:rPr>
              <a:t>hiện</a:t>
            </a:r>
            <a:r>
              <a:rPr lang="en-US" altLang="en-US" dirty="0">
                <a:solidFill>
                  <a:srgbClr val="0000FF"/>
                </a:solidFill>
                <a:sym typeface="Symbol" pitchFamily="18" charset="2"/>
              </a:rPr>
              <a:t> </a:t>
            </a:r>
            <a:r>
              <a:rPr lang="en-US" altLang="en-US" dirty="0" err="1">
                <a:solidFill>
                  <a:srgbClr val="0000FF"/>
                </a:solidFill>
                <a:sym typeface="Symbol" pitchFamily="18" charset="2"/>
              </a:rPr>
              <a:t>trong</a:t>
            </a:r>
            <a:r>
              <a:rPr lang="en-US" altLang="en-US" dirty="0">
                <a:solidFill>
                  <a:srgbClr val="0000FF"/>
                </a:solidFill>
                <a:sym typeface="Symbol" pitchFamily="18" charset="2"/>
              </a:rPr>
              <a:t> </a:t>
            </a:r>
            <a:r>
              <a:rPr lang="en-US" altLang="en-US" dirty="0" err="1">
                <a:solidFill>
                  <a:srgbClr val="0000FF"/>
                </a:solidFill>
                <a:sym typeface="Symbol" pitchFamily="18" charset="2"/>
              </a:rPr>
              <a:t>đường</a:t>
            </a:r>
            <a:r>
              <a:rPr lang="en-US" altLang="en-US" dirty="0">
                <a:solidFill>
                  <a:srgbClr val="0000FF"/>
                </a:solidFill>
                <a:sym typeface="Symbol" pitchFamily="18" charset="2"/>
              </a:rPr>
              <a:t> </a:t>
            </a:r>
            <a:r>
              <a:rPr lang="en-US" altLang="en-US" dirty="0" err="1">
                <a:solidFill>
                  <a:srgbClr val="0000FF"/>
                </a:solidFill>
                <a:sym typeface="Symbol" pitchFamily="18" charset="2"/>
              </a:rPr>
              <a:t>đi</a:t>
            </a:r>
            <a:r>
              <a:rPr lang="en-US" altLang="en-US" dirty="0">
                <a:solidFill>
                  <a:srgbClr val="0000FF"/>
                </a:solidFill>
                <a:sym typeface="Symbol" pitchFamily="18" charset="2"/>
              </a:rPr>
              <a:t> </a:t>
            </a:r>
            <a:r>
              <a:rPr lang="en-US" altLang="en-US" dirty="0" err="1" smtClean="0">
                <a:solidFill>
                  <a:srgbClr val="0000FF"/>
                </a:solidFill>
                <a:sym typeface="Symbol" pitchFamily="18" charset="2"/>
              </a:rPr>
              <a:t>đó</a:t>
            </a:r>
            <a:r>
              <a:rPr lang="en-US" altLang="en-US" dirty="0" smtClean="0">
                <a:solidFill>
                  <a:srgbClr val="0000FF"/>
                </a:solidFill>
                <a:sym typeface="Symbol" pitchFamily="18" charset="2"/>
              </a:rPr>
              <a:t>.</a:t>
            </a:r>
            <a:r>
              <a:rPr lang="en-US" altLang="en-US" dirty="0">
                <a:solidFill>
                  <a:srgbClr val="0000FF"/>
                </a:solidFill>
                <a:sym typeface="Symbol" pitchFamily="18" charset="2"/>
              </a:rPr>
              <a:t> </a:t>
            </a:r>
            <a:r>
              <a:rPr lang="en-US" altLang="en-US" dirty="0" err="1" smtClean="0">
                <a:solidFill>
                  <a:srgbClr val="0000FF"/>
                </a:solidFill>
                <a:sym typeface="Symbol" pitchFamily="18" charset="2"/>
              </a:rPr>
              <a:t>Ví</a:t>
            </a:r>
            <a:r>
              <a:rPr lang="en-US" altLang="en-US" dirty="0" smtClean="0">
                <a:solidFill>
                  <a:srgbClr val="0000FF"/>
                </a:solidFill>
                <a:sym typeface="Symbol" pitchFamily="18" charset="2"/>
              </a:rPr>
              <a:t> </a:t>
            </a:r>
            <a:r>
              <a:rPr lang="en-US" altLang="en-US" dirty="0" err="1">
                <a:solidFill>
                  <a:srgbClr val="0000FF"/>
                </a:solidFill>
                <a:sym typeface="Symbol" pitchFamily="18" charset="2"/>
              </a:rPr>
              <a:t>dụ</a:t>
            </a:r>
            <a:r>
              <a:rPr lang="en-US" altLang="en-US" dirty="0">
                <a:solidFill>
                  <a:srgbClr val="0000FF"/>
                </a:solidFill>
                <a:sym typeface="Symbol" pitchFamily="18" charset="2"/>
              </a:rPr>
              <a:t>. </a:t>
            </a:r>
            <a:r>
              <a:rPr lang="en-US" altLang="en-US" b="0" dirty="0" err="1">
                <a:sym typeface="Symbol" pitchFamily="18" charset="2"/>
              </a:rPr>
              <a:t>Xem</a:t>
            </a:r>
            <a:r>
              <a:rPr lang="en-US" altLang="en-US" b="0" dirty="0">
                <a:sym typeface="Symbol" pitchFamily="18" charset="2"/>
              </a:rPr>
              <a:t> </a:t>
            </a:r>
            <a:r>
              <a:rPr lang="en-US" altLang="en-US" b="0" dirty="0" err="1">
                <a:sym typeface="Symbol" pitchFamily="18" charset="2"/>
              </a:rPr>
              <a:t>xét</a:t>
            </a:r>
            <a:r>
              <a:rPr lang="en-US" altLang="en-US" b="0" dirty="0">
                <a:sym typeface="Symbol" pitchFamily="18" charset="2"/>
              </a:rPr>
              <a:t> </a:t>
            </a:r>
            <a:r>
              <a:rPr lang="en-US" altLang="en-US" b="0" dirty="0" err="1">
                <a:sym typeface="Symbol" pitchFamily="18" charset="2"/>
              </a:rPr>
              <a:t>đồ</a:t>
            </a:r>
            <a:r>
              <a:rPr lang="en-US" altLang="en-US" b="0" dirty="0">
                <a:sym typeface="Symbol" pitchFamily="18" charset="2"/>
              </a:rPr>
              <a:t> </a:t>
            </a:r>
            <a:r>
              <a:rPr lang="en-US" altLang="en-US" b="0" dirty="0" err="1">
                <a:sym typeface="Symbol" pitchFamily="18" charset="2"/>
              </a:rPr>
              <a:t>thị</a:t>
            </a:r>
            <a:r>
              <a:rPr lang="en-US" altLang="en-US" b="0" dirty="0">
                <a:sym typeface="Symbol" pitchFamily="18" charset="2"/>
              </a:rPr>
              <a:t> </a:t>
            </a:r>
            <a:r>
              <a:rPr lang="en-US" altLang="en-US" b="0" dirty="0" err="1">
                <a:sym typeface="Symbol" pitchFamily="18" charset="2"/>
              </a:rPr>
              <a:t>sau</a:t>
            </a:r>
            <a:r>
              <a:rPr lang="en-US" altLang="en-US" b="0" dirty="0">
                <a:sym typeface="Symbol" pitchFamily="18" charset="2"/>
              </a:rPr>
              <a:t>. </a:t>
            </a:r>
            <a:r>
              <a:rPr lang="en-US" altLang="en-US" b="0" dirty="0" err="1" smtClean="0">
                <a:sym typeface="Symbol" pitchFamily="18" charset="2"/>
              </a:rPr>
              <a:t>Hỏi</a:t>
            </a:r>
            <a:r>
              <a:rPr lang="en-US" altLang="en-US" b="0" dirty="0" smtClean="0">
                <a:sym typeface="Symbol" pitchFamily="18" charset="2"/>
              </a:rPr>
              <a:t> </a:t>
            </a:r>
            <a:r>
              <a:rPr lang="en-US" altLang="en-US" b="0" dirty="0" err="1">
                <a:sym typeface="Symbol" pitchFamily="18" charset="2"/>
              </a:rPr>
              <a:t>có</a:t>
            </a:r>
            <a:r>
              <a:rPr lang="en-US" altLang="en-US" b="0" dirty="0">
                <a:sym typeface="Symbol" pitchFamily="18" charset="2"/>
              </a:rPr>
              <a:t> bao </a:t>
            </a:r>
            <a:r>
              <a:rPr lang="en-US" altLang="en-US" b="0" dirty="0" err="1">
                <a:sym typeface="Symbol" pitchFamily="18" charset="2"/>
              </a:rPr>
              <a:t>nhiêu</a:t>
            </a:r>
            <a:r>
              <a:rPr lang="en-US" altLang="en-US" b="0" dirty="0">
                <a:sym typeface="Symbol" pitchFamily="18" charset="2"/>
              </a:rPr>
              <a:t> </a:t>
            </a:r>
            <a:r>
              <a:rPr lang="en-US" altLang="en-US" b="0" dirty="0" err="1">
                <a:sym typeface="Symbol" pitchFamily="18" charset="2"/>
              </a:rPr>
              <a:t>đường</a:t>
            </a:r>
            <a:r>
              <a:rPr lang="en-US" altLang="en-US" b="0" dirty="0">
                <a:sym typeface="Symbol" pitchFamily="18" charset="2"/>
              </a:rPr>
              <a:t> </a:t>
            </a:r>
            <a:r>
              <a:rPr lang="en-US" altLang="en-US" b="0" dirty="0" err="1">
                <a:sym typeface="Symbol" pitchFamily="18" charset="2"/>
              </a:rPr>
              <a:t>đi</a:t>
            </a:r>
            <a:r>
              <a:rPr lang="en-US" altLang="en-US" b="0" dirty="0">
                <a:sym typeface="Symbol" pitchFamily="18" charset="2"/>
              </a:rPr>
              <a:t> </a:t>
            </a:r>
            <a:r>
              <a:rPr lang="en-US" altLang="en-US" b="0" dirty="0" err="1">
                <a:sym typeface="Symbol" pitchFamily="18" charset="2"/>
              </a:rPr>
              <a:t>có</a:t>
            </a:r>
            <a:r>
              <a:rPr lang="en-US" altLang="en-US" b="0" dirty="0">
                <a:sym typeface="Symbol" pitchFamily="18" charset="2"/>
              </a:rPr>
              <a:t> </a:t>
            </a:r>
            <a:r>
              <a:rPr lang="en-US" altLang="en-US" b="0" dirty="0" err="1" smtClean="0">
                <a:sym typeface="Symbol" pitchFamily="18" charset="2"/>
              </a:rPr>
              <a:t>độ</a:t>
            </a:r>
            <a:r>
              <a:rPr lang="en-US" altLang="en-US" b="0" dirty="0" smtClean="0">
                <a:sym typeface="Symbol" pitchFamily="18" charset="2"/>
              </a:rPr>
              <a:t> </a:t>
            </a:r>
            <a:r>
              <a:rPr lang="en-US" altLang="en-US" b="0" dirty="0" err="1">
                <a:sym typeface="Symbol" pitchFamily="18" charset="2"/>
              </a:rPr>
              <a:t>dài</a:t>
            </a:r>
            <a:r>
              <a:rPr lang="en-US" altLang="en-US" b="0" dirty="0">
                <a:sym typeface="Symbol" pitchFamily="18" charset="2"/>
              </a:rPr>
              <a:t> 2 </a:t>
            </a:r>
            <a:r>
              <a:rPr lang="en-US" altLang="en-US" b="0" dirty="0" err="1">
                <a:sym typeface="Symbol" pitchFamily="18" charset="2"/>
              </a:rPr>
              <a:t>từ</a:t>
            </a:r>
            <a:r>
              <a:rPr lang="en-US" altLang="en-US" b="0" dirty="0">
                <a:sym typeface="Symbol" pitchFamily="18" charset="2"/>
              </a:rPr>
              <a:t> </a:t>
            </a:r>
            <a:r>
              <a:rPr lang="en-US" altLang="en-US" sz="3200" b="0" dirty="0">
                <a:sym typeface="Symbol" pitchFamily="18" charset="2"/>
              </a:rPr>
              <a:t>v</a:t>
            </a:r>
            <a:r>
              <a:rPr lang="en-US" altLang="en-US" sz="3200" b="0" baseline="-25000" dirty="0">
                <a:sym typeface="Symbol" pitchFamily="18" charset="2"/>
              </a:rPr>
              <a:t>2</a:t>
            </a:r>
            <a:r>
              <a:rPr lang="en-US" altLang="en-US" sz="3200" b="0" dirty="0">
                <a:sym typeface="Symbol" pitchFamily="18" charset="2"/>
              </a:rPr>
              <a:t> </a:t>
            </a:r>
            <a:r>
              <a:rPr lang="en-US" altLang="en-US" sz="3200" b="0" dirty="0" err="1">
                <a:sym typeface="Symbol" pitchFamily="18" charset="2"/>
              </a:rPr>
              <a:t>tới</a:t>
            </a:r>
            <a:r>
              <a:rPr lang="en-US" altLang="en-US" sz="3200" b="0" dirty="0">
                <a:sym typeface="Symbol" pitchFamily="18" charset="2"/>
              </a:rPr>
              <a:t> v</a:t>
            </a:r>
            <a:r>
              <a:rPr lang="en-US" altLang="en-US" sz="3200" b="0" baseline="-25000" dirty="0">
                <a:sym typeface="Symbol" pitchFamily="18" charset="2"/>
              </a:rPr>
              <a:t>2</a:t>
            </a:r>
            <a:r>
              <a:rPr lang="en-US" altLang="en-US" sz="3200" b="0" dirty="0">
                <a:sym typeface="Symbol" pitchFamily="18" charset="2"/>
              </a:rPr>
              <a:t>.</a:t>
            </a:r>
            <a:endParaRPr lang="en-US" altLang="en-US" b="0" dirty="0"/>
          </a:p>
        </p:txBody>
      </p:sp>
    </p:spTree>
    <p:extLst>
      <p:ext uri="{BB962C8B-B14F-4D97-AF65-F5344CB8AC3E}">
        <p14:creationId xmlns:p14="http://schemas.microsoft.com/office/powerpoint/2010/main" val="4281570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6" grpId="0" animBg="1"/>
      <p:bldP spid="3" grpId="0" animBg="1"/>
      <p:bldP spid="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315715" y="2351742"/>
            <a:ext cx="8344631" cy="523220"/>
          </a:xfrm>
          <a:prstGeom prst="rect">
            <a:avLst/>
          </a:prstGeom>
          <a:noFill/>
        </p:spPr>
        <p:txBody>
          <a:bodyPr wrap="square" rtlCol="0">
            <a:spAutoFit/>
          </a:bodyPr>
          <a:lstStyle/>
          <a:p>
            <a:pPr algn="l">
              <a:spcBef>
                <a:spcPct val="0"/>
              </a:spcBef>
            </a:pPr>
            <a:r>
              <a:rPr lang="en-US" altLang="en-US" sz="2800" b="0" dirty="0"/>
              <a:t>Ta </a:t>
            </a:r>
            <a:r>
              <a:rPr lang="en-US" altLang="en-US" sz="2800" b="0" dirty="0" err="1"/>
              <a:t>xem</a:t>
            </a:r>
            <a:r>
              <a:rPr lang="en-US" altLang="en-US" sz="2800" b="0" dirty="0"/>
              <a:t> </a:t>
            </a:r>
            <a:r>
              <a:rPr lang="en-US" altLang="en-US" sz="2800" b="0" dirty="0" err="1"/>
              <a:t>xét</a:t>
            </a:r>
            <a:r>
              <a:rPr lang="en-US" altLang="en-US" sz="2800" b="0" dirty="0"/>
              <a:t> ma </a:t>
            </a:r>
            <a:r>
              <a:rPr lang="en-US" altLang="en-US" sz="2800" b="0" dirty="0" err="1"/>
              <a:t>trận</a:t>
            </a:r>
            <a:r>
              <a:rPr lang="en-US" altLang="en-US" sz="2800" b="0" dirty="0"/>
              <a:t> </a:t>
            </a:r>
            <a:r>
              <a:rPr lang="en-US" altLang="en-US" sz="2800" b="0" dirty="0" err="1"/>
              <a:t>kề</a:t>
            </a:r>
            <a:r>
              <a:rPr lang="en-US" altLang="en-US" sz="2800" b="0" dirty="0"/>
              <a:t> </a:t>
            </a:r>
            <a:r>
              <a:rPr lang="en-US" altLang="en-US" sz="2800" b="0" dirty="0" err="1"/>
              <a:t>của</a:t>
            </a:r>
            <a:r>
              <a:rPr lang="en-US" altLang="en-US" sz="2800" b="0" dirty="0"/>
              <a:t> G </a:t>
            </a:r>
            <a:r>
              <a:rPr lang="en-US" altLang="en-US" sz="2800" dirty="0"/>
              <a:t> </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692525"/>
            <a:ext cx="283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p:cNvPicPr>
            <a:picLocks noChangeAspect="1" noChangeArrowheads="1"/>
          </p:cNvPicPr>
          <p:nvPr/>
        </p:nvPicPr>
        <p:blipFill>
          <a:blip r:embed="rId4">
            <a:extLst>
              <a:ext uri="{28A0092B-C50C-407E-A947-70E740481C1C}">
                <a14:useLocalDpi xmlns:a14="http://schemas.microsoft.com/office/drawing/2010/main" val="0"/>
              </a:ext>
            </a:extLst>
          </a:blip>
          <a:srcRect l="3773" r="5659" b="2362"/>
          <a:stretch>
            <a:fillRect/>
          </a:stretch>
        </p:blipFill>
        <p:spPr bwMode="auto">
          <a:xfrm>
            <a:off x="1981200" y="3505200"/>
            <a:ext cx="17526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
            <a:extLst>
              <a:ext uri="{FF2B5EF4-FFF2-40B4-BE49-F238E27FC236}">
                <a16:creationId xmlns:a16="http://schemas.microsoft.com/office/drawing/2014/main" id="{7A2FE07E-42B1-431E-9679-5712F298C560}"/>
              </a:ext>
            </a:extLst>
          </p:cNvPr>
          <p:cNvSpPr txBox="1">
            <a:spLocks noChangeArrowheads="1"/>
          </p:cNvSpPr>
          <p:nvPr/>
        </p:nvSpPr>
        <p:spPr bwMode="auto">
          <a:xfrm>
            <a:off x="188686" y="1143000"/>
            <a:ext cx="872671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dirty="0" err="1">
                <a:solidFill>
                  <a:srgbClr val="0000FF"/>
                </a:solidFill>
                <a:sym typeface="Symbol" pitchFamily="18" charset="2"/>
              </a:rPr>
              <a:t>Câu</a:t>
            </a:r>
            <a:r>
              <a:rPr lang="en-US" altLang="en-US" dirty="0">
                <a:solidFill>
                  <a:srgbClr val="0000FF"/>
                </a:solidFill>
                <a:sym typeface="Symbol" pitchFamily="18" charset="2"/>
              </a:rPr>
              <a:t> </a:t>
            </a:r>
            <a:r>
              <a:rPr lang="en-US" altLang="en-US" dirty="0" err="1">
                <a:solidFill>
                  <a:srgbClr val="0000FF"/>
                </a:solidFill>
                <a:sym typeface="Symbol" pitchFamily="18" charset="2"/>
              </a:rPr>
              <a:t>hỏi</a:t>
            </a:r>
            <a:r>
              <a:rPr lang="en-US" altLang="en-US" dirty="0">
                <a:solidFill>
                  <a:srgbClr val="0000FF"/>
                </a:solidFill>
                <a:sym typeface="Symbol" pitchFamily="18" charset="2"/>
              </a:rPr>
              <a:t>. </a:t>
            </a:r>
            <a:r>
              <a:rPr lang="en-US" altLang="en-US" b="0" dirty="0" err="1">
                <a:sym typeface="Symbol" pitchFamily="18" charset="2"/>
              </a:rPr>
              <a:t>Làm</a:t>
            </a:r>
            <a:r>
              <a:rPr lang="en-US" altLang="en-US" b="0" dirty="0">
                <a:sym typeface="Symbol" pitchFamily="18" charset="2"/>
              </a:rPr>
              <a:t> </a:t>
            </a:r>
            <a:r>
              <a:rPr lang="en-US" altLang="en-US" b="0" dirty="0" err="1">
                <a:sym typeface="Symbol" pitchFamily="18" charset="2"/>
              </a:rPr>
              <a:t>sao</a:t>
            </a:r>
            <a:r>
              <a:rPr lang="en-US" altLang="en-US" b="0" dirty="0">
                <a:sym typeface="Symbol" pitchFamily="18" charset="2"/>
              </a:rPr>
              <a:t> </a:t>
            </a:r>
            <a:r>
              <a:rPr lang="en-US" altLang="en-US" b="0" dirty="0" err="1">
                <a:sym typeface="Symbol" pitchFamily="18" charset="2"/>
              </a:rPr>
              <a:t>để</a:t>
            </a:r>
            <a:r>
              <a:rPr lang="en-US" altLang="en-US" b="0" dirty="0">
                <a:sym typeface="Symbol" pitchFamily="18" charset="2"/>
              </a:rPr>
              <a:t> </a:t>
            </a:r>
            <a:r>
              <a:rPr lang="en-US" altLang="en-US" b="0" dirty="0" err="1">
                <a:sym typeface="Symbol" pitchFamily="18" charset="2"/>
              </a:rPr>
              <a:t>đếm</a:t>
            </a:r>
            <a:r>
              <a:rPr lang="en-US" altLang="en-US" b="0" dirty="0">
                <a:sym typeface="Symbol" pitchFamily="18" charset="2"/>
              </a:rPr>
              <a:t> </a:t>
            </a:r>
            <a:r>
              <a:rPr lang="en-US" altLang="en-US" b="0" dirty="0" err="1" smtClean="0">
                <a:sym typeface="Symbol" pitchFamily="18" charset="2"/>
              </a:rPr>
              <a:t>được</a:t>
            </a:r>
            <a:r>
              <a:rPr lang="en-US" altLang="en-US" b="0" dirty="0" smtClean="0">
                <a:sym typeface="Symbol" pitchFamily="18" charset="2"/>
              </a:rPr>
              <a:t> </a:t>
            </a:r>
            <a:r>
              <a:rPr lang="en-US" altLang="en-US" b="0" dirty="0" err="1">
                <a:sym typeface="Symbol" pitchFamily="18" charset="2"/>
              </a:rPr>
              <a:t>số</a:t>
            </a:r>
            <a:r>
              <a:rPr lang="en-US" altLang="en-US" b="0" dirty="0">
                <a:sym typeface="Symbol" pitchFamily="18" charset="2"/>
              </a:rPr>
              <a:t> </a:t>
            </a:r>
            <a:r>
              <a:rPr lang="en-US" altLang="en-US" b="0" dirty="0" err="1">
                <a:sym typeface="Symbol" pitchFamily="18" charset="2"/>
              </a:rPr>
              <a:t>đường</a:t>
            </a:r>
            <a:r>
              <a:rPr lang="en-US" altLang="en-US" b="0" dirty="0">
                <a:sym typeface="Symbol" pitchFamily="18" charset="2"/>
              </a:rPr>
              <a:t> </a:t>
            </a:r>
            <a:r>
              <a:rPr lang="en-US" altLang="en-US" b="0" dirty="0" err="1">
                <a:sym typeface="Symbol" pitchFamily="18" charset="2"/>
              </a:rPr>
              <a:t>đi</a:t>
            </a:r>
            <a:r>
              <a:rPr lang="en-US" altLang="en-US" b="0" dirty="0">
                <a:sym typeface="Symbol" pitchFamily="18" charset="2"/>
              </a:rPr>
              <a:t> </a:t>
            </a:r>
            <a:r>
              <a:rPr lang="en-US" altLang="en-US" b="0" dirty="0" err="1">
                <a:sym typeface="Symbol" pitchFamily="18" charset="2"/>
              </a:rPr>
              <a:t>có</a:t>
            </a:r>
            <a:r>
              <a:rPr lang="en-US" altLang="en-US" b="0" dirty="0">
                <a:sym typeface="Symbol" pitchFamily="18" charset="2"/>
              </a:rPr>
              <a:t> </a:t>
            </a:r>
            <a:r>
              <a:rPr lang="en-US" altLang="en-US" b="0" dirty="0" err="1">
                <a:sym typeface="Symbol" pitchFamily="18" charset="2"/>
              </a:rPr>
              <a:t>độ</a:t>
            </a:r>
            <a:r>
              <a:rPr lang="en-US" altLang="en-US" b="0" dirty="0">
                <a:sym typeface="Symbol" pitchFamily="18" charset="2"/>
              </a:rPr>
              <a:t> </a:t>
            </a:r>
            <a:r>
              <a:rPr lang="en-US" altLang="en-US" b="0" dirty="0" err="1">
                <a:sym typeface="Symbol" pitchFamily="18" charset="2"/>
              </a:rPr>
              <a:t>dài</a:t>
            </a:r>
            <a:r>
              <a:rPr lang="en-US" altLang="en-US" b="0" dirty="0">
                <a:sym typeface="Symbol" pitchFamily="18" charset="2"/>
              </a:rPr>
              <a:t> k </a:t>
            </a:r>
            <a:r>
              <a:rPr lang="en-US" altLang="en-US" b="0" dirty="0" err="1">
                <a:sym typeface="Symbol" pitchFamily="18" charset="2"/>
              </a:rPr>
              <a:t>từ</a:t>
            </a:r>
            <a:r>
              <a:rPr lang="en-US" altLang="en-US" b="0" dirty="0">
                <a:sym typeface="Symbol" pitchFamily="18" charset="2"/>
              </a:rPr>
              <a:t> </a:t>
            </a:r>
            <a:r>
              <a:rPr lang="en-US" altLang="en-US" b="0" dirty="0" err="1">
                <a:sym typeface="Symbol" pitchFamily="18" charset="2"/>
              </a:rPr>
              <a:t>đỉnh</a:t>
            </a:r>
            <a:r>
              <a:rPr lang="en-US" altLang="en-US" b="0" dirty="0">
                <a:sym typeface="Symbol" pitchFamily="18" charset="2"/>
              </a:rPr>
              <a:t> </a:t>
            </a:r>
            <a:r>
              <a:rPr lang="en-US" altLang="en-US" b="0" dirty="0" err="1">
                <a:sym typeface="Symbol" pitchFamily="18" charset="2"/>
              </a:rPr>
              <a:t>này</a:t>
            </a:r>
            <a:r>
              <a:rPr lang="en-US" altLang="en-US" b="0" dirty="0">
                <a:sym typeface="Symbol" pitchFamily="18" charset="2"/>
              </a:rPr>
              <a:t> </a:t>
            </a:r>
            <a:r>
              <a:rPr lang="en-US" altLang="en-US" b="0" dirty="0" err="1">
                <a:sym typeface="Symbol" pitchFamily="18" charset="2"/>
              </a:rPr>
              <a:t>tới</a:t>
            </a:r>
            <a:r>
              <a:rPr lang="en-US" altLang="en-US" b="0" dirty="0">
                <a:sym typeface="Symbol" pitchFamily="18" charset="2"/>
              </a:rPr>
              <a:t> </a:t>
            </a:r>
            <a:r>
              <a:rPr lang="en-US" altLang="en-US" b="0" dirty="0" err="1">
                <a:sym typeface="Symbol" pitchFamily="18" charset="2"/>
              </a:rPr>
              <a:t>đỉnh</a:t>
            </a:r>
            <a:r>
              <a:rPr lang="en-US" altLang="en-US" b="0" dirty="0">
                <a:sym typeface="Symbol" pitchFamily="18" charset="2"/>
              </a:rPr>
              <a:t> </a:t>
            </a:r>
            <a:r>
              <a:rPr lang="en-US" altLang="en-US" b="0" dirty="0" err="1">
                <a:sym typeface="Symbol" pitchFamily="18" charset="2"/>
              </a:rPr>
              <a:t>kia</a:t>
            </a:r>
            <a:endParaRPr lang="en-US" altLang="en-US" b="0" dirty="0"/>
          </a:p>
        </p:txBody>
      </p:sp>
    </p:spTree>
    <p:extLst>
      <p:ext uri="{BB962C8B-B14F-4D97-AF65-F5344CB8AC3E}">
        <p14:creationId xmlns:p14="http://schemas.microsoft.com/office/powerpoint/2010/main" val="9765559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dissolve">
                                      <p:cBhvr>
                                        <p:cTn id="10" dur="500"/>
                                        <p:tgtEl>
                                          <p:spTgt spid="49"/>
                                        </p:tgtEl>
                                      </p:cBhvr>
                                    </p:animEffect>
                                  </p:childTnLst>
                                </p:cTn>
                              </p:par>
                              <p:par>
                                <p:cTn id="11" presetID="9"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dissolve">
                                      <p:cBhvr>
                                        <p:cTn id="13" dur="500"/>
                                        <p:tgtEl>
                                          <p:spTgt spid="4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7193750" y="961177"/>
            <a:ext cx="17526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Slide Number Placeholder 18"/>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45BCA7-BE1F-44EA-8FAA-E97CADA8B770}" type="slidenum">
              <a:rPr lang="en-SG" smtClean="0"/>
              <a:pPr/>
              <a:t>57</a:t>
            </a:fld>
            <a:endParaRPr lang="en-SG" dirty="0"/>
          </a:p>
        </p:txBody>
      </p:sp>
      <p:sp>
        <p:nvSpPr>
          <p:cNvPr id="39" name="TextBox 38"/>
          <p:cNvSpPr txBox="1"/>
          <p:nvPr/>
        </p:nvSpPr>
        <p:spPr>
          <a:xfrm>
            <a:off x="197650" y="1224816"/>
            <a:ext cx="5772401" cy="523220"/>
          </a:xfrm>
          <a:prstGeom prst="rect">
            <a:avLst/>
          </a:prstGeom>
          <a:noFill/>
        </p:spPr>
        <p:txBody>
          <a:bodyPr wrap="square" rtlCol="0">
            <a:spAutoFit/>
          </a:bodyPr>
          <a:lstStyle/>
          <a:p>
            <a:pPr algn="l"/>
            <a:r>
              <a:rPr lang="en-US" altLang="en-US" sz="2800" b="0" dirty="0" err="1" smtClean="0"/>
              <a:t>Tính</a:t>
            </a:r>
            <a:r>
              <a:rPr lang="en-US" altLang="en-US" sz="2800" b="0" dirty="0" smtClean="0"/>
              <a:t> </a:t>
            </a:r>
            <a:r>
              <a:rPr lang="en-US" altLang="en-US" sz="2800" b="0" dirty="0"/>
              <a:t>A</a:t>
            </a:r>
            <a:r>
              <a:rPr lang="en-US" altLang="en-US" sz="2800" b="0" baseline="30000" dirty="0"/>
              <a:t>2</a:t>
            </a:r>
            <a:r>
              <a:rPr lang="en-US" altLang="en-US" sz="2800" dirty="0"/>
              <a:t>:</a:t>
            </a:r>
          </a:p>
        </p:txBody>
      </p:sp>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r="-1567" b="4475"/>
          <a:stretch>
            <a:fillRect/>
          </a:stretch>
        </p:blipFill>
        <p:spPr bwMode="auto">
          <a:xfrm>
            <a:off x="1519238" y="1984190"/>
            <a:ext cx="4938712"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5310512" y="2414851"/>
            <a:ext cx="403011" cy="40026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p:cNvSpPr txBox="1"/>
          <p:nvPr/>
        </p:nvSpPr>
        <p:spPr>
          <a:xfrm>
            <a:off x="320488" y="3474257"/>
            <a:ext cx="8503024" cy="461665"/>
          </a:xfrm>
          <a:prstGeom prst="rect">
            <a:avLst/>
          </a:prstGeom>
          <a:noFill/>
        </p:spPr>
        <p:txBody>
          <a:bodyPr wrap="square" rtlCol="0">
            <a:spAutoFit/>
          </a:bodyPr>
          <a:lstStyle/>
          <a:p>
            <a:pPr algn="l">
              <a:spcBef>
                <a:spcPct val="0"/>
              </a:spcBef>
            </a:pPr>
            <a:r>
              <a:rPr lang="en-US" altLang="en-US" sz="2400" b="0" i="1" dirty="0" err="1"/>
              <a:t>Nhận</a:t>
            </a:r>
            <a:r>
              <a:rPr lang="en-US" altLang="en-US" sz="2400" b="0" i="1" dirty="0"/>
              <a:t> </a:t>
            </a:r>
            <a:r>
              <a:rPr lang="en-US" altLang="en-US" sz="2400" b="0" i="1" dirty="0" err="1"/>
              <a:t>thấy</a:t>
            </a:r>
            <a:r>
              <a:rPr lang="en-US" altLang="en-US" sz="2400" b="0" i="1" dirty="0"/>
              <a:t> a</a:t>
            </a:r>
            <a:r>
              <a:rPr lang="en-US" altLang="en-US" sz="2400" b="0" baseline="-25000" dirty="0"/>
              <a:t>22</a:t>
            </a:r>
            <a:r>
              <a:rPr lang="en-US" altLang="en-US" sz="2400" b="0" dirty="0"/>
              <a:t>  = 6 </a:t>
            </a:r>
            <a:r>
              <a:rPr lang="en-US" altLang="en-US" sz="2400" b="0" dirty="0" err="1"/>
              <a:t>bằng</a:t>
            </a:r>
            <a:r>
              <a:rPr lang="en-US" altLang="en-US" sz="2400" b="0" dirty="0"/>
              <a:t> </a:t>
            </a:r>
            <a:r>
              <a:rPr lang="en-US" altLang="en-US" sz="2400" b="0" dirty="0" err="1"/>
              <a:t>số</a:t>
            </a:r>
            <a:r>
              <a:rPr lang="en-US" altLang="en-US" sz="2400" b="0" dirty="0"/>
              <a:t> </a:t>
            </a:r>
            <a:r>
              <a:rPr lang="en-US" altLang="en-US" sz="2400" b="0" dirty="0" err="1"/>
              <a:t>đường</a:t>
            </a:r>
            <a:r>
              <a:rPr lang="en-US" altLang="en-US" sz="2400" b="0" dirty="0"/>
              <a:t> </a:t>
            </a:r>
            <a:r>
              <a:rPr lang="en-US" altLang="en-US" sz="2400" b="0" dirty="0" err="1"/>
              <a:t>đi</a:t>
            </a:r>
            <a:r>
              <a:rPr lang="en-US" altLang="en-US" sz="2400" b="0" dirty="0"/>
              <a:t> </a:t>
            </a:r>
            <a:r>
              <a:rPr lang="en-US" altLang="en-US" sz="2400" b="0" dirty="0" err="1"/>
              <a:t>có</a:t>
            </a:r>
            <a:r>
              <a:rPr lang="en-US" altLang="en-US" sz="2400" b="0" dirty="0"/>
              <a:t> </a:t>
            </a:r>
            <a:r>
              <a:rPr lang="en-US" altLang="en-US" sz="2400" b="0" dirty="0" err="1"/>
              <a:t>độ</a:t>
            </a:r>
            <a:r>
              <a:rPr lang="en-US" altLang="en-US" sz="2400" b="0" dirty="0"/>
              <a:t> </a:t>
            </a:r>
            <a:r>
              <a:rPr lang="en-US" altLang="en-US" sz="2400" b="0" dirty="0" err="1"/>
              <a:t>dài</a:t>
            </a:r>
            <a:r>
              <a:rPr lang="en-US" altLang="en-US" sz="2400" b="0" dirty="0"/>
              <a:t> 2 </a:t>
            </a:r>
            <a:r>
              <a:rPr lang="en-US" altLang="en-US" sz="2400" b="0" dirty="0" err="1" smtClean="0"/>
              <a:t>từ</a:t>
            </a:r>
            <a:r>
              <a:rPr lang="en-US" altLang="en-US" sz="2400" b="0" dirty="0" smtClean="0"/>
              <a:t> </a:t>
            </a:r>
            <a:r>
              <a:rPr lang="en-US" altLang="en-US" sz="2400" b="0" dirty="0" smtClean="0">
                <a:sym typeface="Symbol" pitchFamily="18" charset="2"/>
              </a:rPr>
              <a:t>v</a:t>
            </a:r>
            <a:r>
              <a:rPr lang="en-US" altLang="en-US" sz="2400" b="0" baseline="-25000" dirty="0" smtClean="0">
                <a:sym typeface="Symbol" pitchFamily="18" charset="2"/>
              </a:rPr>
              <a:t>2</a:t>
            </a:r>
            <a:r>
              <a:rPr lang="en-US" altLang="en-US" sz="2400" b="0" dirty="0" smtClean="0">
                <a:sym typeface="Symbol" pitchFamily="18" charset="2"/>
              </a:rPr>
              <a:t> </a:t>
            </a:r>
            <a:r>
              <a:rPr lang="en-US" altLang="en-US" sz="2400" b="0" dirty="0" err="1">
                <a:sym typeface="Symbol" pitchFamily="18" charset="2"/>
              </a:rPr>
              <a:t>tới</a:t>
            </a:r>
            <a:r>
              <a:rPr lang="en-US" altLang="en-US" sz="2400" b="0" dirty="0">
                <a:sym typeface="Symbol" pitchFamily="18" charset="2"/>
              </a:rPr>
              <a:t> v</a:t>
            </a:r>
            <a:r>
              <a:rPr lang="en-US" altLang="en-US" sz="2400" b="0" baseline="-25000" dirty="0">
                <a:sym typeface="Symbol" pitchFamily="18" charset="2"/>
              </a:rPr>
              <a:t>2</a:t>
            </a:r>
            <a:endParaRPr lang="en-US" altLang="en-US" sz="2400" b="0" dirty="0"/>
          </a:p>
        </p:txBody>
      </p:sp>
      <p:sp>
        <p:nvSpPr>
          <p:cNvPr id="53" name="Rectangle 3">
            <a:extLst>
              <a:ext uri="{FF2B5EF4-FFF2-40B4-BE49-F238E27FC236}">
                <a16:creationId xmlns:a16="http://schemas.microsoft.com/office/drawing/2014/main" id="{1B72AB41-5C01-47DF-A85C-F104D73B97AE}"/>
              </a:ext>
            </a:extLst>
          </p:cNvPr>
          <p:cNvSpPr txBox="1">
            <a:spLocks noChangeArrowheads="1"/>
          </p:cNvSpPr>
          <p:nvPr/>
        </p:nvSpPr>
        <p:spPr bwMode="auto">
          <a:xfrm>
            <a:off x="202026" y="4328146"/>
            <a:ext cx="8621486" cy="116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dirty="0" err="1">
                <a:solidFill>
                  <a:srgbClr val="0000FF"/>
                </a:solidFill>
                <a:latin typeface="Arial (Body)"/>
                <a:sym typeface="Symbol" pitchFamily="18" charset="2"/>
              </a:rPr>
              <a:t>Định</a:t>
            </a:r>
            <a:r>
              <a:rPr lang="en-US" altLang="en-US" dirty="0">
                <a:solidFill>
                  <a:srgbClr val="0000FF"/>
                </a:solidFill>
                <a:latin typeface="Arial (Body)"/>
                <a:sym typeface="Symbol" pitchFamily="18" charset="2"/>
              </a:rPr>
              <a:t> </a:t>
            </a:r>
            <a:r>
              <a:rPr lang="en-US" altLang="en-US" dirty="0" err="1">
                <a:solidFill>
                  <a:srgbClr val="0000FF"/>
                </a:solidFill>
                <a:latin typeface="Arial (Body)"/>
                <a:sym typeface="Symbol" pitchFamily="18" charset="2"/>
              </a:rPr>
              <a:t>lý</a:t>
            </a:r>
            <a:r>
              <a:rPr lang="en-US" altLang="en-US" dirty="0">
                <a:solidFill>
                  <a:srgbClr val="0000FF"/>
                </a:solidFill>
                <a:latin typeface="Arial (Body)"/>
                <a:sym typeface="Symbol" pitchFamily="18" charset="2"/>
              </a:rPr>
              <a:t>. </a:t>
            </a:r>
            <a:r>
              <a:rPr lang="en-US" altLang="en-US" b="0" dirty="0">
                <a:latin typeface="Arial (Body)"/>
                <a:sym typeface="Symbol" pitchFamily="18" charset="2"/>
              </a:rPr>
              <a:t>Cho G </a:t>
            </a:r>
            <a:r>
              <a:rPr lang="en-US" altLang="en-US" b="0" dirty="0" err="1">
                <a:latin typeface="Arial (Body)"/>
                <a:sym typeface="Symbol" pitchFamily="18" charset="2"/>
              </a:rPr>
              <a:t>là</a:t>
            </a:r>
            <a:r>
              <a:rPr lang="en-US" altLang="en-US" b="0" dirty="0">
                <a:latin typeface="Arial (Body)"/>
                <a:sym typeface="Symbol" pitchFamily="18" charset="2"/>
              </a:rPr>
              <a:t> </a:t>
            </a:r>
            <a:r>
              <a:rPr lang="en-US" altLang="en-US" b="0" dirty="0" err="1">
                <a:latin typeface="Arial (Body)"/>
                <a:sym typeface="Symbol" pitchFamily="18" charset="2"/>
              </a:rPr>
              <a:t>đồ</a:t>
            </a:r>
            <a:r>
              <a:rPr lang="en-US" altLang="en-US" b="0" dirty="0">
                <a:latin typeface="Arial (Body)"/>
                <a:sym typeface="Symbol" pitchFamily="18" charset="2"/>
              </a:rPr>
              <a:t> </a:t>
            </a:r>
            <a:r>
              <a:rPr lang="en-US" altLang="en-US" b="0" dirty="0" err="1">
                <a:latin typeface="Arial (Body)"/>
                <a:sym typeface="Symbol" pitchFamily="18" charset="2"/>
              </a:rPr>
              <a:t>thị</a:t>
            </a:r>
            <a:r>
              <a:rPr lang="en-US" altLang="en-US" b="0" dirty="0">
                <a:latin typeface="Arial (Body)"/>
                <a:sym typeface="Symbol" pitchFamily="18" charset="2"/>
              </a:rPr>
              <a:t> </a:t>
            </a:r>
            <a:r>
              <a:rPr lang="en-US" altLang="en-US" b="0" dirty="0" err="1">
                <a:latin typeface="Arial (Body)"/>
                <a:sym typeface="Symbol" pitchFamily="18" charset="2"/>
              </a:rPr>
              <a:t>với</a:t>
            </a:r>
            <a:r>
              <a:rPr lang="en-US" altLang="en-US" b="0" dirty="0">
                <a:latin typeface="Arial (Body)"/>
                <a:sym typeface="Symbol" pitchFamily="18" charset="2"/>
              </a:rPr>
              <a:t> </a:t>
            </a:r>
            <a:r>
              <a:rPr lang="en-US" altLang="en-US" b="0" dirty="0" err="1">
                <a:latin typeface="Arial (Body)"/>
                <a:sym typeface="Symbol" pitchFamily="18" charset="2"/>
              </a:rPr>
              <a:t>các</a:t>
            </a:r>
            <a:r>
              <a:rPr lang="en-US" altLang="en-US" b="0" dirty="0">
                <a:latin typeface="Arial (Body)"/>
                <a:sym typeface="Symbol" pitchFamily="18" charset="2"/>
              </a:rPr>
              <a:t> </a:t>
            </a:r>
            <a:r>
              <a:rPr lang="en-US" altLang="en-US" b="0" dirty="0" err="1">
                <a:latin typeface="Arial (Body)"/>
                <a:sym typeface="Symbol" pitchFamily="18" charset="2"/>
              </a:rPr>
              <a:t>đỉnh</a:t>
            </a:r>
            <a:r>
              <a:rPr lang="en-US" altLang="en-US" b="0" dirty="0">
                <a:latin typeface="Arial (Body)"/>
                <a:sym typeface="Symbol" pitchFamily="18" charset="2"/>
              </a:rPr>
              <a:t> </a:t>
            </a:r>
            <a:r>
              <a:rPr lang="en-SG" b="0" i="1" dirty="0">
                <a:latin typeface="Arial (Body)"/>
              </a:rPr>
              <a:t>v</a:t>
            </a:r>
            <a:r>
              <a:rPr lang="en-SG" b="0" baseline="-25000" dirty="0">
                <a:latin typeface="Arial (Body)"/>
              </a:rPr>
              <a:t>1</a:t>
            </a:r>
            <a:r>
              <a:rPr lang="en-SG" b="0" dirty="0">
                <a:latin typeface="Arial (Body)"/>
              </a:rPr>
              <a:t>, </a:t>
            </a:r>
            <a:r>
              <a:rPr lang="en-SG" b="0" i="1" dirty="0">
                <a:latin typeface="Arial (Body)"/>
              </a:rPr>
              <a:t>v</a:t>
            </a:r>
            <a:r>
              <a:rPr lang="en-SG" b="0" baseline="-25000" dirty="0">
                <a:latin typeface="Arial (Body)"/>
              </a:rPr>
              <a:t>2</a:t>
            </a:r>
            <a:r>
              <a:rPr lang="en-SG" b="0" dirty="0">
                <a:latin typeface="Arial (Body)"/>
              </a:rPr>
              <a:t>, …, </a:t>
            </a:r>
            <a:r>
              <a:rPr lang="en-SG" b="0" i="1" dirty="0" err="1">
                <a:latin typeface="Arial (Body)"/>
              </a:rPr>
              <a:t>v</a:t>
            </a:r>
            <a:r>
              <a:rPr lang="en-SG" b="0" i="1" baseline="-25000" dirty="0" err="1">
                <a:latin typeface="Arial (Body)"/>
              </a:rPr>
              <a:t>n</a:t>
            </a:r>
            <a:r>
              <a:rPr lang="en-SG" b="0" dirty="0">
                <a:latin typeface="Arial (Body)"/>
              </a:rPr>
              <a:t> </a:t>
            </a:r>
            <a:r>
              <a:rPr lang="en-SG" b="0" dirty="0" err="1">
                <a:latin typeface="Arial (Body)"/>
              </a:rPr>
              <a:t>và</a:t>
            </a:r>
            <a:r>
              <a:rPr lang="en-SG" b="0" dirty="0">
                <a:latin typeface="Arial (Body)"/>
              </a:rPr>
              <a:t> A </a:t>
            </a:r>
            <a:r>
              <a:rPr lang="en-SG" b="0" dirty="0" err="1">
                <a:latin typeface="Arial (Body)"/>
              </a:rPr>
              <a:t>là</a:t>
            </a:r>
            <a:r>
              <a:rPr lang="en-SG" b="0" dirty="0">
                <a:latin typeface="Arial (Body)"/>
              </a:rPr>
              <a:t> ma </a:t>
            </a:r>
            <a:r>
              <a:rPr lang="en-SG" b="0" dirty="0" err="1">
                <a:latin typeface="Arial (Body)"/>
              </a:rPr>
              <a:t>trận</a:t>
            </a:r>
            <a:r>
              <a:rPr lang="en-SG" b="0" dirty="0">
                <a:latin typeface="Arial (Body)"/>
              </a:rPr>
              <a:t> </a:t>
            </a:r>
            <a:r>
              <a:rPr lang="en-SG" b="0" dirty="0" err="1">
                <a:latin typeface="Arial (Body)"/>
              </a:rPr>
              <a:t>kề</a:t>
            </a:r>
            <a:r>
              <a:rPr lang="en-SG" b="0" dirty="0">
                <a:latin typeface="Arial (Body)"/>
              </a:rPr>
              <a:t> </a:t>
            </a:r>
            <a:r>
              <a:rPr lang="en-SG" b="0" dirty="0" err="1">
                <a:latin typeface="Arial (Body)"/>
              </a:rPr>
              <a:t>của</a:t>
            </a:r>
            <a:r>
              <a:rPr lang="en-SG" b="0" dirty="0">
                <a:latin typeface="Arial (Body)"/>
              </a:rPr>
              <a:t> </a:t>
            </a:r>
            <a:r>
              <a:rPr lang="en-SG" b="0" i="1" dirty="0">
                <a:latin typeface="Arial (Body)"/>
              </a:rPr>
              <a:t>G</a:t>
            </a:r>
            <a:r>
              <a:rPr lang="en-SG" b="0" dirty="0">
                <a:latin typeface="Arial (Body)"/>
              </a:rPr>
              <a:t>. Khi </a:t>
            </a:r>
            <a:r>
              <a:rPr lang="en-SG" b="0" dirty="0" err="1">
                <a:latin typeface="Arial (Body)"/>
              </a:rPr>
              <a:t>đó</a:t>
            </a:r>
            <a:r>
              <a:rPr lang="en-SG" b="0" dirty="0">
                <a:latin typeface="Arial (Body)"/>
              </a:rPr>
              <a:t> </a:t>
            </a:r>
            <a:r>
              <a:rPr lang="en-SG" b="0" dirty="0" err="1">
                <a:latin typeface="Arial (Body)"/>
              </a:rPr>
              <a:t>với</a:t>
            </a:r>
            <a:r>
              <a:rPr lang="en-SG" b="0" dirty="0">
                <a:latin typeface="Arial (Body)"/>
              </a:rPr>
              <a:t> k ta </a:t>
            </a:r>
            <a:r>
              <a:rPr lang="en-SG" b="0" dirty="0" err="1">
                <a:latin typeface="Arial (Body)"/>
              </a:rPr>
              <a:t>có</a:t>
            </a:r>
            <a:r>
              <a:rPr lang="en-SG" b="0" dirty="0">
                <a:latin typeface="Arial (Body)"/>
              </a:rPr>
              <a:t> </a:t>
            </a:r>
            <a:br>
              <a:rPr lang="en-SG" b="0" dirty="0">
                <a:latin typeface="Arial (Body)"/>
              </a:rPr>
            </a:br>
            <a:r>
              <a:rPr lang="en-SG" b="0" dirty="0" err="1">
                <a:latin typeface="Arial (Body)"/>
              </a:rPr>
              <a:t>phần</a:t>
            </a:r>
            <a:r>
              <a:rPr lang="en-SG" b="0" dirty="0">
                <a:latin typeface="Arial (Body)"/>
              </a:rPr>
              <a:t> </a:t>
            </a:r>
            <a:r>
              <a:rPr lang="en-SG" b="0" dirty="0" err="1">
                <a:latin typeface="Arial (Body)"/>
              </a:rPr>
              <a:t>tử</a:t>
            </a:r>
            <a:r>
              <a:rPr lang="en-SG" b="0" dirty="0">
                <a:latin typeface="Arial (Body)"/>
              </a:rPr>
              <a:t> </a:t>
            </a:r>
            <a:r>
              <a:rPr lang="en-SG" b="0" dirty="0" err="1">
                <a:latin typeface="Arial (Body)"/>
              </a:rPr>
              <a:t>thứ</a:t>
            </a:r>
            <a:r>
              <a:rPr lang="en-SG" b="0" dirty="0">
                <a:latin typeface="Arial (Body)"/>
              </a:rPr>
              <a:t> </a:t>
            </a:r>
            <a:r>
              <a:rPr lang="en-SG" b="0" dirty="0" err="1">
                <a:latin typeface="Arial (Body)"/>
              </a:rPr>
              <a:t>ij</a:t>
            </a:r>
            <a:r>
              <a:rPr lang="en-SG" b="0" dirty="0">
                <a:latin typeface="Arial (Body)"/>
              </a:rPr>
              <a:t> </a:t>
            </a:r>
            <a:r>
              <a:rPr lang="en-SG" b="0" dirty="0" err="1">
                <a:latin typeface="Arial (Body)"/>
              </a:rPr>
              <a:t>của</a:t>
            </a:r>
            <a:r>
              <a:rPr lang="en-SG" b="0" dirty="0">
                <a:latin typeface="Arial (Body)"/>
              </a:rPr>
              <a:t> ma </a:t>
            </a:r>
            <a:r>
              <a:rPr lang="en-SG" b="0" dirty="0" err="1">
                <a:latin typeface="Arial (Body)"/>
              </a:rPr>
              <a:t>trận</a:t>
            </a:r>
            <a:r>
              <a:rPr lang="en-SG" b="0" dirty="0">
                <a:latin typeface="Arial (Body)"/>
              </a:rPr>
              <a:t>  </a:t>
            </a:r>
            <a:r>
              <a:rPr lang="en-SG" b="0" dirty="0"/>
              <a:t>A</a:t>
            </a:r>
            <a:r>
              <a:rPr lang="en-SG" b="0" i="1" baseline="40000" dirty="0"/>
              <a:t>k</a:t>
            </a:r>
            <a:r>
              <a:rPr lang="en-SG" b="0" dirty="0"/>
              <a:t> </a:t>
            </a:r>
            <a:r>
              <a:rPr lang="en-SG" b="0" dirty="0" err="1"/>
              <a:t>là</a:t>
            </a:r>
            <a:r>
              <a:rPr lang="en-SG" b="0" dirty="0"/>
              <a:t> </a:t>
            </a:r>
            <a:r>
              <a:rPr lang="en-SG" b="0" dirty="0" err="1"/>
              <a:t>số</a:t>
            </a:r>
            <a:r>
              <a:rPr lang="en-SG" b="0" dirty="0"/>
              <a:t> </a:t>
            </a:r>
            <a:r>
              <a:rPr lang="en-SG" b="0" dirty="0" err="1"/>
              <a:t>đường</a:t>
            </a:r>
            <a:r>
              <a:rPr lang="en-SG" b="0" dirty="0"/>
              <a:t> </a:t>
            </a:r>
            <a:r>
              <a:rPr lang="en-SG" b="0" dirty="0" err="1"/>
              <a:t>đi</a:t>
            </a:r>
            <a:r>
              <a:rPr lang="en-SG" b="0" dirty="0"/>
              <a:t> </a:t>
            </a:r>
            <a:r>
              <a:rPr lang="en-SG" b="0" dirty="0" err="1"/>
              <a:t>có</a:t>
            </a:r>
            <a:r>
              <a:rPr lang="en-SG" b="0" dirty="0"/>
              <a:t> </a:t>
            </a:r>
            <a:r>
              <a:rPr lang="en-SG" b="0" dirty="0" err="1" smtClean="0"/>
              <a:t>độ</a:t>
            </a:r>
            <a:r>
              <a:rPr lang="en-SG" b="0" dirty="0" smtClean="0"/>
              <a:t> </a:t>
            </a:r>
            <a:r>
              <a:rPr lang="en-SG" b="0" dirty="0" err="1"/>
              <a:t>dài</a:t>
            </a:r>
            <a:r>
              <a:rPr lang="en-SG" b="0" dirty="0"/>
              <a:t> k </a:t>
            </a:r>
            <a:r>
              <a:rPr lang="en-SG" b="0" i="1" dirty="0" err="1"/>
              <a:t>từ</a:t>
            </a:r>
            <a:r>
              <a:rPr lang="en-SG" b="0" i="1" dirty="0"/>
              <a:t> </a:t>
            </a:r>
            <a:r>
              <a:rPr lang="en-SG" b="0" dirty="0"/>
              <a:t> </a:t>
            </a:r>
            <a:r>
              <a:rPr lang="en-SG" b="0" i="1" dirty="0"/>
              <a:t>v</a:t>
            </a:r>
            <a:r>
              <a:rPr lang="en-SG" b="0" i="1" baseline="-25000" dirty="0"/>
              <a:t>i</a:t>
            </a:r>
            <a:r>
              <a:rPr lang="en-SG" b="0" dirty="0"/>
              <a:t> </a:t>
            </a:r>
            <a:r>
              <a:rPr lang="en-SG" b="0" dirty="0" err="1"/>
              <a:t>tới</a:t>
            </a:r>
            <a:r>
              <a:rPr lang="en-SG" b="0" dirty="0"/>
              <a:t> </a:t>
            </a:r>
            <a:r>
              <a:rPr lang="en-SG" b="0" i="1" dirty="0" err="1"/>
              <a:t>v</a:t>
            </a:r>
            <a:r>
              <a:rPr lang="en-SG" b="0" i="1" baseline="-25000" dirty="0" err="1"/>
              <a:t>j</a:t>
            </a:r>
            <a:r>
              <a:rPr lang="en-SG" b="0" dirty="0"/>
              <a:t>.</a:t>
            </a:r>
            <a:endParaRPr lang="en-US" altLang="en-US" b="0" dirty="0">
              <a:latin typeface="Arial (Body)"/>
            </a:endParaRPr>
          </a:p>
        </p:txBody>
      </p:sp>
    </p:spTree>
    <p:extLst>
      <p:ext uri="{BB962C8B-B14F-4D97-AF65-F5344CB8AC3E}">
        <p14:creationId xmlns:p14="http://schemas.microsoft.com/office/powerpoint/2010/main" val="398808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0" grpId="0"/>
      <p:bldP spid="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9DC2-EF9F-4B1A-843A-B2C2BBCD66B7}"/>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764DFA3B-965E-4646-A9AA-F1FDA4AD4006}"/>
              </a:ext>
            </a:extLst>
          </p:cNvPr>
          <p:cNvSpPr txBox="1">
            <a:spLocks noChangeArrowheads="1"/>
          </p:cNvSpPr>
          <p:nvPr/>
        </p:nvSpPr>
        <p:spPr bwMode="auto">
          <a:xfrm>
            <a:off x="188686" y="1143000"/>
            <a:ext cx="862148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dirty="0" err="1">
                <a:solidFill>
                  <a:srgbClr val="0000FF"/>
                </a:solidFill>
                <a:sym typeface="Symbol" pitchFamily="18" charset="2"/>
              </a:rPr>
              <a:t>Ví</a:t>
            </a:r>
            <a:r>
              <a:rPr lang="en-US" altLang="en-US" dirty="0">
                <a:solidFill>
                  <a:srgbClr val="0000FF"/>
                </a:solidFill>
                <a:sym typeface="Symbol" pitchFamily="18" charset="2"/>
              </a:rPr>
              <a:t> </a:t>
            </a:r>
            <a:r>
              <a:rPr lang="en-US" altLang="en-US" dirty="0" err="1">
                <a:solidFill>
                  <a:srgbClr val="0000FF"/>
                </a:solidFill>
                <a:sym typeface="Symbol" pitchFamily="18" charset="2"/>
              </a:rPr>
              <a:t>dụ</a:t>
            </a:r>
            <a:r>
              <a:rPr lang="en-US" altLang="en-US" dirty="0">
                <a:solidFill>
                  <a:srgbClr val="0000FF"/>
                </a:solidFill>
                <a:sym typeface="Symbol" pitchFamily="18" charset="2"/>
              </a:rPr>
              <a:t>. </a:t>
            </a:r>
            <a:r>
              <a:rPr lang="en-US" altLang="en-US" b="0" dirty="0" err="1">
                <a:sym typeface="Symbol" pitchFamily="18" charset="2"/>
              </a:rPr>
              <a:t>Tìm</a:t>
            </a:r>
            <a:r>
              <a:rPr lang="en-US" altLang="en-US" b="0" dirty="0">
                <a:sym typeface="Symbol" pitchFamily="18" charset="2"/>
              </a:rPr>
              <a:t> </a:t>
            </a:r>
            <a:r>
              <a:rPr lang="en-US" altLang="en-US" b="0" dirty="0" err="1">
                <a:sym typeface="Symbol" pitchFamily="18" charset="2"/>
              </a:rPr>
              <a:t>số</a:t>
            </a:r>
            <a:r>
              <a:rPr lang="en-US" altLang="en-US" b="0" dirty="0">
                <a:sym typeface="Symbol" pitchFamily="18" charset="2"/>
              </a:rPr>
              <a:t> </a:t>
            </a:r>
            <a:r>
              <a:rPr lang="en-US" altLang="en-US" b="0" dirty="0" err="1">
                <a:sym typeface="Symbol" pitchFamily="18" charset="2"/>
              </a:rPr>
              <a:t>đường</a:t>
            </a:r>
            <a:r>
              <a:rPr lang="en-US" altLang="en-US" b="0" dirty="0">
                <a:sym typeface="Symbol" pitchFamily="18" charset="2"/>
              </a:rPr>
              <a:t> </a:t>
            </a:r>
            <a:r>
              <a:rPr lang="en-US" altLang="en-US" b="0" dirty="0" err="1">
                <a:sym typeface="Symbol" pitchFamily="18" charset="2"/>
              </a:rPr>
              <a:t>đi</a:t>
            </a:r>
            <a:r>
              <a:rPr lang="en-US" altLang="en-US" b="0" dirty="0">
                <a:sym typeface="Symbol" pitchFamily="18" charset="2"/>
              </a:rPr>
              <a:t> </a:t>
            </a:r>
            <a:r>
              <a:rPr lang="en-US" altLang="en-US" b="0" dirty="0" err="1">
                <a:sym typeface="Symbol" pitchFamily="18" charset="2"/>
              </a:rPr>
              <a:t>có</a:t>
            </a:r>
            <a:r>
              <a:rPr lang="en-US" altLang="en-US" b="0" dirty="0">
                <a:sym typeface="Symbol" pitchFamily="18" charset="2"/>
              </a:rPr>
              <a:t> </a:t>
            </a:r>
            <a:r>
              <a:rPr lang="en-US" altLang="en-US" b="0" dirty="0" err="1">
                <a:sym typeface="Symbol" pitchFamily="18" charset="2"/>
              </a:rPr>
              <a:t>chiều</a:t>
            </a:r>
            <a:r>
              <a:rPr lang="en-US" altLang="en-US" b="0" dirty="0">
                <a:sym typeface="Symbol" pitchFamily="18" charset="2"/>
              </a:rPr>
              <a:t> </a:t>
            </a:r>
            <a:r>
              <a:rPr lang="en-US" altLang="en-US" b="0" dirty="0" err="1">
                <a:sym typeface="Symbol" pitchFamily="18" charset="2"/>
              </a:rPr>
              <a:t>dài</a:t>
            </a:r>
            <a:r>
              <a:rPr lang="en-US" altLang="en-US" b="0" dirty="0">
                <a:sym typeface="Symbol" pitchFamily="18" charset="2"/>
              </a:rPr>
              <a:t> 3 </a:t>
            </a:r>
            <a:r>
              <a:rPr lang="en-US" altLang="en-US" b="0" dirty="0" err="1" smtClean="0">
                <a:sym typeface="Symbol" pitchFamily="18" charset="2"/>
              </a:rPr>
              <a:t>từ</a:t>
            </a:r>
            <a:r>
              <a:rPr lang="en-US" altLang="en-US" b="0" dirty="0" smtClean="0">
                <a:sym typeface="Symbol" pitchFamily="18" charset="2"/>
              </a:rPr>
              <a:t> </a:t>
            </a:r>
            <a:r>
              <a:rPr lang="en-US" altLang="en-US" sz="3200" b="0" dirty="0">
                <a:sym typeface="Symbol" pitchFamily="18" charset="2"/>
              </a:rPr>
              <a:t>a </a:t>
            </a:r>
            <a:r>
              <a:rPr lang="en-US" altLang="en-US" sz="3200" b="0" dirty="0" err="1">
                <a:sym typeface="Symbol" pitchFamily="18" charset="2"/>
              </a:rPr>
              <a:t>tới</a:t>
            </a:r>
            <a:r>
              <a:rPr lang="en-US" altLang="en-US" sz="3200" b="0" dirty="0">
                <a:sym typeface="Symbol" pitchFamily="18" charset="2"/>
              </a:rPr>
              <a:t> c.</a:t>
            </a:r>
            <a:endParaRPr lang="en-US" altLang="en-US" b="0" dirty="0"/>
          </a:p>
        </p:txBody>
      </p:sp>
      <p:pic>
        <p:nvPicPr>
          <p:cNvPr id="6" name="Picture 5">
            <a:extLst>
              <a:ext uri="{FF2B5EF4-FFF2-40B4-BE49-F238E27FC236}">
                <a16:creationId xmlns:a16="http://schemas.microsoft.com/office/drawing/2014/main" id="{667D812F-F3F0-4949-ADF8-ADB7E03A7D30}"/>
              </a:ext>
            </a:extLst>
          </p:cNvPr>
          <p:cNvPicPr>
            <a:picLocks noChangeAspect="1"/>
          </p:cNvPicPr>
          <p:nvPr/>
        </p:nvPicPr>
        <p:blipFill>
          <a:blip r:embed="rId2"/>
          <a:stretch>
            <a:fillRect/>
          </a:stretch>
        </p:blipFill>
        <p:spPr>
          <a:xfrm>
            <a:off x="2667000" y="2007909"/>
            <a:ext cx="2724150" cy="2743200"/>
          </a:xfrm>
          <a:prstGeom prst="rect">
            <a:avLst/>
          </a:prstGeom>
        </p:spPr>
      </p:pic>
    </p:spTree>
    <p:extLst>
      <p:ext uri="{BB962C8B-B14F-4D97-AF65-F5344CB8AC3E}">
        <p14:creationId xmlns:p14="http://schemas.microsoft.com/office/powerpoint/2010/main" val="12164041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66800"/>
            <a:ext cx="8763000" cy="4832092"/>
          </a:xfrm>
          <a:prstGeom prst="rect">
            <a:avLst/>
          </a:prstGeom>
        </p:spPr>
        <p:txBody>
          <a:bodyPr wrap="square">
            <a:spAutoFit/>
          </a:bodyPr>
          <a:lstStyle/>
          <a:p>
            <a:pPr algn="just" eaLnBrk="1" hangingPunct="1">
              <a:lnSpc>
                <a:spcPct val="90000"/>
              </a:lnSpc>
              <a:buFontTx/>
              <a:buNone/>
            </a:pPr>
            <a:r>
              <a:rPr lang="en-US" altLang="en-US" sz="2800" dirty="0" err="1">
                <a:solidFill>
                  <a:srgbClr val="0000FF"/>
                </a:solidFill>
                <a:latin typeface="+mn-lt"/>
                <a:cs typeface="+mn-cs"/>
              </a:rPr>
              <a:t>Định</a:t>
            </a:r>
            <a:r>
              <a:rPr lang="en-US" altLang="en-US" sz="2800" dirty="0">
                <a:solidFill>
                  <a:srgbClr val="0000FF"/>
                </a:solidFill>
                <a:latin typeface="+mn-lt"/>
                <a:cs typeface="+mn-cs"/>
              </a:rPr>
              <a:t> </a:t>
            </a:r>
            <a:r>
              <a:rPr lang="en-US" altLang="en-US" sz="2800" dirty="0" err="1">
                <a:solidFill>
                  <a:srgbClr val="0000FF"/>
                </a:solidFill>
                <a:latin typeface="+mn-lt"/>
                <a:cs typeface="+mn-cs"/>
              </a:rPr>
              <a:t>nghĩa</a:t>
            </a:r>
            <a:r>
              <a:rPr lang="en-US" altLang="en-US" sz="2800" dirty="0">
                <a:solidFill>
                  <a:srgbClr val="0000FF"/>
                </a:solidFill>
                <a:latin typeface="+mn-lt"/>
                <a:cs typeface="+mn-cs"/>
              </a:rPr>
              <a:t>. </a:t>
            </a:r>
            <a:r>
              <a:rPr lang="en-US" altLang="en-US" sz="2800" b="0" dirty="0">
                <a:solidFill>
                  <a:schemeClr val="tx1"/>
                </a:solidFill>
                <a:latin typeface="+mn-lt"/>
              </a:rPr>
              <a:t>Cho G = (V,E) là </a:t>
            </a:r>
            <a:r>
              <a:rPr lang="en-US" altLang="en-US" sz="2800" b="0" dirty="0" err="1">
                <a:solidFill>
                  <a:schemeClr val="tx1"/>
                </a:solidFill>
                <a:latin typeface="+mn-lt"/>
              </a:rPr>
              <a:t>đồ</a:t>
            </a:r>
            <a:r>
              <a:rPr lang="en-US" altLang="en-US" sz="2800" b="0" dirty="0">
                <a:solidFill>
                  <a:schemeClr val="tx1"/>
                </a:solidFill>
                <a:latin typeface="+mn-lt"/>
              </a:rPr>
              <a:t> </a:t>
            </a:r>
            <a:r>
              <a:rPr lang="en-US" altLang="en-US" sz="2800" b="0" dirty="0" err="1">
                <a:solidFill>
                  <a:schemeClr val="tx1"/>
                </a:solidFill>
                <a:latin typeface="+mn-lt"/>
              </a:rPr>
              <a:t>thị</a:t>
            </a:r>
            <a:r>
              <a:rPr lang="en-US" altLang="en-US" sz="2800" b="0" dirty="0">
                <a:solidFill>
                  <a:schemeClr val="tx1"/>
                </a:solidFill>
                <a:latin typeface="+mn-lt"/>
              </a:rPr>
              <a:t> </a:t>
            </a:r>
            <a:r>
              <a:rPr lang="en-US" altLang="en-US" sz="2800" b="0" dirty="0" err="1">
                <a:solidFill>
                  <a:schemeClr val="tx1"/>
                </a:solidFill>
                <a:latin typeface="+mn-lt"/>
              </a:rPr>
              <a:t>vô</a:t>
            </a:r>
            <a:r>
              <a:rPr lang="en-US" altLang="en-US" sz="2800" b="0" dirty="0">
                <a:solidFill>
                  <a:schemeClr val="tx1"/>
                </a:solidFill>
                <a:latin typeface="+mn-lt"/>
              </a:rPr>
              <a:t> hướng. Trên V ta </a:t>
            </a:r>
            <a:r>
              <a:rPr lang="en-US" altLang="en-US" sz="2800" b="0" dirty="0" err="1">
                <a:solidFill>
                  <a:schemeClr val="tx1"/>
                </a:solidFill>
                <a:latin typeface="+mn-lt"/>
              </a:rPr>
              <a:t>định</a:t>
            </a:r>
            <a:r>
              <a:rPr lang="en-US" altLang="en-US" sz="2800" b="0" dirty="0">
                <a:solidFill>
                  <a:schemeClr val="tx1"/>
                </a:solidFill>
                <a:latin typeface="+mn-lt"/>
              </a:rPr>
              <a:t> </a:t>
            </a:r>
            <a:r>
              <a:rPr lang="en-US" altLang="en-US" sz="2800" b="0" dirty="0" err="1">
                <a:solidFill>
                  <a:schemeClr val="tx1"/>
                </a:solidFill>
                <a:latin typeface="+mn-lt"/>
              </a:rPr>
              <a:t>nghĩa</a:t>
            </a:r>
            <a:r>
              <a:rPr lang="en-US" altLang="en-US" sz="2800" b="0" dirty="0">
                <a:solidFill>
                  <a:schemeClr val="tx1"/>
                </a:solidFill>
                <a:latin typeface="+mn-lt"/>
              </a:rPr>
              <a:t> </a:t>
            </a:r>
            <a:r>
              <a:rPr lang="en-US" altLang="en-US" sz="2800" b="0" dirty="0" err="1">
                <a:solidFill>
                  <a:schemeClr val="tx1"/>
                </a:solidFill>
                <a:latin typeface="+mn-lt"/>
              </a:rPr>
              <a:t>quan</a:t>
            </a:r>
            <a:r>
              <a:rPr lang="en-US" altLang="en-US" sz="2800" b="0" dirty="0">
                <a:solidFill>
                  <a:schemeClr val="tx1"/>
                </a:solidFill>
                <a:latin typeface="+mn-lt"/>
              </a:rPr>
              <a:t> </a:t>
            </a:r>
            <a:r>
              <a:rPr lang="en-US" altLang="en-US" sz="2800" b="0" dirty="0" err="1">
                <a:solidFill>
                  <a:schemeClr val="tx1"/>
                </a:solidFill>
                <a:latin typeface="+mn-lt"/>
              </a:rPr>
              <a:t>hệ</a:t>
            </a:r>
            <a:r>
              <a:rPr lang="en-US" altLang="en-US" sz="2800" b="0" dirty="0">
                <a:solidFill>
                  <a:schemeClr val="tx1"/>
                </a:solidFill>
                <a:latin typeface="+mn-lt"/>
              </a:rPr>
              <a:t> tương </a:t>
            </a:r>
            <a:r>
              <a:rPr lang="en-US" altLang="en-US" sz="2800" b="0" dirty="0" err="1">
                <a:solidFill>
                  <a:schemeClr val="tx1"/>
                </a:solidFill>
                <a:latin typeface="+mn-lt"/>
              </a:rPr>
              <a:t>đương</a:t>
            </a:r>
            <a:r>
              <a:rPr lang="en-US" altLang="en-US" sz="2800" b="0" dirty="0">
                <a:solidFill>
                  <a:schemeClr val="tx1"/>
                </a:solidFill>
                <a:latin typeface="+mn-lt"/>
              </a:rPr>
              <a:t> như </a:t>
            </a:r>
            <a:r>
              <a:rPr lang="en-US" altLang="en-US" sz="2800" b="0" dirty="0" err="1">
                <a:solidFill>
                  <a:schemeClr val="tx1"/>
                </a:solidFill>
                <a:latin typeface="+mn-lt"/>
              </a:rPr>
              <a:t>sau</a:t>
            </a:r>
            <a:r>
              <a:rPr lang="en-US" altLang="en-US" sz="2800" b="0" dirty="0">
                <a:solidFill>
                  <a:schemeClr val="tx1"/>
                </a:solidFill>
                <a:latin typeface="+mn-lt"/>
              </a:rPr>
              <a:t>:</a:t>
            </a:r>
          </a:p>
          <a:p>
            <a:pPr algn="just" eaLnBrk="1" hangingPunct="1">
              <a:lnSpc>
                <a:spcPct val="90000"/>
              </a:lnSpc>
              <a:buFontTx/>
              <a:buNone/>
            </a:pPr>
            <a:r>
              <a:rPr lang="en-US" altLang="en-US" sz="2800" b="0" dirty="0">
                <a:solidFill>
                  <a:schemeClr val="tx1"/>
                </a:solidFill>
                <a:latin typeface="+mn-lt"/>
              </a:rPr>
              <a:t>	</a:t>
            </a:r>
            <a:r>
              <a:rPr lang="en-US" altLang="en-US" sz="2800" dirty="0" err="1">
                <a:solidFill>
                  <a:srgbClr val="CC3300"/>
                </a:solidFill>
                <a:latin typeface="+mn-lt"/>
              </a:rPr>
              <a:t>u</a:t>
            </a:r>
            <a:r>
              <a:rPr lang="en-US" altLang="en-US" sz="2800" dirty="0" err="1">
                <a:solidFill>
                  <a:srgbClr val="CC3300"/>
                </a:solidFill>
                <a:latin typeface="+mn-lt"/>
                <a:cs typeface="Arial" charset="0"/>
              </a:rPr>
              <a:t>~v</a:t>
            </a:r>
            <a:r>
              <a:rPr lang="en-US" altLang="en-US" sz="2800" dirty="0">
                <a:solidFill>
                  <a:srgbClr val="CC3300"/>
                </a:solidFill>
                <a:latin typeface="+mn-lt"/>
                <a:cs typeface="Arial" charset="0"/>
              </a:rPr>
              <a:t> </a:t>
            </a:r>
            <a:r>
              <a:rPr lang="en-US" altLang="en-US" sz="2800" b="0" dirty="0">
                <a:solidFill>
                  <a:schemeClr val="tx1"/>
                </a:solidFill>
                <a:latin typeface="+mn-lt"/>
                <a:cs typeface="Arial" charset="0"/>
                <a:sym typeface="Symbol" pitchFamily="18" charset="2"/>
              </a:rPr>
              <a:t> u = v hay c</a:t>
            </a:r>
            <a:r>
              <a:rPr lang="en-US" altLang="en-US" sz="2800" b="0" dirty="0">
                <a:solidFill>
                  <a:schemeClr val="tx1"/>
                </a:solidFill>
                <a:latin typeface="+mn-lt"/>
                <a:sym typeface="Symbol" pitchFamily="18" charset="2"/>
              </a:rPr>
              <a:t>ó </a:t>
            </a:r>
            <a:r>
              <a:rPr lang="en-US" altLang="en-US" sz="2800" b="0" dirty="0" err="1">
                <a:solidFill>
                  <a:schemeClr val="tx1"/>
                </a:solidFill>
                <a:latin typeface="+mn-lt"/>
                <a:sym typeface="Symbol" pitchFamily="18" charset="2"/>
              </a:rPr>
              <a:t>một</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đường</a:t>
            </a:r>
            <a:r>
              <a:rPr lang="en-US" altLang="en-US" sz="2800" b="0" dirty="0">
                <a:solidFill>
                  <a:schemeClr val="tx1"/>
                </a:solidFill>
                <a:latin typeface="+mn-lt"/>
                <a:sym typeface="Symbol" pitchFamily="18" charset="2"/>
              </a:rPr>
              <a:t> đi </a:t>
            </a:r>
            <a:r>
              <a:rPr lang="en-US" altLang="en-US" sz="2800" b="0" dirty="0" err="1">
                <a:solidFill>
                  <a:schemeClr val="tx1"/>
                </a:solidFill>
                <a:latin typeface="+mn-lt"/>
                <a:sym typeface="Symbol" pitchFamily="18" charset="2"/>
              </a:rPr>
              <a:t>từ</a:t>
            </a:r>
            <a:r>
              <a:rPr lang="en-US" altLang="en-US" sz="2800" b="0" dirty="0">
                <a:solidFill>
                  <a:schemeClr val="tx1"/>
                </a:solidFill>
                <a:latin typeface="+mn-lt"/>
                <a:sym typeface="Symbol" pitchFamily="18" charset="2"/>
              </a:rPr>
              <a:t> u đến v</a:t>
            </a:r>
          </a:p>
          <a:p>
            <a:pPr marL="288925" indent="-288925" algn="just" eaLnBrk="1" hangingPunct="1">
              <a:lnSpc>
                <a:spcPct val="90000"/>
              </a:lnSpc>
              <a:buFontTx/>
              <a:buAutoNum type="alphaLcParenR"/>
            </a:pPr>
            <a:r>
              <a:rPr lang="en-US" altLang="en-US" sz="2800" b="0" dirty="0">
                <a:solidFill>
                  <a:schemeClr val="tx1"/>
                </a:solidFill>
                <a:latin typeface="+mn-lt"/>
                <a:sym typeface="Symbol" pitchFamily="18" charset="2"/>
              </a:rPr>
              <a:t> Nếu </a:t>
            </a:r>
            <a:r>
              <a:rPr lang="en-US" altLang="en-US" sz="2800" dirty="0" err="1">
                <a:solidFill>
                  <a:srgbClr val="C00000"/>
                </a:solidFill>
                <a:latin typeface="+mn-lt"/>
              </a:rPr>
              <a:t>u</a:t>
            </a:r>
            <a:r>
              <a:rPr lang="en-US" altLang="en-US" sz="2800" dirty="0" err="1">
                <a:solidFill>
                  <a:srgbClr val="C00000"/>
                </a:solidFill>
                <a:latin typeface="+mn-lt"/>
                <a:cs typeface="Arial" charset="0"/>
              </a:rPr>
              <a:t>~v</a:t>
            </a:r>
            <a:r>
              <a:rPr lang="en-US" altLang="en-US" sz="2800" b="0" dirty="0">
                <a:solidFill>
                  <a:schemeClr val="tx1"/>
                </a:solidFill>
                <a:latin typeface="+mn-lt"/>
                <a:cs typeface="Arial" charset="0"/>
              </a:rPr>
              <a:t> th</a:t>
            </a:r>
            <a:r>
              <a:rPr lang="en-US" altLang="en-US" sz="2800" b="0" dirty="0">
                <a:solidFill>
                  <a:schemeClr val="tx1"/>
                </a:solidFill>
                <a:latin typeface="+mn-lt"/>
              </a:rPr>
              <a:t>ì ta </a:t>
            </a:r>
            <a:r>
              <a:rPr lang="en-US" altLang="en-US" sz="2800" b="0" dirty="0" err="1">
                <a:solidFill>
                  <a:schemeClr val="tx1"/>
                </a:solidFill>
                <a:latin typeface="+mn-lt"/>
              </a:rPr>
              <a:t>nói</a:t>
            </a:r>
            <a:r>
              <a:rPr lang="en-US" altLang="en-US" sz="2800" b="0" dirty="0">
                <a:solidFill>
                  <a:schemeClr val="tx1"/>
                </a:solidFill>
                <a:latin typeface="+mn-lt"/>
              </a:rPr>
              <a:t> </a:t>
            </a:r>
            <a:r>
              <a:rPr lang="en-US" altLang="en-US" sz="2800" b="0" dirty="0" err="1">
                <a:solidFill>
                  <a:schemeClr val="tx1"/>
                </a:solidFill>
                <a:latin typeface="+mn-lt"/>
              </a:rPr>
              <a:t>hai</a:t>
            </a:r>
            <a:r>
              <a:rPr lang="en-US" altLang="en-US" sz="2800" b="0" dirty="0">
                <a:solidFill>
                  <a:schemeClr val="tx1"/>
                </a:solidFill>
                <a:latin typeface="+mn-lt"/>
              </a:rPr>
              <a:t> </a:t>
            </a:r>
            <a:r>
              <a:rPr lang="en-US" altLang="en-US" sz="2800" b="0" dirty="0" err="1">
                <a:solidFill>
                  <a:schemeClr val="tx1"/>
                </a:solidFill>
                <a:latin typeface="+mn-lt"/>
              </a:rPr>
              <a:t>đỉnh</a:t>
            </a:r>
            <a:r>
              <a:rPr lang="en-US" altLang="en-US" sz="2800" b="0" dirty="0">
                <a:solidFill>
                  <a:schemeClr val="tx1"/>
                </a:solidFill>
                <a:latin typeface="+mn-lt"/>
              </a:rPr>
              <a:t> u và v </a:t>
            </a:r>
            <a:r>
              <a:rPr lang="en-US" altLang="en-US" sz="2800" i="1" dirty="0">
                <a:solidFill>
                  <a:srgbClr val="00CC00"/>
                </a:solidFill>
                <a:latin typeface="+mn-lt"/>
              </a:rPr>
              <a:t>liên </a:t>
            </a:r>
            <a:r>
              <a:rPr lang="en-US" altLang="en-US" sz="2800" i="1" dirty="0" err="1">
                <a:solidFill>
                  <a:srgbClr val="00CC00"/>
                </a:solidFill>
                <a:latin typeface="+mn-lt"/>
              </a:rPr>
              <a:t>thông</a:t>
            </a:r>
            <a:r>
              <a:rPr lang="en-US" altLang="en-US" sz="2800" i="1" dirty="0">
                <a:solidFill>
                  <a:srgbClr val="00CC00"/>
                </a:solidFill>
                <a:latin typeface="+mn-lt"/>
              </a:rPr>
              <a:t> </a:t>
            </a:r>
            <a:r>
              <a:rPr lang="en-US" altLang="en-US" sz="2800" b="0" dirty="0">
                <a:solidFill>
                  <a:schemeClr val="tx1"/>
                </a:solidFill>
                <a:latin typeface="+mn-lt"/>
              </a:rPr>
              <a:t>với </a:t>
            </a:r>
            <a:r>
              <a:rPr lang="en-US" altLang="en-US" sz="2800" b="0" dirty="0" err="1">
                <a:solidFill>
                  <a:schemeClr val="tx1"/>
                </a:solidFill>
                <a:latin typeface="+mn-lt"/>
              </a:rPr>
              <a:t>nhau</a:t>
            </a:r>
            <a:endParaRPr lang="en-US" altLang="en-US" sz="2800" b="0" dirty="0">
              <a:solidFill>
                <a:schemeClr val="tx1"/>
              </a:solidFill>
              <a:latin typeface="+mn-lt"/>
            </a:endParaRPr>
          </a:p>
          <a:p>
            <a:pPr marL="288925" indent="-288925" algn="just" eaLnBrk="1" hangingPunct="1">
              <a:lnSpc>
                <a:spcPct val="90000"/>
              </a:lnSpc>
              <a:buFontTx/>
              <a:buAutoNum type="alphaLcParenR"/>
            </a:pP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Đồ</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thị</a:t>
            </a:r>
            <a:r>
              <a:rPr lang="en-US" altLang="en-US" sz="2800" b="0" dirty="0">
                <a:solidFill>
                  <a:schemeClr val="tx1"/>
                </a:solidFill>
                <a:latin typeface="+mn-lt"/>
                <a:sym typeface="Symbol" pitchFamily="18" charset="2"/>
              </a:rPr>
              <a:t> con </a:t>
            </a:r>
            <a:r>
              <a:rPr lang="en-US" altLang="en-US" sz="2800" b="0" dirty="0" err="1">
                <a:solidFill>
                  <a:schemeClr val="tx1"/>
                </a:solidFill>
                <a:latin typeface="+mn-lt"/>
                <a:sym typeface="Symbol" pitchFamily="18" charset="2"/>
              </a:rPr>
              <a:t>tối</a:t>
            </a:r>
            <a:r>
              <a:rPr lang="en-US" altLang="en-US" sz="2800" b="0" dirty="0">
                <a:solidFill>
                  <a:schemeClr val="tx1"/>
                </a:solidFill>
                <a:latin typeface="+mn-lt"/>
                <a:sym typeface="Symbol" pitchFamily="18" charset="2"/>
              </a:rPr>
              <a:t> đại được </a:t>
            </a:r>
            <a:r>
              <a:rPr lang="en-US" altLang="en-US" sz="2800" b="0" dirty="0" err="1">
                <a:solidFill>
                  <a:schemeClr val="tx1"/>
                </a:solidFill>
                <a:latin typeface="+mn-lt"/>
                <a:sym typeface="Symbol" pitchFamily="18" charset="2"/>
              </a:rPr>
              <a:t>tạo</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bởi</a:t>
            </a:r>
            <a:r>
              <a:rPr lang="en-US" altLang="en-US" sz="2800" b="0" dirty="0">
                <a:solidFill>
                  <a:schemeClr val="tx1"/>
                </a:solidFill>
                <a:latin typeface="+mn-lt"/>
                <a:sym typeface="Symbol" pitchFamily="18" charset="2"/>
              </a:rPr>
              <a:t> các </a:t>
            </a:r>
            <a:r>
              <a:rPr lang="en-US" altLang="en-US" sz="2800" b="0" dirty="0" err="1">
                <a:solidFill>
                  <a:schemeClr val="tx1"/>
                </a:solidFill>
                <a:latin typeface="+mn-lt"/>
                <a:sym typeface="Symbol" pitchFamily="18" charset="2"/>
              </a:rPr>
              <a:t>đỉnh</a:t>
            </a:r>
            <a:r>
              <a:rPr lang="en-US" altLang="en-US" sz="2800" b="0" dirty="0">
                <a:solidFill>
                  <a:schemeClr val="tx1"/>
                </a:solidFill>
                <a:latin typeface="+mn-lt"/>
                <a:sym typeface="Symbol" pitchFamily="18" charset="2"/>
              </a:rPr>
              <a:t> của </a:t>
            </a:r>
            <a:r>
              <a:rPr lang="en-US" altLang="en-US" sz="2800" b="0" dirty="0" err="1">
                <a:solidFill>
                  <a:schemeClr val="tx1"/>
                </a:solidFill>
                <a:latin typeface="+mn-lt"/>
                <a:sym typeface="Symbol" pitchFamily="18" charset="2"/>
              </a:rPr>
              <a:t>một</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lớp</a:t>
            </a:r>
            <a:r>
              <a:rPr lang="en-US" altLang="en-US" sz="2800" b="0" dirty="0">
                <a:solidFill>
                  <a:schemeClr val="tx1"/>
                </a:solidFill>
                <a:latin typeface="+mn-lt"/>
                <a:sym typeface="Symbol" pitchFamily="18" charset="2"/>
              </a:rPr>
              <a:t> tương </a:t>
            </a:r>
            <a:r>
              <a:rPr lang="en-US" altLang="en-US" sz="2800" b="0" dirty="0" err="1">
                <a:solidFill>
                  <a:schemeClr val="tx1"/>
                </a:solidFill>
                <a:latin typeface="+mn-lt"/>
                <a:sym typeface="Symbol" pitchFamily="18" charset="2"/>
              </a:rPr>
              <a:t>đương</a:t>
            </a:r>
            <a:r>
              <a:rPr lang="en-US" altLang="en-US" sz="2800" b="0" dirty="0">
                <a:solidFill>
                  <a:schemeClr val="tx1"/>
                </a:solidFill>
                <a:latin typeface="+mn-lt"/>
                <a:sym typeface="Symbol" pitchFamily="18" charset="2"/>
              </a:rPr>
              <a:t> được </a:t>
            </a:r>
            <a:r>
              <a:rPr lang="en-US" altLang="en-US" sz="2800" b="0" dirty="0" err="1">
                <a:solidFill>
                  <a:schemeClr val="tx1"/>
                </a:solidFill>
                <a:latin typeface="+mn-lt"/>
                <a:sym typeface="Symbol" pitchFamily="18" charset="2"/>
              </a:rPr>
              <a:t>gọi</a:t>
            </a:r>
            <a:r>
              <a:rPr lang="en-US" altLang="en-US" sz="2800" b="0" dirty="0">
                <a:solidFill>
                  <a:schemeClr val="tx1"/>
                </a:solidFill>
                <a:latin typeface="+mn-lt"/>
                <a:sym typeface="Symbol" pitchFamily="18" charset="2"/>
              </a:rPr>
              <a:t> là </a:t>
            </a:r>
            <a:r>
              <a:rPr lang="en-US" altLang="en-US" sz="2800" b="0" dirty="0" err="1">
                <a:solidFill>
                  <a:schemeClr val="tx1"/>
                </a:solidFill>
                <a:latin typeface="+mn-lt"/>
                <a:sym typeface="Symbol" pitchFamily="18" charset="2"/>
              </a:rPr>
              <a:t>một</a:t>
            </a:r>
            <a:r>
              <a:rPr lang="en-US" altLang="en-US" sz="2800" b="0" dirty="0">
                <a:solidFill>
                  <a:schemeClr val="tx1"/>
                </a:solidFill>
                <a:latin typeface="+mn-lt"/>
                <a:sym typeface="Symbol" pitchFamily="18" charset="2"/>
              </a:rPr>
              <a:t> </a:t>
            </a:r>
            <a:r>
              <a:rPr lang="en-US" altLang="en-US" sz="2800" i="1" dirty="0" err="1">
                <a:solidFill>
                  <a:srgbClr val="00CC00"/>
                </a:solidFill>
                <a:latin typeface="+mn-lt"/>
                <a:sym typeface="Symbol" pitchFamily="18" charset="2"/>
              </a:rPr>
              <a:t>thành</a:t>
            </a:r>
            <a:r>
              <a:rPr lang="en-US" altLang="en-US" sz="2800" i="1" dirty="0">
                <a:solidFill>
                  <a:srgbClr val="00CC00"/>
                </a:solidFill>
                <a:latin typeface="+mn-lt"/>
                <a:sym typeface="Symbol" pitchFamily="18" charset="2"/>
              </a:rPr>
              <a:t> </a:t>
            </a:r>
            <a:r>
              <a:rPr lang="en-US" altLang="en-US" sz="2800" i="1" dirty="0" err="1">
                <a:solidFill>
                  <a:srgbClr val="00CC00"/>
                </a:solidFill>
                <a:latin typeface="+mn-lt"/>
                <a:sym typeface="Symbol" pitchFamily="18" charset="2"/>
              </a:rPr>
              <a:t>phần</a:t>
            </a:r>
            <a:r>
              <a:rPr lang="en-US" altLang="en-US" sz="2800" i="1" dirty="0">
                <a:solidFill>
                  <a:srgbClr val="00CC00"/>
                </a:solidFill>
                <a:latin typeface="+mn-lt"/>
                <a:sym typeface="Symbol" pitchFamily="18" charset="2"/>
              </a:rPr>
              <a:t> liên </a:t>
            </a:r>
            <a:r>
              <a:rPr lang="en-US" altLang="en-US" sz="2800" i="1" dirty="0" err="1">
                <a:solidFill>
                  <a:srgbClr val="00CC00"/>
                </a:solidFill>
                <a:latin typeface="+mn-lt"/>
                <a:sym typeface="Symbol" pitchFamily="18" charset="2"/>
              </a:rPr>
              <a:t>thông</a:t>
            </a:r>
            <a:r>
              <a:rPr lang="en-US" altLang="en-US" sz="2800" i="1" dirty="0">
                <a:solidFill>
                  <a:schemeClr val="tx1"/>
                </a:solidFill>
                <a:latin typeface="+mn-lt"/>
                <a:sym typeface="Symbol" pitchFamily="18" charset="2"/>
              </a:rPr>
              <a:t> </a:t>
            </a:r>
            <a:r>
              <a:rPr lang="en-US" altLang="en-US" sz="2800" b="0" dirty="0">
                <a:solidFill>
                  <a:schemeClr val="tx1"/>
                </a:solidFill>
                <a:latin typeface="+mn-lt"/>
                <a:sym typeface="Symbol" pitchFamily="18" charset="2"/>
              </a:rPr>
              <a:t>của G</a:t>
            </a:r>
          </a:p>
          <a:p>
            <a:pPr marL="288925" indent="-288925" algn="just" eaLnBrk="1" hangingPunct="1">
              <a:lnSpc>
                <a:spcPct val="90000"/>
              </a:lnSpc>
              <a:buFontTx/>
              <a:buAutoNum type="alphaLcParenR"/>
            </a:pPr>
            <a:r>
              <a:rPr lang="en-US" altLang="en-US" sz="2800" b="0" dirty="0">
                <a:solidFill>
                  <a:schemeClr val="tx1"/>
                </a:solidFill>
                <a:latin typeface="+mn-lt"/>
                <a:sym typeface="Symbol" pitchFamily="18" charset="2"/>
              </a:rPr>
              <a:t> Nếu G </a:t>
            </a:r>
            <a:r>
              <a:rPr lang="en-US" altLang="en-US" sz="2800" b="0" dirty="0" err="1">
                <a:solidFill>
                  <a:schemeClr val="tx1"/>
                </a:solidFill>
                <a:latin typeface="+mn-lt"/>
                <a:sym typeface="Symbol" pitchFamily="18" charset="2"/>
              </a:rPr>
              <a:t>chỉ</a:t>
            </a:r>
            <a:r>
              <a:rPr lang="en-US" altLang="en-US" sz="2800" b="0" dirty="0">
                <a:solidFill>
                  <a:schemeClr val="tx1"/>
                </a:solidFill>
                <a:latin typeface="+mn-lt"/>
                <a:sym typeface="Symbol" pitchFamily="18" charset="2"/>
              </a:rPr>
              <a:t> có </a:t>
            </a:r>
            <a:r>
              <a:rPr lang="en-US" altLang="en-US" sz="2800" b="0" dirty="0" err="1">
                <a:solidFill>
                  <a:schemeClr val="tx1"/>
                </a:solidFill>
                <a:latin typeface="+mn-lt"/>
                <a:sym typeface="Symbol" pitchFamily="18" charset="2"/>
              </a:rPr>
              <a:t>một</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thành</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phần</a:t>
            </a:r>
            <a:r>
              <a:rPr lang="en-US" altLang="en-US" sz="2800" b="0" dirty="0">
                <a:solidFill>
                  <a:schemeClr val="tx1"/>
                </a:solidFill>
                <a:latin typeface="+mn-lt"/>
                <a:sym typeface="Symbol" pitchFamily="18" charset="2"/>
              </a:rPr>
              <a:t> liên </a:t>
            </a:r>
            <a:r>
              <a:rPr lang="en-US" altLang="en-US" sz="2800" b="0" dirty="0" err="1">
                <a:solidFill>
                  <a:schemeClr val="tx1"/>
                </a:solidFill>
                <a:latin typeface="+mn-lt"/>
                <a:sym typeface="Symbol" pitchFamily="18" charset="2"/>
              </a:rPr>
              <a:t>thông</a:t>
            </a:r>
            <a:r>
              <a:rPr lang="en-US" altLang="en-US" sz="2800" b="0" dirty="0">
                <a:solidFill>
                  <a:schemeClr val="tx1"/>
                </a:solidFill>
                <a:latin typeface="+mn-lt"/>
                <a:sym typeface="Symbol" pitchFamily="18" charset="2"/>
              </a:rPr>
              <a:t> thì G </a:t>
            </a:r>
            <a:r>
              <a:rPr lang="en-US" altLang="en-US" sz="2800" b="0" dirty="0" err="1">
                <a:solidFill>
                  <a:schemeClr val="tx1"/>
                </a:solidFill>
                <a:latin typeface="+mn-lt"/>
                <a:sym typeface="Symbol" pitchFamily="18" charset="2"/>
              </a:rPr>
              <a:t>gọi</a:t>
            </a:r>
            <a:r>
              <a:rPr lang="en-US" altLang="en-US" sz="2800" b="0" dirty="0">
                <a:solidFill>
                  <a:schemeClr val="tx1"/>
                </a:solidFill>
                <a:latin typeface="+mn-lt"/>
                <a:sym typeface="Symbol" pitchFamily="18" charset="2"/>
              </a:rPr>
              <a:t> </a:t>
            </a:r>
            <a:r>
              <a:rPr lang="en-US" altLang="en-US" sz="2800" b="0" dirty="0" err="1" smtClean="0">
                <a:solidFill>
                  <a:schemeClr val="tx1"/>
                </a:solidFill>
                <a:latin typeface="+mn-lt"/>
                <a:sym typeface="Symbol" pitchFamily="18" charset="2"/>
              </a:rPr>
              <a:t>là</a:t>
            </a:r>
            <a:r>
              <a:rPr lang="en-US" altLang="en-US" sz="2800" b="0" dirty="0" smtClean="0">
                <a:solidFill>
                  <a:schemeClr val="tx1"/>
                </a:solidFill>
                <a:latin typeface="+mn-lt"/>
                <a:sym typeface="Symbol" pitchFamily="18" charset="2"/>
              </a:rPr>
              <a:t> </a:t>
            </a:r>
            <a:r>
              <a:rPr lang="en-US" altLang="en-US" sz="2800" b="0" dirty="0" err="1" smtClean="0">
                <a:solidFill>
                  <a:schemeClr val="tx1"/>
                </a:solidFill>
                <a:latin typeface="+mn-lt"/>
                <a:sym typeface="Symbol" pitchFamily="18" charset="2"/>
              </a:rPr>
              <a:t>đồ</a:t>
            </a:r>
            <a:r>
              <a:rPr lang="en-US" altLang="en-US" sz="2800" b="0" dirty="0" smtClean="0">
                <a:solidFill>
                  <a:schemeClr val="tx1"/>
                </a:solidFill>
                <a:latin typeface="+mn-lt"/>
                <a:sym typeface="Symbol" pitchFamily="18" charset="2"/>
              </a:rPr>
              <a:t> </a:t>
            </a:r>
            <a:r>
              <a:rPr lang="en-US" altLang="en-US" sz="2800" b="0" dirty="0" err="1" smtClean="0">
                <a:solidFill>
                  <a:schemeClr val="tx1"/>
                </a:solidFill>
                <a:latin typeface="+mn-lt"/>
                <a:sym typeface="Symbol" pitchFamily="18" charset="2"/>
              </a:rPr>
              <a:t>thị</a:t>
            </a:r>
            <a:r>
              <a:rPr lang="en-US" altLang="en-US" sz="2800" b="0" dirty="0" smtClean="0">
                <a:solidFill>
                  <a:schemeClr val="tx1"/>
                </a:solidFill>
                <a:latin typeface="+mn-lt"/>
                <a:sym typeface="Symbol" pitchFamily="18" charset="2"/>
              </a:rPr>
              <a:t> </a:t>
            </a:r>
            <a:r>
              <a:rPr lang="en-US" altLang="en-US" sz="2800" i="1" dirty="0">
                <a:solidFill>
                  <a:srgbClr val="00CC00"/>
                </a:solidFill>
                <a:latin typeface="+mn-lt"/>
                <a:sym typeface="Symbol" pitchFamily="18" charset="2"/>
              </a:rPr>
              <a:t>liên </a:t>
            </a:r>
            <a:r>
              <a:rPr lang="en-US" altLang="en-US" sz="2800" i="1" dirty="0" err="1">
                <a:solidFill>
                  <a:srgbClr val="00CC00"/>
                </a:solidFill>
                <a:latin typeface="+mn-lt"/>
                <a:sym typeface="Symbol" pitchFamily="18" charset="2"/>
              </a:rPr>
              <a:t>thông</a:t>
            </a:r>
            <a:endParaRPr lang="en-US" altLang="en-US" sz="2800" i="1" dirty="0">
              <a:solidFill>
                <a:srgbClr val="00CC00"/>
              </a:solidFill>
              <a:latin typeface="+mn-lt"/>
              <a:sym typeface="Symbol" pitchFamily="18" charset="2"/>
            </a:endParaRPr>
          </a:p>
        </p:txBody>
      </p:sp>
      <p:sp>
        <p:nvSpPr>
          <p:cNvPr id="5" name="TextBox 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Tree>
    <p:extLst>
      <p:ext uri="{BB962C8B-B14F-4D97-AF65-F5344CB8AC3E}">
        <p14:creationId xmlns:p14="http://schemas.microsoft.com/office/powerpoint/2010/main" val="2540735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C3AE23E-DF47-4F36-9689-A6C51E06A418}"/>
              </a:ext>
            </a:extLst>
          </p:cNvPr>
          <p:cNvSpPr/>
          <p:nvPr/>
        </p:nvSpPr>
        <p:spPr bwMode="auto">
          <a:xfrm>
            <a:off x="4623841" y="3688506"/>
            <a:ext cx="701155" cy="1789044"/>
          </a:xfrm>
          <a:custGeom>
            <a:avLst/>
            <a:gdLst>
              <a:gd name="connsiteX0" fmla="*/ 701155 w 701155"/>
              <a:gd name="connsiteY0" fmla="*/ 0 h 1789044"/>
              <a:gd name="connsiteX1" fmla="*/ 15355 w 701155"/>
              <a:gd name="connsiteY1" fmla="*/ 576470 h 1789044"/>
              <a:gd name="connsiteX2" fmla="*/ 224076 w 701155"/>
              <a:gd name="connsiteY2" fmla="*/ 1789044 h 1789044"/>
            </a:gdLst>
            <a:ahLst/>
            <a:cxnLst>
              <a:cxn ang="0">
                <a:pos x="connsiteX0" y="connsiteY0"/>
              </a:cxn>
              <a:cxn ang="0">
                <a:pos x="connsiteX1" y="connsiteY1"/>
              </a:cxn>
              <a:cxn ang="0">
                <a:pos x="connsiteX2" y="connsiteY2"/>
              </a:cxn>
            </a:cxnLst>
            <a:rect l="l" t="t" r="r" b="b"/>
            <a:pathLst>
              <a:path w="701155" h="1789044">
                <a:moveTo>
                  <a:pt x="701155" y="0"/>
                </a:moveTo>
                <a:cubicBezTo>
                  <a:pt x="398011" y="139148"/>
                  <a:pt x="94868" y="278296"/>
                  <a:pt x="15355" y="576470"/>
                </a:cubicBezTo>
                <a:cubicBezTo>
                  <a:pt x="-64158" y="874644"/>
                  <a:pt x="189289" y="1583635"/>
                  <a:pt x="224076" y="1789044"/>
                </a:cubicBezTo>
              </a:path>
            </a:pathLst>
          </a:custGeom>
          <a:no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2"/>
              </a:solidFill>
              <a:effectLst/>
              <a:latin typeface="Arial" charset="0"/>
              <a:cs typeface="Times New Roman" pitchFamily="18" charset="0"/>
            </a:endParaRPr>
          </a:p>
        </p:txBody>
      </p:sp>
      <p:sp>
        <p:nvSpPr>
          <p:cNvPr id="6147" name="Rectangle 3"/>
          <p:cNvSpPr>
            <a:spLocks noGrp="1" noChangeArrowheads="1"/>
          </p:cNvSpPr>
          <p:nvPr>
            <p:ph idx="1"/>
          </p:nvPr>
        </p:nvSpPr>
        <p:spPr>
          <a:xfrm>
            <a:off x="76200" y="1111250"/>
            <a:ext cx="8839200" cy="1885950"/>
          </a:xfrm>
        </p:spPr>
        <p:txBody>
          <a:bodyPr/>
          <a:lstStyle/>
          <a:p>
            <a:pPr marL="0" indent="0" algn="just" eaLnBrk="1" hangingPunct="1">
              <a:buNone/>
              <a:defRPr/>
            </a:pPr>
            <a:r>
              <a:rPr lang="en-US" b="1" kern="1200" dirty="0" err="1">
                <a:solidFill>
                  <a:srgbClr val="0000FF"/>
                </a:solidFill>
                <a:latin typeface="Arial" charset="0"/>
                <a:cs typeface="Times New Roman" pitchFamily="18" charset="0"/>
              </a:rPr>
              <a:t>Bài</a:t>
            </a:r>
            <a:r>
              <a:rPr lang="en-US" b="1" kern="1200" dirty="0">
                <a:solidFill>
                  <a:srgbClr val="0000FF"/>
                </a:solidFill>
                <a:latin typeface="Arial" charset="0"/>
                <a:cs typeface="Times New Roman" pitchFamily="18" charset="0"/>
              </a:rPr>
              <a:t> </a:t>
            </a:r>
            <a:r>
              <a:rPr lang="en-US" b="1" kern="1200" dirty="0" err="1">
                <a:solidFill>
                  <a:srgbClr val="0000FF"/>
                </a:solidFill>
                <a:latin typeface="Arial" charset="0"/>
                <a:cs typeface="Times New Roman" pitchFamily="18" charset="0"/>
              </a:rPr>
              <a:t>toán</a:t>
            </a:r>
            <a:r>
              <a:rPr lang="en-US" b="1" kern="1200" dirty="0">
                <a:solidFill>
                  <a:srgbClr val="0000FF"/>
                </a:solidFill>
                <a:latin typeface="Arial" charset="0"/>
                <a:cs typeface="Times New Roman" pitchFamily="18" charset="0"/>
              </a:rPr>
              <a:t> 3. </a:t>
            </a:r>
            <a:r>
              <a:rPr lang="en-US" dirty="0" err="1"/>
              <a:t>Một</a:t>
            </a:r>
            <a:r>
              <a:rPr lang="en-US" dirty="0"/>
              <a:t> </a:t>
            </a:r>
            <a:r>
              <a:rPr lang="en-US" dirty="0" err="1"/>
              <a:t>đoàn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r>
              <a:rPr lang="en-US" dirty="0" err="1"/>
              <a:t>các</a:t>
            </a:r>
            <a:r>
              <a:rPr lang="en-US" dirty="0"/>
              <a:t> con </a:t>
            </a:r>
            <a:r>
              <a:rPr lang="en-US" dirty="0" err="1"/>
              <a:t>đường</a:t>
            </a:r>
            <a:r>
              <a:rPr lang="en-US" dirty="0"/>
              <a:t>. </a:t>
            </a:r>
            <a:r>
              <a:rPr lang="en-US" dirty="0" err="1"/>
              <a:t>Để</a:t>
            </a: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đoàn</a:t>
            </a:r>
            <a:r>
              <a:rPr lang="en-US" dirty="0"/>
              <a:t> </a:t>
            </a:r>
            <a:r>
              <a:rPr lang="en-US" dirty="0" err="1"/>
              <a:t>kiểm</a:t>
            </a:r>
            <a:r>
              <a:rPr lang="en-US" dirty="0"/>
              <a:t> </a:t>
            </a:r>
            <a:r>
              <a:rPr lang="en-US" dirty="0" err="1"/>
              <a:t>tra</a:t>
            </a:r>
            <a:r>
              <a:rPr lang="en-US" dirty="0"/>
              <a:t> </a:t>
            </a:r>
            <a:r>
              <a:rPr lang="en-US" dirty="0" err="1"/>
              <a:t>muốn</a:t>
            </a:r>
            <a:r>
              <a:rPr lang="en-US" dirty="0"/>
              <a:t> </a:t>
            </a:r>
            <a:r>
              <a:rPr lang="en-US" dirty="0" err="1"/>
              <a:t>đi</a:t>
            </a:r>
            <a:r>
              <a:rPr lang="en-US" dirty="0"/>
              <a:t> qua </a:t>
            </a:r>
            <a:r>
              <a:rPr lang="en-US" dirty="0" err="1"/>
              <a:t>mỗi</a:t>
            </a:r>
            <a:r>
              <a:rPr lang="en-US" dirty="0"/>
              <a:t> con </a:t>
            </a:r>
            <a:r>
              <a:rPr lang="en-US" dirty="0" err="1"/>
              <a:t>đường</a:t>
            </a:r>
            <a:r>
              <a:rPr lang="en-US" dirty="0"/>
              <a:t> </a:t>
            </a:r>
            <a:r>
              <a:rPr lang="en-US" dirty="0" err="1"/>
              <a:t>đúng</a:t>
            </a:r>
            <a:r>
              <a:rPr lang="en-US" dirty="0"/>
              <a:t> 1 </a:t>
            </a:r>
            <a:r>
              <a:rPr lang="en-US" dirty="0" err="1"/>
              <a:t>lần</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có</a:t>
            </a:r>
            <a:r>
              <a:rPr lang="en-US" dirty="0"/>
              <a:t> </a:t>
            </a:r>
            <a:r>
              <a:rPr lang="en-US" dirty="0" err="1"/>
              <a:t>cách</a:t>
            </a:r>
            <a:r>
              <a:rPr lang="en-US" dirty="0"/>
              <a:t> </a:t>
            </a:r>
            <a:r>
              <a:rPr lang="en-US" dirty="0" err="1"/>
              <a:t>đi</a:t>
            </a:r>
            <a:r>
              <a:rPr lang="en-US" dirty="0"/>
              <a:t> </a:t>
            </a:r>
            <a:r>
              <a:rPr lang="en-US" dirty="0" err="1"/>
              <a:t>như</a:t>
            </a:r>
            <a:r>
              <a:rPr lang="en-US" dirty="0"/>
              <a:t> </a:t>
            </a:r>
            <a:r>
              <a:rPr lang="en-US" dirty="0" err="1"/>
              <a:t>vậy</a:t>
            </a:r>
            <a:r>
              <a:rPr lang="en-US" dirty="0"/>
              <a:t> </a:t>
            </a:r>
            <a:r>
              <a:rPr lang="en-US" dirty="0" err="1"/>
              <a:t>không</a:t>
            </a:r>
            <a:r>
              <a:rPr lang="en-US" dirty="0"/>
              <a:t>? </a:t>
            </a:r>
          </a:p>
        </p:txBody>
      </p:sp>
      <p:sp>
        <p:nvSpPr>
          <p:cNvPr id="6148" name="Line 27"/>
          <p:cNvSpPr>
            <a:spLocks noChangeShapeType="1"/>
          </p:cNvSpPr>
          <p:nvPr/>
        </p:nvSpPr>
        <p:spPr bwMode="auto">
          <a:xfrm rot="967602" flipV="1">
            <a:off x="2373488" y="3290251"/>
            <a:ext cx="304800" cy="1600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9" name="Line 28"/>
          <p:cNvSpPr>
            <a:spLocks noChangeShapeType="1"/>
          </p:cNvSpPr>
          <p:nvPr/>
        </p:nvSpPr>
        <p:spPr bwMode="auto">
          <a:xfrm rot="967602" flipV="1">
            <a:off x="2900538" y="3328351"/>
            <a:ext cx="2438400" cy="381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0" name="Arc 30"/>
          <p:cNvSpPr>
            <a:spLocks/>
          </p:cNvSpPr>
          <p:nvPr/>
        </p:nvSpPr>
        <p:spPr bwMode="auto">
          <a:xfrm rot="967602">
            <a:off x="2104097" y="5057084"/>
            <a:ext cx="1554400" cy="43459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6151" name="Arc 32"/>
          <p:cNvSpPr>
            <a:spLocks/>
          </p:cNvSpPr>
          <p:nvPr/>
        </p:nvSpPr>
        <p:spPr bwMode="auto">
          <a:xfrm rot="967602" flipV="1">
            <a:off x="3700638" y="4760276"/>
            <a:ext cx="228600" cy="990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2" name="Line 33"/>
          <p:cNvSpPr>
            <a:spLocks noChangeShapeType="1"/>
          </p:cNvSpPr>
          <p:nvPr/>
        </p:nvSpPr>
        <p:spPr bwMode="auto">
          <a:xfrm rot="967602">
            <a:off x="3980038" y="4939664"/>
            <a:ext cx="990600" cy="457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35"/>
          <p:cNvSpPr>
            <a:spLocks noChangeShapeType="1"/>
          </p:cNvSpPr>
          <p:nvPr/>
        </p:nvSpPr>
        <p:spPr bwMode="auto">
          <a:xfrm rot="967602" flipH="1" flipV="1">
            <a:off x="5077001" y="3647439"/>
            <a:ext cx="762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Arc 37"/>
          <p:cNvSpPr>
            <a:spLocks/>
          </p:cNvSpPr>
          <p:nvPr/>
        </p:nvSpPr>
        <p:spPr bwMode="auto">
          <a:xfrm rot="967602">
            <a:off x="5113093" y="3978639"/>
            <a:ext cx="2378741" cy="13164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5" name="Arc 38"/>
          <p:cNvSpPr>
            <a:spLocks/>
          </p:cNvSpPr>
          <p:nvPr/>
        </p:nvSpPr>
        <p:spPr bwMode="auto">
          <a:xfrm rot="967602" flipH="1">
            <a:off x="4897138" y="5376438"/>
            <a:ext cx="2394890" cy="415586"/>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6" name="Line 39"/>
          <p:cNvSpPr>
            <a:spLocks noChangeShapeType="1"/>
          </p:cNvSpPr>
          <p:nvPr/>
        </p:nvSpPr>
        <p:spPr bwMode="auto">
          <a:xfrm rot="967602">
            <a:off x="2041701" y="4874576"/>
            <a:ext cx="533400" cy="762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Line 40"/>
          <p:cNvSpPr>
            <a:spLocks noChangeShapeType="1"/>
          </p:cNvSpPr>
          <p:nvPr/>
        </p:nvSpPr>
        <p:spPr bwMode="auto">
          <a:xfrm rot="967602" flipV="1">
            <a:off x="2479851" y="5546089"/>
            <a:ext cx="1066800" cy="304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8" name="Oval 41"/>
          <p:cNvSpPr>
            <a:spLocks noChangeArrowheads="1"/>
          </p:cNvSpPr>
          <p:nvPr/>
        </p:nvSpPr>
        <p:spPr bwMode="auto">
          <a:xfrm rot="967602">
            <a:off x="2081388" y="4739639"/>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59" name="Oval 42"/>
          <p:cNvSpPr>
            <a:spLocks noChangeArrowheads="1"/>
          </p:cNvSpPr>
          <p:nvPr/>
        </p:nvSpPr>
        <p:spPr bwMode="auto">
          <a:xfrm rot="967602">
            <a:off x="2819576" y="3287076"/>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0" name="Oval 43"/>
          <p:cNvSpPr>
            <a:spLocks noChangeArrowheads="1"/>
          </p:cNvSpPr>
          <p:nvPr/>
        </p:nvSpPr>
        <p:spPr bwMode="auto">
          <a:xfrm rot="967602">
            <a:off x="2383013" y="5620701"/>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1" name="Oval 44"/>
          <p:cNvSpPr>
            <a:spLocks noChangeArrowheads="1"/>
          </p:cNvSpPr>
          <p:nvPr/>
        </p:nvSpPr>
        <p:spPr bwMode="auto">
          <a:xfrm rot="967602">
            <a:off x="3565701" y="5644514"/>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2" name="Oval 45"/>
          <p:cNvSpPr>
            <a:spLocks noChangeArrowheads="1"/>
          </p:cNvSpPr>
          <p:nvPr/>
        </p:nvSpPr>
        <p:spPr bwMode="auto">
          <a:xfrm rot="967602">
            <a:off x="3986388" y="4734876"/>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3" name="Oval 46"/>
          <p:cNvSpPr>
            <a:spLocks noChangeArrowheads="1"/>
          </p:cNvSpPr>
          <p:nvPr/>
        </p:nvSpPr>
        <p:spPr bwMode="auto">
          <a:xfrm rot="967602">
            <a:off x="4811888" y="5449251"/>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4" name="Oval 47"/>
          <p:cNvSpPr>
            <a:spLocks noChangeArrowheads="1"/>
          </p:cNvSpPr>
          <p:nvPr/>
        </p:nvSpPr>
        <p:spPr bwMode="auto">
          <a:xfrm rot="967602">
            <a:off x="5267501" y="3598226"/>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5" name="Oval 48"/>
          <p:cNvSpPr>
            <a:spLocks noChangeArrowheads="1"/>
          </p:cNvSpPr>
          <p:nvPr/>
        </p:nvSpPr>
        <p:spPr bwMode="auto">
          <a:xfrm rot="967602">
            <a:off x="7218389" y="5617684"/>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6" name="Text Box 50"/>
          <p:cNvSpPr txBox="1">
            <a:spLocks noChangeArrowheads="1"/>
          </p:cNvSpPr>
          <p:nvPr/>
        </p:nvSpPr>
        <p:spPr bwMode="auto">
          <a:xfrm>
            <a:off x="2306813" y="57572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6167" name="Text Box 51"/>
          <p:cNvSpPr txBox="1">
            <a:spLocks noChangeArrowheads="1"/>
          </p:cNvSpPr>
          <p:nvPr/>
        </p:nvSpPr>
        <p:spPr bwMode="auto">
          <a:xfrm>
            <a:off x="1773413" y="46142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1</a:t>
            </a:r>
          </a:p>
        </p:txBody>
      </p:sp>
      <p:sp>
        <p:nvSpPr>
          <p:cNvPr id="6168" name="Text Box 52"/>
          <p:cNvSpPr txBox="1">
            <a:spLocks noChangeArrowheads="1"/>
          </p:cNvSpPr>
          <p:nvPr/>
        </p:nvSpPr>
        <p:spPr bwMode="auto">
          <a:xfrm>
            <a:off x="3449813" y="58334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6169" name="Text Box 53"/>
          <p:cNvSpPr txBox="1">
            <a:spLocks noChangeArrowheads="1"/>
          </p:cNvSpPr>
          <p:nvPr/>
        </p:nvSpPr>
        <p:spPr bwMode="auto">
          <a:xfrm>
            <a:off x="2459213" y="31664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6170" name="Text Box 54"/>
          <p:cNvSpPr txBox="1">
            <a:spLocks noChangeArrowheads="1"/>
          </p:cNvSpPr>
          <p:nvPr/>
        </p:nvSpPr>
        <p:spPr bwMode="auto">
          <a:xfrm>
            <a:off x="3678413" y="43856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6171" name="Text Box 55"/>
          <p:cNvSpPr txBox="1">
            <a:spLocks noChangeArrowheads="1"/>
          </p:cNvSpPr>
          <p:nvPr/>
        </p:nvSpPr>
        <p:spPr bwMode="auto">
          <a:xfrm>
            <a:off x="4745213" y="56048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6172" name="Text Box 56"/>
          <p:cNvSpPr txBox="1">
            <a:spLocks noChangeArrowheads="1"/>
          </p:cNvSpPr>
          <p:nvPr/>
        </p:nvSpPr>
        <p:spPr bwMode="auto">
          <a:xfrm>
            <a:off x="5202413" y="32426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6173" name="Text Box 57"/>
          <p:cNvSpPr txBox="1">
            <a:spLocks noChangeArrowheads="1"/>
          </p:cNvSpPr>
          <p:nvPr/>
        </p:nvSpPr>
        <p:spPr bwMode="auto">
          <a:xfrm>
            <a:off x="7336013" y="53762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8</a:t>
            </a:r>
          </a:p>
        </p:txBody>
      </p:sp>
      <p:sp>
        <p:nvSpPr>
          <p:cNvPr id="4" name="Freeform: Shape 3">
            <a:extLst>
              <a:ext uri="{FF2B5EF4-FFF2-40B4-BE49-F238E27FC236}">
                <a16:creationId xmlns:a16="http://schemas.microsoft.com/office/drawing/2014/main" id="{57B4B4BF-68E0-4DCC-ADC6-24DCE56313EC}"/>
              </a:ext>
            </a:extLst>
          </p:cNvPr>
          <p:cNvSpPr/>
          <p:nvPr/>
        </p:nvSpPr>
        <p:spPr bwMode="auto">
          <a:xfrm>
            <a:off x="2184400" y="4381305"/>
            <a:ext cx="1441280" cy="1305630"/>
          </a:xfrm>
          <a:custGeom>
            <a:avLst/>
            <a:gdLst>
              <a:gd name="connsiteX0" fmla="*/ 0 w 1503680"/>
              <a:gd name="connsiteY0" fmla="*/ 439890 h 1354290"/>
              <a:gd name="connsiteX1" fmla="*/ 1330960 w 1503680"/>
              <a:gd name="connsiteY1" fmla="*/ 43650 h 1354290"/>
              <a:gd name="connsiteX2" fmla="*/ 1503680 w 1503680"/>
              <a:gd name="connsiteY2" fmla="*/ 1354290 h 1354290"/>
            </a:gdLst>
            <a:ahLst/>
            <a:cxnLst>
              <a:cxn ang="0">
                <a:pos x="connsiteX0" y="connsiteY0"/>
              </a:cxn>
              <a:cxn ang="0">
                <a:pos x="connsiteX1" y="connsiteY1"/>
              </a:cxn>
              <a:cxn ang="0">
                <a:pos x="connsiteX2" y="connsiteY2"/>
              </a:cxn>
            </a:cxnLst>
            <a:rect l="l" t="t" r="r" b="b"/>
            <a:pathLst>
              <a:path w="1503680" h="1354290">
                <a:moveTo>
                  <a:pt x="0" y="439890"/>
                </a:moveTo>
                <a:cubicBezTo>
                  <a:pt x="540173" y="165570"/>
                  <a:pt x="1080347" y="-108750"/>
                  <a:pt x="1330960" y="43650"/>
                </a:cubicBezTo>
                <a:cubicBezTo>
                  <a:pt x="1581573" y="196050"/>
                  <a:pt x="1407160" y="1108757"/>
                  <a:pt x="1503680" y="1354290"/>
                </a:cubicBezTo>
              </a:path>
            </a:pathLst>
          </a:custGeom>
          <a:no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2"/>
              </a:solidFill>
              <a:effectLst/>
              <a:latin typeface="Arial"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7714" y="1208314"/>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spcAft>
                <a:spcPct val="20000"/>
              </a:spcAft>
              <a:buNone/>
            </a:pPr>
            <a:r>
              <a:rPr lang="en-US" altLang="en-US">
                <a:solidFill>
                  <a:srgbClr val="0000FF"/>
                </a:solidFill>
                <a:sym typeface="Symbol" pitchFamily="18" charset="2"/>
              </a:rPr>
              <a:t>Ví dụ. </a:t>
            </a:r>
            <a:r>
              <a:rPr lang="en-US" altLang="en-US" b="0" kern="0">
                <a:sym typeface="Symbol" pitchFamily="18" charset="2"/>
              </a:rPr>
              <a:t>Đồ thị nào sau đây liên thông?</a:t>
            </a:r>
            <a:endParaRPr lang="en-US" altLang="en-US" sz="3200" b="0" kern="0">
              <a:sym typeface="Symbol" pitchFamily="18" charset="2"/>
            </a:endParaRPr>
          </a:p>
        </p:txBody>
      </p:sp>
      <p:sp>
        <p:nvSpPr>
          <p:cNvPr id="6" name="AutoShape 5"/>
          <p:cNvSpPr>
            <a:spLocks noChangeArrowheads="1"/>
          </p:cNvSpPr>
          <p:nvPr/>
        </p:nvSpPr>
        <p:spPr bwMode="auto">
          <a:xfrm>
            <a:off x="2514600" y="30480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6"/>
          <p:cNvSpPr txBox="1">
            <a:spLocks noChangeArrowheads="1"/>
          </p:cNvSpPr>
          <p:nvPr/>
        </p:nvSpPr>
        <p:spPr bwMode="auto">
          <a:xfrm>
            <a:off x="2514600" y="3200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sp>
        <p:nvSpPr>
          <p:cNvPr id="8" name="AutoShape 7"/>
          <p:cNvSpPr>
            <a:spLocks noChangeArrowheads="1"/>
          </p:cNvSpPr>
          <p:nvPr/>
        </p:nvSpPr>
        <p:spPr bwMode="auto">
          <a:xfrm>
            <a:off x="1600200" y="33528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p:cNvSpPr>
            <a:spLocks noChangeArrowheads="1"/>
          </p:cNvSpPr>
          <p:nvPr/>
        </p:nvSpPr>
        <p:spPr bwMode="auto">
          <a:xfrm>
            <a:off x="1676400" y="25146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auto">
          <a:xfrm>
            <a:off x="3200400" y="29718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0"/>
          <p:cNvSpPr>
            <a:spLocks noChangeArrowheads="1"/>
          </p:cNvSpPr>
          <p:nvPr/>
        </p:nvSpPr>
        <p:spPr bwMode="auto">
          <a:xfrm>
            <a:off x="2438400" y="22098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1"/>
          <p:cNvSpPr txBox="1">
            <a:spLocks noChangeArrowheads="1"/>
          </p:cNvSpPr>
          <p:nvPr/>
        </p:nvSpPr>
        <p:spPr bwMode="auto">
          <a:xfrm>
            <a:off x="2286000" y="1676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13" name="Text Box 12"/>
          <p:cNvSpPr txBox="1">
            <a:spLocks noChangeArrowheads="1"/>
          </p:cNvSpPr>
          <p:nvPr/>
        </p:nvSpPr>
        <p:spPr bwMode="auto">
          <a:xfrm>
            <a:off x="1371600" y="2057400"/>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14" name="Text Box 13"/>
          <p:cNvSpPr txBox="1">
            <a:spLocks noChangeArrowheads="1"/>
          </p:cNvSpPr>
          <p:nvPr/>
        </p:nvSpPr>
        <p:spPr bwMode="auto">
          <a:xfrm>
            <a:off x="1295400" y="3429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15" name="Text Box 14"/>
          <p:cNvSpPr txBox="1">
            <a:spLocks noChangeArrowheads="1"/>
          </p:cNvSpPr>
          <p:nvPr/>
        </p:nvSpPr>
        <p:spPr bwMode="auto">
          <a:xfrm>
            <a:off x="32004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e</a:t>
            </a:r>
            <a:endParaRPr lang="en-US" altLang="en-US" baseline="-25000">
              <a:effectLst>
                <a:outerShdw blurRad="38100" dist="38100" dir="2700000" algn="tl">
                  <a:srgbClr val="000000"/>
                </a:outerShdw>
              </a:effectLst>
            </a:endParaRPr>
          </a:p>
        </p:txBody>
      </p:sp>
      <p:cxnSp>
        <p:nvCxnSpPr>
          <p:cNvPr id="16" name="AutoShape 15"/>
          <p:cNvCxnSpPr>
            <a:cxnSpLocks noChangeShapeType="1"/>
            <a:stCxn id="6" idx="6"/>
            <a:endCxn id="10" idx="4"/>
          </p:cNvCxnSpPr>
          <p:nvPr/>
        </p:nvCxnSpPr>
        <p:spPr bwMode="auto">
          <a:xfrm>
            <a:off x="2667000" y="3124200"/>
            <a:ext cx="609600" cy="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6" idx="2"/>
            <a:endCxn id="8" idx="6"/>
          </p:cNvCxnSpPr>
          <p:nvPr/>
        </p:nvCxnSpPr>
        <p:spPr bwMode="auto">
          <a:xfrm flipH="1">
            <a:off x="1752600" y="3124200"/>
            <a:ext cx="762000" cy="304800"/>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stCxn id="8" idx="0"/>
            <a:endCxn id="9" idx="4"/>
          </p:cNvCxnSpPr>
          <p:nvPr/>
        </p:nvCxnSpPr>
        <p:spPr bwMode="auto">
          <a:xfrm flipV="1">
            <a:off x="1676400" y="2667000"/>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a:stCxn id="9" idx="7"/>
            <a:endCxn id="11" idx="3"/>
          </p:cNvCxnSpPr>
          <p:nvPr/>
        </p:nvCxnSpPr>
        <p:spPr bwMode="auto">
          <a:xfrm flipV="1">
            <a:off x="1806575" y="2339975"/>
            <a:ext cx="654050" cy="1968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p:cNvCxnSpPr>
            <a:cxnSpLocks noChangeShapeType="1"/>
            <a:stCxn id="11" idx="5"/>
            <a:endCxn id="10" idx="1"/>
          </p:cNvCxnSpPr>
          <p:nvPr/>
        </p:nvCxnSpPr>
        <p:spPr bwMode="auto">
          <a:xfrm>
            <a:off x="2568575" y="2339975"/>
            <a:ext cx="654050" cy="6540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p:cNvCxnSpPr>
            <a:cxnSpLocks noChangeShapeType="1"/>
            <a:stCxn id="9" idx="5"/>
            <a:endCxn id="6" idx="1"/>
          </p:cNvCxnSpPr>
          <p:nvPr/>
        </p:nvCxnSpPr>
        <p:spPr bwMode="auto">
          <a:xfrm>
            <a:off x="1806575" y="2644775"/>
            <a:ext cx="730250" cy="4254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a:spLocks noChangeArrowheads="1"/>
          </p:cNvSpPr>
          <p:nvPr/>
        </p:nvSpPr>
        <p:spPr bwMode="auto">
          <a:xfrm>
            <a:off x="2057400" y="3581399"/>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r>
              <a:rPr lang="en-US" altLang="en-US" sz="2800">
                <a:solidFill>
                  <a:schemeClr val="accent2">
                    <a:lumMod val="50000"/>
                  </a:schemeClr>
                </a:solidFill>
                <a:sym typeface="Symbol" pitchFamily="18" charset="2"/>
              </a:rPr>
              <a:t>G</a:t>
            </a:r>
            <a:r>
              <a:rPr lang="en-US" altLang="en-US" sz="2800" baseline="-25000">
                <a:solidFill>
                  <a:schemeClr val="accent2">
                    <a:lumMod val="50000"/>
                  </a:schemeClr>
                </a:solidFill>
                <a:sym typeface="Symbol" pitchFamily="18" charset="2"/>
              </a:rPr>
              <a:t>1</a:t>
            </a:r>
          </a:p>
        </p:txBody>
      </p:sp>
      <p:sp>
        <p:nvSpPr>
          <p:cNvPr id="24" name="AutoShape 23"/>
          <p:cNvSpPr>
            <a:spLocks noChangeArrowheads="1"/>
          </p:cNvSpPr>
          <p:nvPr/>
        </p:nvSpPr>
        <p:spPr bwMode="auto">
          <a:xfrm>
            <a:off x="6019800" y="28194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4"/>
          <p:cNvSpPr txBox="1">
            <a:spLocks noChangeArrowheads="1"/>
          </p:cNvSpPr>
          <p:nvPr/>
        </p:nvSpPr>
        <p:spPr bwMode="auto">
          <a:xfrm>
            <a:off x="6019800" y="2971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effectLst>
                  <a:outerShdw blurRad="38100" dist="38100" dir="2700000" algn="tl">
                    <a:srgbClr val="000000"/>
                  </a:outerShdw>
                </a:effectLst>
              </a:rPr>
              <a:t>d</a:t>
            </a:r>
            <a:endParaRPr lang="en-US" altLang="en-US" baseline="-25000" dirty="0">
              <a:effectLst>
                <a:outerShdw blurRad="38100" dist="38100" dir="2700000" algn="tl">
                  <a:srgbClr val="000000"/>
                </a:outerShdw>
              </a:effectLst>
            </a:endParaRPr>
          </a:p>
        </p:txBody>
      </p:sp>
      <p:sp>
        <p:nvSpPr>
          <p:cNvPr id="26" name="AutoShape 25"/>
          <p:cNvSpPr>
            <a:spLocks noChangeArrowheads="1"/>
          </p:cNvSpPr>
          <p:nvPr/>
        </p:nvSpPr>
        <p:spPr bwMode="auto">
          <a:xfrm>
            <a:off x="5105400" y="3124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6"/>
          <p:cNvSpPr>
            <a:spLocks noChangeArrowheads="1"/>
          </p:cNvSpPr>
          <p:nvPr/>
        </p:nvSpPr>
        <p:spPr bwMode="auto">
          <a:xfrm>
            <a:off x="5181600" y="22860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7"/>
          <p:cNvSpPr>
            <a:spLocks noChangeArrowheads="1"/>
          </p:cNvSpPr>
          <p:nvPr/>
        </p:nvSpPr>
        <p:spPr bwMode="auto">
          <a:xfrm>
            <a:off x="7239000" y="3124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8"/>
          <p:cNvSpPr>
            <a:spLocks noChangeArrowheads="1"/>
          </p:cNvSpPr>
          <p:nvPr/>
        </p:nvSpPr>
        <p:spPr bwMode="auto">
          <a:xfrm>
            <a:off x="6477000" y="2362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9"/>
          <p:cNvSpPr txBox="1">
            <a:spLocks noChangeArrowheads="1"/>
          </p:cNvSpPr>
          <p:nvPr/>
        </p:nvSpPr>
        <p:spPr bwMode="auto">
          <a:xfrm>
            <a:off x="63246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31" name="Text Box 30"/>
          <p:cNvSpPr txBox="1">
            <a:spLocks noChangeArrowheads="1"/>
          </p:cNvSpPr>
          <p:nvPr/>
        </p:nvSpPr>
        <p:spPr bwMode="auto">
          <a:xfrm>
            <a:off x="4876800" y="1828800"/>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32" name="Text Box 31"/>
          <p:cNvSpPr txBox="1">
            <a:spLocks noChangeArrowheads="1"/>
          </p:cNvSpPr>
          <p:nvPr/>
        </p:nvSpPr>
        <p:spPr bwMode="auto">
          <a:xfrm>
            <a:off x="4800600" y="32004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33" name="Text Box 32"/>
          <p:cNvSpPr txBox="1">
            <a:spLocks noChangeArrowheads="1"/>
          </p:cNvSpPr>
          <p:nvPr/>
        </p:nvSpPr>
        <p:spPr bwMode="auto">
          <a:xfrm>
            <a:off x="7239000" y="2667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e</a:t>
            </a:r>
            <a:endParaRPr lang="en-US" altLang="en-US" baseline="-25000">
              <a:effectLst>
                <a:outerShdw blurRad="38100" dist="38100" dir="2700000" algn="tl">
                  <a:srgbClr val="000000"/>
                </a:outerShdw>
              </a:effectLst>
            </a:endParaRPr>
          </a:p>
        </p:txBody>
      </p:sp>
      <p:cxnSp>
        <p:nvCxnSpPr>
          <p:cNvPr id="34" name="AutoShape 33"/>
          <p:cNvCxnSpPr>
            <a:cxnSpLocks noChangeShapeType="1"/>
            <a:stCxn id="24" idx="2"/>
            <a:endCxn id="26" idx="6"/>
          </p:cNvCxnSpPr>
          <p:nvPr/>
        </p:nvCxnSpPr>
        <p:spPr bwMode="auto">
          <a:xfrm flipH="1">
            <a:off x="5257800" y="2895600"/>
            <a:ext cx="762000" cy="304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4"/>
          <p:cNvCxnSpPr>
            <a:cxnSpLocks noChangeShapeType="1"/>
            <a:stCxn id="26" idx="0"/>
            <a:endCxn id="27" idx="4"/>
          </p:cNvCxnSpPr>
          <p:nvPr/>
        </p:nvCxnSpPr>
        <p:spPr bwMode="auto">
          <a:xfrm flipV="1">
            <a:off x="5181600" y="2438400"/>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5"/>
          <p:cNvCxnSpPr>
            <a:cxnSpLocks noChangeShapeType="1"/>
            <a:stCxn id="29" idx="5"/>
            <a:endCxn id="28" idx="1"/>
          </p:cNvCxnSpPr>
          <p:nvPr/>
        </p:nvCxnSpPr>
        <p:spPr bwMode="auto">
          <a:xfrm>
            <a:off x="6607175" y="2492375"/>
            <a:ext cx="654050" cy="6540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6"/>
          <p:cNvCxnSpPr>
            <a:cxnSpLocks noChangeShapeType="1"/>
            <a:stCxn id="27" idx="5"/>
            <a:endCxn id="24" idx="1"/>
          </p:cNvCxnSpPr>
          <p:nvPr/>
        </p:nvCxnSpPr>
        <p:spPr bwMode="auto">
          <a:xfrm>
            <a:off x="5311775" y="2416175"/>
            <a:ext cx="730250" cy="4254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AutoShape 39"/>
          <p:cNvSpPr>
            <a:spLocks noChangeArrowheads="1"/>
          </p:cNvSpPr>
          <p:nvPr/>
        </p:nvSpPr>
        <p:spPr bwMode="auto">
          <a:xfrm>
            <a:off x="2209800" y="54864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40"/>
          <p:cNvSpPr txBox="1">
            <a:spLocks noChangeArrowheads="1"/>
          </p:cNvSpPr>
          <p:nvPr/>
        </p:nvSpPr>
        <p:spPr bwMode="auto">
          <a:xfrm>
            <a:off x="2209800" y="563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sp>
        <p:nvSpPr>
          <p:cNvPr id="42" name="AutoShape 41"/>
          <p:cNvSpPr>
            <a:spLocks noChangeArrowheads="1"/>
          </p:cNvSpPr>
          <p:nvPr/>
        </p:nvSpPr>
        <p:spPr bwMode="auto">
          <a:xfrm>
            <a:off x="1295400" y="5791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AutoShape 42"/>
          <p:cNvSpPr>
            <a:spLocks noChangeArrowheads="1"/>
          </p:cNvSpPr>
          <p:nvPr/>
        </p:nvSpPr>
        <p:spPr bwMode="auto">
          <a:xfrm>
            <a:off x="1371600" y="49530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AutoShape 43"/>
          <p:cNvSpPr>
            <a:spLocks noChangeArrowheads="1"/>
          </p:cNvSpPr>
          <p:nvPr/>
        </p:nvSpPr>
        <p:spPr bwMode="auto">
          <a:xfrm>
            <a:off x="2895600" y="5410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AutoShape 44"/>
          <p:cNvSpPr>
            <a:spLocks noChangeArrowheads="1"/>
          </p:cNvSpPr>
          <p:nvPr/>
        </p:nvSpPr>
        <p:spPr bwMode="auto">
          <a:xfrm>
            <a:off x="2133600" y="4648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45"/>
          <p:cNvSpPr txBox="1">
            <a:spLocks noChangeArrowheads="1"/>
          </p:cNvSpPr>
          <p:nvPr/>
        </p:nvSpPr>
        <p:spPr bwMode="auto">
          <a:xfrm>
            <a:off x="1981200" y="4114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47" name="Text Box 46"/>
          <p:cNvSpPr txBox="1">
            <a:spLocks noChangeArrowheads="1"/>
          </p:cNvSpPr>
          <p:nvPr/>
        </p:nvSpPr>
        <p:spPr bwMode="auto">
          <a:xfrm>
            <a:off x="1066800" y="4495800"/>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48" name="Text Box 47"/>
          <p:cNvSpPr txBox="1">
            <a:spLocks noChangeArrowheads="1"/>
          </p:cNvSpPr>
          <p:nvPr/>
        </p:nvSpPr>
        <p:spPr bwMode="auto">
          <a:xfrm>
            <a:off x="990600" y="58674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49" name="Text Box 48"/>
          <p:cNvSpPr txBox="1">
            <a:spLocks noChangeArrowheads="1"/>
          </p:cNvSpPr>
          <p:nvPr/>
        </p:nvSpPr>
        <p:spPr bwMode="auto">
          <a:xfrm>
            <a:off x="2895600" y="4953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e</a:t>
            </a:r>
            <a:endParaRPr lang="en-US" altLang="en-US" baseline="-25000">
              <a:effectLst>
                <a:outerShdw blurRad="38100" dist="38100" dir="2700000" algn="tl">
                  <a:srgbClr val="000000"/>
                </a:outerShdw>
              </a:effectLst>
            </a:endParaRPr>
          </a:p>
        </p:txBody>
      </p:sp>
      <p:cxnSp>
        <p:nvCxnSpPr>
          <p:cNvPr id="50" name="AutoShape 49"/>
          <p:cNvCxnSpPr>
            <a:cxnSpLocks noChangeShapeType="1"/>
            <a:stCxn id="40" idx="2"/>
            <a:endCxn id="42" idx="6"/>
          </p:cNvCxnSpPr>
          <p:nvPr/>
        </p:nvCxnSpPr>
        <p:spPr bwMode="auto">
          <a:xfrm flipH="1">
            <a:off x="1447800" y="5562600"/>
            <a:ext cx="762000" cy="304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50"/>
          <p:cNvCxnSpPr>
            <a:cxnSpLocks noChangeShapeType="1"/>
            <a:stCxn id="42" idx="0"/>
            <a:endCxn id="43" idx="4"/>
          </p:cNvCxnSpPr>
          <p:nvPr/>
        </p:nvCxnSpPr>
        <p:spPr bwMode="auto">
          <a:xfrm flipV="1">
            <a:off x="1371600" y="5105400"/>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51"/>
          <p:cNvCxnSpPr>
            <a:cxnSpLocks noChangeShapeType="1"/>
            <a:stCxn id="45" idx="5"/>
            <a:endCxn id="44" idx="1"/>
          </p:cNvCxnSpPr>
          <p:nvPr/>
        </p:nvCxnSpPr>
        <p:spPr bwMode="auto">
          <a:xfrm>
            <a:off x="2263775" y="4778375"/>
            <a:ext cx="654050" cy="6540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52"/>
          <p:cNvCxnSpPr>
            <a:cxnSpLocks noChangeShapeType="1"/>
            <a:stCxn id="43" idx="5"/>
            <a:endCxn id="40" idx="1"/>
          </p:cNvCxnSpPr>
          <p:nvPr/>
        </p:nvCxnSpPr>
        <p:spPr bwMode="auto">
          <a:xfrm>
            <a:off x="1501775" y="5083175"/>
            <a:ext cx="730250" cy="4254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53"/>
          <p:cNvCxnSpPr>
            <a:cxnSpLocks noChangeShapeType="1"/>
            <a:stCxn id="40" idx="0"/>
            <a:endCxn id="45" idx="4"/>
          </p:cNvCxnSpPr>
          <p:nvPr/>
        </p:nvCxnSpPr>
        <p:spPr bwMode="auto">
          <a:xfrm flipH="1" flipV="1">
            <a:off x="2209800" y="4800600"/>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AutoShape 56"/>
          <p:cNvSpPr>
            <a:spLocks noChangeArrowheads="1"/>
          </p:cNvSpPr>
          <p:nvPr/>
        </p:nvSpPr>
        <p:spPr bwMode="auto">
          <a:xfrm>
            <a:off x="6553200" y="5105402"/>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Text Box 57"/>
          <p:cNvSpPr txBox="1">
            <a:spLocks noChangeArrowheads="1"/>
          </p:cNvSpPr>
          <p:nvPr/>
        </p:nvSpPr>
        <p:spPr bwMode="auto">
          <a:xfrm>
            <a:off x="6705600" y="5029202"/>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sp>
        <p:nvSpPr>
          <p:cNvPr id="59" name="AutoShape 58"/>
          <p:cNvSpPr>
            <a:spLocks noChangeArrowheads="1"/>
          </p:cNvSpPr>
          <p:nvPr/>
        </p:nvSpPr>
        <p:spPr bwMode="auto">
          <a:xfrm>
            <a:off x="5257800" y="5334002"/>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utoShape 59"/>
          <p:cNvSpPr>
            <a:spLocks noChangeArrowheads="1"/>
          </p:cNvSpPr>
          <p:nvPr/>
        </p:nvSpPr>
        <p:spPr bwMode="auto">
          <a:xfrm>
            <a:off x="5334000" y="4495801"/>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utoShape 60"/>
          <p:cNvSpPr>
            <a:spLocks noChangeArrowheads="1"/>
          </p:cNvSpPr>
          <p:nvPr/>
        </p:nvSpPr>
        <p:spPr bwMode="auto">
          <a:xfrm>
            <a:off x="7391400" y="5334002"/>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61"/>
          <p:cNvSpPr>
            <a:spLocks noChangeArrowheads="1"/>
          </p:cNvSpPr>
          <p:nvPr/>
        </p:nvSpPr>
        <p:spPr bwMode="auto">
          <a:xfrm>
            <a:off x="6172200" y="4343401"/>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Text Box 62"/>
          <p:cNvSpPr txBox="1">
            <a:spLocks noChangeArrowheads="1"/>
          </p:cNvSpPr>
          <p:nvPr/>
        </p:nvSpPr>
        <p:spPr bwMode="auto">
          <a:xfrm>
            <a:off x="6477000" y="40386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64" name="Text Box 63"/>
          <p:cNvSpPr txBox="1">
            <a:spLocks noChangeArrowheads="1"/>
          </p:cNvSpPr>
          <p:nvPr/>
        </p:nvSpPr>
        <p:spPr bwMode="auto">
          <a:xfrm>
            <a:off x="5029200" y="4038601"/>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65" name="Text Box 64"/>
          <p:cNvSpPr txBox="1">
            <a:spLocks noChangeArrowheads="1"/>
          </p:cNvSpPr>
          <p:nvPr/>
        </p:nvSpPr>
        <p:spPr bwMode="auto">
          <a:xfrm>
            <a:off x="4953000" y="5410202"/>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66" name="Text Box 65"/>
          <p:cNvSpPr txBox="1">
            <a:spLocks noChangeArrowheads="1"/>
          </p:cNvSpPr>
          <p:nvPr/>
        </p:nvSpPr>
        <p:spPr bwMode="auto">
          <a:xfrm>
            <a:off x="7391400" y="4876802"/>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e</a:t>
            </a:r>
            <a:endParaRPr lang="en-US" altLang="en-US" baseline="-25000">
              <a:effectLst>
                <a:outerShdw blurRad="38100" dist="38100" dir="2700000" algn="tl">
                  <a:srgbClr val="000000"/>
                </a:outerShdw>
              </a:effectLst>
            </a:endParaRPr>
          </a:p>
        </p:txBody>
      </p:sp>
      <p:cxnSp>
        <p:nvCxnSpPr>
          <p:cNvPr id="67" name="AutoShape 66"/>
          <p:cNvCxnSpPr>
            <a:cxnSpLocks noChangeShapeType="1"/>
            <a:stCxn id="57" idx="2"/>
            <a:endCxn id="59" idx="6"/>
          </p:cNvCxnSpPr>
          <p:nvPr/>
        </p:nvCxnSpPr>
        <p:spPr bwMode="auto">
          <a:xfrm flipH="1">
            <a:off x="5410200" y="5181602"/>
            <a:ext cx="1143000" cy="2286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67"/>
          <p:cNvCxnSpPr>
            <a:cxnSpLocks noChangeShapeType="1"/>
            <a:stCxn id="59" idx="0"/>
            <a:endCxn id="60" idx="4"/>
          </p:cNvCxnSpPr>
          <p:nvPr/>
        </p:nvCxnSpPr>
        <p:spPr bwMode="auto">
          <a:xfrm flipV="1">
            <a:off x="5334000" y="4648201"/>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68"/>
          <p:cNvCxnSpPr>
            <a:cxnSpLocks noChangeShapeType="1"/>
            <a:stCxn id="62" idx="5"/>
            <a:endCxn id="61" idx="1"/>
          </p:cNvCxnSpPr>
          <p:nvPr/>
        </p:nvCxnSpPr>
        <p:spPr bwMode="auto">
          <a:xfrm>
            <a:off x="6302375" y="4473576"/>
            <a:ext cx="1111250" cy="882651"/>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69"/>
          <p:cNvCxnSpPr>
            <a:cxnSpLocks noChangeShapeType="1"/>
            <a:stCxn id="60" idx="5"/>
            <a:endCxn id="57" idx="1"/>
          </p:cNvCxnSpPr>
          <p:nvPr/>
        </p:nvCxnSpPr>
        <p:spPr bwMode="auto">
          <a:xfrm>
            <a:off x="5464175" y="4625976"/>
            <a:ext cx="1111250" cy="5016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AutoShape 70"/>
          <p:cNvSpPr>
            <a:spLocks noChangeArrowheads="1"/>
          </p:cNvSpPr>
          <p:nvPr/>
        </p:nvSpPr>
        <p:spPr bwMode="auto">
          <a:xfrm>
            <a:off x="5943600" y="5638802"/>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 name="AutoShape 71"/>
          <p:cNvCxnSpPr>
            <a:cxnSpLocks noChangeShapeType="1"/>
            <a:stCxn id="71" idx="0"/>
            <a:endCxn id="62" idx="4"/>
          </p:cNvCxnSpPr>
          <p:nvPr/>
        </p:nvCxnSpPr>
        <p:spPr bwMode="auto">
          <a:xfrm flipV="1">
            <a:off x="6019800" y="4495801"/>
            <a:ext cx="228600" cy="1143001"/>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72"/>
          <p:cNvCxnSpPr>
            <a:cxnSpLocks noChangeShapeType="1"/>
            <a:stCxn id="71" idx="6"/>
            <a:endCxn id="61" idx="2"/>
          </p:cNvCxnSpPr>
          <p:nvPr/>
        </p:nvCxnSpPr>
        <p:spPr bwMode="auto">
          <a:xfrm flipV="1">
            <a:off x="6096000" y="5410202"/>
            <a:ext cx="1295400" cy="304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 Box 73"/>
          <p:cNvSpPr txBox="1">
            <a:spLocks noChangeArrowheads="1"/>
          </p:cNvSpPr>
          <p:nvPr/>
        </p:nvSpPr>
        <p:spPr bwMode="auto">
          <a:xfrm>
            <a:off x="5638800" y="5638802"/>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f</a:t>
            </a:r>
            <a:endParaRPr lang="en-US" altLang="en-US" baseline="-25000">
              <a:effectLst>
                <a:outerShdw blurRad="38100" dist="38100" dir="2700000" algn="tl">
                  <a:srgbClr val="000000"/>
                </a:outerShdw>
              </a:effectLst>
            </a:endParaRPr>
          </a:p>
        </p:txBody>
      </p:sp>
      <p:sp>
        <p:nvSpPr>
          <p:cNvPr id="76" name="Rectangle 75"/>
          <p:cNvSpPr>
            <a:spLocks noChangeArrowheads="1"/>
          </p:cNvSpPr>
          <p:nvPr/>
        </p:nvSpPr>
        <p:spPr bwMode="auto">
          <a:xfrm>
            <a:off x="2133600" y="365760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endParaRPr lang="en-US" altLang="en-US" sz="2800" baseline="-25000">
              <a:solidFill>
                <a:srgbClr val="66FF33"/>
              </a:solidFill>
              <a:sym typeface="Symbol" pitchFamily="18" charset="2"/>
            </a:endParaRPr>
          </a:p>
        </p:txBody>
      </p:sp>
      <p:sp>
        <p:nvSpPr>
          <p:cNvPr id="77" name="Rectangle 76"/>
          <p:cNvSpPr>
            <a:spLocks noChangeArrowheads="1"/>
          </p:cNvSpPr>
          <p:nvPr/>
        </p:nvSpPr>
        <p:spPr bwMode="auto">
          <a:xfrm>
            <a:off x="5740400" y="351427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r>
              <a:rPr lang="en-US" altLang="en-US" sz="2800">
                <a:solidFill>
                  <a:schemeClr val="accent2">
                    <a:lumMod val="50000"/>
                  </a:schemeClr>
                </a:solidFill>
                <a:sym typeface="Symbol" pitchFamily="18" charset="2"/>
              </a:rPr>
              <a:t>G</a:t>
            </a:r>
            <a:r>
              <a:rPr lang="en-US" altLang="en-US" sz="2800" baseline="-25000">
                <a:solidFill>
                  <a:schemeClr val="accent2">
                    <a:lumMod val="50000"/>
                  </a:schemeClr>
                </a:solidFill>
                <a:sym typeface="Symbol" pitchFamily="18" charset="2"/>
              </a:rPr>
              <a:t>2</a:t>
            </a:r>
          </a:p>
        </p:txBody>
      </p:sp>
      <p:sp>
        <p:nvSpPr>
          <p:cNvPr id="78" name="Rectangle 77"/>
          <p:cNvSpPr>
            <a:spLocks noChangeArrowheads="1"/>
          </p:cNvSpPr>
          <p:nvPr/>
        </p:nvSpPr>
        <p:spPr bwMode="auto">
          <a:xfrm>
            <a:off x="1866900" y="6072414"/>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r>
              <a:rPr lang="en-US" altLang="en-US" sz="2800">
                <a:solidFill>
                  <a:schemeClr val="accent2">
                    <a:lumMod val="50000"/>
                  </a:schemeClr>
                </a:solidFill>
                <a:sym typeface="Symbol" pitchFamily="18" charset="2"/>
              </a:rPr>
              <a:t>G</a:t>
            </a:r>
            <a:r>
              <a:rPr lang="en-US" altLang="en-US" sz="2800" baseline="-25000">
                <a:solidFill>
                  <a:schemeClr val="accent2">
                    <a:lumMod val="50000"/>
                  </a:schemeClr>
                </a:solidFill>
                <a:sym typeface="Symbol" pitchFamily="18" charset="2"/>
              </a:rPr>
              <a:t>3</a:t>
            </a:r>
          </a:p>
        </p:txBody>
      </p:sp>
      <p:sp>
        <p:nvSpPr>
          <p:cNvPr id="79" name="Rectangle 78"/>
          <p:cNvSpPr>
            <a:spLocks noChangeArrowheads="1"/>
          </p:cNvSpPr>
          <p:nvPr/>
        </p:nvSpPr>
        <p:spPr bwMode="auto">
          <a:xfrm>
            <a:off x="5765800" y="6068786"/>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r>
              <a:rPr lang="en-US" altLang="en-US" sz="2800">
                <a:solidFill>
                  <a:schemeClr val="accent2">
                    <a:lumMod val="50000"/>
                  </a:schemeClr>
                </a:solidFill>
                <a:sym typeface="Symbol" pitchFamily="18" charset="2"/>
              </a:rPr>
              <a:t>G</a:t>
            </a:r>
            <a:r>
              <a:rPr lang="en-US" altLang="en-US" sz="2800" baseline="-25000">
                <a:solidFill>
                  <a:schemeClr val="accent2">
                    <a:lumMod val="50000"/>
                  </a:schemeClr>
                </a:solidFill>
                <a:sym typeface="Symbol" pitchFamily="18" charset="2"/>
              </a:rPr>
              <a:t>4</a:t>
            </a:r>
          </a:p>
        </p:txBody>
      </p:sp>
      <p:sp>
        <p:nvSpPr>
          <p:cNvPr id="75" name="TextBox 7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Tree>
    <p:extLst>
      <p:ext uri="{BB962C8B-B14F-4D97-AF65-F5344CB8AC3E}">
        <p14:creationId xmlns:p14="http://schemas.microsoft.com/office/powerpoint/2010/main" val="192752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88686" y="1143000"/>
            <a:ext cx="8621486" cy="116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dirty="0" err="1">
                <a:solidFill>
                  <a:srgbClr val="0000FF"/>
                </a:solidFill>
                <a:sym typeface="Symbol" pitchFamily="18" charset="2"/>
              </a:rPr>
              <a:t>Ví</a:t>
            </a:r>
            <a:r>
              <a:rPr lang="en-US" altLang="en-US" dirty="0">
                <a:solidFill>
                  <a:srgbClr val="0000FF"/>
                </a:solidFill>
                <a:sym typeface="Symbol" pitchFamily="18" charset="2"/>
              </a:rPr>
              <a:t> </a:t>
            </a:r>
            <a:r>
              <a:rPr lang="en-US" altLang="en-US" dirty="0" err="1">
                <a:solidFill>
                  <a:srgbClr val="0000FF"/>
                </a:solidFill>
                <a:sym typeface="Symbol" pitchFamily="18" charset="2"/>
              </a:rPr>
              <a:t>dụ</a:t>
            </a:r>
            <a:r>
              <a:rPr lang="en-US" altLang="en-US" dirty="0">
                <a:solidFill>
                  <a:srgbClr val="0000FF"/>
                </a:solidFill>
                <a:sym typeface="Symbol" pitchFamily="18" charset="2"/>
              </a:rPr>
              <a:t>. </a:t>
            </a:r>
            <a:r>
              <a:rPr lang="en-US" altLang="en-US" b="0" dirty="0"/>
              <a:t>Cho </a:t>
            </a:r>
            <a:r>
              <a:rPr lang="en-US" altLang="en-US" b="0" dirty="0" err="1"/>
              <a:t>đồ</a:t>
            </a:r>
            <a:r>
              <a:rPr lang="en-US" altLang="en-US" b="0" dirty="0"/>
              <a:t> </a:t>
            </a:r>
            <a:r>
              <a:rPr lang="en-US" altLang="en-US" b="0" dirty="0" err="1"/>
              <a:t>thị</a:t>
            </a:r>
            <a:r>
              <a:rPr lang="en-US" altLang="en-US" b="0" dirty="0"/>
              <a:t> </a:t>
            </a:r>
            <a:r>
              <a:rPr lang="en-US" altLang="en-US" b="0" dirty="0" err="1"/>
              <a:t>đơn</a:t>
            </a:r>
            <a:r>
              <a:rPr lang="en-US" altLang="en-US" b="0" dirty="0"/>
              <a:t> </a:t>
            </a:r>
            <a:r>
              <a:rPr lang="en-US" altLang="en-US" b="0" dirty="0" err="1"/>
              <a:t>vô</a:t>
            </a:r>
            <a:r>
              <a:rPr lang="en-US" altLang="en-US" b="0" dirty="0"/>
              <a:t> </a:t>
            </a:r>
            <a:r>
              <a:rPr lang="en-US" altLang="en-US" b="0" dirty="0" err="1"/>
              <a:t>hướng</a:t>
            </a:r>
            <a:r>
              <a:rPr lang="en-US" altLang="en-US" b="0" dirty="0"/>
              <a:t> G </a:t>
            </a:r>
            <a:r>
              <a:rPr lang="en-US" altLang="en-US" b="0" dirty="0" err="1"/>
              <a:t>có</a:t>
            </a:r>
            <a:r>
              <a:rPr lang="en-US" altLang="en-US" b="0" dirty="0"/>
              <a:t> 7 </a:t>
            </a:r>
            <a:r>
              <a:rPr lang="en-US" altLang="en-US" b="0" dirty="0" err="1"/>
              <a:t>đỉnh</a:t>
            </a:r>
            <a:r>
              <a:rPr lang="en-US" altLang="en-US" b="0" dirty="0"/>
              <a:t> </a:t>
            </a:r>
            <a:r>
              <a:rPr lang="en-US" altLang="en-US" b="0" dirty="0" err="1"/>
              <a:t>trong</a:t>
            </a:r>
            <a:r>
              <a:rPr lang="en-US" altLang="en-US" b="0" dirty="0"/>
              <a:t> </a:t>
            </a:r>
            <a:r>
              <a:rPr lang="en-US" altLang="en-US" b="0" dirty="0" err="1"/>
              <a:t>đó</a:t>
            </a:r>
            <a:r>
              <a:rPr lang="en-US" altLang="en-US" b="0" dirty="0"/>
              <a:t> </a:t>
            </a:r>
            <a:r>
              <a:rPr lang="en-US" altLang="en-US" b="0" dirty="0" err="1"/>
              <a:t>có</a:t>
            </a:r>
            <a:r>
              <a:rPr lang="en-US" altLang="en-US" b="0" dirty="0"/>
              <a:t> </a:t>
            </a:r>
            <a:r>
              <a:rPr lang="en-US" altLang="en-US" b="0" dirty="0" err="1"/>
              <a:t>một</a:t>
            </a:r>
            <a:r>
              <a:rPr lang="en-US" altLang="en-US" b="0" dirty="0"/>
              <a:t> </a:t>
            </a:r>
            <a:r>
              <a:rPr lang="en-US" altLang="en-US" b="0" dirty="0" err="1"/>
              <a:t>đỉnh</a:t>
            </a:r>
            <a:r>
              <a:rPr lang="en-US" altLang="en-US" b="0" dirty="0"/>
              <a:t> </a:t>
            </a:r>
            <a:r>
              <a:rPr lang="en-US" altLang="en-US" b="0" dirty="0" err="1"/>
              <a:t>bậc</a:t>
            </a:r>
            <a:r>
              <a:rPr lang="en-US" altLang="en-US" b="0" dirty="0"/>
              <a:t> 6. </a:t>
            </a:r>
            <a:r>
              <a:rPr lang="en-US" altLang="en-US" b="0" dirty="0" err="1"/>
              <a:t>Hỏi</a:t>
            </a:r>
            <a:r>
              <a:rPr lang="en-US" altLang="en-US" b="0" dirty="0"/>
              <a:t> G </a:t>
            </a:r>
            <a:r>
              <a:rPr lang="en-US" altLang="en-US" b="0" dirty="0" err="1"/>
              <a:t>có</a:t>
            </a:r>
            <a:r>
              <a:rPr lang="en-US" altLang="en-US" b="0" dirty="0"/>
              <a:t> </a:t>
            </a:r>
            <a:r>
              <a:rPr lang="en-US" altLang="en-US" b="0" dirty="0" err="1"/>
              <a:t>liên</a:t>
            </a:r>
            <a:r>
              <a:rPr lang="en-US" altLang="en-US" b="0" dirty="0"/>
              <a:t> </a:t>
            </a:r>
            <a:r>
              <a:rPr lang="en-US" altLang="en-US" b="0" dirty="0" err="1"/>
              <a:t>thông</a:t>
            </a:r>
            <a:r>
              <a:rPr lang="en-US" altLang="en-US" b="0" dirty="0"/>
              <a:t> </a:t>
            </a:r>
            <a:r>
              <a:rPr lang="en-US" altLang="en-US" b="0" dirty="0" err="1"/>
              <a:t>không</a:t>
            </a:r>
            <a:r>
              <a:rPr lang="en-US" altLang="en-US" b="0" dirty="0"/>
              <a:t>?</a:t>
            </a:r>
          </a:p>
        </p:txBody>
      </p:sp>
      <p:sp>
        <p:nvSpPr>
          <p:cNvPr id="75" name="TextBox 74"/>
          <p:cNvSpPr txBox="1"/>
          <p:nvPr/>
        </p:nvSpPr>
        <p:spPr>
          <a:xfrm>
            <a:off x="152400" y="207258"/>
            <a:ext cx="5867400" cy="630942"/>
          </a:xfrm>
          <a:prstGeom prst="rect">
            <a:avLst/>
          </a:prstGeom>
          <a:noFill/>
        </p:spPr>
        <p:txBody>
          <a:bodyPr wrap="square" rtlCol="0">
            <a:spAutoFit/>
          </a:bodyPr>
          <a:lstStyle/>
          <a:p>
            <a:pPr algn="l">
              <a:spcBef>
                <a:spcPts val="600"/>
              </a:spcBef>
              <a:spcAft>
                <a:spcPts val="600"/>
              </a:spcAft>
            </a:pPr>
            <a:r>
              <a:rPr lang="en-US" sz="3500">
                <a:solidFill>
                  <a:srgbClr val="FFFF66"/>
                </a:solidFill>
                <a:latin typeface="+mj-lt"/>
              </a:rPr>
              <a:t>Liên thông</a:t>
            </a:r>
          </a:p>
        </p:txBody>
      </p:sp>
      <p:sp>
        <p:nvSpPr>
          <p:cNvPr id="80" name="Rectangle 3"/>
          <p:cNvSpPr txBox="1">
            <a:spLocks noChangeArrowheads="1"/>
          </p:cNvSpPr>
          <p:nvPr/>
        </p:nvSpPr>
        <p:spPr bwMode="auto">
          <a:xfrm>
            <a:off x="217715" y="2590800"/>
            <a:ext cx="8621486"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a:solidFill>
                  <a:srgbClr val="002060"/>
                </a:solidFill>
                <a:sym typeface="Symbol" pitchFamily="18" charset="2"/>
              </a:rPr>
              <a:t>Giải. </a:t>
            </a:r>
            <a:r>
              <a:rPr lang="en-US" altLang="en-US" b="0"/>
              <a:t>Đỉnh bậc 6 nối với 6 đỉnh còn lại. Do đó hai đỉnh bất kỳ đều có một đường đi qua đỉnh bậc 6. Suy ra G liên thông</a:t>
            </a:r>
          </a:p>
        </p:txBody>
      </p:sp>
      <p:sp>
        <p:nvSpPr>
          <p:cNvPr id="81" name="Rectangle 3"/>
          <p:cNvSpPr txBox="1">
            <a:spLocks noChangeArrowheads="1"/>
          </p:cNvSpPr>
          <p:nvPr/>
        </p:nvSpPr>
        <p:spPr bwMode="auto">
          <a:xfrm>
            <a:off x="96156" y="4397829"/>
            <a:ext cx="90188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Tx/>
              <a:buNone/>
            </a:pPr>
            <a:r>
              <a:rPr lang="en-US" altLang="en-US">
                <a:solidFill>
                  <a:srgbClr val="0000FF"/>
                </a:solidFill>
                <a:sym typeface="Symbol" pitchFamily="18" charset="2"/>
              </a:rPr>
              <a:t>Ví dụ. </a:t>
            </a:r>
            <a:r>
              <a:rPr lang="en-US" altLang="en-US" b="0"/>
              <a:t>Cho đồ thị vô hướng G liên thông mà mỗi đỉnh đều có bậc bằng 10. Chứng minh rằng nếu xoá đi một cạnh bất kỳ thì đồ thị thu được vẫn còn liên thông</a:t>
            </a:r>
          </a:p>
        </p:txBody>
      </p:sp>
    </p:spTree>
    <p:extLst>
      <p:ext uri="{BB962C8B-B14F-4D97-AF65-F5344CB8AC3E}">
        <p14:creationId xmlns:p14="http://schemas.microsoft.com/office/powerpoint/2010/main" val="2677892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0" grpId="0"/>
      <p:bldP spid="8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7714" y="1208314"/>
            <a:ext cx="8763000" cy="450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a:solidFill>
                  <a:srgbClr val="002060"/>
                </a:solidFill>
              </a:rPr>
              <a:t>Giải. </a:t>
            </a:r>
            <a:r>
              <a:rPr lang="en-US" altLang="en-US" b="0"/>
              <a:t>Giả sử ta xóa cạnh uv. Ta chỉ cần chứng minh  vẫn có đường đi từ u đến v.</a:t>
            </a:r>
          </a:p>
          <a:p>
            <a:pPr marL="0" indent="0" algn="just" eaLnBrk="1" hangingPunct="1">
              <a:spcBef>
                <a:spcPts val="600"/>
              </a:spcBef>
              <a:spcAft>
                <a:spcPts val="600"/>
              </a:spcAft>
              <a:buFontTx/>
              <a:buNone/>
            </a:pPr>
            <a:r>
              <a:rPr lang="en-US" altLang="en-US" b="0"/>
              <a:t>Ta dùng phản chứng. Giả sử không có đường đi từ u đến v. Khi đó ta có thành phần liên thông G’ chứa u mà không chứa v. </a:t>
            </a:r>
          </a:p>
          <a:p>
            <a:pPr marL="0" indent="0" algn="just" eaLnBrk="1" hangingPunct="1">
              <a:spcBef>
                <a:spcPts val="600"/>
              </a:spcBef>
              <a:spcAft>
                <a:spcPts val="600"/>
              </a:spcAft>
              <a:buFontTx/>
              <a:buNone/>
            </a:pPr>
            <a:r>
              <a:rPr lang="en-US" altLang="en-US" b="0"/>
              <a:t>Trong G’, u có bậc 9, mọi đỉnh khác đều có bậc 10. Tổng các bậc trong G’ là số lẻ. </a:t>
            </a:r>
            <a:r>
              <a:rPr lang="en-US" altLang="en-US">
                <a:solidFill>
                  <a:srgbClr val="0000FF"/>
                </a:solidFill>
              </a:rPr>
              <a:t>Vô lý.</a:t>
            </a:r>
          </a:p>
        </p:txBody>
      </p:sp>
      <p:sp>
        <p:nvSpPr>
          <p:cNvPr id="75" name="TextBox 7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Tree>
    <p:extLst>
      <p:ext uri="{BB962C8B-B14F-4D97-AF65-F5344CB8AC3E}">
        <p14:creationId xmlns:p14="http://schemas.microsoft.com/office/powerpoint/2010/main" val="77306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990600"/>
            <a:ext cx="8926286" cy="145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buFontTx/>
              <a:buNone/>
            </a:pPr>
            <a:r>
              <a:rPr lang="en-US" altLang="en-US">
                <a:solidFill>
                  <a:srgbClr val="0000FF"/>
                </a:solidFill>
                <a:sym typeface="Symbol" pitchFamily="18" charset="2"/>
              </a:rPr>
              <a:t>Ví dụ. </a:t>
            </a:r>
            <a:r>
              <a:rPr lang="en-US" altLang="en-US" b="0"/>
              <a:t>Xét đồ thị đơn vô hướng G với 6 đỉnh, trong đó có một đỉnh bậc 1 và 5 đỉnh bậc 3. Chứng minh rằng G liên thông.</a:t>
            </a:r>
          </a:p>
        </p:txBody>
      </p:sp>
      <p:sp>
        <p:nvSpPr>
          <p:cNvPr id="75" name="TextBox 7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
        <p:nvSpPr>
          <p:cNvPr id="2" name="TextBox 1"/>
          <p:cNvSpPr txBox="1"/>
          <p:nvPr/>
        </p:nvSpPr>
        <p:spPr>
          <a:xfrm>
            <a:off x="145142" y="2672239"/>
            <a:ext cx="8933543" cy="4185761"/>
          </a:xfrm>
          <a:prstGeom prst="rect">
            <a:avLst/>
          </a:prstGeom>
          <a:noFill/>
        </p:spPr>
        <p:txBody>
          <a:bodyPr wrap="square" rtlCol="0">
            <a:spAutoFit/>
          </a:bodyPr>
          <a:lstStyle/>
          <a:p>
            <a:pPr algn="l">
              <a:buFontTx/>
              <a:buNone/>
            </a:pPr>
            <a:r>
              <a:rPr lang="en-US" altLang="en-US" sz="2800">
                <a:solidFill>
                  <a:srgbClr val="002060"/>
                </a:solidFill>
              </a:rPr>
              <a:t>Giải. </a:t>
            </a:r>
            <a:r>
              <a:rPr lang="en-US" altLang="en-US" sz="2800" b="0">
                <a:solidFill>
                  <a:schemeClr val="tx1"/>
                </a:solidFill>
              </a:rPr>
              <a:t>Giả sử G không liên thông. Gọi G</a:t>
            </a:r>
            <a:r>
              <a:rPr lang="en-US" altLang="en-US" sz="2800" b="0" baseline="-25000">
                <a:solidFill>
                  <a:schemeClr val="tx1"/>
                </a:solidFill>
              </a:rPr>
              <a:t>1</a:t>
            </a:r>
            <a:r>
              <a:rPr lang="en-US" altLang="en-US" sz="2800" b="0">
                <a:solidFill>
                  <a:schemeClr val="tx1"/>
                </a:solidFill>
              </a:rPr>
              <a:t>, G</a:t>
            </a:r>
            <a:r>
              <a:rPr lang="en-US" altLang="en-US" sz="2800" b="0" baseline="-25000">
                <a:solidFill>
                  <a:schemeClr val="tx1"/>
                </a:solidFill>
              </a:rPr>
              <a:t>2</a:t>
            </a:r>
            <a:r>
              <a:rPr lang="en-US" altLang="en-US" sz="2800" b="0">
                <a:solidFill>
                  <a:schemeClr val="tx1"/>
                </a:solidFill>
              </a:rPr>
              <a:t>, …,G</a:t>
            </a:r>
            <a:r>
              <a:rPr lang="en-US" altLang="en-US" sz="2800" b="0" baseline="-25000">
                <a:solidFill>
                  <a:schemeClr val="tx1"/>
                </a:solidFill>
              </a:rPr>
              <a:t>k</a:t>
            </a:r>
            <a:r>
              <a:rPr lang="en-US" altLang="en-US" sz="2800" b="0">
                <a:solidFill>
                  <a:schemeClr val="tx1"/>
                </a:solidFill>
              </a:rPr>
              <a:t> là các thành phần liên thông của G (k</a:t>
            </a:r>
            <a:r>
              <a:rPr lang="en-US" altLang="en-US" sz="2800" b="0">
                <a:solidFill>
                  <a:schemeClr val="tx1"/>
                </a:solidFill>
                <a:sym typeface="Symbol" pitchFamily="18" charset="2"/>
              </a:rPr>
              <a:t> 2)</a:t>
            </a:r>
            <a:r>
              <a:rPr lang="en-US" altLang="en-US" sz="2800" b="0">
                <a:solidFill>
                  <a:schemeClr val="tx1"/>
                </a:solidFill>
              </a:rPr>
              <a:t>. </a:t>
            </a:r>
          </a:p>
          <a:p>
            <a:pPr algn="l">
              <a:buFontTx/>
              <a:buNone/>
            </a:pPr>
            <a:r>
              <a:rPr lang="en-US" altLang="en-US" sz="2800" b="0">
                <a:solidFill>
                  <a:schemeClr val="tx1"/>
                </a:solidFill>
              </a:rPr>
              <a:t>Vì G không có đỉnh cô lập nên mỗi thành phần liên thông đều phải có ít nhất hai đỉnh. Như vậy mỗi thành phần liên thông đều phải có ít nhất một đỉnh bậc 3. </a:t>
            </a:r>
          </a:p>
          <a:p>
            <a:pPr algn="l">
              <a:buFontTx/>
              <a:buNone/>
            </a:pPr>
            <a:r>
              <a:rPr lang="en-US" altLang="en-US" sz="2800" b="0">
                <a:solidFill>
                  <a:schemeClr val="tx1"/>
                </a:solidFill>
              </a:rPr>
              <a:t>Suy ra mỗi thành phần liên thông phải có ít nhất 4 đỉnh. Vậy G phải có ít nhất  4k</a:t>
            </a:r>
            <a:r>
              <a:rPr lang="en-US" altLang="en-US" sz="2800" b="0">
                <a:solidFill>
                  <a:schemeClr val="tx1"/>
                </a:solidFill>
                <a:sym typeface="Symbol" pitchFamily="18" charset="2"/>
              </a:rPr>
              <a:t>  8</a:t>
            </a:r>
            <a:r>
              <a:rPr lang="en-US" altLang="en-US" sz="2800" b="0">
                <a:solidFill>
                  <a:schemeClr val="tx1"/>
                </a:solidFill>
              </a:rPr>
              <a:t>  đỉnh. Trái giả thiết</a:t>
            </a:r>
            <a:endParaRPr lang="en-US" altLang="en-US" sz="4800" b="0" kern="0">
              <a:solidFill>
                <a:schemeClr val="tx1"/>
              </a:solidFill>
              <a:sym typeface="Symbol" pitchFamily="18" charset="2"/>
            </a:endParaRPr>
          </a:p>
          <a:p>
            <a:pPr algn="l"/>
            <a:endParaRPr lang="en-US" sz="2800">
              <a:solidFill>
                <a:schemeClr val="tx1"/>
              </a:solidFill>
            </a:endParaRPr>
          </a:p>
        </p:txBody>
      </p:sp>
    </p:spTree>
    <p:extLst>
      <p:ext uri="{BB962C8B-B14F-4D97-AF65-F5344CB8AC3E}">
        <p14:creationId xmlns:p14="http://schemas.microsoft.com/office/powerpoint/2010/main" val="77306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990600"/>
            <a:ext cx="8305800" cy="3970318"/>
          </a:xfrm>
          <a:prstGeom prst="rect">
            <a:avLst/>
          </a:prstGeom>
          <a:noFill/>
        </p:spPr>
        <p:txBody>
          <a:bodyPr wrap="square" rtlCol="0">
            <a:spAutoFit/>
          </a:bodyPr>
          <a:lstStyle/>
          <a:p>
            <a:pPr marL="609600" indent="-609600" algn="l" eaLnBrk="1" hangingPunct="1">
              <a:buFontTx/>
              <a:buNone/>
            </a:pPr>
            <a:r>
              <a:rPr lang="en-US" altLang="en-US" sz="2800">
                <a:solidFill>
                  <a:srgbClr val="0000FF"/>
                </a:solidFill>
                <a:latin typeface="+mn-lt"/>
                <a:cs typeface="+mn-cs"/>
              </a:rPr>
              <a:t>Định nghĩa. </a:t>
            </a:r>
            <a:r>
              <a:rPr lang="en-US" altLang="en-US" sz="2800" b="0">
                <a:solidFill>
                  <a:schemeClr val="tx1"/>
                </a:solidFill>
                <a:latin typeface="+mn-lt"/>
              </a:rPr>
              <a:t>Cho G = (V,E) là đồ thị vô hướng liên thông</a:t>
            </a:r>
          </a:p>
          <a:p>
            <a:pPr marL="609600" indent="-609600" algn="just" eaLnBrk="1" hangingPunct="1">
              <a:buFontTx/>
              <a:buAutoNum type="alphaLcParenR"/>
            </a:pPr>
            <a:r>
              <a:rPr lang="en-US" altLang="en-US" sz="2800" b="0">
                <a:solidFill>
                  <a:schemeClr val="tx1"/>
                </a:solidFill>
                <a:latin typeface="+mn-lt"/>
              </a:rPr>
              <a:t>Đỉnh v được gọi là </a:t>
            </a:r>
            <a:r>
              <a:rPr lang="en-US" altLang="en-US" sz="2800" i="1">
                <a:solidFill>
                  <a:srgbClr val="00CC00"/>
                </a:solidFill>
                <a:latin typeface="+mn-lt"/>
              </a:rPr>
              <a:t>đỉnh khớp </a:t>
            </a:r>
            <a:r>
              <a:rPr lang="en-US" altLang="en-US" sz="2800" b="0">
                <a:solidFill>
                  <a:schemeClr val="tx1"/>
                </a:solidFill>
                <a:latin typeface="+mn-lt"/>
              </a:rPr>
              <a:t>nếu G – v không liên thông (</a:t>
            </a:r>
            <a:r>
              <a:rPr lang="en-US" altLang="en-US" sz="2800">
                <a:solidFill>
                  <a:srgbClr val="C00000"/>
                </a:solidFill>
                <a:latin typeface="+mn-lt"/>
              </a:rPr>
              <a:t>G – v </a:t>
            </a:r>
            <a:r>
              <a:rPr lang="en-US" altLang="en-US" sz="2800" b="0">
                <a:solidFill>
                  <a:schemeClr val="tx1"/>
                </a:solidFill>
                <a:latin typeface="+mn-lt"/>
              </a:rPr>
              <a:t>là đồ thị con của G có được bằng cách xoá v và các cạnh kề với v)</a:t>
            </a:r>
          </a:p>
          <a:p>
            <a:pPr marL="609600" indent="-609600" algn="just" eaLnBrk="1" hangingPunct="1">
              <a:buFontTx/>
              <a:buAutoNum type="alphaLcParenR"/>
            </a:pPr>
            <a:r>
              <a:rPr lang="en-US" altLang="en-US" sz="2800" b="0">
                <a:solidFill>
                  <a:schemeClr val="tx1"/>
                </a:solidFill>
                <a:latin typeface="+mn-lt"/>
              </a:rPr>
              <a:t>Cạnh e được gọi là </a:t>
            </a:r>
            <a:r>
              <a:rPr lang="en-US" altLang="en-US" sz="2800" i="1">
                <a:solidFill>
                  <a:srgbClr val="00CC00"/>
                </a:solidFill>
                <a:latin typeface="+mn-lt"/>
              </a:rPr>
              <a:t>cầu</a:t>
            </a:r>
            <a:r>
              <a:rPr lang="en-US" altLang="en-US" sz="2800" b="0">
                <a:solidFill>
                  <a:schemeClr val="tx1"/>
                </a:solidFill>
                <a:latin typeface="+mn-lt"/>
              </a:rPr>
              <a:t> nếu </a:t>
            </a:r>
            <a:r>
              <a:rPr lang="en-US" altLang="en-US" sz="2800" b="0">
                <a:solidFill>
                  <a:schemeClr val="tx1"/>
                </a:solidFill>
              </a:rPr>
              <a:t>G – </a:t>
            </a:r>
            <a:r>
              <a:rPr lang="en-US" altLang="en-US" sz="2800" b="0">
                <a:solidFill>
                  <a:schemeClr val="tx1"/>
                </a:solidFill>
                <a:latin typeface="+mn-lt"/>
              </a:rPr>
              <a:t>e không liên thông (</a:t>
            </a:r>
            <a:r>
              <a:rPr lang="en-US" altLang="en-US" sz="2800">
                <a:solidFill>
                  <a:srgbClr val="C00000"/>
                </a:solidFill>
              </a:rPr>
              <a:t>G – </a:t>
            </a:r>
            <a:r>
              <a:rPr lang="en-US" altLang="en-US" sz="2800">
                <a:solidFill>
                  <a:srgbClr val="C00000"/>
                </a:solidFill>
                <a:latin typeface="+mn-lt"/>
              </a:rPr>
              <a:t>e </a:t>
            </a:r>
            <a:r>
              <a:rPr lang="en-US" altLang="en-US" sz="2800" b="0">
                <a:solidFill>
                  <a:schemeClr val="tx1"/>
                </a:solidFill>
                <a:latin typeface="+mn-lt"/>
              </a:rPr>
              <a:t>là đồ thị con của G có được bằng cách xoá cạnh e).</a:t>
            </a:r>
          </a:p>
        </p:txBody>
      </p:sp>
      <p:sp>
        <p:nvSpPr>
          <p:cNvPr id="4" name="TextBox 3"/>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Tree>
    <p:extLst>
      <p:ext uri="{BB962C8B-B14F-4D97-AF65-F5344CB8AC3E}">
        <p14:creationId xmlns:p14="http://schemas.microsoft.com/office/powerpoint/2010/main" val="432619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90057"/>
            <a:ext cx="5762625"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1186190"/>
            <a:ext cx="7027821" cy="523220"/>
          </a:xfrm>
          <a:prstGeom prst="rect">
            <a:avLst/>
          </a:prstGeom>
          <a:noFill/>
        </p:spPr>
        <p:txBody>
          <a:bodyPr wrap="none" rtlCol="0">
            <a:spAutoFit/>
          </a:bodyPr>
          <a:lstStyle/>
          <a:p>
            <a:pPr algn="l"/>
            <a:r>
              <a:rPr lang="en-US" sz="2800">
                <a:solidFill>
                  <a:srgbClr val="0000FF"/>
                </a:solidFill>
                <a:latin typeface="+mn-lt"/>
                <a:cs typeface="+mn-cs"/>
              </a:rPr>
              <a:t>Ví dụ. </a:t>
            </a:r>
            <a:r>
              <a:rPr lang="en-US" sz="2800" b="0">
                <a:solidFill>
                  <a:schemeClr val="tx1"/>
                </a:solidFill>
                <a:latin typeface="+mn-lt"/>
              </a:rPr>
              <a:t>Tìm đỉnh khớp và cầu của đồ thị sau</a:t>
            </a:r>
          </a:p>
        </p:txBody>
      </p:sp>
      <p:sp>
        <p:nvSpPr>
          <p:cNvPr id="7" name="TextBox 6"/>
          <p:cNvSpPr txBox="1"/>
          <p:nvPr/>
        </p:nvSpPr>
        <p:spPr>
          <a:xfrm>
            <a:off x="327796" y="4648199"/>
            <a:ext cx="5920603" cy="1169551"/>
          </a:xfrm>
          <a:prstGeom prst="rect">
            <a:avLst/>
          </a:prstGeom>
          <a:noFill/>
        </p:spPr>
        <p:txBody>
          <a:bodyPr wrap="square" rtlCol="0">
            <a:spAutoFit/>
          </a:bodyPr>
          <a:lstStyle/>
          <a:p>
            <a:pPr algn="l"/>
            <a:r>
              <a:rPr lang="en-US" sz="2800">
                <a:solidFill>
                  <a:srgbClr val="0000FF"/>
                </a:solidFill>
                <a:latin typeface="+mn-lt"/>
                <a:cs typeface="+mn-cs"/>
              </a:rPr>
              <a:t>Đáp án: </a:t>
            </a:r>
            <a:r>
              <a:rPr lang="en-US" sz="2800" b="0">
                <a:solidFill>
                  <a:schemeClr val="tx1"/>
                </a:solidFill>
                <a:latin typeface="+mn-lt"/>
              </a:rPr>
              <a:t>Đỉnh khớp: w,s,v</a:t>
            </a:r>
          </a:p>
          <a:p>
            <a:pPr algn="l"/>
            <a:r>
              <a:rPr lang="en-US" sz="2800" b="0">
                <a:solidFill>
                  <a:schemeClr val="tx1"/>
                </a:solidFill>
                <a:latin typeface="+mn-lt"/>
              </a:rPr>
              <a:t>              Cầu : ws, xv</a:t>
            </a:r>
          </a:p>
        </p:txBody>
      </p:sp>
    </p:spTree>
    <p:extLst>
      <p:ext uri="{BB962C8B-B14F-4D97-AF65-F5344CB8AC3E}">
        <p14:creationId xmlns:p14="http://schemas.microsoft.com/office/powerpoint/2010/main" val="3960684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1143000"/>
            <a:ext cx="8458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lgn="just" eaLnBrk="1" hangingPunct="1">
              <a:spcAft>
                <a:spcPts val="600"/>
              </a:spcAft>
              <a:buFontTx/>
              <a:buNone/>
            </a:pPr>
            <a:r>
              <a:rPr lang="en-US" altLang="en-US">
                <a:solidFill>
                  <a:srgbClr val="0000FF"/>
                </a:solidFill>
              </a:rPr>
              <a:t>Định nghĩa. </a:t>
            </a:r>
            <a:r>
              <a:rPr lang="en-US" altLang="en-US" b="0" kern="0"/>
              <a:t>Cho G = (V,E) vô hướng liên thông,</a:t>
            </a:r>
          </a:p>
          <a:p>
            <a:pPr algn="just" eaLnBrk="1" hangingPunct="1">
              <a:spcAft>
                <a:spcPts val="600"/>
              </a:spcAft>
              <a:buFontTx/>
              <a:buNone/>
            </a:pPr>
            <a:r>
              <a:rPr lang="en-US" altLang="en-US" b="0" kern="0"/>
              <a:t>không phải K</a:t>
            </a:r>
            <a:r>
              <a:rPr lang="en-US" altLang="en-US" b="0" kern="0" baseline="-25000"/>
              <a:t>n</a:t>
            </a:r>
            <a:r>
              <a:rPr lang="en-US" altLang="en-US" b="0" kern="0"/>
              <a:t>, n&gt;2.</a:t>
            </a:r>
          </a:p>
          <a:p>
            <a:pPr marL="174625" indent="-115888" algn="just" eaLnBrk="1" hangingPunct="1">
              <a:spcAft>
                <a:spcPts val="600"/>
              </a:spcAft>
              <a:buFontTx/>
              <a:buNone/>
            </a:pPr>
            <a:r>
              <a:rPr lang="en-US" altLang="en-US" b="0" kern="0"/>
              <a:t>	a) </a:t>
            </a:r>
            <a:r>
              <a:rPr lang="en-US" altLang="en-US" i="1" kern="0">
                <a:solidFill>
                  <a:srgbClr val="00CC00"/>
                </a:solidFill>
              </a:rPr>
              <a:t>Số liên thông cạnh </a:t>
            </a:r>
            <a:r>
              <a:rPr lang="en-US" altLang="en-US" b="0" kern="0"/>
              <a:t>của G, ký hiệu </a:t>
            </a:r>
            <a:r>
              <a:rPr lang="en-US" altLang="en-US" kern="0">
                <a:solidFill>
                  <a:srgbClr val="C00000"/>
                </a:solidFill>
              </a:rPr>
              <a:t>e(G) </a:t>
            </a:r>
            <a:r>
              <a:rPr lang="en-US" altLang="en-US" b="0" kern="0"/>
              <a:t>là số cạnh ít nhất mà khi xoá đi G không còn liên thông nữa.</a:t>
            </a:r>
          </a:p>
          <a:p>
            <a:pPr marL="174625" indent="-115888" algn="just" eaLnBrk="1" hangingPunct="1">
              <a:spcAft>
                <a:spcPts val="600"/>
              </a:spcAft>
              <a:buFontTx/>
              <a:buNone/>
            </a:pPr>
            <a:r>
              <a:rPr lang="en-US" altLang="en-US" b="0" kern="0"/>
              <a:t>	b) </a:t>
            </a:r>
            <a:r>
              <a:rPr lang="en-US" altLang="en-US" i="1" kern="0">
                <a:solidFill>
                  <a:srgbClr val="00CC00"/>
                </a:solidFill>
              </a:rPr>
              <a:t>Số liên thông đỉnh</a:t>
            </a:r>
            <a:r>
              <a:rPr lang="en-US" altLang="en-US" kern="0">
                <a:solidFill>
                  <a:srgbClr val="00CC00"/>
                </a:solidFill>
              </a:rPr>
              <a:t> </a:t>
            </a:r>
            <a:r>
              <a:rPr lang="en-US" altLang="en-US" b="0" kern="0"/>
              <a:t>của G, ký hiệu </a:t>
            </a:r>
            <a:r>
              <a:rPr lang="en-US" altLang="en-US" kern="0">
                <a:solidFill>
                  <a:srgbClr val="C00000"/>
                </a:solidFill>
              </a:rPr>
              <a:t>v(G) </a:t>
            </a:r>
            <a:r>
              <a:rPr lang="en-US" altLang="en-US" b="0" kern="0"/>
              <a:t>là số đỉnh ít nhất mà khi xoá đi G không còn liên thông nữa.</a:t>
            </a:r>
          </a:p>
        </p:txBody>
      </p:sp>
    </p:spTree>
    <p:extLst>
      <p:ext uri="{BB962C8B-B14F-4D97-AF65-F5344CB8AC3E}">
        <p14:creationId xmlns:p14="http://schemas.microsoft.com/office/powerpoint/2010/main" val="3351537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1066801"/>
            <a:ext cx="8458200" cy="11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lgn="just" eaLnBrk="1" hangingPunct="1">
              <a:spcAft>
                <a:spcPts val="600"/>
              </a:spcAft>
              <a:buFontTx/>
              <a:buNone/>
            </a:pPr>
            <a:r>
              <a:rPr lang="en-US" altLang="en-US">
                <a:solidFill>
                  <a:srgbClr val="0000FF"/>
                </a:solidFill>
              </a:rPr>
              <a:t>Ví dụ. </a:t>
            </a:r>
            <a:r>
              <a:rPr lang="en-US" altLang="en-US" b="0"/>
              <a:t>Tìm số liên thông cạnh và liên thông đỉnh của các đồ thị sau </a:t>
            </a:r>
            <a:endParaRPr lang="en-US" altLang="en-US" b="0" kern="0"/>
          </a:p>
        </p:txBody>
      </p:sp>
      <p:pic>
        <p:nvPicPr>
          <p:cNvPr id="942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27218"/>
            <a:ext cx="6966086" cy="389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928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descr=" 5"/>
          <p:cNvSpPr txBox="1"/>
          <p:nvPr/>
        </p:nvSpPr>
        <p:spPr>
          <a:xfrm>
            <a:off x="152400" y="207258"/>
            <a:ext cx="5867400" cy="630942"/>
          </a:xfrm>
          <a:prstGeom prst="rect">
            <a:avLst/>
          </a:prstGeom>
          <a:noFill/>
        </p:spPr>
        <p:txBody>
          <a:bodyPr wrap="square" rtlCol="0">
            <a:spAutoFit/>
          </a:bodyPr>
          <a:lstStyle/>
          <a:p>
            <a:pPr algn="l"/>
            <a:r>
              <a:rPr lang="en-US" sz="3500" err="1">
                <a:solidFill>
                  <a:srgbClr val="FFFF66"/>
                </a:solidFill>
                <a:latin typeface="+mj-lt"/>
              </a:rPr>
              <a:t>Liên</a:t>
            </a:r>
            <a:r>
              <a:rPr lang="en-US" sz="3500">
                <a:solidFill>
                  <a:srgbClr val="FFFF66"/>
                </a:solidFill>
                <a:latin typeface="+mj-lt"/>
              </a:rPr>
              <a:t> </a:t>
            </a:r>
            <a:r>
              <a:rPr lang="en-US" sz="3500" err="1">
                <a:solidFill>
                  <a:srgbClr val="FFFF66"/>
                </a:solidFill>
                <a:latin typeface="+mj-lt"/>
              </a:rPr>
              <a:t>thông</a:t>
            </a:r>
            <a:r>
              <a:rPr lang="en-US" sz="3500">
                <a:solidFill>
                  <a:srgbClr val="FFFF66"/>
                </a:solidFill>
                <a:latin typeface="+mj-lt"/>
              </a:rPr>
              <a:t> </a:t>
            </a:r>
            <a:r>
              <a:rPr lang="en-US" sz="3500" err="1">
                <a:solidFill>
                  <a:srgbClr val="FFFF66"/>
                </a:solidFill>
                <a:latin typeface="+mj-lt"/>
              </a:rPr>
              <a:t>mạnh</a:t>
            </a:r>
            <a:endParaRPr lang="en-US" sz="3500">
              <a:solidFill>
                <a:srgbClr val="FFFF66"/>
              </a:solidFill>
              <a:latin typeface="+mj-lt"/>
            </a:endParaRPr>
          </a:p>
        </p:txBody>
      </p:sp>
      <p:sp>
        <p:nvSpPr>
          <p:cNvPr id="7" name="Rectangle 3" descr=" 7"/>
          <p:cNvSpPr txBox="1">
            <a:spLocks noChangeArrowheads="1"/>
          </p:cNvSpPr>
          <p:nvPr/>
        </p:nvSpPr>
        <p:spPr bwMode="auto">
          <a:xfrm>
            <a:off x="152400" y="1219200"/>
            <a:ext cx="8991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ClrTx/>
              <a:buSzTx/>
              <a:buNone/>
              <a:defRPr/>
            </a:pPr>
            <a:r>
              <a:rPr lang="en-US" dirty="0" err="1">
                <a:solidFill>
                  <a:srgbClr val="0000FF"/>
                </a:solidFill>
                <a:latin typeface="Arial"/>
                <a:cs typeface="Times New Roman" pitchFamily="18" charset="0"/>
              </a:rPr>
              <a:t>Định</a:t>
            </a:r>
            <a:r>
              <a:rPr lang="en-US" dirty="0">
                <a:solidFill>
                  <a:srgbClr val="0000FF"/>
                </a:solidFill>
                <a:latin typeface="Arial"/>
                <a:cs typeface="Times New Roman" pitchFamily="18" charset="0"/>
              </a:rPr>
              <a:t> </a:t>
            </a:r>
            <a:r>
              <a:rPr lang="en-US" dirty="0" err="1">
                <a:solidFill>
                  <a:srgbClr val="0000FF"/>
                </a:solidFill>
                <a:latin typeface="Arial"/>
                <a:cs typeface="Times New Roman" pitchFamily="18" charset="0"/>
              </a:rPr>
              <a:t>nghĩa</a:t>
            </a:r>
            <a:r>
              <a:rPr lang="en-US" dirty="0">
                <a:solidFill>
                  <a:srgbClr val="0000FF"/>
                </a:solidFill>
                <a:latin typeface="Arial"/>
                <a:cs typeface="Times New Roman" pitchFamily="18" charset="0"/>
              </a:rPr>
              <a:t>. </a:t>
            </a:r>
            <a:r>
              <a:rPr lang="en-US" b="0" kern="0" dirty="0">
                <a:latin typeface="Arial"/>
                <a:cs typeface="Times New Roman" pitchFamily="18" charset="0"/>
              </a:rPr>
              <a:t>Cho G =(</a:t>
            </a:r>
            <a:r>
              <a:rPr lang="en-US" b="0" kern="0" dirty="0" smtClean="0">
                <a:latin typeface="Arial"/>
                <a:cs typeface="Times New Roman" pitchFamily="18" charset="0"/>
              </a:rPr>
              <a:t>V,U) </a:t>
            </a:r>
            <a:r>
              <a:rPr lang="en-US" b="0" kern="0" dirty="0" err="1">
                <a:latin typeface="Arial"/>
                <a:cs typeface="Times New Roman" pitchFamily="18" charset="0"/>
              </a:rPr>
              <a:t>là</a:t>
            </a:r>
            <a:r>
              <a:rPr lang="en-US" b="0" kern="0" dirty="0">
                <a:latin typeface="Arial"/>
                <a:cs typeface="Times New Roman" pitchFamily="18" charset="0"/>
              </a:rPr>
              <a:t> </a:t>
            </a:r>
            <a:r>
              <a:rPr lang="vi-VN" b="0" kern="0" dirty="0">
                <a:latin typeface="Arial"/>
                <a:cs typeface="Times New Roman" pitchFamily="18" charset="0"/>
              </a:rPr>
              <a:t>đ</a:t>
            </a:r>
            <a:r>
              <a:rPr lang="en-US" b="0" kern="0" dirty="0">
                <a:latin typeface="Arial"/>
                <a:cs typeface="Times New Roman" pitchFamily="18" charset="0"/>
              </a:rPr>
              <a:t>ồ </a:t>
            </a:r>
            <a:r>
              <a:rPr lang="en-US" b="0" kern="0" dirty="0" err="1">
                <a:latin typeface="Arial"/>
                <a:cs typeface="Times New Roman" pitchFamily="18" charset="0"/>
              </a:rPr>
              <a:t>thị</a:t>
            </a:r>
            <a:r>
              <a:rPr lang="en-US" b="0" kern="0" dirty="0">
                <a:latin typeface="Arial"/>
                <a:cs typeface="Times New Roman" pitchFamily="18" charset="0"/>
              </a:rPr>
              <a:t> </a:t>
            </a:r>
            <a:r>
              <a:rPr lang="en-US" b="0" kern="0" dirty="0" err="1">
                <a:latin typeface="Arial"/>
                <a:cs typeface="Times New Roman" pitchFamily="18" charset="0"/>
              </a:rPr>
              <a:t>có</a:t>
            </a:r>
            <a:r>
              <a:rPr lang="en-US" b="0" kern="0" dirty="0">
                <a:latin typeface="Arial"/>
                <a:cs typeface="Times New Roman" pitchFamily="18" charset="0"/>
              </a:rPr>
              <a:t> h</a:t>
            </a:r>
            <a:r>
              <a:rPr lang="vi-VN" b="0" kern="0" dirty="0">
                <a:latin typeface="Arial"/>
                <a:cs typeface="Times New Roman" pitchFamily="18" charset="0"/>
              </a:rPr>
              <a:t>ư</a:t>
            </a:r>
            <a:r>
              <a:rPr lang="en-US" b="0" kern="0" dirty="0" err="1">
                <a:latin typeface="Arial"/>
                <a:cs typeface="Times New Roman" pitchFamily="18" charset="0"/>
              </a:rPr>
              <a:t>ớng</a:t>
            </a:r>
            <a:r>
              <a:rPr lang="en-US" b="0" kern="0" dirty="0">
                <a:latin typeface="Arial"/>
                <a:cs typeface="Times New Roman" pitchFamily="18" charset="0"/>
              </a:rPr>
              <a:t> </a:t>
            </a:r>
            <a:r>
              <a:rPr lang="en-US" b="0" kern="0" dirty="0" err="1">
                <a:latin typeface="Arial"/>
                <a:cs typeface="Times New Roman" pitchFamily="18" charset="0"/>
              </a:rPr>
              <a:t>và</a:t>
            </a:r>
            <a:r>
              <a:rPr lang="en-US" b="0" kern="0" dirty="0">
                <a:latin typeface="Arial"/>
                <a:cs typeface="Times New Roman" pitchFamily="18" charset="0"/>
              </a:rPr>
              <a:t> </a:t>
            </a:r>
            <a:r>
              <a:rPr lang="en-US" b="0" kern="0" dirty="0" err="1">
                <a:latin typeface="Arial"/>
                <a:cs typeface="Times New Roman" pitchFamily="18" charset="0"/>
              </a:rPr>
              <a:t>hai</a:t>
            </a:r>
            <a:r>
              <a:rPr lang="en-US" b="0" kern="0" dirty="0">
                <a:latin typeface="Arial"/>
                <a:cs typeface="Times New Roman" pitchFamily="18" charset="0"/>
              </a:rPr>
              <a:t> </a:t>
            </a:r>
            <a:r>
              <a:rPr lang="en-US" b="0" kern="0" dirty="0" err="1">
                <a:latin typeface="Arial"/>
                <a:cs typeface="Times New Roman" pitchFamily="18" charset="0"/>
              </a:rPr>
              <a:t>đỉnh</a:t>
            </a:r>
            <a:r>
              <a:rPr lang="en-US" b="0" kern="0" dirty="0">
                <a:latin typeface="Arial"/>
                <a:cs typeface="Times New Roman" pitchFamily="18" charset="0"/>
              </a:rPr>
              <a:t> u </a:t>
            </a:r>
            <a:r>
              <a:rPr lang="en-US" b="0" kern="0" dirty="0" err="1">
                <a:latin typeface="Arial"/>
                <a:cs typeface="Times New Roman" pitchFamily="18" charset="0"/>
              </a:rPr>
              <a:t>và</a:t>
            </a:r>
            <a:r>
              <a:rPr lang="en-US" b="0" kern="0" dirty="0">
                <a:latin typeface="Arial"/>
                <a:cs typeface="Times New Roman" pitchFamily="18" charset="0"/>
              </a:rPr>
              <a:t> v. </a:t>
            </a:r>
            <a:r>
              <a:rPr lang="en-US" b="0" kern="0" dirty="0" err="1">
                <a:latin typeface="Arial"/>
                <a:cs typeface="Times New Roman" pitchFamily="18" charset="0"/>
              </a:rPr>
              <a:t>Khi</a:t>
            </a:r>
            <a:r>
              <a:rPr lang="en-US" b="0" kern="0" dirty="0">
                <a:latin typeface="Arial"/>
                <a:cs typeface="Times New Roman" pitchFamily="18" charset="0"/>
              </a:rPr>
              <a:t> </a:t>
            </a:r>
            <a:r>
              <a:rPr lang="en-US" b="0" kern="0" dirty="0" err="1">
                <a:latin typeface="Arial"/>
                <a:cs typeface="Times New Roman" pitchFamily="18" charset="0"/>
              </a:rPr>
              <a:t>đó</a:t>
            </a:r>
            <a:endParaRPr lang="en-US" b="0" i="1" kern="0" dirty="0">
              <a:latin typeface="Arial"/>
              <a:cs typeface="Times New Roman" pitchFamily="18" charset="0"/>
              <a:sym typeface="Symbol" pitchFamily="18" charset="2"/>
            </a:endParaRPr>
          </a:p>
          <a:p>
            <a:pPr marL="0" indent="0" eaLnBrk="1" hangingPunct="1">
              <a:buClrTx/>
              <a:buSzTx/>
              <a:buNone/>
              <a:defRPr/>
            </a:pPr>
            <a:r>
              <a:rPr lang="en-US" b="0" i="1" kern="0" dirty="0">
                <a:latin typeface="Arial"/>
                <a:cs typeface="Times New Roman" pitchFamily="18" charset="0"/>
                <a:sym typeface="Symbol" pitchFamily="18" charset="2"/>
              </a:rPr>
              <a:t>a) </a:t>
            </a:r>
            <a:r>
              <a:rPr lang="en-US" i="1" kern="0" dirty="0">
                <a:solidFill>
                  <a:srgbClr val="00CC00"/>
                </a:solidFill>
                <a:latin typeface="Arial"/>
                <a:cs typeface="Times New Roman" pitchFamily="18" charset="0"/>
                <a:sym typeface="Symbol" pitchFamily="18" charset="2"/>
              </a:rPr>
              <a:t>Đ</a:t>
            </a:r>
            <a:r>
              <a:rPr lang="vi-VN" i="1" kern="0" dirty="0">
                <a:solidFill>
                  <a:srgbClr val="00CC00"/>
                </a:solidFill>
                <a:latin typeface="Arial"/>
                <a:cs typeface="Times New Roman" pitchFamily="18" charset="0"/>
                <a:sym typeface="Symbol" pitchFamily="18" charset="2"/>
              </a:rPr>
              <a:t>ư</a:t>
            </a:r>
            <a:r>
              <a:rPr lang="en-US" i="1" kern="0" dirty="0" err="1">
                <a:solidFill>
                  <a:srgbClr val="00CC00"/>
                </a:solidFill>
                <a:latin typeface="Arial"/>
                <a:cs typeface="Times New Roman" pitchFamily="18" charset="0"/>
                <a:sym typeface="Symbol" pitchFamily="18" charset="2"/>
              </a:rPr>
              <a:t>ờng</a:t>
            </a:r>
            <a:r>
              <a:rPr lang="en-US" i="1" kern="0" dirty="0">
                <a:solidFill>
                  <a:srgbClr val="00CC00"/>
                </a:solidFill>
                <a:latin typeface="Arial"/>
                <a:cs typeface="Times New Roman" pitchFamily="18" charset="0"/>
                <a:sym typeface="Symbol" pitchFamily="18" charset="2"/>
              </a:rPr>
              <a:t> </a:t>
            </a:r>
            <a:r>
              <a:rPr lang="vi-VN" i="1" kern="0" dirty="0">
                <a:solidFill>
                  <a:srgbClr val="00CC00"/>
                </a:solidFill>
                <a:latin typeface="Arial"/>
                <a:cs typeface="Times New Roman" pitchFamily="18" charset="0"/>
                <a:sym typeface="Symbol" pitchFamily="18" charset="2"/>
              </a:rPr>
              <a:t>đ</a:t>
            </a:r>
            <a:r>
              <a:rPr lang="en-US" i="1" kern="0" dirty="0" err="1">
                <a:solidFill>
                  <a:srgbClr val="00CC00"/>
                </a:solidFill>
                <a:latin typeface="Arial"/>
                <a:cs typeface="Times New Roman" pitchFamily="18" charset="0"/>
                <a:sym typeface="Symbol" pitchFamily="18" charset="2"/>
              </a:rPr>
              <a:t>i</a:t>
            </a:r>
            <a:r>
              <a:rPr lang="en-US" kern="0" dirty="0">
                <a:solidFill>
                  <a:srgbClr val="00CC00"/>
                </a:solidFill>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có</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chiều</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dài</a:t>
            </a:r>
            <a:r>
              <a:rPr lang="en-US" b="0" kern="0" dirty="0">
                <a:latin typeface="Arial"/>
                <a:cs typeface="Times New Roman" pitchFamily="18" charset="0"/>
                <a:sym typeface="Symbol" pitchFamily="18" charset="2"/>
              </a:rPr>
              <a:t> k </a:t>
            </a:r>
            <a:r>
              <a:rPr lang="en-US" b="0" kern="0" dirty="0" err="1">
                <a:latin typeface="Arial"/>
                <a:cs typeface="Times New Roman" pitchFamily="18" charset="0"/>
                <a:sym typeface="Symbol" pitchFamily="18" charset="2"/>
              </a:rPr>
              <a:t>nối</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hai</a:t>
            </a:r>
            <a:r>
              <a:rPr lang="en-US" b="0" kern="0" dirty="0">
                <a:latin typeface="Arial"/>
                <a:cs typeface="Times New Roman" pitchFamily="18" charset="0"/>
                <a:sym typeface="Symbol" pitchFamily="18" charset="2"/>
              </a:rPr>
              <a:t> </a:t>
            </a:r>
            <a:r>
              <a:rPr lang="vi-VN" b="0" kern="0" dirty="0">
                <a:latin typeface="Arial"/>
                <a:cs typeface="Times New Roman" pitchFamily="18" charset="0"/>
                <a:sym typeface="Symbol" pitchFamily="18" charset="2"/>
              </a:rPr>
              <a:t>đ</a:t>
            </a:r>
            <a:r>
              <a:rPr lang="en-US" b="0" kern="0" dirty="0" err="1">
                <a:latin typeface="Arial"/>
                <a:cs typeface="Times New Roman" pitchFamily="18" charset="0"/>
                <a:sym typeface="Symbol" pitchFamily="18" charset="2"/>
              </a:rPr>
              <a:t>ỉnh</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u,v</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là</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dãy</a:t>
            </a:r>
            <a:r>
              <a:rPr lang="en-US" b="0" kern="0" dirty="0">
                <a:latin typeface="Arial"/>
                <a:cs typeface="Times New Roman" pitchFamily="18" charset="0"/>
                <a:sym typeface="Symbol" pitchFamily="18" charset="2"/>
              </a:rPr>
              <a:t> </a:t>
            </a:r>
            <a:r>
              <a:rPr lang="vi-VN" b="0" kern="0" dirty="0">
                <a:latin typeface="Arial"/>
                <a:cs typeface="Times New Roman" pitchFamily="18" charset="0"/>
                <a:sym typeface="Symbol" pitchFamily="18" charset="2"/>
              </a:rPr>
              <a:t>đ</a:t>
            </a:r>
            <a:r>
              <a:rPr lang="en-US" b="0" kern="0" dirty="0" err="1">
                <a:latin typeface="Arial"/>
                <a:cs typeface="Times New Roman" pitchFamily="18" charset="0"/>
                <a:sym typeface="Symbol" pitchFamily="18" charset="2"/>
              </a:rPr>
              <a:t>ỉnh</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và</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cạnh</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liên</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tiếp</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nhau</a:t>
            </a:r>
            <a:r>
              <a:rPr lang="en-US" b="0" kern="0" dirty="0">
                <a:latin typeface="Arial"/>
                <a:cs typeface="Times New Roman" pitchFamily="18" charset="0"/>
                <a:sym typeface="Symbol" pitchFamily="18" charset="2"/>
              </a:rPr>
              <a:t>  </a:t>
            </a:r>
            <a:br>
              <a:rPr lang="en-US" b="0" kern="0" dirty="0">
                <a:latin typeface="Arial"/>
                <a:cs typeface="Times New Roman" pitchFamily="18" charset="0"/>
                <a:sym typeface="Symbol" pitchFamily="18" charset="2"/>
              </a:rPr>
            </a:br>
            <a:r>
              <a:rPr lang="en-US" b="0" kern="0" dirty="0">
                <a:solidFill>
                  <a:srgbClr val="C00000"/>
                </a:solidFill>
                <a:latin typeface="Arial"/>
                <a:cs typeface="Times New Roman" pitchFamily="18" charset="0"/>
                <a:sym typeface="Symbol" pitchFamily="18" charset="2"/>
              </a:rPr>
              <a:t>                           </a:t>
            </a:r>
            <a:r>
              <a:rPr lang="en-US" kern="0" dirty="0">
                <a:solidFill>
                  <a:srgbClr val="C00000"/>
                </a:solidFill>
                <a:latin typeface="Arial"/>
                <a:cs typeface="Times New Roman" pitchFamily="18" charset="0"/>
                <a:sym typeface="Symbol" pitchFamily="18" charset="2"/>
              </a:rPr>
              <a:t>v</a:t>
            </a:r>
            <a:r>
              <a:rPr lang="en-US" kern="0" baseline="-25000" dirty="0">
                <a:solidFill>
                  <a:srgbClr val="C00000"/>
                </a:solidFill>
                <a:latin typeface="Arial"/>
                <a:cs typeface="Times New Roman" pitchFamily="18" charset="0"/>
                <a:sym typeface="Symbol" pitchFamily="18" charset="2"/>
              </a:rPr>
              <a:t>0</a:t>
            </a:r>
            <a:r>
              <a:rPr lang="en-US" kern="0" dirty="0">
                <a:solidFill>
                  <a:srgbClr val="C00000"/>
                </a:solidFill>
                <a:latin typeface="Arial"/>
                <a:cs typeface="Times New Roman" pitchFamily="18" charset="0"/>
                <a:sym typeface="Symbol" pitchFamily="18" charset="2"/>
              </a:rPr>
              <a:t>e</a:t>
            </a:r>
            <a:r>
              <a:rPr lang="en-US" kern="0" baseline="-25000" dirty="0">
                <a:solidFill>
                  <a:srgbClr val="C00000"/>
                </a:solidFill>
                <a:latin typeface="Arial"/>
                <a:cs typeface="Times New Roman" pitchFamily="18" charset="0"/>
                <a:sym typeface="Symbol" pitchFamily="18" charset="2"/>
              </a:rPr>
              <a:t>1</a:t>
            </a:r>
            <a:r>
              <a:rPr lang="en-US" kern="0" dirty="0">
                <a:solidFill>
                  <a:srgbClr val="C00000"/>
                </a:solidFill>
                <a:latin typeface="Arial"/>
                <a:cs typeface="Times New Roman" pitchFamily="18" charset="0"/>
                <a:sym typeface="Symbol" pitchFamily="18" charset="2"/>
              </a:rPr>
              <a:t>v</a:t>
            </a:r>
            <a:r>
              <a:rPr lang="en-US" kern="0" baseline="-25000" dirty="0">
                <a:solidFill>
                  <a:srgbClr val="C00000"/>
                </a:solidFill>
                <a:latin typeface="Arial"/>
                <a:cs typeface="Times New Roman" pitchFamily="18" charset="0"/>
                <a:sym typeface="Symbol" pitchFamily="18" charset="2"/>
              </a:rPr>
              <a:t>1</a:t>
            </a:r>
            <a:r>
              <a:rPr lang="en-US" kern="0" dirty="0">
                <a:solidFill>
                  <a:srgbClr val="C00000"/>
                </a:solidFill>
                <a:latin typeface="Arial"/>
                <a:cs typeface="Times New Roman" pitchFamily="18" charset="0"/>
                <a:sym typeface="Symbol" pitchFamily="18" charset="2"/>
              </a:rPr>
              <a:t>e</a:t>
            </a:r>
            <a:r>
              <a:rPr lang="en-US" kern="0" baseline="-25000" dirty="0">
                <a:solidFill>
                  <a:srgbClr val="C00000"/>
                </a:solidFill>
                <a:latin typeface="Arial"/>
                <a:cs typeface="Times New Roman" pitchFamily="18" charset="0"/>
                <a:sym typeface="Symbol" pitchFamily="18" charset="2"/>
              </a:rPr>
              <a:t>2</a:t>
            </a:r>
            <a:r>
              <a:rPr lang="en-US" kern="0" dirty="0">
                <a:solidFill>
                  <a:srgbClr val="C00000"/>
                </a:solidFill>
                <a:latin typeface="Arial"/>
                <a:cs typeface="Times New Roman" pitchFamily="18" charset="0"/>
                <a:sym typeface="Symbol" pitchFamily="18" charset="2"/>
              </a:rPr>
              <a:t>….v</a:t>
            </a:r>
            <a:r>
              <a:rPr lang="en-US" kern="0" baseline="-25000" dirty="0">
                <a:solidFill>
                  <a:srgbClr val="C00000"/>
                </a:solidFill>
                <a:latin typeface="Arial"/>
                <a:cs typeface="Times New Roman" pitchFamily="18" charset="0"/>
                <a:sym typeface="Symbol" pitchFamily="18" charset="2"/>
              </a:rPr>
              <a:t>k-1</a:t>
            </a:r>
            <a:r>
              <a:rPr lang="en-US" kern="0" dirty="0">
                <a:solidFill>
                  <a:srgbClr val="C00000"/>
                </a:solidFill>
                <a:latin typeface="Arial"/>
                <a:cs typeface="Times New Roman" pitchFamily="18" charset="0"/>
                <a:sym typeface="Symbol" pitchFamily="18" charset="2"/>
              </a:rPr>
              <a:t>e</a:t>
            </a:r>
            <a:r>
              <a:rPr lang="en-US" kern="0" baseline="-25000" dirty="0">
                <a:solidFill>
                  <a:srgbClr val="C00000"/>
                </a:solidFill>
                <a:latin typeface="Arial"/>
                <a:cs typeface="Times New Roman" pitchFamily="18" charset="0"/>
                <a:sym typeface="Symbol" pitchFamily="18" charset="2"/>
              </a:rPr>
              <a:t>k</a:t>
            </a:r>
            <a:r>
              <a:rPr lang="en-US" kern="0" dirty="0">
                <a:solidFill>
                  <a:srgbClr val="C00000"/>
                </a:solidFill>
                <a:latin typeface="Arial"/>
                <a:cs typeface="Times New Roman" pitchFamily="18" charset="0"/>
                <a:sym typeface="Symbol" pitchFamily="18" charset="2"/>
              </a:rPr>
              <a:t>v</a:t>
            </a:r>
            <a:r>
              <a:rPr lang="en-US" kern="0" baseline="-25000" dirty="0">
                <a:solidFill>
                  <a:srgbClr val="C00000"/>
                </a:solidFill>
                <a:latin typeface="Arial"/>
                <a:cs typeface="Times New Roman" pitchFamily="18" charset="0"/>
                <a:sym typeface="Symbol" pitchFamily="18" charset="2"/>
              </a:rPr>
              <a:t>k</a:t>
            </a:r>
            <a:r>
              <a:rPr lang="en-US" b="0" kern="0" baseline="-25000" dirty="0">
                <a:latin typeface="Arial"/>
                <a:cs typeface="Times New Roman" pitchFamily="18" charset="0"/>
                <a:sym typeface="Symbol" pitchFamily="18" charset="2"/>
              </a:rPr>
              <a:t/>
            </a:r>
            <a:br>
              <a:rPr lang="en-US" b="0" kern="0" baseline="-25000" dirty="0">
                <a:latin typeface="Arial"/>
                <a:cs typeface="Times New Roman" pitchFamily="18" charset="0"/>
                <a:sym typeface="Symbol" pitchFamily="18" charset="2"/>
              </a:rPr>
            </a:br>
            <a:r>
              <a:rPr lang="en-US" b="0" kern="0" dirty="0" err="1">
                <a:latin typeface="Arial"/>
                <a:cs typeface="Times New Roman" pitchFamily="18" charset="0"/>
                <a:sym typeface="Symbol" pitchFamily="18" charset="2"/>
              </a:rPr>
              <a:t>sao</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cho</a:t>
            </a:r>
            <a:r>
              <a:rPr lang="en-US" b="0" kern="0" dirty="0">
                <a:latin typeface="Arial"/>
                <a:cs typeface="Times New Roman" pitchFamily="18" charset="0"/>
                <a:sym typeface="Symbol" pitchFamily="18" charset="2"/>
              </a:rPr>
              <a:t>: </a:t>
            </a:r>
          </a:p>
          <a:p>
            <a:pPr marL="0" indent="0" eaLnBrk="1" hangingPunct="1">
              <a:buClrTx/>
              <a:buSzTx/>
              <a:buNone/>
              <a:defRPr/>
            </a:pPr>
            <a:r>
              <a:rPr lang="en-US" b="0" kern="0" dirty="0">
                <a:latin typeface="Arial"/>
                <a:cs typeface="Times New Roman" pitchFamily="18" charset="0"/>
                <a:sym typeface="Symbol" pitchFamily="18" charset="2"/>
              </a:rPr>
              <a:t>			v</a:t>
            </a:r>
            <a:r>
              <a:rPr lang="en-US" b="0" kern="0" baseline="-25000" dirty="0">
                <a:latin typeface="Arial"/>
                <a:cs typeface="Times New Roman" pitchFamily="18" charset="0"/>
                <a:sym typeface="Symbol" pitchFamily="18" charset="2"/>
              </a:rPr>
              <a:t>0 </a:t>
            </a:r>
            <a:r>
              <a:rPr lang="en-US" b="0" kern="0" dirty="0">
                <a:latin typeface="Arial"/>
                <a:cs typeface="Times New Roman" pitchFamily="18" charset="0"/>
                <a:sym typeface="Symbol" pitchFamily="18" charset="2"/>
              </a:rPr>
              <a:t>= u, </a:t>
            </a:r>
            <a:r>
              <a:rPr lang="en-US" b="0" kern="0" dirty="0" err="1">
                <a:latin typeface="Arial"/>
                <a:cs typeface="Times New Roman" pitchFamily="18" charset="0"/>
                <a:sym typeface="Symbol" pitchFamily="18" charset="2"/>
              </a:rPr>
              <a:t>v</a:t>
            </a:r>
            <a:r>
              <a:rPr lang="en-US" b="0" kern="0" baseline="-25000" dirty="0" err="1">
                <a:latin typeface="Arial"/>
                <a:cs typeface="Times New Roman" pitchFamily="18" charset="0"/>
                <a:sym typeface="Symbol" pitchFamily="18" charset="2"/>
              </a:rPr>
              <a:t>k</a:t>
            </a:r>
            <a:r>
              <a:rPr lang="en-US" b="0" kern="0" baseline="-25000" dirty="0">
                <a:latin typeface="Arial"/>
                <a:cs typeface="Times New Roman" pitchFamily="18" charset="0"/>
                <a:sym typeface="Symbol" pitchFamily="18" charset="2"/>
              </a:rPr>
              <a:t> </a:t>
            </a:r>
            <a:r>
              <a:rPr lang="en-US" b="0" kern="0" dirty="0">
                <a:latin typeface="Arial"/>
                <a:cs typeface="Times New Roman" pitchFamily="18" charset="0"/>
                <a:sym typeface="Symbol" pitchFamily="18" charset="2"/>
              </a:rPr>
              <a:t>= v</a:t>
            </a:r>
          </a:p>
          <a:p>
            <a:pPr marL="0" indent="0" eaLnBrk="1" hangingPunct="1">
              <a:buClrTx/>
              <a:buSzTx/>
              <a:buNone/>
            </a:pP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e</a:t>
            </a:r>
            <a:r>
              <a:rPr lang="en-US" b="0" kern="0" baseline="-25000" dirty="0" err="1">
                <a:latin typeface="Arial"/>
                <a:cs typeface="Times New Roman" pitchFamily="18" charset="0"/>
                <a:sym typeface="Symbol" pitchFamily="18" charset="2"/>
              </a:rPr>
              <a:t>i</a:t>
            </a:r>
            <a:r>
              <a:rPr lang="en-US" b="0" kern="0" baseline="-25000" dirty="0">
                <a:latin typeface="Arial"/>
                <a:cs typeface="Times New Roman" pitchFamily="18" charset="0"/>
                <a:sym typeface="Symbol" pitchFamily="18" charset="2"/>
              </a:rPr>
              <a:t> </a:t>
            </a:r>
            <a:r>
              <a:rPr lang="en-US" b="0" kern="0" dirty="0">
                <a:latin typeface="Arial"/>
                <a:cs typeface="Times New Roman" pitchFamily="18" charset="0"/>
                <a:sym typeface="Symbol" pitchFamily="18" charset="2"/>
              </a:rPr>
              <a:t>= v</a:t>
            </a:r>
            <a:r>
              <a:rPr lang="en-US" b="0" kern="0" baseline="-25000" dirty="0">
                <a:latin typeface="Arial"/>
                <a:cs typeface="Times New Roman" pitchFamily="18" charset="0"/>
                <a:sym typeface="Symbol" pitchFamily="18" charset="2"/>
              </a:rPr>
              <a:t>i-1</a:t>
            </a:r>
            <a:r>
              <a:rPr lang="en-US" b="0" kern="0" dirty="0">
                <a:latin typeface="Arial"/>
                <a:cs typeface="Times New Roman" pitchFamily="18" charset="0"/>
                <a:sym typeface="Symbol" pitchFamily="18" charset="2"/>
              </a:rPr>
              <a:t>v</a:t>
            </a:r>
            <a:r>
              <a:rPr lang="en-US" b="0" kern="0" baseline="-25000" dirty="0">
                <a:latin typeface="Arial"/>
                <a:cs typeface="Times New Roman" pitchFamily="18" charset="0"/>
                <a:sym typeface="Symbol" pitchFamily="18" charset="2"/>
              </a:rPr>
              <a:t>i</a:t>
            </a:r>
            <a:r>
              <a:rPr lang="en-US" b="0" kern="0" dirty="0">
                <a:latin typeface="Arial"/>
                <a:cs typeface="Times New Roman" pitchFamily="18" charset="0"/>
                <a:sym typeface="Symbol" pitchFamily="18" charset="2"/>
              </a:rPr>
              <a:t> , </a:t>
            </a:r>
            <a:r>
              <a:rPr lang="en-US" b="0" kern="0" dirty="0" err="1">
                <a:latin typeface="Arial"/>
                <a:cs typeface="Times New Roman" pitchFamily="18" charset="0"/>
                <a:sym typeface="Symbol" pitchFamily="18" charset="2"/>
              </a:rPr>
              <a:t>i</a:t>
            </a:r>
            <a:r>
              <a:rPr lang="en-US" b="0" kern="0" dirty="0">
                <a:latin typeface="Arial"/>
                <a:cs typeface="Times New Roman" pitchFamily="18" charset="0"/>
                <a:sym typeface="Symbol" pitchFamily="18" charset="2"/>
              </a:rPr>
              <a:t> = 1,2,,…,k.</a:t>
            </a:r>
          </a:p>
          <a:p>
            <a:pPr eaLnBrk="1" hangingPunct="1">
              <a:buFontTx/>
              <a:buNone/>
            </a:pPr>
            <a:endParaRPr lang="en-US" b="0" kern="0" dirty="0">
              <a:sym typeface="Symbol" pitchFamily="18" charset="2"/>
            </a:endParaRPr>
          </a:p>
          <a:p>
            <a:pPr marL="0" indent="0" eaLnBrk="1" hangingPunct="1">
              <a:buClrTx/>
              <a:buSzTx/>
              <a:buNone/>
            </a:pPr>
            <a:r>
              <a:rPr lang="en-US" altLang="en-US" b="0" dirty="0">
                <a:latin typeface="Arial"/>
                <a:cs typeface="Times New Roman" pitchFamily="18" charset="0"/>
              </a:rPr>
              <a:t>b) Đ</a:t>
            </a:r>
            <a:r>
              <a:rPr lang="vi-VN" altLang="en-US" b="0" dirty="0">
                <a:latin typeface="Arial"/>
                <a:cs typeface="Times New Roman" pitchFamily="18" charset="0"/>
              </a:rPr>
              <a:t>ư</a:t>
            </a:r>
            <a:r>
              <a:rPr lang="en-US" altLang="en-US" b="0" dirty="0" err="1">
                <a:latin typeface="Arial"/>
                <a:cs typeface="Times New Roman" pitchFamily="18" charset="0"/>
              </a:rPr>
              <a:t>ờng</a:t>
            </a:r>
            <a:r>
              <a:rPr lang="en-US" altLang="en-US" b="0" dirty="0">
                <a:latin typeface="Arial"/>
                <a:cs typeface="Times New Roman" pitchFamily="18" charset="0"/>
              </a:rPr>
              <a:t> </a:t>
            </a:r>
            <a:r>
              <a:rPr lang="vi-VN" altLang="en-US" b="0" dirty="0">
                <a:latin typeface="Arial"/>
                <a:cs typeface="Times New Roman" pitchFamily="18" charset="0"/>
              </a:rPr>
              <a:t>đ</a:t>
            </a:r>
            <a:r>
              <a:rPr lang="en-US" altLang="en-US" b="0" dirty="0" err="1">
                <a:latin typeface="Arial"/>
                <a:cs typeface="Times New Roman" pitchFamily="18" charset="0"/>
              </a:rPr>
              <a:t>i</a:t>
            </a:r>
            <a:r>
              <a:rPr lang="en-US" altLang="en-US" b="0" dirty="0">
                <a:latin typeface="Arial"/>
                <a:cs typeface="Times New Roman" pitchFamily="18" charset="0"/>
              </a:rPr>
              <a:t> </a:t>
            </a:r>
            <a:r>
              <a:rPr lang="en-US" altLang="en-US" b="0" dirty="0" err="1">
                <a:latin typeface="Arial"/>
                <a:cs typeface="Times New Roman" pitchFamily="18" charset="0"/>
              </a:rPr>
              <a:t>không</a:t>
            </a:r>
            <a:r>
              <a:rPr lang="en-US" altLang="en-US" b="0" dirty="0">
                <a:latin typeface="Arial"/>
                <a:cs typeface="Times New Roman" pitchFamily="18" charset="0"/>
              </a:rPr>
              <a:t> </a:t>
            </a:r>
            <a:r>
              <a:rPr lang="en-US" altLang="en-US" b="0" dirty="0" err="1">
                <a:latin typeface="Arial"/>
                <a:cs typeface="Times New Roman" pitchFamily="18" charset="0"/>
              </a:rPr>
              <a:t>có</a:t>
            </a:r>
            <a:r>
              <a:rPr lang="en-US" altLang="en-US" b="0" i="1" dirty="0">
                <a:latin typeface="Arial"/>
                <a:cs typeface="Times New Roman" pitchFamily="18" charset="0"/>
              </a:rPr>
              <a:t> </a:t>
            </a:r>
            <a:r>
              <a:rPr lang="en-US" altLang="en-US" b="0" i="1" dirty="0" err="1">
                <a:latin typeface="Arial"/>
                <a:cs typeface="Times New Roman" pitchFamily="18" charset="0"/>
              </a:rPr>
              <a:t>cạnh</a:t>
            </a:r>
            <a:r>
              <a:rPr lang="en-US" altLang="en-US" b="0" dirty="0">
                <a:latin typeface="Arial"/>
                <a:cs typeface="Times New Roman" pitchFamily="18" charset="0"/>
              </a:rPr>
              <a:t> </a:t>
            </a:r>
            <a:r>
              <a:rPr lang="en-US" altLang="en-US" b="0" dirty="0" err="1">
                <a:latin typeface="Arial"/>
                <a:cs typeface="Times New Roman" pitchFamily="18" charset="0"/>
              </a:rPr>
              <a:t>nào</a:t>
            </a:r>
            <a:r>
              <a:rPr lang="en-US" altLang="en-US" b="0" dirty="0">
                <a:latin typeface="Arial"/>
                <a:cs typeface="Times New Roman" pitchFamily="18" charset="0"/>
              </a:rPr>
              <a:t> </a:t>
            </a:r>
            <a:r>
              <a:rPr lang="en-US" altLang="en-US" b="0" dirty="0" err="1">
                <a:latin typeface="Arial"/>
                <a:cs typeface="Times New Roman" pitchFamily="18" charset="0"/>
              </a:rPr>
              <a:t>xuất</a:t>
            </a:r>
            <a:r>
              <a:rPr lang="en-US" altLang="en-US" b="0" dirty="0">
                <a:latin typeface="Arial"/>
                <a:cs typeface="Times New Roman" pitchFamily="18" charset="0"/>
              </a:rPr>
              <a:t> </a:t>
            </a:r>
            <a:r>
              <a:rPr lang="en-US" altLang="en-US" b="0" dirty="0" err="1">
                <a:latin typeface="Arial"/>
                <a:cs typeface="Times New Roman" pitchFamily="18" charset="0"/>
              </a:rPr>
              <a:t>hiện</a:t>
            </a:r>
            <a:r>
              <a:rPr lang="en-US" altLang="en-US" b="0" dirty="0">
                <a:latin typeface="Arial"/>
                <a:cs typeface="Times New Roman" pitchFamily="18" charset="0"/>
              </a:rPr>
              <a:t> </a:t>
            </a:r>
            <a:r>
              <a:rPr lang="en-US" altLang="en-US" b="0" dirty="0" err="1">
                <a:latin typeface="Arial"/>
                <a:cs typeface="Times New Roman" pitchFamily="18" charset="0"/>
              </a:rPr>
              <a:t>quá</a:t>
            </a:r>
            <a:r>
              <a:rPr lang="en-US" altLang="en-US" b="0" dirty="0">
                <a:latin typeface="Arial"/>
                <a:cs typeface="Times New Roman" pitchFamily="18" charset="0"/>
              </a:rPr>
              <a:t> </a:t>
            </a:r>
            <a:r>
              <a:rPr lang="en-US" altLang="en-US" b="0" dirty="0" err="1">
                <a:latin typeface="Arial"/>
                <a:cs typeface="Times New Roman" pitchFamily="18" charset="0"/>
              </a:rPr>
              <a:t>một</a:t>
            </a:r>
            <a:r>
              <a:rPr lang="en-US" altLang="en-US" b="0" dirty="0">
                <a:latin typeface="Arial"/>
                <a:cs typeface="Times New Roman" pitchFamily="18" charset="0"/>
              </a:rPr>
              <a:t> </a:t>
            </a:r>
            <a:r>
              <a:rPr lang="en-US" altLang="en-US" b="0" dirty="0" err="1">
                <a:latin typeface="Arial"/>
                <a:cs typeface="Times New Roman" pitchFamily="18" charset="0"/>
              </a:rPr>
              <a:t>lần</a:t>
            </a:r>
            <a:r>
              <a:rPr lang="en-US" altLang="en-US" b="0" dirty="0">
                <a:latin typeface="Arial"/>
                <a:cs typeface="Times New Roman" pitchFamily="18" charset="0"/>
              </a:rPr>
              <a:t> </a:t>
            </a:r>
            <a:r>
              <a:rPr lang="en-US" altLang="en-US" b="0" dirty="0" err="1">
                <a:latin typeface="Arial"/>
                <a:cs typeface="Times New Roman" pitchFamily="18" charset="0"/>
              </a:rPr>
              <a:t>gọi</a:t>
            </a:r>
            <a:r>
              <a:rPr lang="en-US" altLang="en-US" b="0" dirty="0">
                <a:latin typeface="Arial"/>
                <a:cs typeface="Times New Roman" pitchFamily="18" charset="0"/>
              </a:rPr>
              <a:t> </a:t>
            </a:r>
            <a:r>
              <a:rPr lang="en-US" altLang="en-US" b="0" dirty="0" err="1">
                <a:latin typeface="Arial"/>
                <a:cs typeface="Times New Roman" pitchFamily="18" charset="0"/>
              </a:rPr>
              <a:t>là</a:t>
            </a:r>
            <a:r>
              <a:rPr lang="en-US" altLang="en-US" b="0" dirty="0">
                <a:latin typeface="Arial"/>
                <a:cs typeface="Times New Roman" pitchFamily="18" charset="0"/>
              </a:rPr>
              <a:t> </a:t>
            </a:r>
            <a:r>
              <a:rPr lang="vi-VN" altLang="en-US" i="1" dirty="0">
                <a:solidFill>
                  <a:srgbClr val="00CC00"/>
                </a:solidFill>
                <a:latin typeface="Arial"/>
                <a:cs typeface="Times New Roman" pitchFamily="18" charset="0"/>
              </a:rPr>
              <a:t>đư</a:t>
            </a:r>
            <a:r>
              <a:rPr lang="en-US" altLang="en-US" i="1" dirty="0" err="1">
                <a:solidFill>
                  <a:srgbClr val="00CC00"/>
                </a:solidFill>
                <a:latin typeface="Arial"/>
                <a:cs typeface="Times New Roman" pitchFamily="18" charset="0"/>
              </a:rPr>
              <a:t>ờng</a:t>
            </a:r>
            <a:r>
              <a:rPr lang="en-US" altLang="en-US" i="1" dirty="0">
                <a:solidFill>
                  <a:srgbClr val="00CC00"/>
                </a:solidFill>
                <a:latin typeface="Arial"/>
                <a:cs typeface="Times New Roman" pitchFamily="18" charset="0"/>
              </a:rPr>
              <a:t> </a:t>
            </a:r>
            <a:r>
              <a:rPr lang="vi-VN" altLang="en-US" i="1" dirty="0">
                <a:solidFill>
                  <a:srgbClr val="00CC00"/>
                </a:solidFill>
                <a:latin typeface="Arial"/>
                <a:cs typeface="Times New Roman" pitchFamily="18" charset="0"/>
              </a:rPr>
              <a:t>đ</a:t>
            </a:r>
            <a:r>
              <a:rPr lang="en-US" altLang="en-US" i="1" dirty="0" err="1">
                <a:solidFill>
                  <a:srgbClr val="00CC00"/>
                </a:solidFill>
                <a:latin typeface="Arial"/>
                <a:cs typeface="Times New Roman" pitchFamily="18" charset="0"/>
              </a:rPr>
              <a:t>i</a:t>
            </a:r>
            <a:r>
              <a:rPr lang="en-US" altLang="en-US" i="1" dirty="0">
                <a:solidFill>
                  <a:srgbClr val="00CC00"/>
                </a:solidFill>
                <a:latin typeface="Arial"/>
                <a:cs typeface="Times New Roman" pitchFamily="18" charset="0"/>
              </a:rPr>
              <a:t> </a:t>
            </a:r>
            <a:r>
              <a:rPr lang="vi-VN" altLang="en-US" i="1" dirty="0">
                <a:solidFill>
                  <a:srgbClr val="00CC00"/>
                </a:solidFill>
                <a:latin typeface="Arial"/>
                <a:cs typeface="Times New Roman" pitchFamily="18" charset="0"/>
              </a:rPr>
              <a:t>đơ</a:t>
            </a:r>
            <a:r>
              <a:rPr lang="en-US" altLang="en-US" i="1" dirty="0">
                <a:solidFill>
                  <a:srgbClr val="00CC00"/>
                </a:solidFill>
                <a:latin typeface="Arial"/>
                <a:cs typeface="Times New Roman" pitchFamily="18" charset="0"/>
              </a:rPr>
              <a:t>n</a:t>
            </a:r>
            <a:r>
              <a:rPr lang="en-US" altLang="en-US" b="0" i="1" dirty="0">
                <a:solidFill>
                  <a:srgbClr val="FF6600"/>
                </a:solidFill>
                <a:latin typeface="Arial"/>
                <a:cs typeface="Times New Roman" pitchFamily="18" charset="0"/>
              </a:rPr>
              <a:t>.</a:t>
            </a:r>
            <a:endParaRPr lang="en-US" altLang="en-US" b="0" i="1" dirty="0">
              <a:solidFill>
                <a:srgbClr val="FF6600"/>
              </a:solidFill>
            </a:endParaRPr>
          </a:p>
        </p:txBody>
      </p:sp>
    </p:spTree>
    <p:extLst>
      <p:ext uri="{BB962C8B-B14F-4D97-AF65-F5344CB8AC3E}">
        <p14:creationId xmlns:p14="http://schemas.microsoft.com/office/powerpoint/2010/main" val="2963846329"/>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066800"/>
            <a:ext cx="8498160" cy="2677656"/>
          </a:xfrm>
          <a:prstGeom prst="rect">
            <a:avLst/>
          </a:prstGeom>
          <a:noFill/>
        </p:spPr>
        <p:txBody>
          <a:bodyPr wrap="square" rtlCol="0">
            <a:spAutoFit/>
          </a:bodyPr>
          <a:lstStyle/>
          <a:p>
            <a:pPr algn="just" eaLnBrk="1" hangingPunct="1">
              <a:buFontTx/>
              <a:buNone/>
            </a:pPr>
            <a:r>
              <a:rPr lang="en-US" altLang="en-US" sz="2800" b="0">
                <a:solidFill>
                  <a:schemeClr val="tx1"/>
                </a:solidFill>
                <a:latin typeface="+mn-lt"/>
              </a:rPr>
              <a:t>c) Đường đi không có </a:t>
            </a:r>
            <a:r>
              <a:rPr lang="en-US" altLang="en-US" sz="2800" b="0" i="1">
                <a:solidFill>
                  <a:schemeClr val="tx1"/>
                </a:solidFill>
                <a:latin typeface="+mn-lt"/>
              </a:rPr>
              <a:t>đỉnh </a:t>
            </a:r>
            <a:r>
              <a:rPr lang="en-US" altLang="en-US" sz="2800" b="0">
                <a:solidFill>
                  <a:schemeClr val="tx1"/>
                </a:solidFill>
                <a:latin typeface="+mn-lt"/>
              </a:rPr>
              <a:t>nào xuất hiện quá một lần gọi là </a:t>
            </a:r>
            <a:r>
              <a:rPr lang="en-US" altLang="en-US" sz="2800" i="1">
                <a:solidFill>
                  <a:srgbClr val="00CC00"/>
                </a:solidFill>
                <a:latin typeface="+mn-lt"/>
              </a:rPr>
              <a:t>đường đi sơ cấp</a:t>
            </a:r>
            <a:r>
              <a:rPr lang="en-US" altLang="en-US" sz="2800" b="0" i="1">
                <a:solidFill>
                  <a:schemeClr val="tx1"/>
                </a:solidFill>
                <a:latin typeface="+mn-lt"/>
              </a:rPr>
              <a:t>.</a:t>
            </a:r>
          </a:p>
          <a:p>
            <a:pPr algn="just" eaLnBrk="1" hangingPunct="1">
              <a:buFontTx/>
              <a:buNone/>
            </a:pPr>
            <a:r>
              <a:rPr lang="en-US" altLang="en-US" sz="2800" b="0">
                <a:solidFill>
                  <a:schemeClr val="tx1"/>
                </a:solidFill>
                <a:latin typeface="+mn-lt"/>
              </a:rPr>
              <a:t>d) Đường đi được gọi là </a:t>
            </a:r>
            <a:r>
              <a:rPr lang="en-US" altLang="en-US" sz="2800" i="1">
                <a:solidFill>
                  <a:srgbClr val="00CC00"/>
                </a:solidFill>
                <a:latin typeface="+mn-lt"/>
              </a:rPr>
              <a:t>mạch</a:t>
            </a:r>
            <a:r>
              <a:rPr lang="en-US" altLang="en-US" sz="2800" b="0" i="1">
                <a:solidFill>
                  <a:schemeClr val="tx1"/>
                </a:solidFill>
                <a:latin typeface="+mn-lt"/>
              </a:rPr>
              <a:t> (chu trình) </a:t>
            </a:r>
            <a:r>
              <a:rPr lang="en-US" altLang="en-US" sz="2800" b="0">
                <a:solidFill>
                  <a:schemeClr val="tx1"/>
                </a:solidFill>
                <a:latin typeface="+mn-lt"/>
              </a:rPr>
              <a:t>nếu nó bắt đầu và kết thúc tại cùng một đỉnh.</a:t>
            </a:r>
          </a:p>
          <a:p>
            <a:pPr algn="just"/>
            <a:endParaRPr lang="en-US" sz="2800" b="0">
              <a:solidFill>
                <a:schemeClr val="tx1"/>
              </a:solidFill>
              <a:latin typeface="+mn-lt"/>
            </a:endParaRP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167743"/>
            <a:ext cx="45720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3482846"/>
            <a:ext cx="1160895" cy="523220"/>
          </a:xfrm>
          <a:prstGeom prst="rect">
            <a:avLst/>
          </a:prstGeom>
          <a:noFill/>
        </p:spPr>
        <p:txBody>
          <a:bodyPr wrap="none" rtlCol="0">
            <a:spAutoFit/>
          </a:bodyPr>
          <a:lstStyle/>
          <a:p>
            <a:pPr algn="l"/>
            <a:r>
              <a:rPr lang="en-US" sz="2800">
                <a:solidFill>
                  <a:srgbClr val="0000FF"/>
                </a:solidFill>
                <a:latin typeface="+mn-lt"/>
                <a:cs typeface="+mn-cs"/>
              </a:rPr>
              <a:t>Ví dụ.</a:t>
            </a:r>
          </a:p>
        </p:txBody>
      </p:sp>
      <p:sp>
        <p:nvSpPr>
          <p:cNvPr id="6" name="TextBox 5"/>
          <p:cNvSpPr txBox="1"/>
          <p:nvPr/>
        </p:nvSpPr>
        <p:spPr>
          <a:xfrm>
            <a:off x="152400" y="5953780"/>
            <a:ext cx="8991600" cy="523220"/>
          </a:xfrm>
          <a:prstGeom prst="rect">
            <a:avLst/>
          </a:prstGeom>
          <a:noFill/>
        </p:spPr>
        <p:txBody>
          <a:bodyPr wrap="square" rtlCol="0">
            <a:spAutoFit/>
          </a:bodyPr>
          <a:lstStyle/>
          <a:p>
            <a:pPr algn="l" eaLnBrk="1" hangingPunct="1"/>
            <a:r>
              <a:rPr lang="en-US" altLang="en-US" sz="2800" b="0">
                <a:solidFill>
                  <a:schemeClr val="tx1"/>
                </a:solidFill>
              </a:rPr>
              <a:t>Đường đi có độ dài 4 từ đỉnh 1 tới đỉnh 2 là : (1,2,3,4,2)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76200" y="1139825"/>
            <a:ext cx="8839200" cy="993775"/>
          </a:xfrm>
        </p:spPr>
        <p:txBody>
          <a:bodyPr/>
          <a:lstStyle/>
          <a:p>
            <a:pPr marL="0" indent="0" eaLnBrk="1" hangingPunct="1">
              <a:lnSpc>
                <a:spcPct val="120000"/>
              </a:lnSpc>
              <a:buNone/>
              <a:defRPr/>
            </a:pPr>
            <a:r>
              <a:rPr lang="en-US" b="1" kern="1200" dirty="0" err="1">
                <a:solidFill>
                  <a:srgbClr val="0000FF"/>
                </a:solidFill>
                <a:latin typeface="Arial" charset="0"/>
                <a:cs typeface="Times New Roman" pitchFamily="18" charset="0"/>
              </a:rPr>
              <a:t>Bài</a:t>
            </a:r>
            <a:r>
              <a:rPr lang="en-US" b="1" kern="1200" dirty="0">
                <a:solidFill>
                  <a:srgbClr val="0000FF"/>
                </a:solidFill>
                <a:latin typeface="Arial" charset="0"/>
                <a:cs typeface="Times New Roman" pitchFamily="18" charset="0"/>
              </a:rPr>
              <a:t> </a:t>
            </a:r>
            <a:r>
              <a:rPr lang="en-US" b="1" kern="1200" dirty="0" err="1">
                <a:solidFill>
                  <a:srgbClr val="0000FF"/>
                </a:solidFill>
                <a:latin typeface="Arial" charset="0"/>
                <a:cs typeface="Times New Roman" pitchFamily="18" charset="0"/>
              </a:rPr>
              <a:t>toán</a:t>
            </a:r>
            <a:r>
              <a:rPr lang="en-US" b="1" kern="1200" dirty="0">
                <a:solidFill>
                  <a:srgbClr val="0000FF"/>
                </a:solidFill>
                <a:latin typeface="Arial" charset="0"/>
                <a:cs typeface="Times New Roman" pitchFamily="18" charset="0"/>
              </a:rPr>
              <a:t> 4. </a:t>
            </a:r>
            <a:r>
              <a:rPr lang="en-US" dirty="0" err="1"/>
              <a:t>Một</a:t>
            </a:r>
            <a:r>
              <a:rPr lang="en-US" dirty="0"/>
              <a:t>  </a:t>
            </a:r>
            <a:r>
              <a:rPr lang="en-US" dirty="0" err="1"/>
              <a:t>sinh</a:t>
            </a:r>
            <a:r>
              <a:rPr lang="en-US" dirty="0"/>
              <a:t> </a:t>
            </a:r>
            <a:r>
              <a:rPr lang="en-US" dirty="0" err="1"/>
              <a:t>viên</a:t>
            </a:r>
            <a:r>
              <a:rPr lang="en-US" dirty="0"/>
              <a:t> </a:t>
            </a:r>
            <a:r>
              <a:rPr lang="en-US" dirty="0" err="1"/>
              <a:t>muốn</a:t>
            </a:r>
            <a:r>
              <a:rPr lang="en-US" dirty="0"/>
              <a:t> </a:t>
            </a:r>
            <a:r>
              <a:rPr lang="en-US" dirty="0" err="1"/>
              <a:t>đi</a:t>
            </a:r>
            <a:r>
              <a:rPr lang="en-US" dirty="0"/>
              <a:t> </a:t>
            </a:r>
            <a:r>
              <a:rPr lang="en-US" dirty="0" err="1"/>
              <a:t>từ</a:t>
            </a:r>
            <a:r>
              <a:rPr lang="en-US" dirty="0"/>
              <a:t> </a:t>
            </a:r>
            <a:r>
              <a:rPr lang="en-US" dirty="0" err="1"/>
              <a:t>nhà</a:t>
            </a:r>
            <a:r>
              <a:rPr lang="en-US" dirty="0"/>
              <a:t> </a:t>
            </a:r>
            <a:r>
              <a:rPr lang="en-US" dirty="0" err="1"/>
              <a:t>đến</a:t>
            </a:r>
            <a:r>
              <a:rPr lang="en-US" dirty="0"/>
              <a:t> </a:t>
            </a:r>
            <a:r>
              <a:rPr lang="en-US" dirty="0" err="1"/>
              <a:t>trường</a:t>
            </a:r>
            <a:r>
              <a:rPr lang="en-US" dirty="0"/>
              <a:t> </a:t>
            </a:r>
            <a:r>
              <a:rPr lang="en-US" dirty="0" err="1"/>
              <a:t>thì</a:t>
            </a:r>
            <a:r>
              <a:rPr lang="en-US" dirty="0"/>
              <a:t> </a:t>
            </a:r>
            <a:r>
              <a:rPr lang="en-US" dirty="0" err="1"/>
              <a:t>phải</a:t>
            </a:r>
            <a:r>
              <a:rPr lang="en-US" dirty="0"/>
              <a:t> </a:t>
            </a:r>
            <a:r>
              <a:rPr lang="en-US" dirty="0" err="1"/>
              <a:t>đi</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Cách</a:t>
            </a:r>
            <a:r>
              <a:rPr lang="en-US" dirty="0"/>
              <a:t> </a:t>
            </a:r>
            <a:r>
              <a:rPr lang="en-US" dirty="0" err="1"/>
              <a:t>đi</a:t>
            </a:r>
            <a:r>
              <a:rPr lang="en-US" dirty="0"/>
              <a:t> </a:t>
            </a:r>
            <a:r>
              <a:rPr lang="en-US" dirty="0" err="1"/>
              <a:t>nào</a:t>
            </a:r>
            <a:r>
              <a:rPr lang="en-US" dirty="0"/>
              <a:t> </a:t>
            </a:r>
            <a:r>
              <a:rPr lang="en-US" dirty="0" err="1"/>
              <a:t>là</a:t>
            </a:r>
            <a:r>
              <a:rPr lang="en-US" dirty="0"/>
              <a:t> </a:t>
            </a:r>
            <a:r>
              <a:rPr lang="en-US" dirty="0" err="1"/>
              <a:t>ngắn</a:t>
            </a:r>
            <a:r>
              <a:rPr lang="en-US" dirty="0"/>
              <a:t> </a:t>
            </a:r>
            <a:r>
              <a:rPr lang="en-US" dirty="0" err="1"/>
              <a:t>nhất</a:t>
            </a:r>
            <a:r>
              <a:rPr lang="en-US" dirty="0"/>
              <a:t>?</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5027613"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3" name="Group 34"/>
          <p:cNvGrpSpPr>
            <a:grpSpLocks/>
          </p:cNvGrpSpPr>
          <p:nvPr/>
        </p:nvGrpSpPr>
        <p:grpSpPr bwMode="auto">
          <a:xfrm>
            <a:off x="5486400" y="2895600"/>
            <a:ext cx="3429000" cy="2971800"/>
            <a:chOff x="3504" y="1680"/>
            <a:chExt cx="2160" cy="1872"/>
          </a:xfrm>
        </p:grpSpPr>
        <p:sp>
          <p:nvSpPr>
            <p:cNvPr id="7174" name="Arc 33"/>
            <p:cNvSpPr>
              <a:spLocks/>
            </p:cNvSpPr>
            <p:nvPr/>
          </p:nvSpPr>
          <p:spPr bwMode="auto">
            <a:xfrm flipV="1">
              <a:off x="5136" y="2304"/>
              <a:ext cx="528"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5" name="Arc 6"/>
            <p:cNvSpPr>
              <a:spLocks/>
            </p:cNvSpPr>
            <p:nvPr/>
          </p:nvSpPr>
          <p:spPr bwMode="auto">
            <a:xfrm>
              <a:off x="4224" y="3216"/>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6" name="Line 7"/>
            <p:cNvSpPr>
              <a:spLocks noChangeShapeType="1"/>
            </p:cNvSpPr>
            <p:nvPr/>
          </p:nvSpPr>
          <p:spPr bwMode="auto">
            <a:xfrm flipV="1">
              <a:off x="3840" y="1680"/>
              <a:ext cx="480" cy="9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 name="Line 8"/>
            <p:cNvSpPr>
              <a:spLocks noChangeShapeType="1"/>
            </p:cNvSpPr>
            <p:nvPr/>
          </p:nvSpPr>
          <p:spPr bwMode="auto">
            <a:xfrm>
              <a:off x="3936" y="1728"/>
              <a:ext cx="1200" cy="105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9"/>
            <p:cNvSpPr>
              <a:spLocks noChangeShapeType="1"/>
            </p:cNvSpPr>
            <p:nvPr/>
          </p:nvSpPr>
          <p:spPr bwMode="auto">
            <a:xfrm flipV="1">
              <a:off x="4272" y="1968"/>
              <a:ext cx="672" cy="9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10"/>
            <p:cNvSpPr>
              <a:spLocks noChangeShapeType="1"/>
            </p:cNvSpPr>
            <p:nvPr/>
          </p:nvSpPr>
          <p:spPr bwMode="auto">
            <a:xfrm>
              <a:off x="3600" y="1920"/>
              <a:ext cx="1776" cy="139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Arc 11"/>
            <p:cNvSpPr>
              <a:spLocks/>
            </p:cNvSpPr>
            <p:nvPr/>
          </p:nvSpPr>
          <p:spPr bwMode="auto">
            <a:xfrm flipV="1">
              <a:off x="4224" y="2640"/>
              <a:ext cx="129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1" name="Oval 12"/>
            <p:cNvSpPr>
              <a:spLocks noChangeArrowheads="1"/>
            </p:cNvSpPr>
            <p:nvPr/>
          </p:nvSpPr>
          <p:spPr bwMode="auto">
            <a:xfrm>
              <a:off x="4176" y="3168"/>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2" name="Oval 13"/>
            <p:cNvSpPr>
              <a:spLocks noChangeArrowheads="1"/>
            </p:cNvSpPr>
            <p:nvPr/>
          </p:nvSpPr>
          <p:spPr bwMode="auto">
            <a:xfrm>
              <a:off x="4416" y="2544"/>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3" name="Oval 14"/>
            <p:cNvSpPr>
              <a:spLocks noChangeArrowheads="1"/>
            </p:cNvSpPr>
            <p:nvPr/>
          </p:nvSpPr>
          <p:spPr bwMode="auto">
            <a:xfrm>
              <a:off x="4608" y="2304"/>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4" name="Oval 15"/>
            <p:cNvSpPr>
              <a:spLocks noChangeArrowheads="1"/>
            </p:cNvSpPr>
            <p:nvPr/>
          </p:nvSpPr>
          <p:spPr bwMode="auto">
            <a:xfrm>
              <a:off x="4992" y="3024"/>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5" name="Oval 16"/>
            <p:cNvSpPr>
              <a:spLocks noChangeArrowheads="1"/>
            </p:cNvSpPr>
            <p:nvPr/>
          </p:nvSpPr>
          <p:spPr bwMode="auto">
            <a:xfrm>
              <a:off x="5472" y="2592"/>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6" name="Oval 17"/>
            <p:cNvSpPr>
              <a:spLocks noChangeArrowheads="1"/>
            </p:cNvSpPr>
            <p:nvPr/>
          </p:nvSpPr>
          <p:spPr bwMode="auto">
            <a:xfrm>
              <a:off x="3984" y="2208"/>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7" name="Oval 18"/>
            <p:cNvSpPr>
              <a:spLocks noChangeArrowheads="1"/>
            </p:cNvSpPr>
            <p:nvPr/>
          </p:nvSpPr>
          <p:spPr bwMode="auto">
            <a:xfrm>
              <a:off x="5328" y="3264"/>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8" name="Oval 19"/>
            <p:cNvSpPr>
              <a:spLocks noChangeArrowheads="1"/>
            </p:cNvSpPr>
            <p:nvPr/>
          </p:nvSpPr>
          <p:spPr bwMode="auto">
            <a:xfrm>
              <a:off x="4128" y="1872"/>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9" name="Oval 28"/>
            <p:cNvSpPr>
              <a:spLocks noChangeArrowheads="1"/>
            </p:cNvSpPr>
            <p:nvPr/>
          </p:nvSpPr>
          <p:spPr bwMode="auto">
            <a:xfrm>
              <a:off x="4464" y="3456"/>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90" name="Line 29"/>
            <p:cNvSpPr>
              <a:spLocks noChangeShapeType="1"/>
            </p:cNvSpPr>
            <p:nvPr/>
          </p:nvSpPr>
          <p:spPr bwMode="auto">
            <a:xfrm flipV="1">
              <a:off x="3504" y="2064"/>
              <a:ext cx="288" cy="38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1" name="Oval 30"/>
            <p:cNvSpPr>
              <a:spLocks noChangeArrowheads="1"/>
            </p:cNvSpPr>
            <p:nvPr/>
          </p:nvSpPr>
          <p:spPr bwMode="auto">
            <a:xfrm>
              <a:off x="3744" y="2016"/>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92" name="Oval 31"/>
            <p:cNvSpPr>
              <a:spLocks noChangeArrowheads="1"/>
            </p:cNvSpPr>
            <p:nvPr/>
          </p:nvSpPr>
          <p:spPr bwMode="auto">
            <a:xfrm>
              <a:off x="5088" y="2736"/>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066800"/>
            <a:ext cx="8610600" cy="6340197"/>
          </a:xfrm>
          <a:prstGeom prst="rect">
            <a:avLst/>
          </a:prstGeom>
          <a:noFill/>
        </p:spPr>
        <p:txBody>
          <a:bodyPr wrap="square" rtlCol="0">
            <a:spAutoFit/>
          </a:bodyPr>
          <a:lstStyle/>
          <a:p>
            <a:pPr marL="58738" indent="-58738" algn="just" eaLnBrk="1" hangingPunct="1">
              <a:buFontTx/>
              <a:buNone/>
            </a:pPr>
            <a:r>
              <a:rPr lang="en-US" altLang="en-US" sz="2800" dirty="0" err="1">
                <a:solidFill>
                  <a:srgbClr val="0000FF"/>
                </a:solidFill>
                <a:latin typeface="+mn-lt"/>
                <a:cs typeface="+mn-cs"/>
              </a:rPr>
              <a:t>Định</a:t>
            </a:r>
            <a:r>
              <a:rPr lang="en-US" altLang="en-US" sz="2800" dirty="0">
                <a:solidFill>
                  <a:srgbClr val="0000FF"/>
                </a:solidFill>
                <a:latin typeface="+mn-lt"/>
                <a:cs typeface="+mn-cs"/>
              </a:rPr>
              <a:t> </a:t>
            </a:r>
            <a:r>
              <a:rPr lang="en-US" altLang="en-US" sz="2800" dirty="0" err="1">
                <a:solidFill>
                  <a:srgbClr val="0000FF"/>
                </a:solidFill>
                <a:latin typeface="+mn-lt"/>
                <a:cs typeface="+mn-cs"/>
              </a:rPr>
              <a:t>nghĩa</a:t>
            </a:r>
            <a:r>
              <a:rPr lang="en-US" altLang="en-US" sz="2800" dirty="0">
                <a:solidFill>
                  <a:srgbClr val="0000FF"/>
                </a:solidFill>
                <a:latin typeface="+mn-lt"/>
                <a:cs typeface="+mn-cs"/>
              </a:rPr>
              <a:t>. </a:t>
            </a:r>
            <a:r>
              <a:rPr lang="en-US" altLang="en-US" sz="2800" b="0" dirty="0">
                <a:solidFill>
                  <a:schemeClr val="tx1"/>
                </a:solidFill>
              </a:rPr>
              <a:t>Cho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có hướng G = (</a:t>
            </a:r>
            <a:r>
              <a:rPr lang="en-US" altLang="en-US" sz="2800" b="0" dirty="0" smtClean="0">
                <a:solidFill>
                  <a:schemeClr val="tx1"/>
                </a:solidFill>
              </a:rPr>
              <a:t>V,U). </a:t>
            </a:r>
            <a:r>
              <a:rPr lang="en-US" altLang="en-US" sz="2800" b="0" dirty="0">
                <a:solidFill>
                  <a:schemeClr val="tx1"/>
                </a:solidFill>
              </a:rPr>
              <a:t>Trên </a:t>
            </a:r>
            <a:r>
              <a:rPr lang="en-US" altLang="en-US" sz="2800" b="0" dirty="0" err="1">
                <a:solidFill>
                  <a:schemeClr val="tx1"/>
                </a:solidFill>
              </a:rPr>
              <a:t>tập</a:t>
            </a:r>
            <a:r>
              <a:rPr lang="en-US" altLang="en-US" sz="2800" b="0" dirty="0">
                <a:solidFill>
                  <a:schemeClr val="tx1"/>
                </a:solidFill>
              </a:rPr>
              <a:t> </a:t>
            </a:r>
            <a:r>
              <a:rPr lang="en-US" altLang="en-US" sz="2800" b="0" dirty="0" err="1">
                <a:solidFill>
                  <a:schemeClr val="tx1"/>
                </a:solidFill>
              </a:rPr>
              <a:t>đỉnh</a:t>
            </a:r>
            <a:r>
              <a:rPr lang="en-US" altLang="en-US" sz="2800" b="0" dirty="0">
                <a:solidFill>
                  <a:schemeClr val="tx1"/>
                </a:solidFill>
              </a:rPr>
              <a:t> V ta </a:t>
            </a:r>
            <a:r>
              <a:rPr lang="en-US" altLang="en-US" sz="2800" b="0" dirty="0" err="1">
                <a:solidFill>
                  <a:schemeClr val="tx1"/>
                </a:solidFill>
              </a:rPr>
              <a:t>định</a:t>
            </a:r>
            <a:r>
              <a:rPr lang="en-US" altLang="en-US" sz="2800" b="0" dirty="0">
                <a:solidFill>
                  <a:schemeClr val="tx1"/>
                </a:solidFill>
              </a:rPr>
              <a:t> </a:t>
            </a:r>
            <a:r>
              <a:rPr lang="en-US" altLang="en-US" sz="2800" b="0" dirty="0" err="1">
                <a:solidFill>
                  <a:schemeClr val="tx1"/>
                </a:solidFill>
              </a:rPr>
              <a:t>nghĩa</a:t>
            </a:r>
            <a:r>
              <a:rPr lang="en-US" altLang="en-US" sz="2800" b="0" dirty="0">
                <a:solidFill>
                  <a:schemeClr val="tx1"/>
                </a:solidFill>
              </a:rPr>
              <a:t> </a:t>
            </a:r>
            <a:r>
              <a:rPr lang="en-US" altLang="en-US" sz="2800" b="0" dirty="0" err="1">
                <a:solidFill>
                  <a:schemeClr val="tx1"/>
                </a:solidFill>
              </a:rPr>
              <a:t>quan</a:t>
            </a:r>
            <a:r>
              <a:rPr lang="en-US" altLang="en-US" sz="2800" b="0" dirty="0">
                <a:solidFill>
                  <a:schemeClr val="tx1"/>
                </a:solidFill>
              </a:rPr>
              <a:t> </a:t>
            </a:r>
            <a:r>
              <a:rPr lang="en-US" altLang="en-US" sz="2800" b="0" dirty="0" err="1">
                <a:solidFill>
                  <a:schemeClr val="tx1"/>
                </a:solidFill>
              </a:rPr>
              <a:t>hệ</a:t>
            </a:r>
            <a:r>
              <a:rPr lang="en-US" altLang="en-US" sz="2800" b="0" dirty="0">
                <a:solidFill>
                  <a:schemeClr val="tx1"/>
                </a:solidFill>
              </a:rPr>
              <a:t> tương </a:t>
            </a:r>
            <a:r>
              <a:rPr lang="en-US" altLang="en-US" sz="2800" b="0" dirty="0" err="1">
                <a:solidFill>
                  <a:schemeClr val="tx1"/>
                </a:solidFill>
              </a:rPr>
              <a:t>đương</a:t>
            </a:r>
            <a:r>
              <a:rPr lang="en-US" altLang="en-US" sz="2800" b="0" dirty="0">
                <a:solidFill>
                  <a:schemeClr val="tx1"/>
                </a:solidFill>
              </a:rPr>
              <a:t> như </a:t>
            </a:r>
            <a:r>
              <a:rPr lang="en-US" altLang="en-US" sz="2800" b="0" dirty="0" err="1">
                <a:solidFill>
                  <a:schemeClr val="tx1"/>
                </a:solidFill>
              </a:rPr>
              <a:t>sau</a:t>
            </a:r>
            <a:r>
              <a:rPr lang="en-US" altLang="en-US" sz="2800" b="0" dirty="0">
                <a:solidFill>
                  <a:schemeClr val="tx1"/>
                </a:solidFill>
              </a:rPr>
              <a:t>:</a:t>
            </a:r>
          </a:p>
          <a:p>
            <a:pPr marL="533400" indent="-533400" algn="just" eaLnBrk="1" hangingPunct="1">
              <a:buFontTx/>
              <a:buNone/>
            </a:pPr>
            <a:r>
              <a:rPr lang="en-US" altLang="en-US" sz="2800" b="0" dirty="0">
                <a:solidFill>
                  <a:schemeClr val="tx1"/>
                </a:solidFill>
              </a:rPr>
              <a:t>	</a:t>
            </a:r>
            <a:r>
              <a:rPr lang="en-US" altLang="en-US" sz="2800" dirty="0" err="1">
                <a:solidFill>
                  <a:srgbClr val="C00000"/>
                </a:solidFill>
              </a:rPr>
              <a:t>u</a:t>
            </a:r>
            <a:r>
              <a:rPr lang="en-US" altLang="en-US" sz="2800" dirty="0" err="1">
                <a:solidFill>
                  <a:srgbClr val="C00000"/>
                </a:solidFill>
                <a:cs typeface="Arial" charset="0"/>
              </a:rPr>
              <a:t>~v</a:t>
            </a:r>
            <a:r>
              <a:rPr lang="en-US" altLang="en-US" sz="2800" b="0" dirty="0">
                <a:solidFill>
                  <a:schemeClr val="tx1"/>
                </a:solidFill>
                <a:cs typeface="Arial" charset="0"/>
              </a:rPr>
              <a:t> </a:t>
            </a:r>
            <a:r>
              <a:rPr lang="en-US" altLang="en-US" sz="2800" b="0" dirty="0">
                <a:solidFill>
                  <a:schemeClr val="tx1"/>
                </a:solidFill>
                <a:cs typeface="Arial" charset="0"/>
                <a:sym typeface="Symbol" pitchFamily="18" charset="2"/>
              </a:rPr>
              <a:t> u = v hay c</a:t>
            </a:r>
            <a:r>
              <a:rPr lang="en-US" altLang="en-US" sz="2800" b="0" dirty="0">
                <a:solidFill>
                  <a:schemeClr val="tx1"/>
                </a:solidFill>
                <a:sym typeface="Symbol" pitchFamily="18" charset="2"/>
              </a:rPr>
              <a:t>ó </a:t>
            </a:r>
            <a:r>
              <a:rPr lang="en-US" altLang="en-US" sz="2800" b="0" dirty="0" err="1">
                <a:solidFill>
                  <a:schemeClr val="tx1"/>
                </a:solidFill>
                <a:sym typeface="Symbol" pitchFamily="18" charset="2"/>
              </a:rPr>
              <a:t>một</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đường</a:t>
            </a:r>
            <a:r>
              <a:rPr lang="en-US" altLang="en-US" sz="2800" b="0" dirty="0">
                <a:solidFill>
                  <a:schemeClr val="tx1"/>
                </a:solidFill>
                <a:sym typeface="Symbol" pitchFamily="18" charset="2"/>
              </a:rPr>
              <a:t> đi </a:t>
            </a:r>
            <a:r>
              <a:rPr lang="en-US" altLang="en-US" sz="2800" b="0" dirty="0" err="1">
                <a:solidFill>
                  <a:schemeClr val="tx1"/>
                </a:solidFill>
                <a:sym typeface="Symbol" pitchFamily="18" charset="2"/>
              </a:rPr>
              <a:t>từ</a:t>
            </a:r>
            <a:r>
              <a:rPr lang="en-US" altLang="en-US" sz="2800" b="0" dirty="0">
                <a:solidFill>
                  <a:schemeClr val="tx1"/>
                </a:solidFill>
                <a:sym typeface="Symbol" pitchFamily="18" charset="2"/>
              </a:rPr>
              <a:t> u đến v và </a:t>
            </a:r>
            <a:r>
              <a:rPr lang="en-US" altLang="en-US" sz="2800" b="0" dirty="0" err="1">
                <a:solidFill>
                  <a:schemeClr val="tx1"/>
                </a:solidFill>
                <a:sym typeface="Symbol" pitchFamily="18" charset="2"/>
              </a:rPr>
              <a:t>đường</a:t>
            </a:r>
            <a:r>
              <a:rPr lang="en-US" altLang="en-US" sz="2800" b="0" dirty="0">
                <a:solidFill>
                  <a:schemeClr val="tx1"/>
                </a:solidFill>
                <a:sym typeface="Symbol" pitchFamily="18" charset="2"/>
              </a:rPr>
              <a:t> đi </a:t>
            </a:r>
            <a:r>
              <a:rPr lang="en-US" altLang="en-US" sz="2800" b="0" dirty="0" err="1">
                <a:solidFill>
                  <a:schemeClr val="tx1"/>
                </a:solidFill>
                <a:sym typeface="Symbol" pitchFamily="18" charset="2"/>
              </a:rPr>
              <a:t>từ</a:t>
            </a:r>
            <a:r>
              <a:rPr lang="en-US" altLang="en-US" sz="2800" b="0" dirty="0">
                <a:solidFill>
                  <a:schemeClr val="tx1"/>
                </a:solidFill>
                <a:sym typeface="Symbol" pitchFamily="18" charset="2"/>
              </a:rPr>
              <a:t> v đến u.</a:t>
            </a:r>
          </a:p>
          <a:p>
            <a:pPr marL="533400" indent="-533400" algn="just" eaLnBrk="1" hangingPunct="1">
              <a:buFontTx/>
              <a:buAutoNum type="alphaLcParenR"/>
            </a:pPr>
            <a:r>
              <a:rPr lang="en-US" altLang="en-US" sz="2800" b="0" dirty="0">
                <a:solidFill>
                  <a:schemeClr val="tx1"/>
                </a:solidFill>
                <a:sym typeface="Symbol" pitchFamily="18" charset="2"/>
              </a:rPr>
              <a:t>Nếu </a:t>
            </a:r>
            <a:r>
              <a:rPr lang="en-US" altLang="en-US" sz="2800" dirty="0" err="1">
                <a:solidFill>
                  <a:srgbClr val="C00000"/>
                </a:solidFill>
              </a:rPr>
              <a:t>u</a:t>
            </a:r>
            <a:r>
              <a:rPr lang="en-US" altLang="en-US" sz="2800" dirty="0" err="1">
                <a:solidFill>
                  <a:srgbClr val="C00000"/>
                </a:solidFill>
                <a:cs typeface="Arial" charset="0"/>
              </a:rPr>
              <a:t>~v</a:t>
            </a:r>
            <a:r>
              <a:rPr lang="en-US" altLang="en-US" sz="2800" b="0" dirty="0">
                <a:solidFill>
                  <a:schemeClr val="tx1"/>
                </a:solidFill>
                <a:cs typeface="Arial" charset="0"/>
              </a:rPr>
              <a:t> th</a:t>
            </a:r>
            <a:r>
              <a:rPr lang="en-US" altLang="en-US" sz="2800" b="0" dirty="0">
                <a:solidFill>
                  <a:schemeClr val="tx1"/>
                </a:solidFill>
              </a:rPr>
              <a:t>ì ta </a:t>
            </a:r>
            <a:r>
              <a:rPr lang="en-US" altLang="en-US" sz="2800" b="0" dirty="0" err="1">
                <a:solidFill>
                  <a:schemeClr val="tx1"/>
                </a:solidFill>
              </a:rPr>
              <a:t>nói</a:t>
            </a:r>
            <a:r>
              <a:rPr lang="en-US" altLang="en-US" sz="2800" b="0" dirty="0">
                <a:solidFill>
                  <a:schemeClr val="tx1"/>
                </a:solidFill>
              </a:rPr>
              <a:t> </a:t>
            </a:r>
            <a:r>
              <a:rPr lang="en-US" altLang="en-US" sz="2800" b="0" dirty="0" err="1">
                <a:solidFill>
                  <a:schemeClr val="tx1"/>
                </a:solidFill>
              </a:rPr>
              <a:t>hai</a:t>
            </a:r>
            <a:r>
              <a:rPr lang="en-US" altLang="en-US" sz="2800" b="0" dirty="0">
                <a:solidFill>
                  <a:schemeClr val="tx1"/>
                </a:solidFill>
              </a:rPr>
              <a:t> </a:t>
            </a:r>
            <a:r>
              <a:rPr lang="en-US" altLang="en-US" sz="2800" b="0" dirty="0" err="1">
                <a:solidFill>
                  <a:schemeClr val="tx1"/>
                </a:solidFill>
              </a:rPr>
              <a:t>đỉnh</a:t>
            </a:r>
            <a:r>
              <a:rPr lang="en-US" altLang="en-US" sz="2800" b="0" dirty="0">
                <a:solidFill>
                  <a:schemeClr val="tx1"/>
                </a:solidFill>
              </a:rPr>
              <a:t> u và v </a:t>
            </a:r>
            <a:r>
              <a:rPr lang="en-US" altLang="en-US" sz="2800" i="1" dirty="0">
                <a:solidFill>
                  <a:srgbClr val="00CC00"/>
                </a:solidFill>
              </a:rPr>
              <a:t>liên </a:t>
            </a:r>
            <a:r>
              <a:rPr lang="en-US" altLang="en-US" sz="2800" i="1" dirty="0" err="1">
                <a:solidFill>
                  <a:srgbClr val="00CC00"/>
                </a:solidFill>
              </a:rPr>
              <a:t>thông</a:t>
            </a:r>
            <a:r>
              <a:rPr lang="en-US" altLang="en-US" sz="2800" i="1" dirty="0">
                <a:solidFill>
                  <a:srgbClr val="00CC00"/>
                </a:solidFill>
              </a:rPr>
              <a:t> </a:t>
            </a:r>
            <a:r>
              <a:rPr lang="en-US" altLang="en-US" sz="2800" i="1" dirty="0" err="1">
                <a:solidFill>
                  <a:srgbClr val="00CC00"/>
                </a:solidFill>
              </a:rPr>
              <a:t>mạnh</a:t>
            </a:r>
            <a:r>
              <a:rPr lang="en-US" altLang="en-US" sz="2800" i="1" dirty="0">
                <a:solidFill>
                  <a:srgbClr val="00CC00"/>
                </a:solidFill>
              </a:rPr>
              <a:t> </a:t>
            </a:r>
            <a:r>
              <a:rPr lang="en-US" altLang="en-US" sz="2800" b="0" i="1" dirty="0">
                <a:solidFill>
                  <a:schemeClr val="tx1"/>
                </a:solidFill>
              </a:rPr>
              <a:t>với </a:t>
            </a:r>
            <a:r>
              <a:rPr lang="en-US" altLang="en-US" sz="2800" b="0" i="1" dirty="0" err="1">
                <a:solidFill>
                  <a:schemeClr val="tx1"/>
                </a:solidFill>
              </a:rPr>
              <a:t>nhau</a:t>
            </a:r>
            <a:r>
              <a:rPr lang="en-US" altLang="en-US" sz="2800" b="0" i="1" dirty="0">
                <a:solidFill>
                  <a:schemeClr val="tx1"/>
                </a:solidFill>
              </a:rPr>
              <a:t>.</a:t>
            </a:r>
          </a:p>
          <a:p>
            <a:pPr marL="533400" indent="-533400" algn="just" eaLnBrk="1" hangingPunct="1">
              <a:buFontTx/>
              <a:buAutoNum type="alphaLcParenR"/>
            </a:pPr>
            <a:r>
              <a:rPr lang="en-US" altLang="en-US" sz="2800" b="0" dirty="0" err="1">
                <a:solidFill>
                  <a:schemeClr val="tx1"/>
                </a:solidFill>
                <a:sym typeface="Symbol" pitchFamily="18" charset="2"/>
              </a:rPr>
              <a:t>Đồ</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thị</a:t>
            </a:r>
            <a:r>
              <a:rPr lang="en-US" altLang="en-US" sz="2800" b="0" dirty="0">
                <a:solidFill>
                  <a:schemeClr val="tx1"/>
                </a:solidFill>
                <a:sym typeface="Symbol" pitchFamily="18" charset="2"/>
              </a:rPr>
              <a:t> con liên </a:t>
            </a:r>
            <a:r>
              <a:rPr lang="en-US" altLang="en-US" sz="2800" b="0" dirty="0" err="1">
                <a:solidFill>
                  <a:schemeClr val="tx1"/>
                </a:solidFill>
                <a:sym typeface="Symbol" pitchFamily="18" charset="2"/>
              </a:rPr>
              <a:t>thông</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mạnh</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tối</a:t>
            </a:r>
            <a:r>
              <a:rPr lang="en-US" altLang="en-US" sz="2800" b="0" dirty="0">
                <a:solidFill>
                  <a:schemeClr val="tx1"/>
                </a:solidFill>
                <a:sym typeface="Symbol" pitchFamily="18" charset="2"/>
              </a:rPr>
              <a:t> đại được </a:t>
            </a:r>
            <a:r>
              <a:rPr lang="en-US" altLang="en-US" sz="2800" b="0" dirty="0" err="1">
                <a:solidFill>
                  <a:schemeClr val="tx1"/>
                </a:solidFill>
                <a:sym typeface="Symbol" pitchFamily="18" charset="2"/>
              </a:rPr>
              <a:t>tạo</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bởi</a:t>
            </a:r>
            <a:r>
              <a:rPr lang="en-US" altLang="en-US" sz="2800" b="0" dirty="0">
                <a:solidFill>
                  <a:schemeClr val="tx1"/>
                </a:solidFill>
                <a:sym typeface="Symbol" pitchFamily="18" charset="2"/>
              </a:rPr>
              <a:t> các </a:t>
            </a:r>
            <a:r>
              <a:rPr lang="en-US" altLang="en-US" sz="2800" b="0" dirty="0" err="1">
                <a:solidFill>
                  <a:schemeClr val="tx1"/>
                </a:solidFill>
                <a:sym typeface="Symbol" pitchFamily="18" charset="2"/>
              </a:rPr>
              <a:t>đỉnh</a:t>
            </a:r>
            <a:r>
              <a:rPr lang="en-US" altLang="en-US" sz="2800" b="0" dirty="0">
                <a:solidFill>
                  <a:schemeClr val="tx1"/>
                </a:solidFill>
                <a:sym typeface="Symbol" pitchFamily="18" charset="2"/>
              </a:rPr>
              <a:t> của </a:t>
            </a:r>
            <a:r>
              <a:rPr lang="en-US" altLang="en-US" sz="2800" b="0" dirty="0" err="1">
                <a:solidFill>
                  <a:schemeClr val="tx1"/>
                </a:solidFill>
                <a:sym typeface="Symbol" pitchFamily="18" charset="2"/>
              </a:rPr>
              <a:t>một</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lớp</a:t>
            </a:r>
            <a:r>
              <a:rPr lang="en-US" altLang="en-US" sz="2800" b="0" dirty="0">
                <a:solidFill>
                  <a:schemeClr val="tx1"/>
                </a:solidFill>
                <a:sym typeface="Symbol" pitchFamily="18" charset="2"/>
              </a:rPr>
              <a:t> tương </a:t>
            </a:r>
            <a:r>
              <a:rPr lang="en-US" altLang="en-US" sz="2800" b="0" dirty="0" err="1">
                <a:solidFill>
                  <a:schemeClr val="tx1"/>
                </a:solidFill>
                <a:sym typeface="Symbol" pitchFamily="18" charset="2"/>
              </a:rPr>
              <a:t>đương</a:t>
            </a:r>
            <a:r>
              <a:rPr lang="en-US" altLang="en-US" sz="2800" b="0" dirty="0">
                <a:solidFill>
                  <a:schemeClr val="tx1"/>
                </a:solidFill>
                <a:sym typeface="Symbol" pitchFamily="18" charset="2"/>
              </a:rPr>
              <a:t> được </a:t>
            </a:r>
            <a:r>
              <a:rPr lang="en-US" altLang="en-US" sz="2800" b="0" dirty="0" err="1">
                <a:solidFill>
                  <a:schemeClr val="tx1"/>
                </a:solidFill>
                <a:sym typeface="Symbol" pitchFamily="18" charset="2"/>
              </a:rPr>
              <a:t>gọi</a:t>
            </a:r>
            <a:r>
              <a:rPr lang="en-US" altLang="en-US" sz="2800" b="0" dirty="0">
                <a:solidFill>
                  <a:schemeClr val="tx1"/>
                </a:solidFill>
                <a:sym typeface="Symbol" pitchFamily="18" charset="2"/>
              </a:rPr>
              <a:t> là </a:t>
            </a:r>
            <a:r>
              <a:rPr lang="en-US" altLang="en-US" sz="2800" b="0" dirty="0" err="1">
                <a:solidFill>
                  <a:schemeClr val="tx1"/>
                </a:solidFill>
                <a:sym typeface="Symbol" pitchFamily="18" charset="2"/>
              </a:rPr>
              <a:t>một</a:t>
            </a:r>
            <a:r>
              <a:rPr lang="en-US" altLang="en-US" sz="2800" b="0" dirty="0">
                <a:solidFill>
                  <a:schemeClr val="tx1"/>
                </a:solidFill>
                <a:sym typeface="Symbol" pitchFamily="18" charset="2"/>
              </a:rPr>
              <a:t> </a:t>
            </a:r>
            <a:r>
              <a:rPr lang="en-US" altLang="en-US" sz="2800" i="1" dirty="0" err="1">
                <a:solidFill>
                  <a:srgbClr val="00CC00"/>
                </a:solidFill>
                <a:sym typeface="Symbol" pitchFamily="18" charset="2"/>
              </a:rPr>
              <a:t>thành</a:t>
            </a:r>
            <a:r>
              <a:rPr lang="en-US" altLang="en-US" sz="2800" i="1" dirty="0">
                <a:solidFill>
                  <a:srgbClr val="00CC00"/>
                </a:solidFill>
                <a:sym typeface="Symbol" pitchFamily="18" charset="2"/>
              </a:rPr>
              <a:t>  </a:t>
            </a:r>
            <a:r>
              <a:rPr lang="en-US" altLang="en-US" sz="2800" i="1" dirty="0" err="1">
                <a:solidFill>
                  <a:srgbClr val="00CC00"/>
                </a:solidFill>
                <a:sym typeface="Symbol" pitchFamily="18" charset="2"/>
              </a:rPr>
              <a:t>phần</a:t>
            </a:r>
            <a:r>
              <a:rPr lang="en-US" altLang="en-US" sz="2800" i="1" dirty="0">
                <a:solidFill>
                  <a:srgbClr val="00CC00"/>
                </a:solidFill>
                <a:sym typeface="Symbol" pitchFamily="18" charset="2"/>
              </a:rPr>
              <a:t> liên </a:t>
            </a:r>
            <a:r>
              <a:rPr lang="en-US" altLang="en-US" sz="2800" i="1" dirty="0" err="1">
                <a:solidFill>
                  <a:srgbClr val="00CC00"/>
                </a:solidFill>
                <a:sym typeface="Symbol" pitchFamily="18" charset="2"/>
              </a:rPr>
              <a:t>thông</a:t>
            </a:r>
            <a:r>
              <a:rPr lang="en-US" altLang="en-US" sz="2800" i="1" dirty="0">
                <a:solidFill>
                  <a:srgbClr val="00CC00"/>
                </a:solidFill>
                <a:sym typeface="Symbol" pitchFamily="18" charset="2"/>
              </a:rPr>
              <a:t> </a:t>
            </a:r>
            <a:r>
              <a:rPr lang="en-US" altLang="en-US" sz="2800" i="1" dirty="0" err="1">
                <a:solidFill>
                  <a:srgbClr val="00CC00"/>
                </a:solidFill>
                <a:sym typeface="Symbol" pitchFamily="18" charset="2"/>
              </a:rPr>
              <a:t>mạnh</a:t>
            </a:r>
            <a:r>
              <a:rPr lang="en-US" altLang="en-US" sz="2800" i="1" dirty="0">
                <a:solidFill>
                  <a:srgbClr val="00CC00"/>
                </a:solidFill>
                <a:sym typeface="Symbol" pitchFamily="18" charset="2"/>
              </a:rPr>
              <a:t> </a:t>
            </a:r>
            <a:r>
              <a:rPr lang="en-US" altLang="en-US" sz="2800" b="0" dirty="0">
                <a:solidFill>
                  <a:schemeClr val="tx1"/>
                </a:solidFill>
                <a:sym typeface="Symbol" pitchFamily="18" charset="2"/>
              </a:rPr>
              <a:t>của G.</a:t>
            </a:r>
          </a:p>
          <a:p>
            <a:pPr marL="533400" indent="-533400" algn="just" eaLnBrk="1" hangingPunct="1">
              <a:buFontTx/>
              <a:buAutoNum type="alphaLcParenR"/>
            </a:pPr>
            <a:r>
              <a:rPr lang="en-US" altLang="en-US" sz="2800" b="0" dirty="0">
                <a:solidFill>
                  <a:schemeClr val="tx1"/>
                </a:solidFill>
                <a:sym typeface="Symbol" pitchFamily="18" charset="2"/>
              </a:rPr>
              <a:t>Nếu G </a:t>
            </a:r>
            <a:r>
              <a:rPr lang="en-US" altLang="en-US" sz="2800" b="0" dirty="0" err="1">
                <a:solidFill>
                  <a:schemeClr val="tx1"/>
                </a:solidFill>
                <a:sym typeface="Symbol" pitchFamily="18" charset="2"/>
              </a:rPr>
              <a:t>chỉ</a:t>
            </a:r>
            <a:r>
              <a:rPr lang="en-US" altLang="en-US" sz="2800" b="0" dirty="0">
                <a:solidFill>
                  <a:schemeClr val="tx1"/>
                </a:solidFill>
                <a:sym typeface="Symbol" pitchFamily="18" charset="2"/>
              </a:rPr>
              <a:t> có </a:t>
            </a:r>
            <a:r>
              <a:rPr lang="en-US" altLang="en-US" sz="2800" b="0" dirty="0" err="1">
                <a:solidFill>
                  <a:schemeClr val="tx1"/>
                </a:solidFill>
                <a:sym typeface="Symbol" pitchFamily="18" charset="2"/>
              </a:rPr>
              <a:t>một</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thành</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phần</a:t>
            </a:r>
            <a:r>
              <a:rPr lang="en-US" altLang="en-US" sz="2800" b="0" dirty="0">
                <a:solidFill>
                  <a:schemeClr val="tx1"/>
                </a:solidFill>
                <a:sym typeface="Symbol" pitchFamily="18" charset="2"/>
              </a:rPr>
              <a:t> liên </a:t>
            </a:r>
            <a:r>
              <a:rPr lang="en-US" altLang="en-US" sz="2800" b="0" dirty="0" err="1">
                <a:solidFill>
                  <a:schemeClr val="tx1"/>
                </a:solidFill>
                <a:sym typeface="Symbol" pitchFamily="18" charset="2"/>
              </a:rPr>
              <a:t>thông</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mạnh</a:t>
            </a:r>
            <a:r>
              <a:rPr lang="en-US" altLang="en-US" sz="2800" b="0" dirty="0">
                <a:solidFill>
                  <a:schemeClr val="tx1"/>
                </a:solidFill>
                <a:sym typeface="Symbol" pitchFamily="18" charset="2"/>
              </a:rPr>
              <a:t> thì G </a:t>
            </a:r>
            <a:r>
              <a:rPr lang="en-US" altLang="en-US" sz="2800" b="0" dirty="0" err="1">
                <a:solidFill>
                  <a:schemeClr val="tx1"/>
                </a:solidFill>
                <a:sym typeface="Symbol" pitchFamily="18" charset="2"/>
              </a:rPr>
              <a:t>gọi</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là</a:t>
            </a:r>
            <a:r>
              <a:rPr lang="en-US" altLang="en-US" sz="2800" b="0" dirty="0">
                <a:solidFill>
                  <a:schemeClr val="tx1"/>
                </a:solidFill>
                <a:sym typeface="Symbol" pitchFamily="18" charset="2"/>
              </a:rPr>
              <a:t> </a:t>
            </a:r>
            <a:r>
              <a:rPr lang="en-US" altLang="en-US" sz="2800" b="0" dirty="0" err="1" smtClean="0">
                <a:solidFill>
                  <a:schemeClr val="tx1"/>
                </a:solidFill>
                <a:sym typeface="Symbol" pitchFamily="18" charset="2"/>
              </a:rPr>
              <a:t>đồ</a:t>
            </a:r>
            <a:r>
              <a:rPr lang="en-US" altLang="en-US" sz="2800" b="0" dirty="0" smtClean="0">
                <a:solidFill>
                  <a:schemeClr val="tx1"/>
                </a:solidFill>
                <a:sym typeface="Symbol" pitchFamily="18" charset="2"/>
              </a:rPr>
              <a:t> </a:t>
            </a:r>
            <a:r>
              <a:rPr lang="en-US" altLang="en-US" sz="2800" b="0" dirty="0" err="1" smtClean="0">
                <a:solidFill>
                  <a:schemeClr val="tx1"/>
                </a:solidFill>
                <a:sym typeface="Symbol" pitchFamily="18" charset="2"/>
              </a:rPr>
              <a:t>thị</a:t>
            </a:r>
            <a:r>
              <a:rPr lang="en-US" altLang="en-US" sz="2800" b="0" dirty="0" smtClean="0">
                <a:solidFill>
                  <a:schemeClr val="tx1"/>
                </a:solidFill>
                <a:sym typeface="Symbol" pitchFamily="18" charset="2"/>
              </a:rPr>
              <a:t> </a:t>
            </a:r>
            <a:r>
              <a:rPr lang="en-US" altLang="en-US" sz="2800" i="1" dirty="0" err="1" smtClean="0">
                <a:solidFill>
                  <a:srgbClr val="00CC00"/>
                </a:solidFill>
                <a:sym typeface="Symbol" pitchFamily="18" charset="2"/>
              </a:rPr>
              <a:t>liên</a:t>
            </a:r>
            <a:r>
              <a:rPr lang="en-US" altLang="en-US" sz="2800" i="1" dirty="0" smtClean="0">
                <a:solidFill>
                  <a:srgbClr val="00CC00"/>
                </a:solidFill>
                <a:sym typeface="Symbol" pitchFamily="18" charset="2"/>
              </a:rPr>
              <a:t> </a:t>
            </a:r>
            <a:r>
              <a:rPr lang="en-US" altLang="en-US" sz="2800" i="1" dirty="0" err="1">
                <a:solidFill>
                  <a:srgbClr val="00CC00"/>
                </a:solidFill>
                <a:sym typeface="Symbol" pitchFamily="18" charset="2"/>
              </a:rPr>
              <a:t>thông</a:t>
            </a:r>
            <a:r>
              <a:rPr lang="en-US" altLang="en-US" sz="2800" i="1" dirty="0">
                <a:solidFill>
                  <a:srgbClr val="00CC00"/>
                </a:solidFill>
                <a:sym typeface="Symbol" pitchFamily="18" charset="2"/>
              </a:rPr>
              <a:t> </a:t>
            </a:r>
            <a:r>
              <a:rPr lang="en-US" altLang="en-US" sz="2800" i="1" dirty="0" err="1">
                <a:solidFill>
                  <a:srgbClr val="00CC00"/>
                </a:solidFill>
                <a:sym typeface="Symbol" pitchFamily="18" charset="2"/>
              </a:rPr>
              <a:t>mạnh</a:t>
            </a:r>
            <a:r>
              <a:rPr lang="en-US" altLang="en-US" sz="2800" b="0" dirty="0">
                <a:solidFill>
                  <a:schemeClr val="tx1"/>
                </a:solidFill>
                <a:sym typeface="Symbol" pitchFamily="18" charset="2"/>
              </a:rPr>
              <a:t>.</a:t>
            </a:r>
          </a:p>
          <a:p>
            <a:pPr algn="l"/>
            <a:endParaRPr lang="en-US" sz="2800" b="0" dirty="0">
              <a:solidFill>
                <a:schemeClr val="tx1"/>
              </a:solidFill>
              <a:latin typeface="+mn-lt"/>
            </a:endParaRPr>
          </a:p>
        </p:txBody>
      </p:sp>
      <p:sp>
        <p:nvSpPr>
          <p:cNvPr id="3" name="TextBox 2"/>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 mạnh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946876"/>
            <a:ext cx="7467600" cy="4911124"/>
          </a:xfrm>
        </p:spPr>
      </p:pic>
      <p:sp>
        <p:nvSpPr>
          <p:cNvPr id="3" name="Rectangle 3"/>
          <p:cNvSpPr txBox="1">
            <a:spLocks noChangeArrowheads="1"/>
          </p:cNvSpPr>
          <p:nvPr/>
        </p:nvSpPr>
        <p:spPr bwMode="auto">
          <a:xfrm>
            <a:off x="228600" y="1066801"/>
            <a:ext cx="8458200" cy="11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lgn="just" eaLnBrk="1" hangingPunct="1">
              <a:spcAft>
                <a:spcPts val="600"/>
              </a:spcAft>
              <a:buFontTx/>
              <a:buNone/>
            </a:pPr>
            <a:r>
              <a:rPr lang="en-US" altLang="en-US" dirty="0" err="1">
                <a:solidFill>
                  <a:srgbClr val="0000FF"/>
                </a:solidFill>
              </a:rPr>
              <a:t>Ví</a:t>
            </a:r>
            <a:r>
              <a:rPr lang="en-US" altLang="en-US" dirty="0">
                <a:solidFill>
                  <a:srgbClr val="0000FF"/>
                </a:solidFill>
              </a:rPr>
              <a:t> </a:t>
            </a:r>
            <a:r>
              <a:rPr lang="en-US" altLang="en-US" dirty="0" err="1">
                <a:solidFill>
                  <a:srgbClr val="0000FF"/>
                </a:solidFill>
              </a:rPr>
              <a:t>dụ</a:t>
            </a:r>
            <a:r>
              <a:rPr lang="en-US" altLang="en-US" dirty="0">
                <a:solidFill>
                  <a:srgbClr val="0000FF"/>
                </a:solidFill>
              </a:rPr>
              <a:t>. </a:t>
            </a:r>
            <a:r>
              <a:rPr lang="en-US" altLang="en-US" b="0" dirty="0" err="1"/>
              <a:t>Đồ</a:t>
            </a:r>
            <a:r>
              <a:rPr lang="en-US" altLang="en-US" b="0" dirty="0"/>
              <a:t> </a:t>
            </a:r>
            <a:r>
              <a:rPr lang="en-US" altLang="en-US" b="0" dirty="0" err="1"/>
              <a:t>thị</a:t>
            </a:r>
            <a:r>
              <a:rPr lang="en-US" altLang="en-US" b="0" dirty="0"/>
              <a:t> </a:t>
            </a:r>
            <a:r>
              <a:rPr lang="en-US" altLang="en-US" b="0" dirty="0" err="1"/>
              <a:t>sau</a:t>
            </a:r>
            <a:r>
              <a:rPr lang="en-US" altLang="en-US" b="0" dirty="0"/>
              <a:t> có liên </a:t>
            </a:r>
            <a:r>
              <a:rPr lang="en-US" altLang="en-US" b="0" dirty="0" err="1"/>
              <a:t>thông</a:t>
            </a:r>
            <a:r>
              <a:rPr lang="en-US" altLang="en-US" b="0" dirty="0"/>
              <a:t> </a:t>
            </a:r>
            <a:r>
              <a:rPr lang="en-US" altLang="en-US" b="0" dirty="0" err="1"/>
              <a:t>mạnh</a:t>
            </a:r>
            <a:r>
              <a:rPr lang="en-US" altLang="en-US" b="0" dirty="0"/>
              <a:t> không? Nếu không </a:t>
            </a:r>
            <a:r>
              <a:rPr lang="en-US" altLang="en-US" b="0" dirty="0" err="1"/>
              <a:t>hãy</a:t>
            </a:r>
            <a:r>
              <a:rPr lang="en-US" altLang="en-US" b="0" dirty="0"/>
              <a:t> </a:t>
            </a:r>
            <a:r>
              <a:rPr lang="en-US" altLang="en-US" b="0" dirty="0" err="1"/>
              <a:t>xác</a:t>
            </a:r>
            <a:r>
              <a:rPr lang="en-US" altLang="en-US" b="0" dirty="0"/>
              <a:t> </a:t>
            </a:r>
            <a:r>
              <a:rPr lang="en-US" altLang="en-US" b="0" dirty="0" err="1"/>
              <a:t>định</a:t>
            </a:r>
            <a:r>
              <a:rPr lang="en-US" altLang="en-US" b="0" dirty="0"/>
              <a:t> các </a:t>
            </a:r>
            <a:r>
              <a:rPr lang="en-US" altLang="en-US" b="0" dirty="0" err="1"/>
              <a:t>thành</a:t>
            </a:r>
            <a:r>
              <a:rPr lang="en-US" altLang="en-US" b="0" dirty="0"/>
              <a:t> </a:t>
            </a:r>
            <a:r>
              <a:rPr lang="en-US" altLang="en-US" b="0" dirty="0" err="1"/>
              <a:t>phần</a:t>
            </a:r>
            <a:r>
              <a:rPr lang="en-US" altLang="en-US" b="0" dirty="0"/>
              <a:t> liên </a:t>
            </a:r>
            <a:r>
              <a:rPr lang="en-US" altLang="en-US" b="0" dirty="0" err="1"/>
              <a:t>thông</a:t>
            </a:r>
            <a:r>
              <a:rPr lang="en-US" altLang="en-US" b="0" dirty="0"/>
              <a:t> </a:t>
            </a:r>
            <a:r>
              <a:rPr lang="en-US" altLang="en-US" b="0" dirty="0" err="1"/>
              <a:t>mạnh</a:t>
            </a:r>
            <a:r>
              <a:rPr lang="en-US" altLang="en-US" b="0" dirty="0"/>
              <a:t>.</a:t>
            </a:r>
            <a:endParaRPr lang="en-US" altLang="en-US" b="0" kern="0" dirty="0"/>
          </a:p>
        </p:txBody>
      </p:sp>
    </p:spTree>
    <p:extLst>
      <p:ext uri="{BB962C8B-B14F-4D97-AF65-F5344CB8AC3E}">
        <p14:creationId xmlns:p14="http://schemas.microsoft.com/office/powerpoint/2010/main" val="1209056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6200" y="0"/>
            <a:ext cx="8610600" cy="963613"/>
          </a:xfrm>
        </p:spPr>
        <p:txBody>
          <a:bodyPr/>
          <a:lstStyle/>
          <a:p>
            <a:pPr eaLnBrk="1" hangingPunct="1"/>
            <a:r>
              <a:rPr lang="en-US" sz="4000" b="1">
                <a:solidFill>
                  <a:srgbClr val="FFFF00"/>
                </a:solidFill>
              </a:rPr>
              <a:t>2. Các khái niệm cơ bản</a:t>
            </a:r>
          </a:p>
        </p:txBody>
      </p:sp>
      <p:sp>
        <p:nvSpPr>
          <p:cNvPr id="9219" name="Rectangle 7"/>
          <p:cNvSpPr>
            <a:spLocks noGrp="1" noChangeArrowheads="1"/>
          </p:cNvSpPr>
          <p:nvPr>
            <p:ph idx="1"/>
          </p:nvPr>
        </p:nvSpPr>
        <p:spPr>
          <a:xfrm>
            <a:off x="76200" y="1143000"/>
            <a:ext cx="5867400" cy="5257800"/>
          </a:xfrm>
        </p:spPr>
        <p:txBody>
          <a:bodyPr/>
          <a:lstStyle/>
          <a:p>
            <a:pPr marL="0" indent="0" eaLnBrk="1" hangingPunct="1">
              <a:lnSpc>
                <a:spcPct val="120000"/>
              </a:lnSpc>
              <a:spcAft>
                <a:spcPts val="600"/>
              </a:spcAft>
              <a:buNone/>
            </a:pPr>
            <a:r>
              <a:rPr lang="en-US" b="1" dirty="0" err="1">
                <a:solidFill>
                  <a:srgbClr val="0000FF"/>
                </a:solidFill>
              </a:rPr>
              <a:t>Định</a:t>
            </a:r>
            <a:r>
              <a:rPr lang="en-US" b="1" dirty="0">
                <a:solidFill>
                  <a:srgbClr val="0000FF"/>
                </a:solidFill>
              </a:rPr>
              <a:t> </a:t>
            </a:r>
            <a:r>
              <a:rPr lang="en-US" b="1" dirty="0" err="1">
                <a:solidFill>
                  <a:srgbClr val="0000FF"/>
                </a:solidFill>
              </a:rPr>
              <a:t>nghĩa</a:t>
            </a:r>
            <a:r>
              <a:rPr lang="en-US" b="1" dirty="0">
                <a:solidFill>
                  <a:srgbClr val="0000FF"/>
                </a:solidFill>
              </a:rPr>
              <a:t>. </a:t>
            </a:r>
            <a:r>
              <a:rPr lang="vi-VN" dirty="0"/>
              <a:t>Một </a:t>
            </a:r>
            <a:r>
              <a:rPr lang="vi-VN" b="1" i="1" dirty="0">
                <a:solidFill>
                  <a:schemeClr val="accent1">
                    <a:lumMod val="50000"/>
                  </a:schemeClr>
                </a:solidFill>
              </a:rPr>
              <a:t>đồ thị </a:t>
            </a:r>
            <a:r>
              <a:rPr lang="en-US" b="1" i="1" dirty="0" err="1">
                <a:solidFill>
                  <a:schemeClr val="accent1">
                    <a:lumMod val="50000"/>
                  </a:schemeClr>
                </a:solidFill>
              </a:rPr>
              <a:t>vô</a:t>
            </a:r>
            <a:r>
              <a:rPr lang="en-US" b="1" i="1" dirty="0">
                <a:solidFill>
                  <a:schemeClr val="accent1">
                    <a:lumMod val="50000"/>
                  </a:schemeClr>
                </a:solidFill>
              </a:rPr>
              <a:t> </a:t>
            </a:r>
            <a:r>
              <a:rPr lang="vi-VN" b="1" i="1" dirty="0">
                <a:solidFill>
                  <a:schemeClr val="accent1">
                    <a:lumMod val="50000"/>
                  </a:schemeClr>
                </a:solidFill>
              </a:rPr>
              <a:t>hướng</a:t>
            </a:r>
            <a:r>
              <a:rPr lang="en-US" b="1" i="1" dirty="0">
                <a:solidFill>
                  <a:schemeClr val="accent1">
                    <a:lumMod val="50000"/>
                  </a:schemeClr>
                </a:solidFill>
              </a:rPr>
              <a:t> </a:t>
            </a:r>
            <a:r>
              <a:rPr lang="en-US" dirty="0">
                <a:solidFill>
                  <a:srgbClr val="003300"/>
                </a:solidFill>
              </a:rPr>
              <a:t>(</a:t>
            </a:r>
            <a:r>
              <a:rPr lang="en-US" dirty="0">
                <a:solidFill>
                  <a:srgbClr val="7030A0"/>
                </a:solidFill>
              </a:rPr>
              <a:t>undirected graph</a:t>
            </a:r>
            <a:r>
              <a:rPr lang="en-US" dirty="0">
                <a:solidFill>
                  <a:srgbClr val="003300"/>
                </a:solidFill>
              </a:rPr>
              <a:t>)</a:t>
            </a:r>
            <a:r>
              <a:rPr lang="vi-VN" dirty="0">
                <a:solidFill>
                  <a:srgbClr val="003300"/>
                </a:solidFill>
              </a:rPr>
              <a:t> </a:t>
            </a:r>
            <a:r>
              <a:rPr lang="vi-VN" b="1" dirty="0">
                <a:solidFill>
                  <a:srgbClr val="C00000"/>
                </a:solidFill>
              </a:rPr>
              <a:t>G=(</a:t>
            </a:r>
            <a:r>
              <a:rPr lang="en-US" b="1" dirty="0">
                <a:solidFill>
                  <a:srgbClr val="C00000"/>
                </a:solidFill>
              </a:rPr>
              <a:t>V</a:t>
            </a:r>
            <a:r>
              <a:rPr lang="vi-VN" b="1" dirty="0">
                <a:solidFill>
                  <a:srgbClr val="C00000"/>
                </a:solidFill>
              </a:rPr>
              <a:t>, </a:t>
            </a:r>
            <a:r>
              <a:rPr lang="en-US" b="1" dirty="0">
                <a:solidFill>
                  <a:srgbClr val="C00000"/>
                </a:solidFill>
              </a:rPr>
              <a:t>E</a:t>
            </a:r>
            <a:r>
              <a:rPr lang="vi-VN" b="1" dirty="0">
                <a:solidFill>
                  <a:srgbClr val="C00000"/>
                </a:solidFill>
              </a:rPr>
              <a:t>) </a:t>
            </a:r>
            <a:r>
              <a:rPr lang="vi-VN" dirty="0"/>
              <a:t>được định nghĩa bởi:</a:t>
            </a:r>
          </a:p>
          <a:p>
            <a:pPr marL="347663" lvl="1" indent="-333375" eaLnBrk="1" hangingPunct="1">
              <a:lnSpc>
                <a:spcPct val="120000"/>
              </a:lnSpc>
              <a:spcAft>
                <a:spcPts val="600"/>
              </a:spcAft>
              <a:buClr>
                <a:schemeClr val="tx2">
                  <a:lumMod val="50000"/>
                </a:schemeClr>
              </a:buClr>
              <a:buFont typeface="Arial" panose="020B0604020202020204" pitchFamily="34" charset="0"/>
              <a:buChar char="•"/>
            </a:pPr>
            <a:r>
              <a:rPr lang="vi-VN" dirty="0"/>
              <a:t>Tập hợp </a:t>
            </a:r>
            <a:r>
              <a:rPr lang="en-US" b="1" dirty="0">
                <a:solidFill>
                  <a:srgbClr val="C00000"/>
                </a:solidFill>
              </a:rPr>
              <a:t>V</a:t>
            </a:r>
            <a:r>
              <a:rPr lang="vi-VN" b="1" dirty="0">
                <a:solidFill>
                  <a:srgbClr val="C00000"/>
                </a:solidFill>
              </a:rPr>
              <a:t> </a:t>
            </a:r>
            <a:r>
              <a:rPr lang="vi-VN" b="1" dirty="0">
                <a:solidFill>
                  <a:srgbClr val="C00000"/>
                </a:solidFill>
                <a:sym typeface="Symbol" pitchFamily="18" charset="2"/>
              </a:rPr>
              <a:t>  </a:t>
            </a:r>
            <a:r>
              <a:rPr lang="vi-VN" dirty="0">
                <a:sym typeface="Symbol" pitchFamily="18" charset="2"/>
              </a:rPr>
              <a:t>được gọi là tập các </a:t>
            </a:r>
            <a:r>
              <a:rPr lang="vi-VN" b="1" dirty="0">
                <a:solidFill>
                  <a:srgbClr val="00B050"/>
                </a:solidFill>
                <a:sym typeface="Symbol" pitchFamily="18" charset="2"/>
              </a:rPr>
              <a:t>đỉnh</a:t>
            </a:r>
            <a:r>
              <a:rPr lang="en-US" dirty="0">
                <a:sym typeface="Symbol" pitchFamily="18" charset="2"/>
              </a:rPr>
              <a:t> (vertex)</a:t>
            </a:r>
            <a:r>
              <a:rPr lang="vi-VN" dirty="0">
                <a:sym typeface="Symbol" pitchFamily="18" charset="2"/>
              </a:rPr>
              <a:t> </a:t>
            </a:r>
            <a:r>
              <a:rPr lang="en-US" dirty="0" err="1">
                <a:sym typeface="Symbol" pitchFamily="18" charset="2"/>
              </a:rPr>
              <a:t>và</a:t>
            </a:r>
            <a:r>
              <a:rPr lang="en-US" dirty="0">
                <a:sym typeface="Symbol" pitchFamily="18" charset="2"/>
              </a:rPr>
              <a:t> </a:t>
            </a:r>
            <a:r>
              <a:rPr lang="en-US" dirty="0" err="1">
                <a:sym typeface="Symbol" pitchFamily="18" charset="2"/>
              </a:rPr>
              <a:t>số</a:t>
            </a:r>
            <a:r>
              <a:rPr lang="en-US" dirty="0">
                <a:sym typeface="Symbol" pitchFamily="18" charset="2"/>
              </a:rPr>
              <a:t> </a:t>
            </a:r>
            <a:r>
              <a:rPr lang="en-US" dirty="0" err="1">
                <a:sym typeface="Symbol" pitchFamily="18" charset="2"/>
              </a:rPr>
              <a:t>phần</a:t>
            </a:r>
            <a:r>
              <a:rPr lang="en-US" dirty="0">
                <a:sym typeface="Symbol" pitchFamily="18" charset="2"/>
              </a:rPr>
              <a:t> </a:t>
            </a:r>
            <a:r>
              <a:rPr lang="en-US" dirty="0" err="1">
                <a:sym typeface="Symbol" pitchFamily="18" charset="2"/>
              </a:rPr>
              <a:t>tử</a:t>
            </a:r>
            <a:r>
              <a:rPr lang="en-US" dirty="0">
                <a:sym typeface="Symbol" pitchFamily="18" charset="2"/>
              </a:rPr>
              <a:t> </a:t>
            </a:r>
            <a:r>
              <a:rPr lang="en-US" dirty="0" err="1">
                <a:sym typeface="Symbol" pitchFamily="18" charset="2"/>
              </a:rPr>
              <a:t>của</a:t>
            </a:r>
            <a:r>
              <a:rPr lang="en-US" dirty="0">
                <a:sym typeface="Symbol" pitchFamily="18" charset="2"/>
              </a:rPr>
              <a:t> </a:t>
            </a:r>
            <a:r>
              <a:rPr lang="en-US" b="1" dirty="0">
                <a:solidFill>
                  <a:srgbClr val="C00000"/>
                </a:solidFill>
              </a:rPr>
              <a:t>V</a:t>
            </a:r>
            <a:r>
              <a:rPr lang="en-US" b="1" dirty="0">
                <a:solidFill>
                  <a:srgbClr val="C00000"/>
                </a:solidFill>
                <a:sym typeface="Symbol" pitchFamily="18" charset="2"/>
              </a:rPr>
              <a:t> </a:t>
            </a:r>
            <a:r>
              <a:rPr lang="en-US" dirty="0" err="1">
                <a:sym typeface="Symbol" pitchFamily="18" charset="2"/>
              </a:rPr>
              <a:t>gọi</a:t>
            </a:r>
            <a:r>
              <a:rPr lang="en-US" dirty="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cấp</a:t>
            </a:r>
            <a:r>
              <a:rPr lang="en-US" dirty="0">
                <a:sym typeface="Symbol" pitchFamily="18" charset="2"/>
              </a:rPr>
              <a:t> </a:t>
            </a:r>
            <a:r>
              <a:rPr lang="vi-VN" dirty="0">
                <a:sym typeface="Symbol" pitchFamily="18" charset="2"/>
              </a:rPr>
              <a:t>của đồ thị; </a:t>
            </a:r>
            <a:endParaRPr lang="en-US" dirty="0">
              <a:sym typeface="Symbol" pitchFamily="18" charset="2"/>
            </a:endParaRPr>
          </a:p>
          <a:p>
            <a:pPr marL="347663" lvl="1" indent="-333375" eaLnBrk="1" hangingPunct="1">
              <a:lnSpc>
                <a:spcPct val="120000"/>
              </a:lnSpc>
              <a:spcAft>
                <a:spcPts val="600"/>
              </a:spcAft>
              <a:buClr>
                <a:schemeClr val="tx2">
                  <a:lumMod val="50000"/>
                </a:schemeClr>
              </a:buClr>
              <a:buFont typeface="Arial" panose="020B0604020202020204" pitchFamily="34" charset="0"/>
              <a:buChar char="•"/>
            </a:pPr>
            <a:r>
              <a:rPr lang="vi-VN" dirty="0"/>
              <a:t>Tập hợp </a:t>
            </a:r>
            <a:r>
              <a:rPr lang="en-US" b="1" dirty="0">
                <a:solidFill>
                  <a:srgbClr val="C00000"/>
                </a:solidFill>
              </a:rPr>
              <a:t>E</a:t>
            </a:r>
            <a:r>
              <a:rPr lang="vi-VN" dirty="0"/>
              <a:t> là tập các </a:t>
            </a:r>
            <a:r>
              <a:rPr lang="vi-VN" b="1" dirty="0">
                <a:solidFill>
                  <a:srgbClr val="00B050"/>
                </a:solidFill>
              </a:rPr>
              <a:t>cạnh</a:t>
            </a:r>
            <a:r>
              <a:rPr lang="en-US" dirty="0"/>
              <a:t> (</a:t>
            </a:r>
            <a:r>
              <a:rPr lang="en-US" dirty="0">
                <a:solidFill>
                  <a:srgbClr val="7030A0"/>
                </a:solidFill>
              </a:rPr>
              <a:t>edge</a:t>
            </a:r>
            <a:r>
              <a:rPr lang="en-US" dirty="0"/>
              <a:t>)</a:t>
            </a:r>
            <a:r>
              <a:rPr lang="vi-VN" dirty="0"/>
              <a:t> của đồ thị;</a:t>
            </a:r>
            <a:r>
              <a:rPr lang="en-US" dirty="0"/>
              <a:t> </a:t>
            </a:r>
            <a:r>
              <a:rPr lang="vi-VN" dirty="0"/>
              <a:t>Mỗi cạnh </a:t>
            </a:r>
            <a:r>
              <a:rPr lang="en-US" dirty="0"/>
              <a:t>e</a:t>
            </a:r>
            <a:r>
              <a:rPr lang="vi-VN" dirty="0">
                <a:sym typeface="Symbol" pitchFamily="18" charset="2"/>
              </a:rPr>
              <a:t></a:t>
            </a:r>
            <a:r>
              <a:rPr lang="en-US" dirty="0">
                <a:sym typeface="Symbol" pitchFamily="18" charset="2"/>
              </a:rPr>
              <a:t>E</a:t>
            </a:r>
            <a:r>
              <a:rPr lang="vi-VN" dirty="0">
                <a:sym typeface="Symbol" pitchFamily="18" charset="2"/>
              </a:rPr>
              <a:t> được liên kết vớ</a:t>
            </a:r>
            <a:r>
              <a:rPr lang="en-US" dirty="0" err="1">
                <a:sym typeface="Symbol" pitchFamily="18" charset="2"/>
              </a:rPr>
              <a:t>i</a:t>
            </a:r>
            <a:r>
              <a:rPr lang="vi-VN" dirty="0">
                <a:sym typeface="Symbol" pitchFamily="18" charset="2"/>
              </a:rPr>
              <a:t> một cặp đỉnh </a:t>
            </a:r>
            <a:r>
              <a:rPr lang="en-US" dirty="0">
                <a:sym typeface="Symbol" pitchFamily="18" charset="2"/>
              </a:rPr>
              <a:t>{</a:t>
            </a:r>
            <a:r>
              <a:rPr lang="vi-VN" dirty="0">
                <a:sym typeface="Symbol" pitchFamily="18" charset="2"/>
              </a:rPr>
              <a:t>i, j</a:t>
            </a:r>
            <a:r>
              <a:rPr lang="en-US" dirty="0">
                <a:sym typeface="Symbol" pitchFamily="18" charset="2"/>
              </a:rPr>
              <a:t>}, </a:t>
            </a:r>
            <a:r>
              <a:rPr lang="en-US" dirty="0" err="1">
                <a:sym typeface="Symbol" pitchFamily="18" charset="2"/>
              </a:rPr>
              <a:t>không</a:t>
            </a:r>
            <a:r>
              <a:rPr lang="en-US" dirty="0">
                <a:sym typeface="Symbol" pitchFamily="18" charset="2"/>
              </a:rPr>
              <a:t> </a:t>
            </a:r>
            <a:r>
              <a:rPr lang="en-US" dirty="0" err="1">
                <a:sym typeface="Symbol" pitchFamily="18" charset="2"/>
              </a:rPr>
              <a:t>phân</a:t>
            </a:r>
            <a:r>
              <a:rPr lang="en-US" dirty="0">
                <a:sym typeface="Symbol" pitchFamily="18" charset="2"/>
              </a:rPr>
              <a:t> </a:t>
            </a:r>
            <a:r>
              <a:rPr lang="en-US" dirty="0" err="1">
                <a:sym typeface="Symbol" pitchFamily="18" charset="2"/>
              </a:rPr>
              <a:t>biệt</a:t>
            </a:r>
            <a:r>
              <a:rPr lang="en-US" dirty="0">
                <a:sym typeface="Symbol" pitchFamily="18" charset="2"/>
              </a:rPr>
              <a:t> </a:t>
            </a:r>
            <a:r>
              <a:rPr lang="en-US" dirty="0" err="1">
                <a:sym typeface="Symbol" pitchFamily="18" charset="2"/>
              </a:rPr>
              <a:t>thứ</a:t>
            </a:r>
            <a:r>
              <a:rPr lang="en-US" dirty="0">
                <a:sym typeface="Symbol" pitchFamily="18" charset="2"/>
              </a:rPr>
              <a:t> </a:t>
            </a:r>
            <a:r>
              <a:rPr lang="en-US" dirty="0" err="1">
                <a:sym typeface="Symbol" pitchFamily="18" charset="2"/>
              </a:rPr>
              <a:t>tự</a:t>
            </a:r>
            <a:r>
              <a:rPr lang="en-US" dirty="0">
                <a:sym typeface="Symbol" pitchFamily="18" charset="2"/>
              </a:rPr>
              <a:t>.</a:t>
            </a:r>
            <a:endParaRPr lang="vi-VN" dirty="0">
              <a:sym typeface="Symbol" pitchFamily="18" charset="2"/>
            </a:endParaRP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381125"/>
            <a:ext cx="327660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idx="1"/>
          </p:nvPr>
        </p:nvSpPr>
        <p:spPr>
          <a:xfrm>
            <a:off x="228600" y="990600"/>
            <a:ext cx="8763000" cy="5715000"/>
          </a:xfrm>
        </p:spPr>
        <p:txBody>
          <a:bodyPr>
            <a:normAutofit fontScale="92500" lnSpcReduction="10000"/>
          </a:bodyPr>
          <a:lstStyle/>
          <a:p>
            <a:pPr marL="0" indent="0" eaLnBrk="1" hangingPunct="1">
              <a:spcAft>
                <a:spcPts val="600"/>
              </a:spcAft>
              <a:buNone/>
            </a:pPr>
            <a:r>
              <a:rPr lang="en-US" b="1" dirty="0" err="1">
                <a:solidFill>
                  <a:srgbClr val="0000FF"/>
                </a:solidFill>
              </a:rPr>
              <a:t>Định</a:t>
            </a:r>
            <a:r>
              <a:rPr lang="en-US" b="1" dirty="0">
                <a:solidFill>
                  <a:srgbClr val="0000FF"/>
                </a:solidFill>
              </a:rPr>
              <a:t> </a:t>
            </a:r>
            <a:r>
              <a:rPr lang="en-US" b="1" dirty="0" err="1">
                <a:solidFill>
                  <a:srgbClr val="0000FF"/>
                </a:solidFill>
              </a:rPr>
              <a:t>nghĩa</a:t>
            </a:r>
            <a:r>
              <a:rPr lang="en-US" b="1" dirty="0">
                <a:solidFill>
                  <a:srgbClr val="0000FF"/>
                </a:solidFill>
              </a:rPr>
              <a:t>. </a:t>
            </a:r>
            <a:r>
              <a:rPr lang="en-US" dirty="0" err="1"/>
              <a:t>Trên</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en-US" dirty="0" err="1"/>
              <a:t>xét</a:t>
            </a:r>
            <a:r>
              <a:rPr lang="en-US" dirty="0"/>
              <a:t> </a:t>
            </a:r>
            <a:r>
              <a:rPr lang="vi-VN" dirty="0"/>
              <a:t>cạnh </a:t>
            </a:r>
            <a:r>
              <a:rPr lang="en-US" dirty="0"/>
              <a:t>e</a:t>
            </a:r>
            <a:r>
              <a:rPr lang="vi-VN" dirty="0"/>
              <a:t> được liên kết với cặp đỉnh </a:t>
            </a:r>
            <a:r>
              <a:rPr lang="en-US" dirty="0"/>
              <a:t>{</a:t>
            </a:r>
            <a:r>
              <a:rPr lang="vi-VN" dirty="0"/>
              <a:t>i, j</a:t>
            </a:r>
            <a:r>
              <a:rPr lang="en-US" dirty="0"/>
              <a:t>}</a:t>
            </a:r>
            <a:r>
              <a:rPr lang="vi-VN" dirty="0"/>
              <a:t>:</a:t>
            </a:r>
            <a:endParaRPr lang="en-US" dirty="0"/>
          </a:p>
          <a:p>
            <a:pPr eaLnBrk="1" hangingPunct="1">
              <a:spcAft>
                <a:spcPts val="600"/>
              </a:spcAft>
            </a:pPr>
            <a:endParaRPr lang="vi-VN" dirty="0"/>
          </a:p>
          <a:p>
            <a:pPr eaLnBrk="1" hangingPunct="1">
              <a:spcAft>
                <a:spcPts val="600"/>
              </a:spcAft>
            </a:pPr>
            <a:endParaRPr lang="en-US" dirty="0"/>
          </a:p>
          <a:p>
            <a:pPr marL="409575" lvl="1" eaLnBrk="1" hangingPunct="1">
              <a:spcAft>
                <a:spcPts val="600"/>
              </a:spcAft>
              <a:buClr>
                <a:srgbClr val="003300"/>
              </a:buClr>
              <a:buFont typeface="Wingdings" pitchFamily="2" charset="2"/>
              <a:buChar char="§"/>
            </a:pPr>
            <a:r>
              <a:rPr lang="vi-VN" dirty="0"/>
              <a:t>Cạnh </a:t>
            </a:r>
            <a:r>
              <a:rPr lang="en-US" dirty="0"/>
              <a:t>e</a:t>
            </a:r>
            <a:r>
              <a:rPr lang="vi-VN" dirty="0"/>
              <a:t> </a:t>
            </a:r>
            <a:r>
              <a:rPr lang="vi-VN" b="1" dirty="0">
                <a:solidFill>
                  <a:srgbClr val="0000FF"/>
                </a:solidFill>
              </a:rPr>
              <a:t>kề</a:t>
            </a:r>
            <a:r>
              <a:rPr lang="vi-VN" dirty="0"/>
              <a:t> với đỉnh i </a:t>
            </a:r>
            <a:r>
              <a:rPr lang="en-US" dirty="0" err="1"/>
              <a:t>và</a:t>
            </a:r>
            <a:r>
              <a:rPr lang="en-US" dirty="0"/>
              <a:t> </a:t>
            </a:r>
            <a:r>
              <a:rPr lang="vi-VN" dirty="0"/>
              <a:t>đỉnh j (hay đỉnh i và đỉnh j kề với cạnh </a:t>
            </a:r>
            <a:r>
              <a:rPr lang="en-US" dirty="0"/>
              <a:t>e</a:t>
            </a:r>
            <a:r>
              <a:rPr lang="vi-VN" dirty="0"/>
              <a:t>);</a:t>
            </a:r>
            <a:r>
              <a:rPr lang="en-US" dirty="0"/>
              <a:t> c</a:t>
            </a:r>
            <a:r>
              <a:rPr lang="vi-VN" dirty="0"/>
              <a:t>ó thể viết tắt </a:t>
            </a:r>
            <a:r>
              <a:rPr lang="en-US" dirty="0"/>
              <a:t>e</a:t>
            </a:r>
            <a:r>
              <a:rPr lang="vi-VN" dirty="0"/>
              <a:t>=ij</a:t>
            </a:r>
            <a:r>
              <a:rPr lang="en-US" dirty="0"/>
              <a:t> </a:t>
            </a:r>
          </a:p>
          <a:p>
            <a:pPr marL="409575" lvl="1" eaLnBrk="1" hangingPunct="1">
              <a:spcAft>
                <a:spcPts val="600"/>
              </a:spcAft>
              <a:buClr>
                <a:srgbClr val="003300"/>
              </a:buClr>
              <a:buFont typeface="Wingdings" pitchFamily="2" charset="2"/>
              <a:buChar char="§"/>
            </a:pPr>
            <a:r>
              <a:rPr lang="en-US" dirty="0" err="1"/>
              <a:t>Đỉnh</a:t>
            </a:r>
            <a:r>
              <a:rPr lang="en-US" dirty="0"/>
              <a:t> </a:t>
            </a:r>
            <a:r>
              <a:rPr lang="en-US" dirty="0" err="1"/>
              <a:t>i</a:t>
            </a:r>
            <a:r>
              <a:rPr lang="en-US" dirty="0"/>
              <a:t> </a:t>
            </a:r>
            <a:r>
              <a:rPr lang="en-US" dirty="0" err="1"/>
              <a:t>và</a:t>
            </a:r>
            <a:r>
              <a:rPr lang="en-US" dirty="0"/>
              <a:t> </a:t>
            </a:r>
            <a:r>
              <a:rPr lang="en-US" dirty="0" err="1"/>
              <a:t>đỉnh</a:t>
            </a:r>
            <a:r>
              <a:rPr lang="en-US" dirty="0"/>
              <a:t> j </a:t>
            </a:r>
            <a:r>
              <a:rPr lang="en-US" dirty="0" err="1"/>
              <a:t>được</a:t>
            </a:r>
            <a:r>
              <a:rPr lang="en-US" dirty="0"/>
              <a:t> </a:t>
            </a:r>
            <a:r>
              <a:rPr lang="en-US" dirty="0" err="1"/>
              <a:t>gọi</a:t>
            </a:r>
            <a:r>
              <a:rPr lang="en-US" dirty="0"/>
              <a:t> </a:t>
            </a:r>
            <a:r>
              <a:rPr lang="en-US" dirty="0" err="1"/>
              <a:t>là</a:t>
            </a:r>
            <a:r>
              <a:rPr lang="en-US" dirty="0"/>
              <a:t> 2 </a:t>
            </a:r>
            <a:r>
              <a:rPr lang="en-US" dirty="0" err="1"/>
              <a:t>đỉnh</a:t>
            </a:r>
            <a:r>
              <a:rPr lang="en-US" dirty="0"/>
              <a:t> </a:t>
            </a:r>
            <a:r>
              <a:rPr lang="en-US" b="1" dirty="0" err="1">
                <a:solidFill>
                  <a:srgbClr val="0000FF"/>
                </a:solidFill>
              </a:rPr>
              <a:t>kề</a:t>
            </a:r>
            <a:r>
              <a:rPr lang="en-US" b="1" dirty="0">
                <a:solidFill>
                  <a:srgbClr val="0000FF"/>
                </a:solidFill>
              </a:rPr>
              <a:t> </a:t>
            </a:r>
            <a:r>
              <a:rPr lang="en-US" b="1" dirty="0" err="1">
                <a:solidFill>
                  <a:srgbClr val="0000FF"/>
                </a:solidFill>
              </a:rPr>
              <a:t>nhau</a:t>
            </a:r>
            <a:endParaRPr lang="en-US" dirty="0"/>
          </a:p>
          <a:p>
            <a:pPr marL="409575" lvl="1" eaLnBrk="1" hangingPunct="1">
              <a:spcAft>
                <a:spcPts val="600"/>
              </a:spcAft>
              <a:buClr>
                <a:srgbClr val="003300"/>
              </a:buClr>
              <a:buFont typeface="Wingdings" pitchFamily="2" charset="2"/>
              <a:buChar char="§"/>
            </a:pPr>
            <a:r>
              <a:rPr lang="en-US" altLang="en-US" dirty="0">
                <a:sym typeface="Symbol" pitchFamily="18" charset="2"/>
              </a:rPr>
              <a:t>Hai </a:t>
            </a:r>
            <a:r>
              <a:rPr lang="en-US" altLang="en-US" dirty="0" err="1">
                <a:sym typeface="Symbol" pitchFamily="18" charset="2"/>
              </a:rPr>
              <a:t>cạnh</a:t>
            </a:r>
            <a:r>
              <a:rPr lang="en-US" altLang="en-US" dirty="0">
                <a:sym typeface="Symbol" pitchFamily="18" charset="2"/>
              </a:rPr>
              <a:t> </a:t>
            </a:r>
            <a:r>
              <a:rPr lang="en-US" altLang="en-US" dirty="0" err="1">
                <a:sym typeface="Symbol" pitchFamily="18" charset="2"/>
              </a:rPr>
              <a:t>nối</a:t>
            </a:r>
            <a:r>
              <a:rPr lang="en-US" altLang="en-US" dirty="0">
                <a:sym typeface="Symbol" pitchFamily="18" charset="2"/>
              </a:rPr>
              <a:t> </a:t>
            </a:r>
            <a:r>
              <a:rPr lang="en-US" altLang="en-US" dirty="0" err="1">
                <a:sym typeface="Symbol" pitchFamily="18" charset="2"/>
              </a:rPr>
              <a:t>cùng</a:t>
            </a:r>
            <a:r>
              <a:rPr lang="en-US" altLang="en-US" dirty="0">
                <a:sym typeface="Symbol" pitchFamily="18" charset="2"/>
              </a:rPr>
              <a:t> </a:t>
            </a:r>
            <a:r>
              <a:rPr lang="en-US" altLang="en-US" dirty="0" err="1">
                <a:sym typeface="Symbol" pitchFamily="18" charset="2"/>
              </a:rPr>
              <a:t>một</a:t>
            </a:r>
            <a:r>
              <a:rPr lang="en-US" altLang="en-US" dirty="0">
                <a:sym typeface="Symbol" pitchFamily="18" charset="2"/>
              </a:rPr>
              <a:t> </a:t>
            </a:r>
            <a:r>
              <a:rPr lang="en-US" altLang="en-US" dirty="0" err="1">
                <a:sym typeface="Symbol" pitchFamily="18" charset="2"/>
              </a:rPr>
              <a:t>cặp</a:t>
            </a:r>
            <a:r>
              <a:rPr lang="en-US" altLang="en-US" dirty="0">
                <a:sym typeface="Symbol" pitchFamily="18" charset="2"/>
              </a:rPr>
              <a:t> </a:t>
            </a:r>
            <a:r>
              <a:rPr lang="en-US" altLang="en-US" dirty="0" err="1">
                <a:sym typeface="Symbol" pitchFamily="18" charset="2"/>
              </a:rPr>
              <a:t>đỉnh</a:t>
            </a:r>
            <a:r>
              <a:rPr lang="en-US" altLang="en-US" dirty="0">
                <a:sym typeface="Symbol" pitchFamily="18" charset="2"/>
              </a:rPr>
              <a:t> </a:t>
            </a:r>
            <a:r>
              <a:rPr lang="en-US" altLang="en-US" dirty="0" err="1">
                <a:sym typeface="Symbol" pitchFamily="18" charset="2"/>
              </a:rPr>
              <a:t>được</a:t>
            </a:r>
            <a:r>
              <a:rPr lang="en-US" altLang="en-US" dirty="0">
                <a:sym typeface="Symbol" pitchFamily="18" charset="2"/>
              </a:rPr>
              <a:t> </a:t>
            </a:r>
            <a:r>
              <a:rPr lang="en-US" altLang="en-US" dirty="0" err="1">
                <a:sym typeface="Symbol" pitchFamily="18" charset="2"/>
              </a:rPr>
              <a:t>gọi</a:t>
            </a:r>
            <a:r>
              <a:rPr lang="en-US" altLang="en-US" dirty="0">
                <a:sym typeface="Symbol" pitchFamily="18" charset="2"/>
              </a:rPr>
              <a:t> </a:t>
            </a:r>
            <a:r>
              <a:rPr lang="en-US" altLang="en-US" dirty="0" err="1">
                <a:sym typeface="Symbol" pitchFamily="18" charset="2"/>
              </a:rPr>
              <a:t>là</a:t>
            </a:r>
            <a:r>
              <a:rPr lang="en-US" altLang="en-US" dirty="0">
                <a:sym typeface="Symbol" pitchFamily="18" charset="2"/>
              </a:rPr>
              <a:t> </a:t>
            </a:r>
            <a:r>
              <a:rPr lang="en-US" altLang="en-US" b="1" dirty="0" err="1">
                <a:solidFill>
                  <a:srgbClr val="0000FF"/>
                </a:solidFill>
                <a:sym typeface="Symbol" pitchFamily="18" charset="2"/>
              </a:rPr>
              <a:t>hai</a:t>
            </a:r>
            <a:r>
              <a:rPr lang="en-US" altLang="en-US" b="1" dirty="0">
                <a:solidFill>
                  <a:srgbClr val="0000FF"/>
                </a:solidFill>
                <a:sym typeface="Symbol" pitchFamily="18" charset="2"/>
              </a:rPr>
              <a:t> </a:t>
            </a:r>
            <a:r>
              <a:rPr lang="en-US" altLang="en-US" b="1" dirty="0" err="1">
                <a:solidFill>
                  <a:srgbClr val="0000FF"/>
                </a:solidFill>
                <a:sym typeface="Symbol" pitchFamily="18" charset="2"/>
              </a:rPr>
              <a:t>cạnh</a:t>
            </a:r>
            <a:r>
              <a:rPr lang="en-US" altLang="en-US" b="1" dirty="0">
                <a:solidFill>
                  <a:srgbClr val="0000FF"/>
                </a:solidFill>
                <a:sym typeface="Symbol" pitchFamily="18" charset="2"/>
              </a:rPr>
              <a:t> song </a:t>
            </a:r>
            <a:r>
              <a:rPr lang="en-US" altLang="en-US" b="1" dirty="0" err="1">
                <a:solidFill>
                  <a:srgbClr val="0000FF"/>
                </a:solidFill>
                <a:sym typeface="Symbol" pitchFamily="18" charset="2"/>
              </a:rPr>
              <a:t>song</a:t>
            </a:r>
            <a:r>
              <a:rPr lang="en-US" altLang="en-US" i="1" dirty="0">
                <a:sym typeface="Symbol" pitchFamily="18" charset="2"/>
              </a:rPr>
              <a:t>.</a:t>
            </a:r>
          </a:p>
          <a:p>
            <a:pPr marL="409575" lvl="1" eaLnBrk="1" hangingPunct="1">
              <a:spcAft>
                <a:spcPts val="600"/>
              </a:spcAft>
              <a:buClr>
                <a:srgbClr val="003300"/>
              </a:buClr>
              <a:buFont typeface="Wingdings" pitchFamily="2" charset="2"/>
              <a:buChar char="§"/>
            </a:pPr>
            <a:r>
              <a:rPr lang="en-US" altLang="en-US" dirty="0" err="1">
                <a:sym typeface="Symbol" pitchFamily="18" charset="2"/>
              </a:rPr>
              <a:t>Cạnh</a:t>
            </a:r>
            <a:r>
              <a:rPr lang="en-US" altLang="en-US" dirty="0">
                <a:sym typeface="Symbol" pitchFamily="18" charset="2"/>
              </a:rPr>
              <a:t> </a:t>
            </a:r>
            <a:r>
              <a:rPr lang="en-US" altLang="en-US" dirty="0" err="1">
                <a:sym typeface="Symbol" pitchFamily="18" charset="2"/>
              </a:rPr>
              <a:t>có</a:t>
            </a:r>
            <a:r>
              <a:rPr lang="en-US" altLang="en-US" dirty="0">
                <a:sym typeface="Symbol" pitchFamily="18" charset="2"/>
              </a:rPr>
              <a:t> </a:t>
            </a:r>
            <a:r>
              <a:rPr lang="en-US" altLang="en-US" dirty="0" err="1">
                <a:sym typeface="Symbol" pitchFamily="18" charset="2"/>
              </a:rPr>
              <a:t>hai</a:t>
            </a:r>
            <a:r>
              <a:rPr lang="en-US" altLang="en-US" dirty="0">
                <a:sym typeface="Symbol" pitchFamily="18" charset="2"/>
              </a:rPr>
              <a:t> </a:t>
            </a:r>
            <a:r>
              <a:rPr lang="en-US" altLang="en-US" dirty="0" err="1">
                <a:sym typeface="Symbol" pitchFamily="18" charset="2"/>
              </a:rPr>
              <a:t>đỉnh</a:t>
            </a:r>
            <a:r>
              <a:rPr lang="en-US" altLang="en-US" dirty="0">
                <a:sym typeface="Symbol" pitchFamily="18" charset="2"/>
              </a:rPr>
              <a:t> </a:t>
            </a:r>
            <a:r>
              <a:rPr lang="en-US" altLang="en-US" dirty="0" err="1">
                <a:sym typeface="Symbol" pitchFamily="18" charset="2"/>
              </a:rPr>
              <a:t>trùng</a:t>
            </a:r>
            <a:r>
              <a:rPr lang="en-US" altLang="en-US" dirty="0">
                <a:sym typeface="Symbol" pitchFamily="18" charset="2"/>
              </a:rPr>
              <a:t> </a:t>
            </a:r>
            <a:r>
              <a:rPr lang="en-US" altLang="en-US" dirty="0" err="1">
                <a:sym typeface="Symbol" pitchFamily="18" charset="2"/>
              </a:rPr>
              <a:t>nhau</a:t>
            </a:r>
            <a:r>
              <a:rPr lang="en-US" altLang="en-US" dirty="0">
                <a:sym typeface="Symbol" pitchFamily="18" charset="2"/>
              </a:rPr>
              <a:t> </a:t>
            </a:r>
            <a:r>
              <a:rPr lang="en-US" altLang="en-US" dirty="0" err="1">
                <a:sym typeface="Symbol" pitchFamily="18" charset="2"/>
              </a:rPr>
              <a:t>gọi</a:t>
            </a:r>
            <a:r>
              <a:rPr lang="en-US" altLang="en-US" dirty="0">
                <a:sym typeface="Symbol" pitchFamily="18" charset="2"/>
              </a:rPr>
              <a:t> </a:t>
            </a:r>
            <a:r>
              <a:rPr lang="en-US" altLang="en-US" dirty="0" err="1">
                <a:sym typeface="Symbol" pitchFamily="18" charset="2"/>
              </a:rPr>
              <a:t>là</a:t>
            </a:r>
            <a:r>
              <a:rPr lang="en-US" altLang="en-US" dirty="0">
                <a:sym typeface="Symbol" pitchFamily="18" charset="2"/>
              </a:rPr>
              <a:t> </a:t>
            </a:r>
            <a:r>
              <a:rPr lang="en-US" altLang="en-US" dirty="0" err="1">
                <a:sym typeface="Symbol" pitchFamily="18" charset="2"/>
              </a:rPr>
              <a:t>một</a:t>
            </a:r>
            <a:r>
              <a:rPr lang="en-US" altLang="en-US" dirty="0">
                <a:sym typeface="Symbol" pitchFamily="18" charset="2"/>
              </a:rPr>
              <a:t> </a:t>
            </a:r>
            <a:r>
              <a:rPr lang="en-US" altLang="en-US" b="1" i="1" dirty="0" err="1" smtClean="0">
                <a:solidFill>
                  <a:srgbClr val="0000FF"/>
                </a:solidFill>
                <a:sym typeface="Symbol" pitchFamily="18" charset="2"/>
              </a:rPr>
              <a:t>khuyên</a:t>
            </a:r>
            <a:endParaRPr lang="en-US" altLang="en-US" b="1" i="1" dirty="0" smtClean="0">
              <a:solidFill>
                <a:srgbClr val="0000FF"/>
              </a:solidFill>
              <a:sym typeface="Symbol" pitchFamily="18" charset="2"/>
            </a:endParaRPr>
          </a:p>
          <a:p>
            <a:pPr marL="409575" lvl="1" eaLnBrk="1" hangingPunct="1">
              <a:spcAft>
                <a:spcPts val="600"/>
              </a:spcAft>
              <a:buClr>
                <a:srgbClr val="003300"/>
              </a:buClr>
              <a:buFont typeface="Wingdings" pitchFamily="2" charset="2"/>
              <a:buChar char="§"/>
            </a:pPr>
            <a:r>
              <a:rPr lang="en-US" b="1" i="1" dirty="0" err="1" smtClean="0">
                <a:solidFill>
                  <a:srgbClr val="0000FF"/>
                </a:solidFill>
                <a:sym typeface="Symbol" pitchFamily="18" charset="2"/>
              </a:rPr>
              <a:t>Đỉnh</a:t>
            </a:r>
            <a:r>
              <a:rPr lang="en-US" b="1" i="1" dirty="0" smtClean="0">
                <a:solidFill>
                  <a:srgbClr val="0000FF"/>
                </a:solidFill>
                <a:sym typeface="Symbol" pitchFamily="18" charset="2"/>
              </a:rPr>
              <a:t> </a:t>
            </a:r>
            <a:r>
              <a:rPr lang="en-US" b="1" i="1" dirty="0" err="1" smtClean="0">
                <a:solidFill>
                  <a:srgbClr val="0000FF"/>
                </a:solidFill>
                <a:sym typeface="Symbol" pitchFamily="18" charset="2"/>
              </a:rPr>
              <a:t>treo</a:t>
            </a:r>
            <a:r>
              <a:rPr lang="en-US" b="1" i="1" dirty="0" smtClean="0">
                <a:solidFill>
                  <a:srgbClr val="0000FF"/>
                </a:solidFill>
                <a:sym typeface="Symbol" pitchFamily="18" charset="2"/>
              </a:rPr>
              <a:t> </a:t>
            </a:r>
            <a:r>
              <a:rPr lang="en-US" dirty="0" err="1" smtClean="0">
                <a:sym typeface="Symbol" pitchFamily="18" charset="2"/>
              </a:rPr>
              <a:t>là</a:t>
            </a:r>
            <a:r>
              <a:rPr lang="en-US" dirty="0" smtClean="0">
                <a:sym typeface="Symbol" pitchFamily="18" charset="2"/>
              </a:rPr>
              <a:t> </a:t>
            </a:r>
            <a:r>
              <a:rPr lang="en-US" dirty="0" err="1" smtClean="0">
                <a:sym typeface="Symbol" pitchFamily="18" charset="2"/>
              </a:rPr>
              <a:t>đỉnh</a:t>
            </a:r>
            <a:r>
              <a:rPr lang="en-US" dirty="0" smtClean="0">
                <a:sym typeface="Symbol" pitchFamily="18" charset="2"/>
              </a:rPr>
              <a:t> </a:t>
            </a:r>
            <a:r>
              <a:rPr lang="en-US" dirty="0" err="1" smtClean="0">
                <a:sym typeface="Symbol" pitchFamily="18" charset="2"/>
              </a:rPr>
              <a:t>mà</a:t>
            </a:r>
            <a:r>
              <a:rPr lang="en-US" dirty="0" smtClean="0">
                <a:sym typeface="Symbol" pitchFamily="18" charset="2"/>
              </a:rPr>
              <a:t> </a:t>
            </a:r>
            <a:r>
              <a:rPr lang="en-US" dirty="0" err="1" smtClean="0">
                <a:sym typeface="Symbol" pitchFamily="18" charset="2"/>
              </a:rPr>
              <a:t>chỉ</a:t>
            </a:r>
            <a:r>
              <a:rPr lang="en-US" dirty="0" smtClean="0">
                <a:sym typeface="Symbol" pitchFamily="18" charset="2"/>
              </a:rPr>
              <a:t> </a:t>
            </a:r>
            <a:r>
              <a:rPr lang="en-US" dirty="0" err="1" smtClean="0">
                <a:sym typeface="Symbol" pitchFamily="18" charset="2"/>
              </a:rPr>
              <a:t>kề</a:t>
            </a:r>
            <a:r>
              <a:rPr lang="en-US" dirty="0" smtClean="0">
                <a:sym typeface="Symbol" pitchFamily="18" charset="2"/>
              </a:rPr>
              <a:t> </a:t>
            </a:r>
            <a:r>
              <a:rPr lang="en-US" dirty="0" err="1" smtClean="0">
                <a:sym typeface="Symbol" pitchFamily="18" charset="2"/>
              </a:rPr>
              <a:t>với</a:t>
            </a:r>
            <a:r>
              <a:rPr lang="en-US" dirty="0" smtClean="0">
                <a:sym typeface="Symbol" pitchFamily="18" charset="2"/>
              </a:rPr>
              <a:t> 1 </a:t>
            </a:r>
            <a:r>
              <a:rPr lang="en-US" dirty="0" err="1" smtClean="0">
                <a:sym typeface="Symbol" pitchFamily="18" charset="2"/>
              </a:rPr>
              <a:t>cạnh</a:t>
            </a:r>
            <a:endParaRPr lang="en-US" dirty="0" smtClean="0">
              <a:sym typeface="Symbol" pitchFamily="18" charset="2"/>
            </a:endParaRPr>
          </a:p>
          <a:p>
            <a:pPr marL="409575" lvl="1" eaLnBrk="1" hangingPunct="1">
              <a:spcAft>
                <a:spcPts val="600"/>
              </a:spcAft>
              <a:buClr>
                <a:srgbClr val="003300"/>
              </a:buClr>
              <a:buFont typeface="Wingdings" pitchFamily="2" charset="2"/>
              <a:buChar char="§"/>
            </a:pPr>
            <a:r>
              <a:rPr lang="en-US" b="1" i="1" dirty="0" err="1" smtClean="0">
                <a:solidFill>
                  <a:srgbClr val="0000FF"/>
                </a:solidFill>
                <a:sym typeface="Symbol" pitchFamily="18" charset="2"/>
              </a:rPr>
              <a:t>Đỉnh</a:t>
            </a:r>
            <a:r>
              <a:rPr lang="en-US" b="1" i="1" dirty="0" smtClean="0">
                <a:solidFill>
                  <a:srgbClr val="0000FF"/>
                </a:solidFill>
                <a:sym typeface="Symbol" pitchFamily="18" charset="2"/>
              </a:rPr>
              <a:t> </a:t>
            </a:r>
            <a:r>
              <a:rPr lang="en-US" b="1" i="1" dirty="0" err="1" smtClean="0">
                <a:solidFill>
                  <a:srgbClr val="0000FF"/>
                </a:solidFill>
                <a:sym typeface="Symbol" pitchFamily="18" charset="2"/>
              </a:rPr>
              <a:t>cô</a:t>
            </a:r>
            <a:r>
              <a:rPr lang="en-US" b="1" i="1" dirty="0" smtClean="0">
                <a:solidFill>
                  <a:srgbClr val="0000FF"/>
                </a:solidFill>
                <a:sym typeface="Symbol" pitchFamily="18" charset="2"/>
              </a:rPr>
              <a:t> </a:t>
            </a:r>
            <a:r>
              <a:rPr lang="en-US" b="1" i="1" dirty="0" err="1" smtClean="0">
                <a:solidFill>
                  <a:srgbClr val="0000FF"/>
                </a:solidFill>
                <a:sym typeface="Symbol" pitchFamily="18" charset="2"/>
              </a:rPr>
              <a:t>lập</a:t>
            </a:r>
            <a:r>
              <a:rPr lang="en-US" dirty="0" smtClean="0">
                <a:sym typeface="Symbol" pitchFamily="18" charset="2"/>
              </a:rPr>
              <a:t> </a:t>
            </a:r>
            <a:r>
              <a:rPr lang="en-US" dirty="0" err="1" smtClean="0">
                <a:sym typeface="Symbol" pitchFamily="18" charset="2"/>
              </a:rPr>
              <a:t>là</a:t>
            </a:r>
            <a:r>
              <a:rPr lang="en-US" dirty="0" smtClean="0">
                <a:sym typeface="Symbol" pitchFamily="18" charset="2"/>
              </a:rPr>
              <a:t> </a:t>
            </a:r>
            <a:r>
              <a:rPr lang="en-US" dirty="0" err="1" smtClean="0">
                <a:sym typeface="Symbol" pitchFamily="18" charset="2"/>
              </a:rPr>
              <a:t>đỉnh</a:t>
            </a:r>
            <a:r>
              <a:rPr lang="en-US" dirty="0" smtClean="0">
                <a:sym typeface="Symbol" pitchFamily="18" charset="2"/>
              </a:rPr>
              <a:t> </a:t>
            </a:r>
            <a:r>
              <a:rPr lang="en-US" dirty="0" err="1" smtClean="0">
                <a:sym typeface="Symbol" pitchFamily="18" charset="2"/>
              </a:rPr>
              <a:t>không</a:t>
            </a:r>
            <a:r>
              <a:rPr lang="en-US" dirty="0" smtClean="0">
                <a:sym typeface="Symbol" pitchFamily="18" charset="2"/>
              </a:rPr>
              <a:t> </a:t>
            </a:r>
            <a:r>
              <a:rPr lang="en-US" dirty="0" err="1" smtClean="0">
                <a:sym typeface="Symbol" pitchFamily="18" charset="2"/>
              </a:rPr>
              <a:t>kề</a:t>
            </a:r>
            <a:r>
              <a:rPr lang="en-US" dirty="0" smtClean="0">
                <a:sym typeface="Symbol" pitchFamily="18" charset="2"/>
              </a:rPr>
              <a:t> </a:t>
            </a:r>
            <a:r>
              <a:rPr lang="en-US" dirty="0" err="1" smtClean="0">
                <a:sym typeface="Symbol" pitchFamily="18" charset="2"/>
              </a:rPr>
              <a:t>với</a:t>
            </a:r>
            <a:r>
              <a:rPr lang="en-US" dirty="0" smtClean="0">
                <a:sym typeface="Symbol" pitchFamily="18" charset="2"/>
              </a:rPr>
              <a:t> </a:t>
            </a:r>
            <a:r>
              <a:rPr lang="en-US" dirty="0" err="1" smtClean="0">
                <a:sym typeface="Symbol" pitchFamily="18" charset="2"/>
              </a:rPr>
              <a:t>cạnh</a:t>
            </a:r>
            <a:r>
              <a:rPr lang="en-US" dirty="0" smtClean="0">
                <a:sym typeface="Symbol" pitchFamily="18" charset="2"/>
              </a:rPr>
              <a:t> </a:t>
            </a:r>
            <a:r>
              <a:rPr lang="en-US" dirty="0" err="1" smtClean="0">
                <a:sym typeface="Symbol" pitchFamily="18" charset="2"/>
              </a:rPr>
              <a:t>nào</a:t>
            </a:r>
            <a:endParaRPr lang="en-US" dirty="0"/>
          </a:p>
          <a:p>
            <a:pPr eaLnBrk="1" hangingPunct="1">
              <a:spcAft>
                <a:spcPts val="600"/>
              </a:spcAft>
              <a:buFont typeface="Wingdings" pitchFamily="2" charset="2"/>
              <a:buNone/>
            </a:pPr>
            <a:endParaRPr lang="vi-VN" dirty="0"/>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2227715"/>
            <a:ext cx="3276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TextBox 2"/>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2939535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theme/theme1.xml><?xml version="1.0" encoding="utf-8"?>
<a:theme xmlns:a="http://schemas.openxmlformats.org/drawingml/2006/main" name="5_Pegasus">
  <a:themeElements>
    <a:clrScheme name="good">
      <a:dk1>
        <a:srgbClr val="000000"/>
      </a:dk1>
      <a:lt1>
        <a:srgbClr val="FFFFFF"/>
      </a:lt1>
      <a:dk2>
        <a:srgbClr val="004B85"/>
      </a:dk2>
      <a:lt2>
        <a:srgbClr val="B2B2B2"/>
      </a:lt2>
      <a:accent1>
        <a:srgbClr val="F2C33E"/>
      </a:accent1>
      <a:accent2>
        <a:srgbClr val="00BA97"/>
      </a:accent2>
      <a:accent3>
        <a:srgbClr val="FFFFFF"/>
      </a:accent3>
      <a:accent4>
        <a:srgbClr val="000000"/>
      </a:accent4>
      <a:accent5>
        <a:srgbClr val="F7DEAF"/>
      </a:accent5>
      <a:accent6>
        <a:srgbClr val="00A888"/>
      </a:accent6>
      <a:hlink>
        <a:srgbClr val="BE005F"/>
      </a:hlink>
      <a:folHlink>
        <a:srgbClr val="542BB9"/>
      </a:folHlink>
    </a:clrScheme>
    <a:fontScheme name="goo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lnDef>
    <a:txDef>
      <a:spPr>
        <a:noFill/>
      </a:spPr>
      <a:bodyPr wrap="square" rtlCol="0">
        <a:spAutoFit/>
      </a:bodyPr>
      <a:lstStyle>
        <a:defPPr algn="just">
          <a:defRPr sz="2800" smtClean="0">
            <a:solidFill>
              <a:schemeClr val="tx2">
                <a:lumMod val="75000"/>
              </a:schemeClr>
            </a:solidFill>
          </a:defRPr>
        </a:defPPr>
      </a:lstStyle>
    </a:txDef>
  </a:objectDefaults>
  <a:extraClrSchemeLst>
    <a:extraClrScheme>
      <a:clrScheme name="5_Pegasus 1">
        <a:dk1>
          <a:srgbClr val="000000"/>
        </a:dk1>
        <a:lt1>
          <a:srgbClr val="FFFFFF"/>
        </a:lt1>
        <a:dk2>
          <a:srgbClr val="336699"/>
        </a:dk2>
        <a:lt2>
          <a:srgbClr val="808080"/>
        </a:lt2>
        <a:accent1>
          <a:srgbClr val="009999"/>
        </a:accent1>
        <a:accent2>
          <a:srgbClr val="FF9900"/>
        </a:accent2>
        <a:accent3>
          <a:srgbClr val="FFFFFF"/>
        </a:accent3>
        <a:accent4>
          <a:srgbClr val="000000"/>
        </a:accent4>
        <a:accent5>
          <a:srgbClr val="AACACA"/>
        </a:accent5>
        <a:accent6>
          <a:srgbClr val="E78A00"/>
        </a:accent6>
        <a:hlink>
          <a:srgbClr val="3366FF"/>
        </a:hlink>
        <a:folHlink>
          <a:srgbClr val="33CCCC"/>
        </a:folHlink>
      </a:clrScheme>
      <a:clrMap bg1="lt1" tx1="dk1" bg2="lt2" tx2="dk2" accent1="accent1" accent2="accent2" accent3="accent3" accent4="accent4" accent5="accent5" accent6="accent6" hlink="hlink" folHlink="folHlink"/>
    </a:extraClrScheme>
    <a:extraClrScheme>
      <a:clrScheme name="5_Pegasus 2">
        <a:dk1>
          <a:srgbClr val="000000"/>
        </a:dk1>
        <a:lt1>
          <a:srgbClr val="FFFFFF"/>
        </a:lt1>
        <a:dk2>
          <a:srgbClr val="336699"/>
        </a:dk2>
        <a:lt2>
          <a:srgbClr val="808080"/>
        </a:lt2>
        <a:accent1>
          <a:srgbClr val="2AADA8"/>
        </a:accent1>
        <a:accent2>
          <a:srgbClr val="993366"/>
        </a:accent2>
        <a:accent3>
          <a:srgbClr val="FFFFFF"/>
        </a:accent3>
        <a:accent4>
          <a:srgbClr val="000000"/>
        </a:accent4>
        <a:accent5>
          <a:srgbClr val="ACD3D1"/>
        </a:accent5>
        <a:accent6>
          <a:srgbClr val="8A2D5C"/>
        </a:accent6>
        <a:hlink>
          <a:srgbClr val="0093DB"/>
        </a:hlink>
        <a:folHlink>
          <a:srgbClr val="FEE8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TotalTime>
  <Words>3753</Words>
  <Application>Microsoft Office PowerPoint</Application>
  <PresentationFormat>On-screen Show (4:3)</PresentationFormat>
  <Paragraphs>542</Paragraphs>
  <Slides>71</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3" baseType="lpstr">
      <vt:lpstr>Arial</vt:lpstr>
      <vt:lpstr>Arial (Body)</vt:lpstr>
      <vt:lpstr>Cambria Math</vt:lpstr>
      <vt:lpstr>Comic Sans MS</vt:lpstr>
      <vt:lpstr>Courier New</vt:lpstr>
      <vt:lpstr>굴림</vt:lpstr>
      <vt:lpstr>Symbol</vt:lpstr>
      <vt:lpstr>Times New Roman</vt:lpstr>
      <vt:lpstr>VNI-Helve</vt:lpstr>
      <vt:lpstr>Wingdings</vt:lpstr>
      <vt:lpstr>5_Pegasus</vt:lpstr>
      <vt:lpstr>Equation</vt:lpstr>
      <vt:lpstr>ĐẠI CƯƠNG VỀ ĐỒ THỊ</vt:lpstr>
      <vt:lpstr>Nội dung</vt:lpstr>
      <vt:lpstr>PowerPoint Presentation</vt:lpstr>
      <vt:lpstr>PowerPoint Presentation</vt:lpstr>
      <vt:lpstr>PowerPoint Presentation</vt:lpstr>
      <vt:lpstr>PowerPoint Presentation</vt:lpstr>
      <vt:lpstr>PowerPoint Presentation</vt:lpstr>
      <vt:lpstr>2. Các khái niệm cơ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Biểu diễn đồ thị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Đẳng cấu đồ thị</vt:lpstr>
      <vt:lpstr>4. Đẳng cấu đồ thị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Đường đi, chu trình</vt:lpstr>
      <vt:lpstr>PowerPoint Presentation</vt:lpstr>
      <vt:lpstr> Đếm số đường đi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Structs</dc:title>
  <dc:creator>Innovation</dc:creator>
  <cp:lastModifiedBy>AnhThi</cp:lastModifiedBy>
  <cp:revision>940</cp:revision>
  <cp:lastPrinted>2016-10-23T17:52:10Z</cp:lastPrinted>
  <dcterms:created xsi:type="dcterms:W3CDTF">2008-01-11T10:54:47Z</dcterms:created>
  <dcterms:modified xsi:type="dcterms:W3CDTF">2022-09-09T02:08:29Z</dcterms:modified>
</cp:coreProperties>
</file>