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4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F2929-6BE1-4CE6-883E-17867E0EF873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A067-6809-4E2C-8CBE-9D04F462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那为什么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Python Web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框架爱用容器做名字？其实是因为这些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Python Web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框架都是基于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WSGI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规范实现的，而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WSGI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不知从哪天起流行被读作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Whiskey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（威士忌），所以这两个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Python Web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框架才叫做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Bottle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Flask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，所以才有「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Web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开发，一次一滴」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A067-6809-4E2C-8CBE-9D04F46236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4461"/>
                </a:solidFill>
                <a:effectLst/>
              </a:rPr>
              <a:t>from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flask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446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Flask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app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828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Flask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__name__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)</a:t>
            </a:r>
            <a:r>
              <a:rPr lang="en-US" altLang="zh-CN" dirty="0"/>
              <a:t> </a:t>
            </a:r>
          </a:p>
          <a:p>
            <a:endParaRPr lang="en-US" altLang="zh-CN" dirty="0">
              <a:solidFill>
                <a:srgbClr val="888888"/>
              </a:solidFill>
              <a:effectLst/>
            </a:endParaRPr>
          </a:p>
          <a:p>
            <a:r>
              <a:rPr lang="en-US" altLang="zh-CN" dirty="0">
                <a:solidFill>
                  <a:srgbClr val="888888"/>
                </a:solidFill>
                <a:effectLst/>
              </a:rPr>
              <a:t>@app</a:t>
            </a:r>
            <a:r>
              <a:rPr lang="en-US" altLang="zh-CN" dirty="0">
                <a:solidFill>
                  <a:srgbClr val="5828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route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dirty="0">
                <a:solidFill>
                  <a:srgbClr val="4E9A06"/>
                </a:solidFill>
                <a:effectLst/>
              </a:rPr>
              <a:t>"/"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)</a:t>
            </a:r>
            <a:r>
              <a:rPr lang="en-US" altLang="zh-CN" dirty="0"/>
              <a:t> </a:t>
            </a:r>
          </a:p>
          <a:p>
            <a:r>
              <a:rPr lang="en-US" altLang="zh-CN" b="1" dirty="0">
                <a:solidFill>
                  <a:srgbClr val="004461"/>
                </a:solidFill>
                <a:effectLst/>
              </a:rPr>
              <a:t>def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hello_world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():</a:t>
            </a:r>
            <a:r>
              <a:rPr lang="en-US" altLang="zh-CN" dirty="0"/>
              <a:t> </a:t>
            </a:r>
          </a:p>
          <a:p>
            <a:r>
              <a:rPr lang="en-US" altLang="zh-CN" b="1" dirty="0">
                <a:solidFill>
                  <a:srgbClr val="004461"/>
                </a:solidFill>
                <a:effectLst/>
              </a:rPr>
              <a:t>    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E9A06"/>
                </a:solidFill>
                <a:effectLst/>
              </a:rPr>
              <a:t>"&lt;p&gt;Hello, World!&lt;/p&gt;"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A067-6809-4E2C-8CBE-9D04F46236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6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7FBA-FFF9-06DA-B265-822B6E5F3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9C844-7516-1585-E88C-57F323D03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1C0DD-FCFF-7432-044C-3C6A4412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8B53C-C261-93BB-0159-1752E0A7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67E8B-9093-8346-AEF3-B04B11BD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1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DD52B-C46D-A2B0-05DF-8C00C18C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F93FB-4F38-6471-3026-2D61869A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9F3F8-F9B5-24DC-19B4-F982378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48084-22F2-1828-F6A1-4F051D95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F4609-887F-7916-B3C5-51D70C34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74FA58-8B53-585A-D6FC-8746C76D4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B263F-5DE9-8EBE-0D7C-3EA7AEE55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9152-EDD9-8D4D-566B-541370ED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12922-C32B-B4A3-4D97-A77BFC47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E1C0D-29D7-035E-F356-4A1E860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97565-2DF7-8EBC-A609-B5A7A5F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AFB4E-BDDF-0799-176A-EBDE1D4F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31F01-35D5-44AA-8799-2B37C3C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95769-169A-1C57-9DD2-155A6204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F73F9-8890-6FEE-2CF9-05D2F7C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4DEA4-F23B-308E-80D6-5FCE7750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F772F-D6EC-5B36-7E4F-6D102C59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50A3E-F254-029E-C06F-6E0230C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1CA4C-E721-FC02-180A-19AFF30C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FF49E-11A7-0FF3-B4A0-E404341A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610CC-E5FD-AC78-9B98-97E4F9E7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036A2-2327-EDBC-5D8F-FA22155E4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DFDE8-8771-AB82-AD71-437C7BA8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31C49-C4DE-BF16-6AB2-D31334D4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ADC06-8BDC-2E01-DDCC-C82987CF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3EB35-5234-05CF-4A6B-49200C66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64B11-2E9F-AFBE-EB8C-6C6C10F2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8E6D-9F05-FFA4-CDDC-AA57E224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C43C6-E631-AFA9-9F7E-F8EF7C03C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52900-B012-57D1-A328-C7E77AA11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3B09F1-5A6B-FF46-6B17-B277A42B8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B4D6DF-1EEB-7978-A3D4-1EA45084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EE3C8-7BC3-9B05-00B0-46C55AFC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0BD8B-9BFF-B73E-E799-169F00A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5A59-B776-EA22-77A4-EEA8943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E5984-CF87-73CD-7226-BD595388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BE366C-B25C-37B3-AC2B-F89CA1ED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A9C1C-3BC5-EDBF-B44A-F03E4119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2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E7646-56F2-0FBD-B4F2-6B21F379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BB42C-59D5-3781-C602-6BA326A9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7F5F-4910-E4EA-0D72-CE59ABAC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4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59B8C-E884-7B02-82CE-91AE9B0F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283E9-4B8F-F15B-A622-42E40BEB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80BE4-B05D-AA16-0DA0-6067F35E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66BB8-092C-1B85-5732-0342EB8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293EA-9DAE-D358-C00B-031173D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CD22E-7523-8C11-897E-C0F12E5D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B901-9B76-26D2-3858-F355F356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0076D1-CBAD-C974-A008-652B0E2C6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13BE7-F095-F310-2240-288F0E63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BD49F-5446-8E6F-8DB3-1D8FFCB9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D54B0-29A0-66D2-CAFA-3AC02692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3DF30-1B7E-30EA-95D5-254CD82E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3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E52B5F-879E-D7CA-1E2E-0CCB4793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BE3D1-D676-92EE-B556-037524B6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E318-33CB-C2CA-2359-271525D70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20A8-E494-42A2-8D52-D6CCB22851AD}" type="datetimeFigureOut">
              <a:rPr lang="zh-CN" altLang="en-US" smtClean="0"/>
              <a:t>2023/2/27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44A7-24D8-6961-0119-2D614741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66235-40DD-F2E2-DF4F-4B81DC91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DC9C-3FDB-4C02-BFE8-8B118C16E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C911-B391-440F-8510-E524095E0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Web </a:t>
            </a:r>
            <a:r>
              <a:rPr lang="zh-CN" altLang="en-US" dirty="0"/>
              <a:t>开发</a:t>
            </a:r>
            <a:r>
              <a:rPr lang="en-US" altLang="zh-CN" dirty="0"/>
              <a:t>——Flask</a:t>
            </a:r>
            <a:r>
              <a:rPr lang="zh-CN" altLang="en-US" dirty="0"/>
              <a:t>快速入门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CCA862-8107-DBEE-6F0A-792288CD4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lask: web development, one drop at a time">
            <a:extLst>
              <a:ext uri="{FF2B5EF4-FFF2-40B4-BE49-F238E27FC236}">
                <a16:creationId xmlns:a16="http://schemas.microsoft.com/office/drawing/2014/main" id="{CA09AFB2-CF6B-6D7B-5382-84B93C1E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77" y="4568825"/>
            <a:ext cx="39909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2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5DC294-AE3C-2963-C3DE-E454EFB0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4544"/>
            <a:ext cx="4286250" cy="2352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3A1884-0210-2570-EBAC-5EEF7C41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96" y="485494"/>
            <a:ext cx="4095750" cy="2371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4E508C-4C6E-9BA3-87A6-705540E1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3429000"/>
            <a:ext cx="4152900" cy="2143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BCFA3A-0E29-848D-BC2D-7E244A4CB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96" y="3689256"/>
            <a:ext cx="4381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2E027-FDB2-2D5C-B5CB-66A616BD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 Flask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中分析 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URL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参数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A1756-AA28-20FF-0869-211EC40B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652F4-7A8C-9196-6766-0102518E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88" y="2064962"/>
            <a:ext cx="4248150" cy="3552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DE4F07-945E-EA60-BB10-F6324300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26" y="2607888"/>
            <a:ext cx="4000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2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中的动态路由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中动态路由是指带有参数的页面路径 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/prefix/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参数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dirty="0"/>
              <a:t>提供四种基本类型转换器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426979-A7EA-0E31-2637-57A70322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80" y="2951069"/>
            <a:ext cx="2628900" cy="1924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F471B1-32B9-1C85-3D42-D883E3CE6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97" y="2396004"/>
            <a:ext cx="2686805" cy="3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debug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程序可以运行在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Debug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模式下，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Debug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模式提供了如下功能：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当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程序出现错误时，在浏览器中提示错误的详细信息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修改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程序代码后，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程序会重新加载，不需要重启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程序，即可在浏览器中看到修改后的效果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调用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应用的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run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方法时，设置参数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Debug = True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，启动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程序的调试模式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057A1-2E31-0A11-8C0B-F1644CF6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73" y="5317470"/>
            <a:ext cx="2295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request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对象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服务端收到将客户端发送的数据后，封装形成一个请求对象，在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中，请求对象是一个模块变量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flask.request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，它包含了如下常用属性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54B979-F52E-38B3-5257-2F6C7752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987675"/>
            <a:ext cx="6915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9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jinja2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模板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F5D857-57F6-9742-11BB-562F892B7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621" y="3567097"/>
            <a:ext cx="2457450" cy="1876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E2C76A-1ADB-F3E8-B1F2-765C626E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3567097"/>
            <a:ext cx="1809750" cy="800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4785D0-BE32-3A94-0EF3-3D3348B55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4765490"/>
            <a:ext cx="2419350" cy="809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CD8BFD-9ACA-3C4F-F8E9-C27386FD6548}"/>
              </a:ext>
            </a:extLst>
          </p:cNvPr>
          <p:cNvSpPr txBox="1"/>
          <p:nvPr/>
        </p:nvSpPr>
        <p:spPr>
          <a:xfrm>
            <a:off x="1067362" y="1414478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浏览器访问网站时，服务端通常会返回一个包含各类信息的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html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页面。因为网页是动态的，页面中的某些信息需要根据不同的情况来进行调整，比如对登录和未登录用户显示不同的信息，所以页面需要在用户访问时根据程序逻辑动态生成。</a:t>
            </a:r>
            <a:endParaRPr lang="en-US" altLang="zh-CN" b="0" i="0" dirty="0">
              <a:solidFill>
                <a:srgbClr val="595959"/>
              </a:solidFill>
              <a:effectLst/>
              <a:latin typeface="Chinese Quote"/>
            </a:endParaRPr>
          </a:p>
          <a:p>
            <a:endParaRPr lang="en-US" altLang="zh-CN" b="0" i="0" dirty="0">
              <a:solidFill>
                <a:srgbClr val="595959"/>
              </a:solidFill>
              <a:effectLst/>
              <a:latin typeface="Chinese Quote"/>
            </a:endParaRPr>
          </a:p>
          <a:p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把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包含变量和运算逻辑的 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html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或其他格式的文本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叫做模板，执行这些变量替换和逻辑计算工作的过程被称为渲染，在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中，这个工作由模板渲染引擎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——jinja2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来完成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7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ORM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98" y="3429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访问关系数据库的传统方式是：拼接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SQL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语句。例如，向数据库中插入一条数据，根据要插入的数据拼接一条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SQL INSERT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语句。</a:t>
            </a:r>
            <a:endParaRPr lang="en-US" altLang="zh-CN" b="0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随着项目越来越大，通过拼接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SQL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语句访问数据库存在如下的问题</a:t>
            </a:r>
            <a:r>
              <a:rPr lang="zh-CN" altLang="en-US" dirty="0">
                <a:solidFill>
                  <a:srgbClr val="595959"/>
                </a:solidFill>
                <a:latin typeface="Chinese Quote"/>
              </a:rPr>
              <a:t>：</a:t>
            </a:r>
            <a:endParaRPr lang="en-US" altLang="zh-CN" dirty="0">
              <a:solidFill>
                <a:srgbClr val="595959"/>
              </a:solidFill>
              <a:latin typeface="Chinese Quot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1. 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繁琐易错</a:t>
            </a:r>
            <a:endParaRPr lang="en-US" altLang="zh-CN" b="1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2. 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SQL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语句重复利用率低</a:t>
            </a:r>
            <a:endParaRPr lang="en-US" altLang="zh-CN" b="1" dirty="0">
              <a:solidFill>
                <a:srgbClr val="595959"/>
              </a:solidFill>
              <a:latin typeface="Chinese Quot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3. 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安全漏洞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3E849-566C-D40A-94EE-B851BDFA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482911"/>
            <a:ext cx="9105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ORM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随着面向对象的软件开发方法发展，出现了对象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-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关系映射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(Object Relation Mapping)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模型，简称为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ORM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ORM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通过使用描述对象和数据库之间映射的元数据，将面向对象语言程序中的对象自动持久化到关系数据库中。</a:t>
            </a:r>
            <a:endParaRPr lang="en-US" altLang="zh-CN" b="0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>
              <a:buNone/>
            </a:pPr>
            <a:endParaRPr lang="en-US" altLang="zh-CN" dirty="0">
              <a:solidFill>
                <a:srgbClr val="595959"/>
              </a:solidFill>
              <a:latin typeface="Chinese Quot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595959"/>
                </a:solidFill>
                <a:effectLst/>
                <a:latin typeface="Chinese Quote"/>
              </a:rPr>
              <a:t>关系数据库中的表对应于面向对象中的类；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595959"/>
                </a:solidFill>
                <a:effectLst/>
                <a:latin typeface="Chinese Quote"/>
              </a:rPr>
              <a:t>关系数据库中的数据行（记录）对应于面向对象中的对象；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595959"/>
                </a:solidFill>
                <a:effectLst/>
                <a:latin typeface="Chinese Quote"/>
              </a:rPr>
              <a:t>关系数据库中的字段对应于面向对象中的属性。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222594E-6B1B-FFE7-D537-698D75FE772B}"/>
              </a:ext>
            </a:extLst>
          </p:cNvPr>
          <p:cNvGrpSpPr/>
          <p:nvPr/>
        </p:nvGrpSpPr>
        <p:grpSpPr>
          <a:xfrm>
            <a:off x="7762874" y="3402394"/>
            <a:ext cx="3688637" cy="2704338"/>
            <a:chOff x="8049745" y="3429000"/>
            <a:chExt cx="3688637" cy="2704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9A1FF71-ECD5-2E33-AFCF-217D0E4B4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745" y="3429000"/>
              <a:ext cx="3688637" cy="266756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37392D9-42EE-59A0-F861-03ADF993A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8866" y="5807075"/>
              <a:ext cx="849516" cy="326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95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FF7FA-FAFD-73CB-DAA2-D1BEB59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ORM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17F3-83F3-C154-2D32-E8ABC120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692E2-F700-E3BE-EDA5-14F8843C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5625"/>
            <a:ext cx="8991600" cy="1381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1101C3-0157-E37C-262C-5820FA99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77431"/>
            <a:ext cx="9039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DB04-CEE6-F84B-14AF-CC91B3CA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附录：装饰器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60C597-0211-4152-E3E8-2033AF52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83695"/>
            <a:ext cx="5200650" cy="412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255D96-339E-7AD8-7B0B-0654CFED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3695"/>
            <a:ext cx="5457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C0BB-B945-7703-7A1E-093ABA5D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中存在众多的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开发框架：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Tornado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Webpy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Web2py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Bottle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Pyramid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Zope2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等。近几年较为流行的，大概也就是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和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了。</a:t>
            </a:r>
            <a:endParaRPr lang="en-US" altLang="zh-CN" b="0" i="0" dirty="0">
              <a:solidFill>
                <a:srgbClr val="595959"/>
              </a:solidFill>
              <a:effectLst/>
              <a:latin typeface="Chinese Quote"/>
            </a:endParaRPr>
          </a:p>
        </p:txBody>
      </p:sp>
    </p:spTree>
    <p:extLst>
      <p:ext uri="{BB962C8B-B14F-4D97-AF65-F5344CB8AC3E}">
        <p14:creationId xmlns:p14="http://schemas.microsoft.com/office/powerpoint/2010/main" val="27980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6C58-F066-6184-D770-476C3F22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/>
              <a:t>CSRF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D84EC-F88E-F834-FCCB-D982C9D3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CSRF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是英文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Cross Site Request Forgery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的缩写，中文翻译为 “跨站请求伪造”，它是一种挟制用户在当前已登录的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应用程序上执行非本意的操作的攻击方法。</a:t>
            </a:r>
          </a:p>
          <a:p>
            <a:pPr algn="l"/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用户使用浏览器登录网站，通过身份验证后，来自该浏览器的请求会得到授权：在服务端可以执行新增数据、修改数据、删除数据等操作。但是，这样的身份验证机制存在一个漏洞：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只能保证请求发自某个登录用户的浏览器，却不能保证请求本身是用户自愿发出的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攻击者利用身份验证漏洞可以挟制用户在当前已登录的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应用程序上执行非本意的操作。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34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DB04-CEE6-F84B-14AF-CC91B3CA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/>
              <a:t>CSRF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95E77D-0AC9-F5ED-E3B7-F86FC0933330}"/>
              </a:ext>
            </a:extLst>
          </p:cNvPr>
          <p:cNvGrpSpPr/>
          <p:nvPr/>
        </p:nvGrpSpPr>
        <p:grpSpPr>
          <a:xfrm>
            <a:off x="4263418" y="1453577"/>
            <a:ext cx="3665164" cy="3630707"/>
            <a:chOff x="3775542" y="1801905"/>
            <a:chExt cx="5586413" cy="48504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3375826-7375-E860-0CBC-0A04F088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5542" y="1801905"/>
              <a:ext cx="5511894" cy="461602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00645B3-B911-7299-E935-390BD0FF0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7505" y="5871322"/>
              <a:ext cx="1314450" cy="781050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DE566A2-71CB-F818-508C-C546FD4C5B0D}"/>
              </a:ext>
            </a:extLst>
          </p:cNvPr>
          <p:cNvSpPr txBox="1"/>
          <p:nvPr/>
        </p:nvSpPr>
        <p:spPr>
          <a:xfrm>
            <a:off x="672353" y="5015547"/>
            <a:ext cx="8749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受害者的浏览器收到恶意的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HTML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后，执行恶意的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HTML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中的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Javascript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代码，自动向银行提出了一个转账请求。</a:t>
            </a:r>
          </a:p>
          <a:p>
            <a:pPr algn="l"/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银行网站收到转账请求后进行处理，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如果受害者没有退出银行网站的登录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，此次转账请求可以通过身份验证，可以正常完成转账的功能。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03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28F-BD6E-770B-DF88-43E46C86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/>
              <a:t>CSRF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A71A-AA95-573F-0357-79808BE9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CSRF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防御的方法：</a:t>
            </a:r>
            <a:endParaRPr lang="en-US" altLang="zh-CN" b="1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595959"/>
                </a:solidFill>
                <a:latin typeface="Chinese Quote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Chinese Quote"/>
              </a:rPr>
              <a:t>、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验证 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HTTP </a:t>
            </a:r>
            <a:r>
              <a:rPr lang="en-US" altLang="zh-CN" b="1" i="0" dirty="0" err="1">
                <a:solidFill>
                  <a:srgbClr val="595959"/>
                </a:solidFill>
                <a:effectLst/>
                <a:latin typeface="Chinese Quote"/>
              </a:rPr>
              <a:t>Referer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字段</a:t>
            </a:r>
            <a:endParaRPr lang="en-US" altLang="zh-CN" b="1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正常情况下，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Referer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字段和请求的地址是位于同一域名下的。如果是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CSRF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攻击发起的请求，那么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Referer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字段和请求的地址就不是同一域名了，因此，服务器通过验证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HTTP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Referer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字段就能识别出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CSRF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攻击。</a:t>
            </a:r>
            <a:endParaRPr lang="zh-CN" altLang="en-US" b="1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>
              <a:buNone/>
            </a:pP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2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、在请求中添加 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Token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并验证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用户访问某个安全相关的页面，例如银行的转账页面；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服务端生成一个随机的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Token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，放在用户的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Session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中；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在安全相关的页面附带上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Token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，返回给客户端；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用户提交请求后，服务端获取两个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Token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：验证表单中的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Token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、用户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Session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Token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，如果一致则为合法请求，不一致则识别为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CSRF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攻击</a:t>
            </a:r>
          </a:p>
          <a:p>
            <a:pPr marL="0" indent="0">
              <a:buNone/>
            </a:pPr>
            <a:endParaRPr lang="zh-CN" altLang="en-US" b="1" i="0" dirty="0">
              <a:solidFill>
                <a:srgbClr val="595959"/>
              </a:solidFill>
              <a:effectLst/>
              <a:latin typeface="Chinese Quot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47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1E87B-11BB-0E8F-D987-9C776BA9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40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是一个开放源代码的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应用框架，由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写成，它最初是被开发来用于管理一些以新闻内容为主的网站，即是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CMS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（内容管理系统）软件。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是一个遵循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MVC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设计模式的框架。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MVC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Model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View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Controller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三个单词的简写，分别代表模型、视图、控制器。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也是一个 遵循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MTV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设计模式的框架。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MTV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Model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Template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View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三个单词的简写，分别代表模型、模版、视图 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A83922-050F-04BD-C8CE-A27386F8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17" y="3906174"/>
            <a:ext cx="6716474" cy="4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D945-64B7-0189-FD2D-7FE1CE9F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955613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是一个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实现的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开发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微框架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，但是这个“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微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”并不代表着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功能比较简陋、有所欠缺。微框架中的 “微” 意味着：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旨在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保持核心简单而易于扩展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 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不会替用户做出太多决策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，比如使用何种数据库；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的选项（比如使用何种模板引擎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)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通常有多个，用户很容易替换。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默认情况下，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不包含数据库抽象层、模板引擎、身份认证或其它任何已有多种库可以胜任的功能，如下图所示。然而，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支持用扩展来给应用添加这些功能，应用程序可以很方便的集成这些扩展。众多的扩展提供了数据库集成、表单验证、上传处理、各种各样的开放认证技术等功能。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5DABD-229B-24F2-056F-6132C23C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31"/>
            <a:ext cx="10515600" cy="4351338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是一个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实现的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开发重框架。重框架中的 “重” 意味着，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除了实现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Web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框架的基本功能，内置了大量的模块与，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的架构相比，两者的区别很明显：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仅包含最核心的框架功能，没有集成数据库访问、模板引擎等功能；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不仅包含最核心的框架功能，还包含了数据库访问、模板引擎等功能。</a:t>
            </a:r>
          </a:p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9606D0-028D-64E1-821A-4D993AA57B56}"/>
              </a:ext>
            </a:extLst>
          </p:cNvPr>
          <p:cNvGrpSpPr/>
          <p:nvPr/>
        </p:nvGrpSpPr>
        <p:grpSpPr>
          <a:xfrm>
            <a:off x="2051435" y="3429000"/>
            <a:ext cx="3419475" cy="3133540"/>
            <a:chOff x="2051435" y="3429000"/>
            <a:chExt cx="3419475" cy="313354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0A8B5B-3654-1893-9304-34A36F7A2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435" y="3429000"/>
              <a:ext cx="3419475" cy="30194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907ED06-938F-60E5-85B9-1E043BDB9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1208" y="6048190"/>
              <a:ext cx="800100" cy="51435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716094-7137-B98A-52CC-DE8BB2A94624}"/>
              </a:ext>
            </a:extLst>
          </p:cNvPr>
          <p:cNvGrpSpPr/>
          <p:nvPr/>
        </p:nvGrpSpPr>
        <p:grpSpPr>
          <a:xfrm>
            <a:off x="7167376" y="3429000"/>
            <a:ext cx="3609975" cy="3150031"/>
            <a:chOff x="7140743" y="3429000"/>
            <a:chExt cx="3609975" cy="31500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CD803C6-2EB2-DE04-2016-3940CD295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743" y="3429000"/>
              <a:ext cx="3609975" cy="30194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001B3C0-AA38-10F4-ECAA-43FF40EF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2109" y="6064681"/>
              <a:ext cx="800100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00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049C9-5C0D-632F-7EBF-F74ED361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61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集成的功能模块包括：</a:t>
            </a:r>
          </a:p>
          <a:p>
            <a:pPr algn="l"/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对象关系映射 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(ORM, </a:t>
            </a:r>
            <a:r>
              <a:rPr lang="en-US" altLang="zh-CN" b="1" i="0" dirty="0" err="1">
                <a:solidFill>
                  <a:srgbClr val="595959"/>
                </a:solidFill>
                <a:effectLst/>
                <a:latin typeface="Chinese Quote"/>
              </a:rPr>
              <a:t>Ojbect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 Relation Model)</a:t>
            </a:r>
            <a:endParaRPr lang="zh-CN" altLang="en-US" b="0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以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类形式定义数据模型，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ORM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将模型与关系数据库关联，得到一个非常容易使用的数据库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API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，同时也可以在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中使用原始的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SQL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语句访问数据库。</a:t>
            </a:r>
          </a:p>
          <a:p>
            <a:pPr algn="l"/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表单处理</a:t>
            </a:r>
            <a:endParaRPr lang="zh-CN" altLang="en-US" b="0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可以方便的生成各种表单模型，实现表单的有效性检验，可以方便的从定义的模型实例生成相应的表单。</a:t>
            </a:r>
          </a:p>
          <a:p>
            <a:pPr algn="l"/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模板引擎</a:t>
            </a:r>
            <a:endParaRPr lang="zh-CN" altLang="en-US" b="0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模板用于编写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html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代码，更快更方便的完成页面开发，再通过在视图中渲染模板，将生成最终的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html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字符串返回给客户端浏览器。</a:t>
            </a:r>
          </a:p>
          <a:p>
            <a:pPr algn="l"/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后台管理系统</a:t>
            </a:r>
            <a:endParaRPr lang="zh-CN" altLang="en-US" b="0" i="0" dirty="0">
              <a:solidFill>
                <a:srgbClr val="595959"/>
              </a:solidFill>
              <a:effectLst/>
              <a:latin typeface="Chinese Quot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Django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自带一个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ADMIN site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，类似于内容管理系统，不需要再花大量的工作来创建用户和内容管理系统。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B889E-DEA0-2DF4-4E7F-E2835F29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59C98-F8E6-78B5-14BA-70472AA6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虚拟开发环境是一个隔离的运行环境，每个运行环境中包含有一套独立的组件：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解释器、各种第三方包。每个运行环境中包含的组件是私有的、不共享的，因此运行环境之间是隔离的。</a:t>
            </a:r>
          </a:p>
          <a:p>
            <a:pPr algn="l"/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使用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Python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开发一个项目，需要安装各种第三方包，项目有可能依赖特定版本的第三方包。例如，项目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A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依赖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3.5.3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版本的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redis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包，而项目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依赖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3.0.0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版本的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redis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包。通过为项目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A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和项目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分别设置一个虚拟开发环境，项目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A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的虚拟开发环境中包含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3.5.3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版本的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redis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包，项目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B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的虚拟开发环境中包含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3.0.0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版本的 </a:t>
            </a:r>
            <a:r>
              <a:rPr lang="en-US" altLang="zh-CN" b="0" i="0" dirty="0" err="1">
                <a:solidFill>
                  <a:srgbClr val="595959"/>
                </a:solidFill>
                <a:effectLst/>
                <a:latin typeface="Chinese Quote"/>
              </a:rPr>
              <a:t>redis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包，从而解决了第三方包的版本依赖问题。</a:t>
            </a: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D4B660-B175-D01F-2BEC-81603BC9A5F5}"/>
              </a:ext>
            </a:extLst>
          </p:cNvPr>
          <p:cNvGrpSpPr/>
          <p:nvPr/>
        </p:nvGrpSpPr>
        <p:grpSpPr>
          <a:xfrm>
            <a:off x="4505464" y="4931666"/>
            <a:ext cx="2571796" cy="1893043"/>
            <a:chOff x="4505464" y="4931666"/>
            <a:chExt cx="2571796" cy="189304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1FDBDA0-6564-23E9-9662-C734C15D0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5464" y="4931666"/>
              <a:ext cx="2463506" cy="174764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8B259D3-92C7-F7E8-46FB-2C790C73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8454" y="6505465"/>
              <a:ext cx="578806" cy="319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A66D2-C356-C0F9-E1CA-B81B2356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演示：一个最小的 </a:t>
            </a:r>
            <a:r>
              <a:rPr lang="en-US" altLang="zh-CN" b="1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595959"/>
                </a:solidFill>
                <a:effectLst/>
                <a:latin typeface="Chinese Quote"/>
              </a:rPr>
              <a:t>应用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948685-D76A-7CE7-2EA8-685870505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132" y="2158201"/>
            <a:ext cx="3250409" cy="1647316"/>
          </a:xfrm>
        </p:spPr>
      </p:pic>
      <p:pic>
        <p:nvPicPr>
          <p:cNvPr id="2051" name="Picture 3" descr="图片描述">
            <a:extLst>
              <a:ext uri="{FF2B5EF4-FFF2-40B4-BE49-F238E27FC236}">
                <a16:creationId xmlns:a16="http://schemas.microsoft.com/office/drawing/2014/main" id="{DC284C50-1DBB-8C8D-089A-1304BBBF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68" y="2158201"/>
            <a:ext cx="6667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41A9D4-4852-FF25-5C16-18586349BE4E}"/>
              </a:ext>
            </a:extLst>
          </p:cNvPr>
          <p:cNvSpPr txBox="1"/>
          <p:nvPr/>
        </p:nvSpPr>
        <p:spPr>
          <a:xfrm>
            <a:off x="901791" y="1788869"/>
            <a:ext cx="45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app.py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FDEB3-2998-F625-77BC-9C0055AB0A48}"/>
              </a:ext>
            </a:extLst>
          </p:cNvPr>
          <p:cNvSpPr txBox="1"/>
          <p:nvPr/>
        </p:nvSpPr>
        <p:spPr>
          <a:xfrm>
            <a:off x="838200" y="4074458"/>
            <a:ext cx="47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在控制台中，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Flask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应用输出如下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253D1-95A8-08F9-DF54-5212131F60C3}"/>
              </a:ext>
            </a:extLst>
          </p:cNvPr>
          <p:cNvSpPr txBox="1"/>
          <p:nvPr/>
        </p:nvSpPr>
        <p:spPr>
          <a:xfrm>
            <a:off x="5080337" y="17307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在浏览器中访问：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AAB740D-B9BD-F5E8-1C7B-1B660B25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12" y="4541971"/>
            <a:ext cx="60769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A4142-801F-C28E-3C4D-E0474395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Flask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中的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Chinese Quote"/>
              </a:rPr>
              <a:t>HTTP 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Chinese Quote"/>
              </a:rPr>
              <a:t>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CA293-A70A-FA6C-EEAA-2F842FF7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根据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HTTP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标准，常用的 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Chinese Quote"/>
              </a:rPr>
              <a:t>HTTP 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Chinese Quote"/>
              </a:rPr>
              <a:t>请求如下所示：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9A0F4-F2C4-66E3-5BE9-8373B885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47" y="2859975"/>
            <a:ext cx="5753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1635</Words>
  <Application>Microsoft Office PowerPoint</Application>
  <PresentationFormat>宽屏</PresentationFormat>
  <Paragraphs>86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Chinese Quote</vt:lpstr>
      <vt:lpstr>Helvetica Neue</vt:lpstr>
      <vt:lpstr>等线</vt:lpstr>
      <vt:lpstr>等线 Light</vt:lpstr>
      <vt:lpstr>Arial</vt:lpstr>
      <vt:lpstr>Consolas</vt:lpstr>
      <vt:lpstr>Office 主题​​</vt:lpstr>
      <vt:lpstr>Python Web 开发——Flask快速入门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环境搭建</vt:lpstr>
      <vt:lpstr>演示：一个最小的 Flask 应用</vt:lpstr>
      <vt:lpstr>Flask 中的 HTTP 方法</vt:lpstr>
      <vt:lpstr>PowerPoint 演示文稿</vt:lpstr>
      <vt:lpstr> Flask 中分析 URL 参数</vt:lpstr>
      <vt:lpstr>Flask 中的动态路由</vt:lpstr>
      <vt:lpstr>Flask 的 debug 模式</vt:lpstr>
      <vt:lpstr>Flask 的 request 对象</vt:lpstr>
      <vt:lpstr>Flask 的 jinja2 模板</vt:lpstr>
      <vt:lpstr>Flask 的 ORM 模型</vt:lpstr>
      <vt:lpstr>Flask 的 ORM 模型</vt:lpstr>
      <vt:lpstr>Flask 的 ORM 模型</vt:lpstr>
      <vt:lpstr>附录：装饰器</vt:lpstr>
      <vt:lpstr>附录：CSRF</vt:lpstr>
      <vt:lpstr>附录：CSRF</vt:lpstr>
      <vt:lpstr>附录：CSRF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开发——Flask快速入门</dc:title>
  <dc:creator>芝祥 王</dc:creator>
  <cp:lastModifiedBy>芝祥 王</cp:lastModifiedBy>
  <cp:revision>2</cp:revision>
  <dcterms:created xsi:type="dcterms:W3CDTF">2023-02-26T16:22:39Z</dcterms:created>
  <dcterms:modified xsi:type="dcterms:W3CDTF">2023-02-26T19:20:32Z</dcterms:modified>
</cp:coreProperties>
</file>