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5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D3F2-DA2F-425A-B214-7461CCFEA99C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2056-4E11-4C62-A3AF-8CF07AA3D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4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这种架构的好处是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Server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开启之后，任何一台电脑便可以作为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Client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Server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进行连接。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这种架构可以使得多个 主车能够运行在仿真场景里面。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同时，将更偏向于设计的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UE4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的场景设计和更偏向于自动驾驶技术的仿真设计分离，使得整个架构更加清晰。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在加载世界过程中未重新启动虚幻引擎。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Rigid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传感器的位置会根据其父项的位置严格更新。采用这种方式的话，摄像头传感器可能会有雪花出现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404040"/>
                </a:solidFill>
                <a:effectLst/>
                <a:latin typeface="-apple-system"/>
              </a:rPr>
              <a:t>SpringArm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运动的加速和减速都会有轻微的放宽，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建议用这个录制演示视频，移动平稳</a:t>
            </a:r>
          </a:p>
          <a:p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示例生成一个摄像头传感器，将其附加到车辆上，并告诉摄像头将生成的图像保存到磁盘示例生成一个摄像头传感器，将其附加到车辆上，并告诉摄像头将生成的图像保存到磁盘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示例将移动旁观者演员，以将视线指向所需的车辆。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2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自动驾驶模块是硬编码的，不是基于机器学习的。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2056-4E11-4C62-A3AF-8CF07AA3D9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4974-6897-194C-9724-D87091CDC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3B9EB-F4A7-F831-1D10-CCD19F86C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4BFD7-2415-3552-7103-3649D15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C8B83-A4F7-6563-5DEA-D6560253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2F3D8-8A7C-54B4-D82A-CF3B93C5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C77C0-0574-8A80-2556-267C4659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F22AB-F6DA-DABB-3F17-5997C8FB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933FD-15F4-A1C8-8E99-5EB1AFAD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D5E59-0574-0DAE-9110-CFBF082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C1E4-F211-1805-08D1-59DC90BD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DC1B6-B2DC-32DE-63B8-EF093655F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F996E-3799-5D47-5E02-5525465D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E02CB-7B5C-86C3-BF10-30AE40EC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8D7E7-4BE4-2C61-FAEF-D3D81073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5E06E-668C-BDAC-5F7C-1332A7C7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18B53-6545-2B8D-F999-AAF98918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30069-1110-F8C6-79DF-7B283BF5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2F003-56F7-0351-41D7-7F25BDBD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A2030-A068-E353-A354-4CE49BF9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758BB-433E-99EE-6612-FBDE526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07F9-6219-06F8-4EF7-1F0401C9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CB36F-194E-B8E7-30DA-8DA38379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17A0F-FE1C-7E99-7803-E65E37C0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72660-FFC2-2E88-9E1A-C6E440CA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B5A37-CE91-69C5-43AC-27E9571C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0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5C5EF-BBC8-6C03-F175-C43C096C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5C36C-DD4C-EA27-262A-825C34ADA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7706B-6DEA-CEDD-DC50-EDF94A202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CCC66-FEEF-E400-5865-6932F8AE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CBF7-8460-C856-1039-4D17388E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4DBC4-BF36-E1FB-315B-97113934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638A-2784-A8A9-DD81-01F0682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0C7D3-458C-27EE-AEBF-57A1CB91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E4FC4-7BB2-D3D2-9990-4D709291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A36D7-EF49-CFD2-CC93-A3CE22A0F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0B2C1-43CB-9172-9F9C-F02D9D5A3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8E03A0-47BC-9FF3-D7A9-BD5BC7F3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05A4A5-983F-8855-4381-9D646215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E93EF-6CBA-45C9-C96F-C9BDE5E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8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E24F-E73F-4099-C67C-C5A2C7C8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38132-E17C-3503-DAC1-B847B3DA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07674-3E4E-AD96-4B0B-060E760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279A46-8306-8734-3E74-21E6C5B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26A4F-A15A-06E4-0BA9-E8C13B10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D1E8A-5912-243B-B660-E50B42E7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AA50E-B787-F262-00DC-0659750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2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12C62-DCFF-B095-74FD-41EF2CD4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C34DF-F69F-26D0-94F3-F15A29287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ED707-D925-31E5-64D6-52F01BE9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ACA6B2-85EF-34FA-79D0-EA015BDC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5EFC2-FD53-1AD0-2DC9-1F2F8EC1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B3D24-A0F1-03FF-C3EC-2FE190C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146F-A5E2-1647-D6EA-F42B8CFD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6621A-D797-FA02-F8FA-869BCC46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7519C-8347-3095-D6CB-B882724F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7C0E4-08AF-EAB8-92CB-0754953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7A727-0E8D-5645-59E3-330DF23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3D8DC-DE86-5A7A-1421-C2E5D716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8167E-1BEC-4B39-3106-365FA649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EB283-18A9-42C0-8633-61A15B69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6916A-EBBF-C35A-1AB5-BBE55B08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6FF9-5A0B-41A5-96A0-E945DDE3526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A3F90-4661-50E0-CB43-A96B821F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82AF2-8C17-B5F4-B841-833E4511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E23-833C-4469-B706-AFB39F0B9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50669491" TargetMode="External"/><Relationship Id="rId2" Type="http://schemas.openxmlformats.org/officeDocument/2006/relationships/hyperlink" Target="https://bbs.carla.org.cn/document/34876387b64845899a948fbf8c2a73be/1/d1c2b5e683904c46a879912e5d4d7712/fa889935cccf44c1b09e8d8b084cac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a.readthedocs.io/en/latest/start_quickstart/#b-package-installation" TargetMode="External"/><Relationship Id="rId2" Type="http://schemas.openxmlformats.org/officeDocument/2006/relationships/hyperlink" Target="https://carla.readthedocs.io/en/latest/start_quickstart/#a-debian-carla-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rla-simulator/carla/blob/master/Docs/download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3EE4-F2C1-30BC-225B-002CD0BE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 </a:t>
            </a:r>
            <a:r>
              <a:rPr lang="en-US" altLang="zh-CN" dirty="0"/>
              <a:t>API </a:t>
            </a:r>
            <a:r>
              <a:rPr lang="zh-CN" altLang="en-US" dirty="0"/>
              <a:t>学习分享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EED6C-2CCC-941F-4ED0-15CCE5C5F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06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A2CA-A5D6-D40C-1E48-EF6A1373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C16D-E5DA-42B3-4B60-4D3B6F5A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effectLst/>
                <a:latin typeface="-apple-system"/>
              </a:rPr>
              <a:t>世界</a:t>
            </a:r>
            <a:r>
              <a:rPr lang="zh-CN" altLang="en-US" b="0" i="0" dirty="0">
                <a:effectLst/>
                <a:latin typeface="-apple-system"/>
              </a:rPr>
              <a:t>是代表模拟的对象。 它作为一个抽象层，包含生成</a:t>
            </a:r>
            <a:r>
              <a:rPr lang="en-US" altLang="zh-CN" b="0" i="0" dirty="0">
                <a:effectLst/>
                <a:latin typeface="-apple-system"/>
              </a:rPr>
              <a:t>actors</a:t>
            </a:r>
            <a:r>
              <a:rPr lang="zh-CN" altLang="en-US" b="0" i="0" dirty="0">
                <a:effectLst/>
                <a:latin typeface="-apple-system"/>
              </a:rPr>
              <a:t>、改变天气、获取世界当前状态等的主要方法，可用于访问模拟中的对象，例如天气、车辆、交通信号灯、建筑物和使用其多种方法的地图。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5E65A4-709D-B3DB-5697-B6DB5AE9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632489"/>
            <a:ext cx="9858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6D28A-5AC6-EC3D-A28A-9F80187C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6D364-91F1-4B23-5FDA-F280079E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effectLst/>
                <a:latin typeface="-apple-system"/>
              </a:rPr>
              <a:t>世界可以访问一些用于模拟的高级配置。 包括渲染条件、模拟时间步长以及客户端和服务器之间的同步。 可以利用助手类 </a:t>
            </a:r>
            <a:r>
              <a:rPr lang="en-US" altLang="zh-CN" b="0" i="0" dirty="0" err="1">
                <a:effectLst/>
                <a:latin typeface="-apple-system"/>
              </a:rPr>
              <a:t>carla.WorldSettings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设置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 latinLnBrk="1"/>
            <a:r>
              <a:rPr lang="zh-CN" altLang="en-US" b="0" i="0" dirty="0">
                <a:effectLst/>
                <a:latin typeface="-apple-system"/>
              </a:rPr>
              <a:t>默认的 </a:t>
            </a:r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以最佳图形质量、可变时间步长和异步运行。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9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7BA33-80D5-08DD-2569-7A243B7C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演员和蓝图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1C271-3EF3-1DF9-C0F0-BC1F239D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-apple-system"/>
              </a:rPr>
              <a:t>演员</a:t>
            </a:r>
            <a:r>
              <a:rPr lang="zh-CN" altLang="en-US" b="0" i="0" dirty="0">
                <a:effectLst/>
                <a:latin typeface="-apple-system"/>
              </a:rPr>
              <a:t>是在模拟中执行动作的元素，包括车辆和步行者，还包括传感器、交通标志、交通灯和观众。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1" i="0" dirty="0">
                <a:effectLst/>
                <a:latin typeface="-apple-system"/>
              </a:rPr>
              <a:t>蓝图</a:t>
            </a:r>
            <a:r>
              <a:rPr lang="zh-CN" altLang="en-US" b="0" i="0" dirty="0">
                <a:effectLst/>
                <a:latin typeface="-apple-system"/>
              </a:rPr>
              <a:t>是生成元素所必需的已经制作好的布局。 基本上是具有动画和属性的一组模型。 其中一些属性可以由用户自定义，而另一些则不能。这些属性包括车辆颜色、激光雷达传感器中的通道数量、步行者的速度等等。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72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D7002-FD5D-F01C-150D-F0232BE5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C87DB-9360-646C-E173-490D471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-apple-system"/>
              </a:rPr>
              <a:t>carla.BlueprintLibrary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类包含一个 </a:t>
            </a:r>
            <a:r>
              <a:rPr lang="en-US" altLang="zh-CN" b="0" i="0" dirty="0" err="1">
                <a:effectLst/>
                <a:latin typeface="-apple-system"/>
              </a:rPr>
              <a:t>carla.ActorBlueprint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元素列表。 世界对象可以提供对它的访问。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蓝图有一个 </a:t>
            </a:r>
            <a:r>
              <a:rPr lang="en-US" altLang="zh-CN" b="0" i="0" dirty="0">
                <a:effectLst/>
                <a:latin typeface="-apple-system"/>
              </a:rPr>
              <a:t>ID </a:t>
            </a:r>
            <a:r>
              <a:rPr lang="zh-CN" altLang="en-US" b="0" i="0" dirty="0">
                <a:effectLst/>
                <a:latin typeface="-apple-system"/>
              </a:rPr>
              <a:t>来识别它们以及由此产生的演员。 可以读取该库以查找特定 </a:t>
            </a:r>
            <a:r>
              <a:rPr lang="en-US" altLang="zh-CN" b="0" i="0" dirty="0">
                <a:effectLst/>
                <a:latin typeface="-apple-system"/>
              </a:rPr>
              <a:t>ID</a:t>
            </a:r>
            <a:r>
              <a:rPr lang="zh-CN" altLang="en-US" b="0" i="0" dirty="0">
                <a:effectLst/>
                <a:latin typeface="-apple-system"/>
              </a:rPr>
              <a:t>、随机选择蓝图或使用通配符模式过滤结果。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A14AD-AB84-566B-C050-20F43CDD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762250"/>
            <a:ext cx="9972675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3F33A3-E3F4-2154-F56D-92BFB6D8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6" y="4672013"/>
            <a:ext cx="9915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B926-CA40-0276-B599-5C635308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蓝图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17E80-9C26-25C0-6180-46ED484F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每个 </a:t>
            </a:r>
            <a:r>
              <a:rPr lang="en-US" altLang="zh-CN" b="0" i="0" dirty="0" err="1">
                <a:effectLst/>
                <a:latin typeface="-apple-system"/>
              </a:rPr>
              <a:t>carla.ActorBlueprint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都有一系列 </a:t>
            </a:r>
            <a:r>
              <a:rPr lang="en-US" altLang="zh-CN" b="0" i="0" dirty="0" err="1">
                <a:effectLst/>
                <a:latin typeface="-apple-system"/>
              </a:rPr>
              <a:t>carla.ActorAttribute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可以获取和设置。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属性中有一个 </a:t>
            </a:r>
            <a:r>
              <a:rPr lang="en-US" altLang="zh-CN" b="0" i="0" dirty="0" err="1">
                <a:effectLst/>
                <a:latin typeface="-apple-system"/>
              </a:rPr>
              <a:t>carla.ActorAttributeType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变量。 可用推荐值列表修改属性。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3D623D-D5F0-76CC-D74B-769B68BA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85040"/>
            <a:ext cx="9944100" cy="1247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D38121-195E-F8E1-499F-EAFBEECF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165725"/>
            <a:ext cx="99822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54207-8658-0DE8-22B0-E4B0CA0A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658AA-C1FF-DAD3-1B25-3DB581A1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世界对象负责生成</a:t>
            </a:r>
            <a:r>
              <a:rPr lang="en-US" altLang="zh-CN" b="0" i="0" dirty="0">
                <a:effectLst/>
                <a:latin typeface="-apple-system"/>
              </a:rPr>
              <a:t>actors</a:t>
            </a:r>
            <a:r>
              <a:rPr lang="zh-CN" altLang="en-US" b="0" i="0" dirty="0">
                <a:effectLst/>
                <a:latin typeface="-apple-system"/>
              </a:rPr>
              <a:t>并跟踪它们。 生成只需要一个蓝图和一个 </a:t>
            </a:r>
            <a:r>
              <a:rPr lang="en-US" altLang="zh-CN" b="0" i="0" dirty="0" err="1">
                <a:effectLst/>
                <a:latin typeface="-apple-system"/>
              </a:rPr>
              <a:t>carla.Transform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来说明 </a:t>
            </a:r>
            <a:r>
              <a:rPr lang="en-US" altLang="zh-CN" b="0" i="0" dirty="0">
                <a:effectLst/>
                <a:latin typeface="-apple-system"/>
              </a:rPr>
              <a:t>Actor </a:t>
            </a:r>
            <a:r>
              <a:rPr lang="zh-CN" altLang="en-US" b="0" i="0" dirty="0">
                <a:effectLst/>
                <a:latin typeface="-apple-system"/>
              </a:rPr>
              <a:t>的位置和旋转。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有两种不同的方法来产生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dirty="0" err="1">
                <a:latin typeface="-apple-system"/>
              </a:rPr>
              <a:t>spawn_actor</a:t>
            </a:r>
            <a:r>
              <a:rPr lang="en-US" altLang="zh-CN" dirty="0">
                <a:latin typeface="-apple-system"/>
              </a:rPr>
              <a:t>() raises an exception if the spawning fails.</a:t>
            </a:r>
          </a:p>
          <a:p>
            <a:pPr lvl="1"/>
            <a:r>
              <a:rPr lang="en-US" altLang="zh-CN" dirty="0" err="1">
                <a:latin typeface="-apple-system"/>
              </a:rPr>
              <a:t>try_spawn_actor</a:t>
            </a:r>
            <a:r>
              <a:rPr lang="en-US" altLang="zh-CN" dirty="0">
                <a:latin typeface="-apple-system"/>
              </a:rPr>
              <a:t>() returns None if the spawning fails.</a:t>
            </a: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41D548-B088-848D-D873-4BB26360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158816"/>
            <a:ext cx="9944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0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5319-5CE7-84C5-F28D-278356E0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E1475-4280-DD61-5393-69D45CA3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如果在生成在指定位置发生碰撞，</a:t>
            </a:r>
            <a:r>
              <a:rPr lang="en-US" altLang="zh-CN" b="0" i="0" dirty="0">
                <a:effectLst/>
                <a:latin typeface="-apple-system"/>
              </a:rPr>
              <a:t>actor </a:t>
            </a:r>
            <a:r>
              <a:rPr lang="zh-CN" altLang="en-US" b="0" i="0" dirty="0">
                <a:effectLst/>
                <a:latin typeface="-apple-system"/>
              </a:rPr>
              <a:t>将不会生成。 可以尝试避免这些不希望的生成碰撞。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map.get_spawn_points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用于车辆。 返回推荐的生成点列表。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world.get_random_location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用于行人。 返回人行道上的随机点。 同样的方法用于为步行者设置目标位置。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en-US" altLang="zh-CN" b="0" i="0" dirty="0">
              <a:effectLst/>
              <a:latin typeface="-apple-system"/>
            </a:endParaRPr>
          </a:p>
          <a:p>
            <a:pPr lvl="1"/>
            <a:endParaRPr lang="en-US" altLang="zh-CN" dirty="0">
              <a:latin typeface="-apple-system"/>
            </a:endParaRPr>
          </a:p>
          <a:p>
            <a:pPr lvl="1"/>
            <a:endParaRPr lang="zh-CN" altLang="en-US" b="0" i="0" dirty="0">
              <a:effectLst/>
              <a:latin typeface="-apple-system"/>
            </a:endParaRPr>
          </a:p>
          <a:p>
            <a:pPr lvl="1"/>
            <a:endParaRPr lang="zh-CN" altLang="en-US" b="0" i="0" dirty="0">
              <a:effectLst/>
              <a:latin typeface="-apple-system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D8C1A-9B07-B9A8-6F9A-2FADABE4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109912"/>
            <a:ext cx="9886950" cy="63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67E00-B44A-214B-D06F-6E93350F4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584699"/>
            <a:ext cx="9896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47024-F48C-F44C-12AE-2C3D2637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A34F-E99B-F0C5-535B-C8216A61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一个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在生成时可以附加到另一个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上。 </a:t>
            </a:r>
            <a:r>
              <a:rPr lang="en-US" altLang="zh-CN" b="0" i="0" dirty="0">
                <a:effectLst/>
                <a:latin typeface="-apple-system"/>
              </a:rPr>
              <a:t>Actor</a:t>
            </a:r>
            <a:r>
              <a:rPr lang="zh-CN" altLang="en-US" b="0" i="0" dirty="0">
                <a:effectLst/>
                <a:latin typeface="-apple-system"/>
              </a:rPr>
              <a:t>会跟随他们所依附的</a:t>
            </a:r>
            <a:r>
              <a:rPr lang="en-US" altLang="zh-CN" b="0" i="0" dirty="0">
                <a:effectLst/>
                <a:latin typeface="-apple-system"/>
              </a:rPr>
              <a:t>parent</a:t>
            </a:r>
            <a:r>
              <a:rPr lang="zh-CN" altLang="en-US" b="0" i="0" dirty="0">
                <a:effectLst/>
                <a:latin typeface="-apple-system"/>
              </a:rPr>
              <a:t>。 这对传感器特别有用。 依附可以是刚性的（适合检索精确数据），也可以是弹性的。 </a:t>
            </a:r>
            <a:r>
              <a:rPr lang="zh-CN" altLang="en-US" dirty="0">
                <a:latin typeface="-apple-system"/>
              </a:rPr>
              <a:t>可以</a:t>
            </a:r>
            <a:r>
              <a:rPr lang="zh-CN" altLang="en-US" b="0" i="0" dirty="0">
                <a:effectLst/>
                <a:latin typeface="-apple-system"/>
              </a:rPr>
              <a:t>由助手类 </a:t>
            </a:r>
            <a:r>
              <a:rPr lang="en-US" altLang="zh-CN" b="0" i="0" dirty="0" err="1">
                <a:effectLst/>
                <a:latin typeface="-apple-system"/>
              </a:rPr>
              <a:t>carla.AttachmentType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定义。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生成后，世界对象会将演员添加到列表中。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9A835A-37CE-62B1-3AFA-9ED009FC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4062413"/>
            <a:ext cx="9963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186C2-BB9B-AAE3-43E2-AB4726E4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4B52-0278-6FE3-A902-2A616054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-apple-system"/>
              </a:rPr>
              <a:t>carla.Actor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主要由 </a:t>
            </a:r>
            <a:r>
              <a:rPr lang="en-US" altLang="zh-CN" b="0" i="0" dirty="0">
                <a:effectLst/>
                <a:latin typeface="-apple-system"/>
              </a:rPr>
              <a:t>get()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>
                <a:effectLst/>
                <a:latin typeface="-apple-system"/>
              </a:rPr>
              <a:t>set() </a:t>
            </a:r>
            <a:r>
              <a:rPr lang="zh-CN" altLang="en-US" b="0" i="0" dirty="0">
                <a:effectLst/>
                <a:latin typeface="-apple-system"/>
              </a:rPr>
              <a:t>方法组成，用于管理地图周围的演员。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可以禁用演员的物理特性以将其冻结在适当的位置。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920BAA-8AC5-C13B-DC1D-567AA724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16055"/>
            <a:ext cx="9944100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A5260-3AC3-B79E-23AD-D981B4BA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5220997"/>
            <a:ext cx="9915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0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8AD61-6B6B-D9F3-0D59-8A550B3E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3EBC4-3CD7-83A4-A165-EA287D72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当 </a:t>
            </a:r>
            <a:r>
              <a:rPr lang="en-US" altLang="zh-CN" b="0" i="0" dirty="0">
                <a:effectLst/>
                <a:latin typeface="-apple-system"/>
              </a:rPr>
              <a:t>Python </a:t>
            </a:r>
            <a:r>
              <a:rPr lang="zh-CN" altLang="en-US" b="0" i="0" dirty="0">
                <a:effectLst/>
                <a:latin typeface="-apple-system"/>
              </a:rPr>
              <a:t>脚本完成时，</a:t>
            </a:r>
            <a:r>
              <a:rPr lang="en-US" altLang="zh-CN" b="0" i="0" dirty="0">
                <a:effectLst/>
                <a:latin typeface="-apple-system"/>
              </a:rPr>
              <a:t>Actor </a:t>
            </a:r>
            <a:r>
              <a:rPr lang="zh-CN" altLang="en-US" b="0" i="0" dirty="0">
                <a:effectLst/>
                <a:latin typeface="-apple-system"/>
              </a:rPr>
              <a:t>不会</a:t>
            </a:r>
            <a:r>
              <a:rPr lang="zh-CN" altLang="en-US" dirty="0">
                <a:latin typeface="-apple-system"/>
              </a:rPr>
              <a:t>自动</a:t>
            </a:r>
            <a:r>
              <a:rPr lang="zh-CN" altLang="en-US" b="0" i="0" dirty="0">
                <a:effectLst/>
                <a:latin typeface="-apple-system"/>
              </a:rPr>
              <a:t>销毁。 需要进行销毁操作。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3CDCC-3684-B3F9-76BB-4C2692E8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89476"/>
            <a:ext cx="9963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706E-74C4-F967-5BA2-9CB0B2C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Carla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6F7A2-F363-009D-CB6D-F6B11B7C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是一个开源的自动驾驶模拟器；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的主要目标之一是帮助实现自动驾驶研发的简易化，成为用户可以轻松访问和定制的工具；</a:t>
            </a:r>
            <a:endParaRPr lang="en-US" altLang="zh-CN" dirty="0"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基于虚幻引擎运行模拟，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支持各种自动驾驶仿真标准或规则，比如</a:t>
            </a:r>
            <a:r>
              <a:rPr lang="en-US" altLang="zh-CN" b="0" i="0" dirty="0" err="1">
                <a:effectLst/>
                <a:latin typeface="-apple-system"/>
              </a:rPr>
              <a:t>OpenDRIVE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标准；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提供了</a:t>
            </a:r>
            <a:r>
              <a:rPr lang="en-US" altLang="zh-CN" dirty="0">
                <a:latin typeface="-apple-system"/>
              </a:rPr>
              <a:t>C++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>
                <a:latin typeface="-apple-system"/>
              </a:rPr>
              <a:t>Python</a:t>
            </a:r>
            <a:r>
              <a:rPr lang="zh-CN" altLang="en-US" dirty="0">
                <a:latin typeface="-apple-system"/>
              </a:rPr>
              <a:t>的</a:t>
            </a:r>
            <a:r>
              <a:rPr lang="en-US" altLang="zh-CN" dirty="0">
                <a:latin typeface="-apple-system"/>
              </a:rPr>
              <a:t>API</a:t>
            </a:r>
            <a:r>
              <a:rPr lang="zh-CN" altLang="en-US" dirty="0">
                <a:latin typeface="-apple-system"/>
              </a:rPr>
              <a:t>来对模拟进行控制。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543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10A6-1B5A-439E-48EC-8190F96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EB74-F1D7-47D6-9591-006BB909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传感器</a:t>
            </a:r>
            <a:r>
              <a:rPr lang="zh-CN" altLang="en-US" b="0" i="0" dirty="0">
                <a:effectLst/>
                <a:latin typeface="-apple-system"/>
              </a:rPr>
              <a:t>是产生数据流的参与者。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传感器也有蓝图。 设置属性至关重要。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大多数传感器将连接到车辆上以收集有关其周围环境的信息。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传感器监听数据。 当接收到数据时，可以调用一个用 </a:t>
            </a:r>
            <a:r>
              <a:rPr lang="en-US" altLang="zh-CN" b="0" i="0" dirty="0">
                <a:effectLst/>
                <a:latin typeface="-apple-system"/>
              </a:rPr>
              <a:t>Lambda </a:t>
            </a:r>
            <a:r>
              <a:rPr lang="zh-CN" altLang="en-US" b="0" i="0" dirty="0">
                <a:effectLst/>
                <a:latin typeface="-apple-system"/>
              </a:rPr>
              <a:t>表达式。</a:t>
            </a: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DC614-39B9-8D1D-1AEF-DD648236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385291"/>
            <a:ext cx="98583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39AD-E2AE-F4D2-518A-283A8916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8DA45-1598-C645-71F2-C6C2256A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旁观者</a:t>
            </a:r>
            <a:r>
              <a:rPr lang="zh-CN" altLang="en-US" b="0" i="0" dirty="0">
                <a:effectLst/>
                <a:latin typeface="-apple-system"/>
              </a:rPr>
              <a:t>是由虚幻引擎放置以提供游戏内视角。 它可以用来移动模拟器窗口的视图。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A885C-87DE-F4DE-D1CD-921E9214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847541"/>
            <a:ext cx="9915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0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998A5-BF2A-ABD4-A4C7-EC0AC437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AE82-DEE9-1A79-DDFA-05199B66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effectLst/>
                <a:latin typeface="-apple-system"/>
              </a:rPr>
              <a:t>车辆</a:t>
            </a:r>
            <a:r>
              <a:rPr lang="zh-CN" altLang="en-US" b="0" i="0" dirty="0">
                <a:effectLst/>
                <a:latin typeface="-apple-system"/>
              </a:rPr>
              <a:t>是一种特殊类型的演员。 它包含模拟轮式车辆物理特性的特殊内部组件。 这是通过应用四种不同的控件来实现的：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 err="1">
                <a:effectLst/>
                <a:latin typeface="-apple-system"/>
              </a:rPr>
              <a:t>carla.VehicleControl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为油门、转向、刹车等驾驶命令提供输入。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 err="1">
                <a:effectLst/>
                <a:latin typeface="-apple-system"/>
              </a:rPr>
              <a:t>carla.VehiclePhysicsControl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定义了车辆的物理属性并包含另外两个控制器：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carla.GearPhysicsControl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控制齿轮。</a:t>
            </a:r>
          </a:p>
          <a:p>
            <a:pPr lvl="1"/>
            <a:r>
              <a:rPr lang="en-US" altLang="zh-CN" b="0" i="0" dirty="0" err="1">
                <a:effectLst/>
                <a:latin typeface="-apple-system"/>
              </a:rPr>
              <a:t>carla.WheelPhysicsControl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提供对每个车轮的特定控制。</a:t>
            </a:r>
          </a:p>
          <a:p>
            <a:endParaRPr lang="zh-CN" altLang="en-US" b="0" i="0" dirty="0">
              <a:effectLst/>
              <a:latin typeface="-apple-system"/>
            </a:endParaRPr>
          </a:p>
          <a:p>
            <a:endParaRPr lang="zh-CN" alt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8D37C5-D7BA-10A7-0634-C6070DF5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3266641"/>
            <a:ext cx="9934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E042-5763-D2F8-10B0-6B98C71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77C81-60E8-A4FD-4105-C261C666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车辆有一个 </a:t>
            </a:r>
            <a:r>
              <a:rPr lang="en-US" altLang="zh-CN" b="0" i="0" dirty="0" err="1">
                <a:effectLst/>
                <a:latin typeface="-apple-system"/>
              </a:rPr>
              <a:t>carla.BoundingBox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封装它们。 此边界框允许将物理应用到车辆并检测碰撞。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通过启用扫描轮碰撞参数可以改善车轮的物理特性。 默认的车轮物理场对每个车轮使用从轴到地板的单射线投射，但是当启用扫描车轮碰撞时，会检查车轮的整个体积以防止碰撞。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4FEF4-9A74-C178-A27E-EFC1FCDB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05112"/>
            <a:ext cx="9915525" cy="1247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5006E0-67A4-1746-F2C8-995B9D23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5437188"/>
            <a:ext cx="9896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A680-3D77-1563-5108-13D2724A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演员类型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8036F-FD45-B6C9-6464-6F267421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车辆包括几个独有的功能：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自动驾驶模式将为车辆订阅交通管理器以模拟真实的城市状况。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车灯必须由用户打开和关闭。 每辆车都有一组在 </a:t>
            </a:r>
            <a:r>
              <a:rPr lang="en-US" altLang="zh-CN" b="0" i="0" dirty="0" err="1">
                <a:effectLst/>
                <a:latin typeface="-apple-system"/>
              </a:rPr>
              <a:t>carla.VehicleLightState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中列出的灯。 并非所有车辆都集成了照明灯。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815FF2-1E44-D3A2-C431-07A0D65C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04127"/>
            <a:ext cx="99060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FC0510-CD51-5E7A-4841-5157DE9E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5144006"/>
            <a:ext cx="9915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8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8AAE-47BA-9A3A-CFA6-651E4BBF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C01A1-7A0C-D7E8-F3F5-055C8564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Actors (</a:t>
            </a:r>
            <a:r>
              <a:rPr lang="en-US" altLang="zh-CN" dirty="0" err="1">
                <a:hlinkClick r:id="rId2"/>
              </a:rPr>
              <a:t>carla.org.c</a:t>
            </a:r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Carla Python </a:t>
            </a:r>
            <a:r>
              <a:rPr lang="zh-CN" altLang="en-US" dirty="0">
                <a:hlinkClick r:id="rId3"/>
              </a:rPr>
              <a:t>的 </a:t>
            </a:r>
            <a:r>
              <a:rPr lang="en-US" altLang="zh-CN" dirty="0">
                <a:hlinkClick r:id="rId3"/>
              </a:rPr>
              <a:t>API </a:t>
            </a:r>
            <a:r>
              <a:rPr lang="zh-CN" altLang="en-US" dirty="0">
                <a:hlinkClick r:id="rId3"/>
              </a:rPr>
              <a:t>架构设计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r>
              <a:rPr lang="en-US" altLang="zh-CN" dirty="0">
                <a:hlinkClick r:id="rId2"/>
              </a:rPr>
              <a:t>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55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9058E-3B4C-A544-813C-C6A0DBFD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E7F38-1886-11FF-1551-690754E3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effectLst/>
                <a:ea typeface="-apple-system"/>
              </a:rPr>
              <a:t>有两种方法可以将 </a:t>
            </a:r>
            <a:r>
              <a:rPr lang="en-US" altLang="zh-CN" b="0" i="0" dirty="0">
                <a:effectLst/>
                <a:ea typeface="-apple-system"/>
              </a:rPr>
              <a:t>CARLA </a:t>
            </a:r>
            <a:r>
              <a:rPr lang="zh-CN" altLang="en-US" b="0" i="0" dirty="0">
                <a:effectLst/>
                <a:ea typeface="-apple-system"/>
              </a:rPr>
              <a:t>作为</a:t>
            </a:r>
            <a:r>
              <a:rPr lang="en-US" altLang="zh-CN" b="0" i="0" dirty="0">
                <a:effectLst/>
                <a:ea typeface="-apple-system"/>
              </a:rPr>
              <a:t>package</a:t>
            </a:r>
            <a:r>
              <a:rPr lang="zh-CN" altLang="en-US" b="0" i="0" dirty="0">
                <a:effectLst/>
                <a:ea typeface="-apple-system"/>
              </a:rPr>
              <a:t>下载和安装</a:t>
            </a:r>
            <a:r>
              <a:rPr lang="zh-CN" altLang="en-US" b="0" i="0" dirty="0">
                <a:effectLst/>
                <a:latin typeface="-apple-system"/>
              </a:rPr>
              <a:t> </a:t>
            </a:r>
            <a:r>
              <a:rPr lang="en-US" altLang="zh-CN" b="0" i="0" dirty="0">
                <a:effectLst/>
                <a:latin typeface="-apple-system"/>
              </a:rPr>
              <a:t>:</a:t>
            </a:r>
          </a:p>
          <a:p>
            <a:r>
              <a:rPr lang="en-US" altLang="zh-CN" b="0" i="0" dirty="0">
                <a:effectLst/>
                <a:latin typeface="-apple-system"/>
              </a:rPr>
              <a:t>Debian CARLA </a:t>
            </a:r>
            <a:r>
              <a:rPr lang="zh-CN" altLang="en-US" b="0" i="0" dirty="0">
                <a:effectLst/>
                <a:latin typeface="-apple-system"/>
              </a:rPr>
              <a:t>安装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u="none" strike="noStrike" dirty="0">
                <a:solidFill>
                  <a:srgbClr val="1C7E9B"/>
                </a:solidFill>
                <a:effectLst/>
                <a:latin typeface="-apple-system"/>
                <a:hlinkClick r:id="rId2"/>
              </a:rPr>
              <a:t>Download the Debian package.</a:t>
            </a:r>
            <a:endParaRPr lang="en-US" altLang="zh-CN" b="0" i="0" u="none" strike="noStrike" dirty="0">
              <a:solidFill>
                <a:srgbClr val="1C7E9B"/>
              </a:solidFill>
              <a:effectLst/>
              <a:latin typeface="-apple-system"/>
            </a:endParaRPr>
          </a:p>
          <a:p>
            <a:pPr lvl="1"/>
            <a:r>
              <a:rPr lang="en-US" altLang="zh-CN" b="0" i="0" u="none" strike="noStrike" dirty="0">
                <a:solidFill>
                  <a:srgbClr val="1C7E9B"/>
                </a:solidFill>
                <a:effectLst/>
                <a:latin typeface="-apple-system"/>
                <a:hlinkClick r:id="rId3"/>
              </a:rPr>
              <a:t>Download the package from GitHub.</a:t>
            </a:r>
            <a:endParaRPr lang="zh-CN" altLang="en-US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Package </a:t>
            </a:r>
            <a:r>
              <a:rPr lang="zh-CN" altLang="en-US" b="0" i="0" dirty="0">
                <a:effectLst/>
                <a:latin typeface="-apple-system"/>
              </a:rPr>
              <a:t>安装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en-US" altLang="zh-CN" b="0" i="0" u="none" strike="noStrike" dirty="0">
                <a:solidFill>
                  <a:srgbClr val="1C7E9B"/>
                </a:solidFill>
                <a:effectLst/>
                <a:latin typeface="-apple-system"/>
                <a:hlinkClick r:id="rId4" tooltip="Go to the latest CARLA release"/>
              </a:rPr>
              <a:t>CARLA repository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512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034E-7324-71D7-29C1-770C0C04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命令行选项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43589-A7AE-0502-7C5C-38BF3B8A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启动 </a:t>
            </a:r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时有一些配置选项可用，它们可以按如下方式使用：</a:t>
            </a: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carla</a:t>
            </a: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rpc</a:t>
            </a:r>
            <a:r>
              <a:rPr lang="en-US" altLang="zh-CN" b="0" i="0" dirty="0">
                <a:effectLst/>
                <a:latin typeface="-apple-system"/>
              </a:rPr>
              <a:t>-port=N </a:t>
            </a:r>
            <a:r>
              <a:rPr lang="zh-CN" altLang="en-US" b="0" i="0" dirty="0">
                <a:effectLst/>
                <a:latin typeface="-apple-system"/>
              </a:rPr>
              <a:t>监听端口 </a:t>
            </a:r>
            <a:r>
              <a:rPr lang="en-US" altLang="zh-CN" b="0" i="0" dirty="0">
                <a:effectLst/>
                <a:latin typeface="-apple-system"/>
              </a:rPr>
              <a:t>N </a:t>
            </a:r>
            <a:r>
              <a:rPr lang="zh-CN" altLang="en-US" b="0" i="0" dirty="0">
                <a:effectLst/>
                <a:latin typeface="-apple-system"/>
              </a:rPr>
              <a:t>的客户端连接。流式传输端口默认设置为 </a:t>
            </a:r>
            <a:r>
              <a:rPr lang="en-US" altLang="zh-CN" b="0" i="0" dirty="0">
                <a:effectLst/>
                <a:latin typeface="-apple-system"/>
              </a:rPr>
              <a:t>N+1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-</a:t>
            </a:r>
            <a:r>
              <a:rPr lang="en-US" altLang="zh-CN" b="0" i="0" dirty="0" err="1">
                <a:effectLst/>
                <a:latin typeface="-apple-system"/>
              </a:rPr>
              <a:t>carla</a:t>
            </a:r>
            <a:r>
              <a:rPr lang="en-US" altLang="zh-CN" b="0" i="0" dirty="0">
                <a:effectLst/>
                <a:latin typeface="-apple-system"/>
              </a:rPr>
              <a:t>-streaming-port=N </a:t>
            </a:r>
            <a:r>
              <a:rPr lang="zh-CN" altLang="en-US" b="0" i="0" dirty="0">
                <a:effectLst/>
                <a:latin typeface="-apple-system"/>
              </a:rPr>
              <a:t>指定传感器数据流的端口。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使用 </a:t>
            </a:r>
            <a:r>
              <a:rPr lang="en-US" altLang="zh-CN" b="0" i="0" dirty="0">
                <a:effectLst/>
                <a:latin typeface="-apple-system"/>
              </a:rPr>
              <a:t>0 </a:t>
            </a:r>
            <a:r>
              <a:rPr lang="zh-CN" altLang="en-US" b="0" i="0" dirty="0">
                <a:effectLst/>
                <a:latin typeface="-apple-system"/>
              </a:rPr>
              <a:t>获取随机未使用的端口。</a:t>
            </a:r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第二个端口将自动设置为 </a:t>
            </a:r>
            <a:r>
              <a:rPr lang="en-US" altLang="zh-CN" b="0" i="0" dirty="0">
                <a:effectLst/>
                <a:latin typeface="-apple-system"/>
              </a:rPr>
              <a:t>N+1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-quality-level={</a:t>
            </a:r>
            <a:r>
              <a:rPr lang="en-US" altLang="zh-CN" b="0" i="0" dirty="0" err="1">
                <a:effectLst/>
                <a:latin typeface="-apple-system"/>
              </a:rPr>
              <a:t>Low,Epic</a:t>
            </a:r>
            <a:r>
              <a:rPr lang="en-US" altLang="zh-CN" b="0" i="0" dirty="0">
                <a:effectLst/>
                <a:latin typeface="-apple-system"/>
              </a:rPr>
              <a:t>} </a:t>
            </a:r>
            <a:r>
              <a:rPr lang="zh-CN" altLang="en-US" b="0" i="0" dirty="0">
                <a:effectLst/>
                <a:latin typeface="-apple-system"/>
              </a:rPr>
              <a:t>更改图形质量级别。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在渲染选项中可了解更多信息。虚幻</a:t>
            </a:r>
            <a:r>
              <a:rPr lang="en-US" altLang="zh-CN" b="0" i="0" dirty="0">
                <a:effectLst/>
                <a:latin typeface="-apple-system"/>
              </a:rPr>
              <a:t>4</a:t>
            </a:r>
            <a:r>
              <a:rPr lang="zh-CN" altLang="en-US" b="0" i="0" dirty="0">
                <a:effectLst/>
                <a:latin typeface="-apple-system"/>
              </a:rPr>
              <a:t>引擎提供了很多选项，但并非所有这些都在 </a:t>
            </a:r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中可用。</a:t>
            </a:r>
          </a:p>
          <a:p>
            <a:pPr marL="0" indent="0">
              <a:buNone/>
            </a:pPr>
            <a:endParaRPr lang="zh-CN" altLang="en-US" dirty="0"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E3F43-87B5-9362-363C-3B0933BD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239253"/>
            <a:ext cx="9972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8B0A3-82A5-5719-717E-AE8A5E6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命令行选项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84399-CC92-775A-45F9-19F7F75E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脚本</a:t>
            </a:r>
            <a:r>
              <a:rPr lang="en-US" altLang="zh-CN" dirty="0"/>
              <a:t>PythonAPI/util/config.py </a:t>
            </a:r>
            <a:r>
              <a:rPr lang="zh-CN" altLang="en-US" dirty="0"/>
              <a:t>提供了更多配置选项，可在服务器启动时运行：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A37979-7728-F55E-F5DE-41EFDB92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855419"/>
            <a:ext cx="99345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0569-2906-C4D6-D9E0-BC680D2F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1C840-6DC7-CFF2-D831-DCFB129D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-apple-system"/>
              </a:rPr>
              <a:t>CARLA </a:t>
            </a:r>
            <a:r>
              <a:rPr lang="zh-CN" altLang="en-US" b="0" i="0" dirty="0">
                <a:effectLst/>
                <a:latin typeface="-apple-system"/>
              </a:rPr>
              <a:t>模拟器由一个可扩展的</a:t>
            </a:r>
            <a:r>
              <a:rPr lang="en-US" altLang="zh-CN" b="0" i="0" dirty="0">
                <a:effectLst/>
                <a:latin typeface="-apple-system"/>
              </a:rPr>
              <a:t>C/S</a:t>
            </a:r>
            <a:r>
              <a:rPr lang="zh-CN" altLang="en-US" b="0" i="0" dirty="0">
                <a:effectLst/>
                <a:latin typeface="-apple-system"/>
              </a:rPr>
              <a:t>架构组成。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服务器负责与模拟本身相关的所有事情：传感器渲染、物理计算、世界状态及其参与者的更新等等。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客户端由一组客户端模块组成，这些模块控制场景中演员的逻辑并设置世界条件。</a:t>
            </a:r>
            <a:endParaRPr lang="zh-CN" altLang="en-US" dirty="0"/>
          </a:p>
        </p:txBody>
      </p:sp>
      <p:pic>
        <p:nvPicPr>
          <p:cNvPr id="3074" name="Picture 2" descr="CARLA Modules">
            <a:extLst>
              <a:ext uri="{FF2B5EF4-FFF2-40B4-BE49-F238E27FC236}">
                <a16:creationId xmlns:a16="http://schemas.microsoft.com/office/drawing/2014/main" id="{1D963D33-31F2-0DA7-DD8A-A92652FE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88063"/>
            <a:ext cx="762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2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C939-6889-2B6F-F8B9-6D5D3D62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4C08F-BB35-C907-D4DD-DD3B6400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客户端</a:t>
            </a:r>
            <a:r>
              <a:rPr lang="zh-CN" altLang="en-US" b="0" i="0" dirty="0">
                <a:effectLst/>
                <a:latin typeface="-apple-system"/>
              </a:rPr>
              <a:t>是用户运行以在模拟中询问信息或更改的模块。 客户端使用 </a:t>
            </a:r>
            <a:r>
              <a:rPr lang="en-US" altLang="zh-CN" b="0" i="0" dirty="0">
                <a:effectLst/>
                <a:latin typeface="-apple-system"/>
              </a:rPr>
              <a:t>IP </a:t>
            </a:r>
            <a:r>
              <a:rPr lang="zh-CN" altLang="en-US" b="0" i="0" dirty="0">
                <a:effectLst/>
                <a:latin typeface="-apple-system"/>
              </a:rPr>
              <a:t>和特定端口运行。 它通过终端与服务器通信。 可以有多个客户端同时运行。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65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2271E-D1D6-36CC-CA92-06148EFB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客户端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BD3CC-9490-76C9-0CE8-F97A9459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客户端创建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创建客户端后，</a:t>
            </a:r>
            <a:r>
              <a:rPr lang="zh-CN" altLang="en-US" dirty="0">
                <a:latin typeface="-apple-system"/>
              </a:rPr>
              <a:t>可以</a:t>
            </a:r>
            <a:r>
              <a:rPr lang="zh-CN" altLang="en-US" b="0" i="0" dirty="0">
                <a:effectLst/>
                <a:latin typeface="-apple-system"/>
              </a:rPr>
              <a:t>设置其超时时间。 这限制了所有网络操作，如果连接失败，将返回错误。</a:t>
            </a:r>
            <a:endParaRPr lang="en-US" altLang="zh-CN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-apple-system"/>
              </a:rPr>
              <a:t>客户端和服务器具有不同的 </a:t>
            </a:r>
            <a:r>
              <a:rPr lang="en-US" altLang="zh-CN" b="0" i="0" dirty="0" err="1">
                <a:effectLst/>
                <a:latin typeface="-apple-system"/>
              </a:rPr>
              <a:t>libcarla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模块。 如果版本不同，可能会出现问题。 这可以使用 </a:t>
            </a:r>
            <a:r>
              <a:rPr lang="en-US" altLang="zh-CN" b="0" i="0" dirty="0" err="1">
                <a:effectLst/>
                <a:latin typeface="-apple-system"/>
              </a:rPr>
              <a:t>get_client_version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 err="1">
                <a:effectLst/>
                <a:latin typeface="-apple-system"/>
              </a:rPr>
              <a:t>get_server_version</a:t>
            </a:r>
            <a:r>
              <a:rPr lang="en-US" altLang="zh-CN" b="0" i="0" dirty="0">
                <a:effectLst/>
                <a:latin typeface="-apple-system"/>
              </a:rPr>
              <a:t>() </a:t>
            </a:r>
            <a:r>
              <a:rPr lang="zh-CN" altLang="en-US" b="0" i="0" dirty="0">
                <a:effectLst/>
                <a:latin typeface="-apple-system"/>
              </a:rPr>
              <a:t>方法进行检查。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D061AE-3C54-89DB-E732-A8BC2552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495547"/>
            <a:ext cx="9934575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AD8A34-0B5F-FCD4-E00A-1613F92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4407483"/>
            <a:ext cx="9963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2CB4-43D7-1111-57AF-7393300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Carla</a:t>
            </a:r>
            <a:r>
              <a:rPr lang="zh-CN" altLang="en-US" dirty="0"/>
              <a:t>核心概念</a:t>
            </a:r>
            <a:r>
              <a:rPr lang="en-US" altLang="zh-CN" dirty="0"/>
              <a:t>-</a:t>
            </a:r>
            <a:r>
              <a:rPr lang="zh-CN" altLang="en-US" dirty="0"/>
              <a:t>世界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BF32A-7295-DC6C-CF22-AB95F7C3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客户端可以连接和检索当前世界。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客户端还可以获取可用地图列表来更改当前地图。每个模拟只有一个世界。 当地图改变时，它将被销毁并替换为新的。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85942-FD8E-180A-7FE1-83D92F54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2421948"/>
            <a:ext cx="995362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F87467-BBB3-7862-F443-A81AA483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4372119"/>
            <a:ext cx="9896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1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1585</Words>
  <Application>Microsoft Office PowerPoint</Application>
  <PresentationFormat>宽屏</PresentationFormat>
  <Paragraphs>147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Consolas</vt:lpstr>
      <vt:lpstr>Office 主题​​</vt:lpstr>
      <vt:lpstr>Carla API 学习分享</vt:lpstr>
      <vt:lpstr>什么是Carla</vt:lpstr>
      <vt:lpstr>Carla安装</vt:lpstr>
      <vt:lpstr>Carla命令行选项</vt:lpstr>
      <vt:lpstr>Carla命令行选项</vt:lpstr>
      <vt:lpstr>Carla架构</vt:lpstr>
      <vt:lpstr>Carla核心概念-客户端</vt:lpstr>
      <vt:lpstr>Carla核心概念-客户端</vt:lpstr>
      <vt:lpstr>Carla核心概念-世界</vt:lpstr>
      <vt:lpstr>Carla核心概念-世界</vt:lpstr>
      <vt:lpstr>Carla核心概念-世界</vt:lpstr>
      <vt:lpstr>Carla核心概念-演员和蓝图</vt:lpstr>
      <vt:lpstr>Carla核心概念-蓝图</vt:lpstr>
      <vt:lpstr>Carla核心概念-蓝图</vt:lpstr>
      <vt:lpstr>Carla核心概念-演员</vt:lpstr>
      <vt:lpstr>Carla核心概念-演员</vt:lpstr>
      <vt:lpstr>Carla核心概念-演员</vt:lpstr>
      <vt:lpstr>Carla核心概念-演员</vt:lpstr>
      <vt:lpstr>Carla核心概念-演员</vt:lpstr>
      <vt:lpstr>Carla核心概念-演员类型</vt:lpstr>
      <vt:lpstr>Carla核心概念-演员类型</vt:lpstr>
      <vt:lpstr>Carla核心概念-演员类型</vt:lpstr>
      <vt:lpstr>Carla核心概念-演员类型</vt:lpstr>
      <vt:lpstr>Carla核心概念-演员类型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Carla API 学习分享</dc:title>
  <dc:creator>芝祥 王</dc:creator>
  <cp:lastModifiedBy>芝祥 王</cp:lastModifiedBy>
  <cp:revision>3</cp:revision>
  <dcterms:created xsi:type="dcterms:W3CDTF">2022-05-29T19:03:24Z</dcterms:created>
  <dcterms:modified xsi:type="dcterms:W3CDTF">2022-05-30T00:36:19Z</dcterms:modified>
</cp:coreProperties>
</file>