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15"/>
  </p:notesMasterIdLst>
  <p:sldIdLst>
    <p:sldId id="256" r:id="rId2"/>
    <p:sldId id="261" r:id="rId3"/>
    <p:sldId id="257" r:id="rId4"/>
    <p:sldId id="269" r:id="rId5"/>
    <p:sldId id="263" r:id="rId6"/>
    <p:sldId id="270" r:id="rId7"/>
    <p:sldId id="264" r:id="rId8"/>
    <p:sldId id="266" r:id="rId9"/>
    <p:sldId id="271" r:id="rId10"/>
    <p:sldId id="259" r:id="rId11"/>
    <p:sldId id="272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47"/>
    <a:srgbClr val="B22222"/>
    <a:srgbClr val="FF0000"/>
    <a:srgbClr val="008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6" autoAdjust="0"/>
    <p:restoredTop sz="95394" autoAdjust="0"/>
  </p:normalViewPr>
  <p:slideViewPr>
    <p:cSldViewPr snapToGrid="0">
      <p:cViewPr varScale="1">
        <p:scale>
          <a:sx n="81" d="100"/>
          <a:sy n="81" d="100"/>
        </p:scale>
        <p:origin x="446" y="67"/>
      </p:cViewPr>
      <p:guideLst/>
    </p:cSldViewPr>
  </p:slideViewPr>
  <p:outlineViewPr>
    <p:cViewPr>
      <p:scale>
        <a:sx n="33" d="100"/>
        <a:sy n="33" d="100"/>
      </p:scale>
      <p:origin x="0" y="-30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81A66-072D-44AF-AAC0-A53B0CDA7EB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ACB1A-97A4-4B00-A5A6-6C5014B4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ACB1A-97A4-4B00-A5A6-6C5014B449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0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C1D4-8F4C-4871-A2F6-2E54397244A8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01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F726-9BDE-45D0-A87F-F10E441A135C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E617-F344-46C1-ABD2-2F97B1BBC997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3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4284-0CC0-4B7F-8B66-7E5EB0581B07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1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3ADF-F027-4972-8B05-CC20FCB7FD88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3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4E25-57CB-42F3-8CAD-A801D812F267}" type="datetime1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1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3AD9-673D-478D-B73E-ACE97C9A13E6}" type="datetime1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3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832-FA3F-413C-B995-0247E4B9F3B6}" type="datetime1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E17E-BE75-44DB-BFCF-E043AC7CD59C}" type="datetime1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EF33-F292-4600-8567-42F29EE63603}" type="datetime1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5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0551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8408"/>
            <a:ext cx="3932237" cy="285057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DE12-2648-4BC2-A3D5-C4759A39D9B6}" type="datetime1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0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16A73-1820-4861-BAB2-EA78E8B68D30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47558" y="0"/>
            <a:ext cx="10510" cy="6858000"/>
          </a:xfrm>
          <a:prstGeom prst="line">
            <a:avLst/>
          </a:prstGeom>
          <a:ln w="762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3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C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44720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Stephen Kita</a:t>
            </a:r>
          </a:p>
          <a:p>
            <a:r>
              <a:rPr lang="en-US" dirty="0" smtClean="0"/>
              <a:t>NYC Data Science Academy</a:t>
            </a:r>
          </a:p>
          <a:p>
            <a:r>
              <a:rPr lang="en-US" dirty="0" smtClean="0"/>
              <a:t>July </a:t>
            </a:r>
            <a:r>
              <a:rPr lang="en-US" dirty="0" smtClean="0"/>
              <a:t>28, </a:t>
            </a:r>
            <a:r>
              <a:rPr lang="en-US" dirty="0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30082"/>
            <a:ext cx="5181600" cy="2846879"/>
          </a:xfrm>
        </p:spPr>
        <p:txBody>
          <a:bodyPr>
            <a:normAutofit/>
          </a:bodyPr>
          <a:lstStyle/>
          <a:p>
            <a:r>
              <a:rPr lang="en-US" dirty="0" smtClean="0"/>
              <a:t>Recommend new stores in these cities:</a:t>
            </a:r>
          </a:p>
          <a:p>
            <a:pPr lvl="1"/>
            <a:r>
              <a:rPr lang="en-US" dirty="0" smtClean="0"/>
              <a:t>Seattle, WA</a:t>
            </a:r>
          </a:p>
          <a:p>
            <a:pPr lvl="1"/>
            <a:r>
              <a:rPr lang="en-US" dirty="0" smtClean="0"/>
              <a:t>Denver, CO</a:t>
            </a:r>
          </a:p>
          <a:p>
            <a:pPr lvl="1"/>
            <a:r>
              <a:rPr lang="en-US" dirty="0" smtClean="0"/>
              <a:t>Portland, OR</a:t>
            </a:r>
          </a:p>
          <a:p>
            <a:pPr lvl="1"/>
            <a:r>
              <a:rPr lang="en-US" dirty="0" smtClean="0"/>
              <a:t>San Juan, PR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30082"/>
            <a:ext cx="5181600" cy="2846880"/>
          </a:xfrm>
        </p:spPr>
        <p:txBody>
          <a:bodyPr>
            <a:normAutofit/>
          </a:bodyPr>
          <a:lstStyle/>
          <a:p>
            <a:r>
              <a:rPr lang="en-US" dirty="0" smtClean="0"/>
              <a:t>Recommend new cities in these states:</a:t>
            </a:r>
          </a:p>
          <a:p>
            <a:pPr lvl="1"/>
            <a:r>
              <a:rPr lang="en-US" dirty="0" smtClean="0"/>
              <a:t>Wisconsin</a:t>
            </a:r>
          </a:p>
          <a:p>
            <a:pPr lvl="1"/>
            <a:r>
              <a:rPr lang="en-US" dirty="0" smtClean="0"/>
              <a:t>Arkansas</a:t>
            </a:r>
          </a:p>
          <a:p>
            <a:pPr lvl="1"/>
            <a:r>
              <a:rPr lang="en-US" dirty="0" smtClean="0"/>
              <a:t>Utah</a:t>
            </a:r>
          </a:p>
          <a:p>
            <a:pPr lvl="1"/>
            <a:r>
              <a:rPr lang="en-US" dirty="0" smtClean="0"/>
              <a:t>Iowa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136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Based on the current number of CVS stores per person, CVS still has opportunity to grow new stores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4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Walgreens facts</a:t>
            </a:r>
          </a:p>
          <a:p>
            <a:r>
              <a:rPr lang="en-US" dirty="0" smtClean="0"/>
              <a:t>Walgreens financials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3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Highlight cities where </a:t>
            </a:r>
            <a:r>
              <a:rPr lang="en-US" dirty="0" err="1" smtClean="0"/>
              <a:t>walgreens</a:t>
            </a:r>
            <a:r>
              <a:rPr lang="en-US" dirty="0" smtClean="0"/>
              <a:t> has less than expected presence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Pharmacy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~10,000 stores in the United </a:t>
            </a:r>
            <a:r>
              <a:rPr lang="en-US" dirty="0" smtClean="0"/>
              <a:t>States</a:t>
            </a:r>
            <a:r>
              <a:rPr lang="en-US" dirty="0" smtClean="0"/>
              <a:t>, </a:t>
            </a:r>
            <a:r>
              <a:rPr lang="en-US" dirty="0" smtClean="0"/>
              <a:t>$256B </a:t>
            </a:r>
            <a:r>
              <a:rPr lang="en-US" dirty="0" smtClean="0"/>
              <a:t>in revenue in </a:t>
            </a:r>
            <a:r>
              <a:rPr lang="en-US" dirty="0" smtClean="0"/>
              <a:t>2019</a:t>
            </a:r>
          </a:p>
          <a:p>
            <a:endParaRPr lang="en-US" dirty="0" smtClean="0"/>
          </a:p>
          <a:p>
            <a:r>
              <a:rPr lang="en-US" dirty="0" smtClean="0"/>
              <a:t>Top sources of </a:t>
            </a:r>
            <a:r>
              <a:rPr lang="en-US" dirty="0" smtClean="0"/>
              <a:t>income: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Pharmacy </a:t>
            </a:r>
            <a:r>
              <a:rPr lang="en-US" dirty="0" smtClean="0"/>
              <a:t>sales ($141B) </a:t>
            </a:r>
            <a:r>
              <a:rPr lang="en-US" baseline="30000" dirty="0" smtClean="0"/>
              <a:t>*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In-store </a:t>
            </a:r>
            <a:r>
              <a:rPr lang="en-US" dirty="0" smtClean="0"/>
              <a:t>sales ($86B)</a:t>
            </a:r>
            <a:r>
              <a:rPr lang="en-US" baseline="30000" dirty="0" smtClean="0"/>
              <a:t>*</a:t>
            </a:r>
          </a:p>
          <a:p>
            <a:r>
              <a:rPr lang="en-US" dirty="0" smtClean="0"/>
              <a:t>Majority of pharmacy sales are within </a:t>
            </a:r>
            <a:r>
              <a:rPr lang="en-US" dirty="0" smtClean="0"/>
              <a:t>network </a:t>
            </a:r>
            <a:r>
              <a:rPr lang="en-US" dirty="0" smtClean="0"/>
              <a:t>(in-store</a:t>
            </a:r>
            <a:r>
              <a:rPr lang="en-US" dirty="0" smtClean="0"/>
              <a:t>)</a:t>
            </a:r>
            <a:r>
              <a:rPr lang="en-US" baseline="30000" dirty="0" smtClean="0"/>
              <a:t>*</a:t>
            </a:r>
            <a:endParaRPr lang="en-US" dirty="0" smtClean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Opening new stores </a:t>
            </a:r>
            <a:r>
              <a:rPr lang="en-US" dirty="0" smtClean="0"/>
              <a:t>is </a:t>
            </a:r>
            <a:r>
              <a:rPr lang="en-US" dirty="0" smtClean="0"/>
              <a:t>still a viable way to grow revenue.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73843"/>
            <a:ext cx="5414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aseline="30000" dirty="0" smtClean="0"/>
              <a:t>*</a:t>
            </a:r>
            <a:r>
              <a:rPr lang="en-US" sz="1050" dirty="0" smtClean="0"/>
              <a:t>CVS Health 2019 10-K SEC Filing. </a:t>
            </a:r>
            <a:endParaRPr lang="en-US" sz="10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Pharmacy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Problem Statement:</a:t>
            </a:r>
          </a:p>
          <a:p>
            <a:pPr lvl="1"/>
            <a:r>
              <a:rPr lang="en-US" dirty="0" smtClean="0"/>
              <a:t>Opening new stores is a </a:t>
            </a:r>
            <a:r>
              <a:rPr lang="en-US" dirty="0" smtClean="0"/>
              <a:t>great way to increase revenue, but CVS is running out of new places to open stores.</a:t>
            </a:r>
          </a:p>
          <a:p>
            <a:endParaRPr lang="en-US" b="1" dirty="0" smtClean="0"/>
          </a:p>
          <a:p>
            <a:r>
              <a:rPr lang="en-US" b="1" dirty="0" smtClean="0"/>
              <a:t>Value Proposition:</a:t>
            </a:r>
          </a:p>
          <a:p>
            <a:pPr lvl="1"/>
            <a:r>
              <a:rPr lang="en-US" dirty="0" smtClean="0"/>
              <a:t>CVS can identify new store locations </a:t>
            </a:r>
            <a:r>
              <a:rPr lang="en-US" dirty="0" smtClean="0"/>
              <a:t>by targeting areas with higher demand based on population.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CVS Store Locations online: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US Census data online: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13787"/>
            <a:ext cx="5157787" cy="3267164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25570"/>
            <a:ext cx="5183188" cy="3443597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average number of CVS Stores per capita?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On average:</a:t>
            </a:r>
          </a:p>
          <a:p>
            <a:r>
              <a:rPr lang="en-US" dirty="0" smtClean="0"/>
              <a:t>	1 CVS /</a:t>
            </a:r>
            <a:r>
              <a:rPr lang="en-US" dirty="0" smtClean="0"/>
              <a:t> 33,000 people</a:t>
            </a:r>
          </a:p>
          <a:p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Green</a:t>
            </a:r>
            <a:r>
              <a:rPr lang="en-US" dirty="0"/>
              <a:t> – higher than average number of stores per person</a:t>
            </a:r>
          </a:p>
          <a:p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lower than average</a:t>
            </a:r>
          </a:p>
          <a:p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39" y="791443"/>
            <a:ext cx="5453388" cy="545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top 10 states above and below average?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– higher than average number of stores per person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lower than average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51"/>
          <a:stretch/>
        </p:blipFill>
        <p:spPr>
          <a:xfrm>
            <a:off x="5269584" y="973758"/>
            <a:ext cx="6176182" cy="528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26882"/>
          </a:xfrm>
        </p:spPr>
        <p:txBody>
          <a:bodyPr/>
          <a:lstStyle/>
          <a:p>
            <a:r>
              <a:rPr lang="en-US" dirty="0" smtClean="0"/>
              <a:t>What about by city?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839788" y="1395168"/>
            <a:ext cx="3932237" cy="4473820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008000"/>
                </a:solidFill>
              </a:rPr>
              <a:t>Green</a:t>
            </a:r>
            <a:r>
              <a:rPr lang="en-US" sz="1600" dirty="0"/>
              <a:t> – higher than average number of stores per person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Red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– lower than average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06" y="2510574"/>
            <a:ext cx="4013989" cy="3762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306" y="1150070"/>
            <a:ext cx="5660193" cy="512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below average cites compare with below average states?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839788" y="3018408"/>
            <a:ext cx="3694505" cy="2850579"/>
          </a:xfrm>
        </p:spPr>
        <p:txBody>
          <a:bodyPr/>
          <a:lstStyle/>
          <a:p>
            <a:endParaRPr lang="en-US" i="1" dirty="0"/>
          </a:p>
          <a:p>
            <a:r>
              <a:rPr lang="en-US" b="1" dirty="0">
                <a:solidFill>
                  <a:srgbClr val="FF6347"/>
                </a:solidFill>
              </a:rPr>
              <a:t>Light Red </a:t>
            </a:r>
            <a:r>
              <a:rPr lang="en-US" dirty="0"/>
              <a:t>– states below average with </a:t>
            </a:r>
            <a:r>
              <a:rPr lang="en-US" b="1" i="1" dirty="0"/>
              <a:t>high</a:t>
            </a:r>
            <a:r>
              <a:rPr lang="en-US" dirty="0"/>
              <a:t> demand in cities</a:t>
            </a:r>
          </a:p>
          <a:p>
            <a:r>
              <a:rPr lang="en-US" b="1" dirty="0" smtClean="0">
                <a:solidFill>
                  <a:srgbClr val="B22222"/>
                </a:solidFill>
              </a:rPr>
              <a:t>Dark Red</a:t>
            </a:r>
            <a:r>
              <a:rPr lang="en-US" dirty="0" smtClean="0">
                <a:solidFill>
                  <a:srgbClr val="B22222"/>
                </a:solidFill>
              </a:rPr>
              <a:t> </a:t>
            </a:r>
            <a:r>
              <a:rPr lang="en-US" dirty="0" smtClean="0"/>
              <a:t>– states below average with </a:t>
            </a:r>
            <a:r>
              <a:rPr lang="en-US" b="1" i="1" dirty="0" smtClean="0"/>
              <a:t>low</a:t>
            </a:r>
            <a:r>
              <a:rPr lang="en-US" dirty="0" smtClean="0"/>
              <a:t> demand in cities</a:t>
            </a:r>
          </a:p>
          <a:p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468" y="939816"/>
            <a:ext cx="5898332" cy="492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74016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08290"/>
            <a:ext cx="3932237" cy="1659116"/>
          </a:xfrm>
        </p:spPr>
        <p:txBody>
          <a:bodyPr/>
          <a:lstStyle/>
          <a:p>
            <a:r>
              <a:rPr lang="en-US" b="1" dirty="0">
                <a:solidFill>
                  <a:srgbClr val="FF6347"/>
                </a:solidFill>
              </a:rPr>
              <a:t>Light Red </a:t>
            </a:r>
            <a:r>
              <a:rPr lang="en-US" dirty="0"/>
              <a:t>– states </a:t>
            </a:r>
            <a:r>
              <a:rPr lang="en-US" dirty="0" smtClean="0"/>
              <a:t>where CVS should expand </a:t>
            </a:r>
            <a:r>
              <a:rPr lang="en-US" dirty="0"/>
              <a:t>within</a:t>
            </a:r>
            <a:r>
              <a:rPr lang="en-US" b="1" i="1" dirty="0" smtClean="0"/>
              <a:t> current </a:t>
            </a:r>
            <a:r>
              <a:rPr lang="en-US" dirty="0"/>
              <a:t>cities</a:t>
            </a:r>
            <a:endParaRPr lang="en-US" dirty="0"/>
          </a:p>
          <a:p>
            <a:r>
              <a:rPr lang="en-US" b="1" dirty="0">
                <a:solidFill>
                  <a:srgbClr val="B22222"/>
                </a:solidFill>
              </a:rPr>
              <a:t>Dark Red</a:t>
            </a:r>
            <a:r>
              <a:rPr lang="en-US" dirty="0">
                <a:solidFill>
                  <a:srgbClr val="B22222"/>
                </a:solidFill>
              </a:rPr>
              <a:t> </a:t>
            </a:r>
            <a:r>
              <a:rPr lang="en-US" dirty="0"/>
              <a:t>– states </a:t>
            </a:r>
            <a:r>
              <a:rPr lang="en-US" dirty="0" smtClean="0"/>
              <a:t>where CVS should expand </a:t>
            </a:r>
            <a:r>
              <a:rPr lang="en-US" dirty="0"/>
              <a:t>into</a:t>
            </a:r>
            <a:r>
              <a:rPr lang="en-US" b="1" i="1" dirty="0" smtClean="0"/>
              <a:t> new </a:t>
            </a:r>
            <a:r>
              <a:rPr lang="en-US" dirty="0"/>
              <a:t>cities</a:t>
            </a:r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30862" y="3016577"/>
            <a:ext cx="2905690" cy="3407789"/>
            <a:chOff x="7886981" y="1988299"/>
            <a:chExt cx="3466819" cy="40658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86981" y="2357631"/>
              <a:ext cx="3466819" cy="369654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86981" y="1988299"/>
              <a:ext cx="3466819" cy="3672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sng" dirty="0" smtClean="0"/>
                <a:t>Top Cities for Store Expansion</a:t>
              </a:r>
              <a:endParaRPr lang="en-US" sz="1400" u="sng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53320" y="2323888"/>
              <a:ext cx="1300480" cy="3121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/>
                <a:t>Store Demand</a:t>
              </a:r>
              <a:endParaRPr lang="en-US" sz="1050" b="1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414021" y="3556498"/>
            <a:ext cx="2916512" cy="270784"/>
          </a:xfrm>
          <a:prstGeom prst="rect">
            <a:avLst/>
          </a:prstGeom>
          <a:noFill/>
          <a:ln w="28575">
            <a:solidFill>
              <a:srgbClr val="FF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14021" y="4493758"/>
            <a:ext cx="2916512" cy="270784"/>
          </a:xfrm>
          <a:prstGeom prst="rect">
            <a:avLst/>
          </a:prstGeom>
          <a:noFill/>
          <a:ln w="28575">
            <a:solidFill>
              <a:srgbClr val="FF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14021" y="5217658"/>
            <a:ext cx="2916512" cy="270784"/>
          </a:xfrm>
          <a:prstGeom prst="rect">
            <a:avLst/>
          </a:prstGeom>
          <a:noFill/>
          <a:ln w="28575">
            <a:solidFill>
              <a:srgbClr val="FF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14021" y="5933938"/>
            <a:ext cx="2916512" cy="270784"/>
          </a:xfrm>
          <a:prstGeom prst="rect">
            <a:avLst/>
          </a:prstGeom>
          <a:noFill/>
          <a:ln w="28575">
            <a:solidFill>
              <a:srgbClr val="FF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99" y="1008667"/>
            <a:ext cx="6219420" cy="49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</TotalTime>
  <Words>340</Words>
  <Application>Microsoft Office PowerPoint</Application>
  <PresentationFormat>Widescreen</PresentationFormat>
  <Paragraphs>77</Paragraphs>
  <Slides>13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Office Theme</vt:lpstr>
      <vt:lpstr>Web Scraping Project</vt:lpstr>
      <vt:lpstr>CVS Pharmacy</vt:lpstr>
      <vt:lpstr>CVS Pharmacy</vt:lpstr>
      <vt:lpstr>Data Gathering</vt:lpstr>
      <vt:lpstr>What is the average number of CVS Stores per capita?</vt:lpstr>
      <vt:lpstr>What are the top 10 states above and below average?</vt:lpstr>
      <vt:lpstr>What about by city?</vt:lpstr>
      <vt:lpstr>How do below average cites compare with below average states?</vt:lpstr>
      <vt:lpstr>Conclusion</vt:lpstr>
      <vt:lpstr>Conclusion</vt:lpstr>
      <vt:lpstr>Thank you</vt:lpstr>
      <vt:lpstr>Competitor Analysis</vt:lpstr>
      <vt:lpstr>Competitor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CVS Web Scraping Project</dc:title>
  <dc:creator>Stephen K</dc:creator>
  <cp:lastModifiedBy>Stephen K</cp:lastModifiedBy>
  <cp:revision>23</cp:revision>
  <dcterms:created xsi:type="dcterms:W3CDTF">2020-07-24T13:03:14Z</dcterms:created>
  <dcterms:modified xsi:type="dcterms:W3CDTF">2020-07-28T03:10:47Z</dcterms:modified>
</cp:coreProperties>
</file>