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9" r:id="rId1"/>
  </p:sldMasterIdLst>
  <p:notesMasterIdLst>
    <p:notesMasterId r:id="rId14"/>
  </p:notesMasterIdLst>
  <p:sldIdLst>
    <p:sldId id="256" r:id="rId2"/>
    <p:sldId id="261" r:id="rId3"/>
    <p:sldId id="257" r:id="rId4"/>
    <p:sldId id="269" r:id="rId5"/>
    <p:sldId id="263" r:id="rId6"/>
    <p:sldId id="270" r:id="rId7"/>
    <p:sldId id="264" r:id="rId8"/>
    <p:sldId id="266" r:id="rId9"/>
    <p:sldId id="271" r:id="rId10"/>
    <p:sldId id="259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6" autoAdjust="0"/>
    <p:restoredTop sz="95394" autoAdjust="0"/>
  </p:normalViewPr>
  <p:slideViewPr>
    <p:cSldViewPr snapToGrid="0">
      <p:cViewPr varScale="1">
        <p:scale>
          <a:sx n="73" d="100"/>
          <a:sy n="73" d="100"/>
        </p:scale>
        <p:origin x="82" y="250"/>
      </p:cViewPr>
      <p:guideLst/>
    </p:cSldViewPr>
  </p:slideViewPr>
  <p:outlineViewPr>
    <p:cViewPr>
      <p:scale>
        <a:sx n="33" d="100"/>
        <a:sy n="33" d="100"/>
      </p:scale>
      <p:origin x="0" y="-30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81A66-072D-44AF-AAC0-A53B0CDA7EB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ACB1A-97A4-4B00-A5A6-6C5014B44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5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ACB1A-97A4-4B00-A5A6-6C5014B449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08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C1D4-8F4C-4871-A2F6-2E54397244A8}" type="datetime1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01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F726-9BDE-45D0-A87F-F10E441A135C}" type="datetime1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9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E617-F344-46C1-ABD2-2F97B1BBC997}" type="datetime1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3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4284-0CC0-4B7F-8B66-7E5EB0581B07}" type="datetime1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17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3ADF-F027-4972-8B05-CC20FCB7FD88}" type="datetime1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3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4E25-57CB-42F3-8CAD-A801D812F267}" type="datetime1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1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3AD9-673D-478D-B73E-ACE97C9A13E6}" type="datetime1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3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E832-FA3F-413C-B995-0247E4B9F3B6}" type="datetime1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0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E17E-BE75-44DB-BFCF-E043AC7CD59C}" type="datetime1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3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EF33-F292-4600-8567-42F29EE63603}" type="datetime1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53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DE12-2648-4BC2-A3D5-C4759A39D9B6}" type="datetime1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06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16A73-1820-4861-BAB2-EA78E8B68D30}" type="datetime1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D4B1F-8553-483E-A902-D322D124689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290" y="0"/>
            <a:ext cx="10510" cy="685800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63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C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Scraping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Stephen Kita</a:t>
            </a:r>
          </a:p>
          <a:p>
            <a:r>
              <a:rPr lang="en-US" dirty="0" smtClean="0"/>
              <a:t>NYC Data Science Academy</a:t>
            </a:r>
          </a:p>
          <a:p>
            <a:r>
              <a:rPr lang="en-US" dirty="0" smtClean="0"/>
              <a:t>July 27,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28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330082"/>
            <a:ext cx="5181600" cy="2846879"/>
          </a:xfrm>
        </p:spPr>
        <p:txBody>
          <a:bodyPr>
            <a:normAutofit/>
          </a:bodyPr>
          <a:lstStyle/>
          <a:p>
            <a:r>
              <a:rPr lang="en-US" dirty="0" smtClean="0"/>
              <a:t>Recommend new </a:t>
            </a:r>
            <a:r>
              <a:rPr lang="en-US" dirty="0" smtClean="0"/>
              <a:t>stores in these cities:</a:t>
            </a:r>
          </a:p>
          <a:p>
            <a:pPr lvl="1"/>
            <a:r>
              <a:rPr lang="en-US" dirty="0" smtClean="0"/>
              <a:t>Seattle, WA</a:t>
            </a:r>
            <a:endParaRPr lang="en-US" dirty="0" smtClean="0"/>
          </a:p>
          <a:p>
            <a:pPr lvl="1"/>
            <a:r>
              <a:rPr lang="en-US" dirty="0" smtClean="0"/>
              <a:t>Denver, CO</a:t>
            </a:r>
            <a:endParaRPr lang="en-US" dirty="0" smtClean="0"/>
          </a:p>
          <a:p>
            <a:pPr lvl="1"/>
            <a:r>
              <a:rPr lang="en-US" dirty="0" smtClean="0"/>
              <a:t>Portland, OR</a:t>
            </a:r>
          </a:p>
          <a:p>
            <a:pPr lvl="1"/>
            <a:r>
              <a:rPr lang="en-US" dirty="0" smtClean="0"/>
              <a:t>San Juan, PR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330082"/>
            <a:ext cx="5181600" cy="2846880"/>
          </a:xfrm>
        </p:spPr>
        <p:txBody>
          <a:bodyPr>
            <a:normAutofit/>
          </a:bodyPr>
          <a:lstStyle/>
          <a:p>
            <a:r>
              <a:rPr lang="en-US" dirty="0" smtClean="0"/>
              <a:t>Recommend new cities in these states:</a:t>
            </a:r>
          </a:p>
          <a:p>
            <a:pPr lvl="1"/>
            <a:r>
              <a:rPr lang="en-US" dirty="0" smtClean="0"/>
              <a:t>Wisconsin</a:t>
            </a:r>
          </a:p>
          <a:p>
            <a:pPr lvl="1"/>
            <a:r>
              <a:rPr lang="en-US" dirty="0" smtClean="0"/>
              <a:t>Arkansas</a:t>
            </a:r>
          </a:p>
          <a:p>
            <a:pPr lvl="1"/>
            <a:r>
              <a:rPr lang="en-US" dirty="0" smtClean="0"/>
              <a:t>Utah</a:t>
            </a:r>
          </a:p>
          <a:p>
            <a:pPr lvl="1"/>
            <a:r>
              <a:rPr lang="en-US" dirty="0" smtClean="0"/>
              <a:t>Iowa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136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Based on the current number of CVS stores per person, CVS still has opportunity to grow new stores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9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Walgreens facts</a:t>
            </a:r>
          </a:p>
          <a:p>
            <a:r>
              <a:rPr lang="en-US" dirty="0" smtClean="0"/>
              <a:t>Walgreens financials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39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Highlight cities where </a:t>
            </a:r>
            <a:r>
              <a:rPr lang="en-US" dirty="0" err="1" smtClean="0"/>
              <a:t>walgreens</a:t>
            </a:r>
            <a:r>
              <a:rPr lang="en-US" dirty="0" smtClean="0"/>
              <a:t> has less than expected presence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03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 Pharmacy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~10,000 stores in the United States</a:t>
            </a:r>
          </a:p>
          <a:p>
            <a:r>
              <a:rPr lang="en-US" dirty="0" smtClean="0"/>
              <a:t>$256B in revenue in 2019</a:t>
            </a:r>
          </a:p>
          <a:p>
            <a:r>
              <a:rPr lang="en-US" dirty="0" smtClean="0"/>
              <a:t>Top sources of income are pharmacy sales ($141B) </a:t>
            </a:r>
            <a:br>
              <a:rPr lang="en-US" dirty="0" smtClean="0"/>
            </a:br>
            <a:r>
              <a:rPr lang="en-US" dirty="0" smtClean="0"/>
              <a:t>and in-store sales ($86B)*</a:t>
            </a:r>
            <a:endParaRPr lang="en-US" baseline="30000" dirty="0" smtClean="0"/>
          </a:p>
          <a:p>
            <a:r>
              <a:rPr lang="en-US" dirty="0" smtClean="0"/>
              <a:t>Majority of pharmacy sales are within the pharmacy network (in-store)</a:t>
            </a:r>
          </a:p>
          <a:p>
            <a:r>
              <a:rPr lang="en-US" dirty="0" smtClean="0"/>
              <a:t>Increasing brick-and-mortar presence is still a viable way to grow revenue.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173843"/>
            <a:ext cx="5414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aseline="30000" dirty="0" smtClean="0"/>
              <a:t>*</a:t>
            </a:r>
            <a:r>
              <a:rPr lang="en-US" sz="1050" dirty="0" smtClean="0"/>
              <a:t>CVS Health 2019 10-K SEC Filing. </a:t>
            </a:r>
            <a:endParaRPr lang="en-US" sz="10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3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 Pharmacy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Problem Statement:</a:t>
            </a:r>
          </a:p>
          <a:p>
            <a:pPr lvl="1"/>
            <a:r>
              <a:rPr lang="en-US" dirty="0" smtClean="0"/>
              <a:t>Brick-and-mortar stores are a great way to increase revenue, but CVS is running out of new places to open stores.</a:t>
            </a:r>
          </a:p>
          <a:p>
            <a:endParaRPr lang="en-US" b="1" dirty="0" smtClean="0"/>
          </a:p>
          <a:p>
            <a:r>
              <a:rPr lang="en-US" b="1" dirty="0" smtClean="0"/>
              <a:t>Value Proposition:</a:t>
            </a:r>
            <a:endParaRPr lang="en-US" b="1" dirty="0" smtClean="0"/>
          </a:p>
          <a:p>
            <a:pPr lvl="1"/>
            <a:r>
              <a:rPr lang="en-US" dirty="0" smtClean="0"/>
              <a:t>CVS can identify new store locations by comparing current locations with </a:t>
            </a:r>
            <a:r>
              <a:rPr lang="en-US" dirty="0" smtClean="0"/>
              <a:t>regional </a:t>
            </a:r>
            <a:r>
              <a:rPr lang="en-US" dirty="0" smtClean="0"/>
              <a:t>population data.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2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CVS Store Locations online: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US Census data online: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713787"/>
            <a:ext cx="5157787" cy="3267164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625570"/>
            <a:ext cx="5183188" cy="3443597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7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5163207" cy="4351338"/>
          </a:xfrm>
        </p:spPr>
        <p:txBody>
          <a:bodyPr/>
          <a:lstStyle/>
          <a:p>
            <a:r>
              <a:rPr lang="en-US" dirty="0" smtClean="0"/>
              <a:t>States were grouped based on number of stores  per person</a:t>
            </a:r>
          </a:p>
          <a:p>
            <a:endParaRPr lang="en-US" dirty="0" smtClean="0"/>
          </a:p>
          <a:p>
            <a:r>
              <a:rPr lang="en-US" dirty="0" smtClean="0"/>
              <a:t>On average,</a:t>
            </a:r>
            <a:br>
              <a:rPr lang="en-US" dirty="0" smtClean="0"/>
            </a:br>
            <a:r>
              <a:rPr lang="en-US" dirty="0" smtClean="0"/>
              <a:t>   one store per 33,000 people</a:t>
            </a:r>
          </a:p>
          <a:p>
            <a:endParaRPr lang="en-US" dirty="0"/>
          </a:p>
          <a:p>
            <a:r>
              <a:rPr lang="en-US" dirty="0" smtClean="0"/>
              <a:t>Some states are way below the average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029" y="1220186"/>
            <a:ext cx="5209025" cy="520902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6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68614" cy="4351338"/>
          </a:xfrm>
        </p:spPr>
        <p:txBody>
          <a:bodyPr/>
          <a:lstStyle/>
          <a:p>
            <a:r>
              <a:rPr lang="en-US" dirty="0" smtClean="0"/>
              <a:t>Stores were grouped by:</a:t>
            </a:r>
          </a:p>
          <a:p>
            <a:pPr lvl="1"/>
            <a:r>
              <a:rPr lang="en-US" dirty="0" smtClean="0"/>
              <a:t>Higher than average number of stores per person (green)</a:t>
            </a:r>
          </a:p>
          <a:p>
            <a:pPr lvl="1"/>
            <a:r>
              <a:rPr lang="en-US" dirty="0" smtClean="0"/>
              <a:t>Lower than average (red)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51"/>
          <a:stretch/>
        </p:blipFill>
        <p:spPr>
          <a:xfrm>
            <a:off x="6173678" y="1746942"/>
            <a:ext cx="5272088" cy="450870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</a:t>
            </a:r>
            <a:r>
              <a:rPr lang="en-US" dirty="0" smtClean="0"/>
              <a:t>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36779" cy="4351338"/>
          </a:xfrm>
        </p:spPr>
        <p:txBody>
          <a:bodyPr/>
          <a:lstStyle/>
          <a:p>
            <a:r>
              <a:rPr lang="en-US" dirty="0" smtClean="0"/>
              <a:t>Cities were group and analyzed the same way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38" y="2942660"/>
            <a:ext cx="3868301" cy="36260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517" y="1562264"/>
            <a:ext cx="5389403" cy="487805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2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85442" cy="4351338"/>
          </a:xfrm>
        </p:spPr>
        <p:txBody>
          <a:bodyPr/>
          <a:lstStyle/>
          <a:p>
            <a:r>
              <a:rPr lang="en-US" dirty="0" smtClean="0"/>
              <a:t>Assumption: lower than average number of stores equates to higher demand</a:t>
            </a:r>
          </a:p>
          <a:p>
            <a:endParaRPr lang="en-US" dirty="0" smtClean="0"/>
          </a:p>
          <a:p>
            <a:r>
              <a:rPr lang="en-US" dirty="0" smtClean="0"/>
              <a:t>States were grouped a second time based demand for CVS in cities </a:t>
            </a:r>
            <a:br>
              <a:rPr lang="en-US" dirty="0" smtClean="0"/>
            </a:br>
            <a:r>
              <a:rPr lang="en-US" dirty="0" smtClean="0"/>
              <a:t>vs the state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420" y="1825625"/>
            <a:ext cx="5465380" cy="413621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227" y="1690688"/>
            <a:ext cx="5302470" cy="43634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981" y="2357631"/>
            <a:ext cx="3466819" cy="36965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86981" y="1988299"/>
            <a:ext cx="34668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Top Cities for Store Expansion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10053320" y="2357631"/>
            <a:ext cx="130048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store_demand</a:t>
            </a:r>
            <a:endParaRPr lang="en-US" sz="12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5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1045</TotalTime>
  <Words>265</Words>
  <Application>Microsoft Office PowerPoint</Application>
  <PresentationFormat>Widescreen</PresentationFormat>
  <Paragraphs>69</Paragraphs>
  <Slides>12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Office Theme</vt:lpstr>
      <vt:lpstr>Web Scraping Project</vt:lpstr>
      <vt:lpstr>CVS Pharmacy</vt:lpstr>
      <vt:lpstr>CVS Pharmacy</vt:lpstr>
      <vt:lpstr>Data Gathering</vt:lpstr>
      <vt:lpstr>Data Analysis</vt:lpstr>
      <vt:lpstr>Data Analysis</vt:lpstr>
      <vt:lpstr>Data Analysis</vt:lpstr>
      <vt:lpstr>Data Analysis</vt:lpstr>
      <vt:lpstr>Results</vt:lpstr>
      <vt:lpstr>Conclusion</vt:lpstr>
      <vt:lpstr>Competitor Analysis</vt:lpstr>
      <vt:lpstr>Competitor Analysis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CVS Web Scraping Project</dc:title>
  <dc:creator>Stephen K</dc:creator>
  <cp:lastModifiedBy>Stephen K</cp:lastModifiedBy>
  <cp:revision>16</cp:revision>
  <dcterms:created xsi:type="dcterms:W3CDTF">2020-07-24T13:03:14Z</dcterms:created>
  <dcterms:modified xsi:type="dcterms:W3CDTF">2020-07-27T03:51:41Z</dcterms:modified>
</cp:coreProperties>
</file>