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031" autoAdjust="0"/>
  </p:normalViewPr>
  <p:slideViewPr>
    <p:cSldViewPr snapToGrid="0">
      <p:cViewPr varScale="1">
        <p:scale>
          <a:sx n="84" d="100"/>
          <a:sy n="84" d="100"/>
        </p:scale>
        <p:origin x="1572" y="90"/>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5630B-FD77-424A-85C9-0044E4B904BF}" type="datetimeFigureOut">
              <a:rPr lang="en-US" smtClean="0"/>
              <a:t>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CB064-F45B-42A9-9384-5C9F1F7EE158}" type="slidenum">
              <a:rPr lang="en-US" smtClean="0"/>
              <a:t>‹#›</a:t>
            </a:fld>
            <a:endParaRPr lang="en-US"/>
          </a:p>
        </p:txBody>
      </p:sp>
    </p:spTree>
    <p:extLst>
      <p:ext uri="{BB962C8B-B14F-4D97-AF65-F5344CB8AC3E}">
        <p14:creationId xmlns:p14="http://schemas.microsoft.com/office/powerpoint/2010/main" val="241835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F2328"/>
                </a:solidFill>
                <a:effectLst/>
                <a:latin typeface="-apple-system"/>
              </a:rPr>
              <a:t>What is a shell?</a:t>
            </a:r>
          </a:p>
          <a:p>
            <a:pPr algn="l">
              <a:buFont typeface="Arial" panose="020B0604020202020204" pitchFamily="34" charset="0"/>
              <a:buChar char="•"/>
            </a:pPr>
            <a:r>
              <a:rPr lang="en-US" b="0" i="0" dirty="0">
                <a:solidFill>
                  <a:srgbClr val="1F2328"/>
                </a:solidFill>
                <a:effectLst/>
                <a:latin typeface="-apple-system"/>
              </a:rPr>
              <a:t>Linux shell is a program that allows text-based interaction between the user and the operating system, this interaction is carried out by typing commands into the interface and receiving the response in the same way.</a:t>
            </a:r>
          </a:p>
          <a:p>
            <a:pPr algn="l">
              <a:buFont typeface="Arial" panose="020B0604020202020204" pitchFamily="34" charset="0"/>
              <a:buChar char="•"/>
            </a:pPr>
            <a:r>
              <a:rPr lang="en-US" b="0" i="0" dirty="0">
                <a:solidFill>
                  <a:srgbClr val="1F2328"/>
                </a:solidFill>
                <a:effectLst/>
                <a:latin typeface="-apple-system"/>
              </a:rPr>
              <a:t>The Linux shell is a powerful tool with which you can navigate between different locations within the system, however when you login to the shell the very first directory you were take into is your home directory</a:t>
            </a:r>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2</a:t>
            </a:fld>
            <a:endParaRPr lang="en-US"/>
          </a:p>
        </p:txBody>
      </p:sp>
    </p:spTree>
    <p:extLst>
      <p:ext uri="{BB962C8B-B14F-4D97-AF65-F5344CB8AC3E}">
        <p14:creationId xmlns:p14="http://schemas.microsoft.com/office/powerpoint/2010/main" val="1925108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F2328"/>
                </a:solidFill>
                <a:effectLst/>
                <a:latin typeface="-apple-system"/>
              </a:rPr>
              <a:t>Linux uses single rooted, inverted tree like file system</a:t>
            </a:r>
            <a:r>
              <a:rPr lang="en-US" b="1" i="0" dirty="0">
                <a:solidFill>
                  <a:srgbClr val="1F2328"/>
                </a:solidFill>
                <a:effectLst/>
                <a:latin typeface="-apple-system"/>
              </a:rPr>
              <a:t>/home</a:t>
            </a:r>
            <a:r>
              <a:rPr lang="en-US" b="0" i="0" dirty="0">
                <a:solidFill>
                  <a:srgbClr val="1F2328"/>
                </a:solidFill>
                <a:effectLst/>
                <a:latin typeface="-apple-system"/>
              </a:rPr>
              <a:t> : It is the location that contains the home directories for all users, except the </a:t>
            </a:r>
            <a:r>
              <a:rPr lang="en-US" b="1" i="0" dirty="0">
                <a:solidFill>
                  <a:srgbClr val="1F2328"/>
                </a:solidFill>
                <a:effectLst/>
                <a:latin typeface="-apple-system"/>
              </a:rPr>
              <a:t>root</a:t>
            </a:r>
            <a:r>
              <a:rPr lang="en-US" b="0" i="0" dirty="0">
                <a:solidFill>
                  <a:srgbClr val="1F2328"/>
                </a:solidFill>
                <a:effectLst/>
                <a:latin typeface="-apple-system"/>
              </a:rPr>
              <a:t> user (root user home directory is located at </a:t>
            </a:r>
            <a:r>
              <a:rPr lang="en-US" b="1" i="0" dirty="0">
                <a:solidFill>
                  <a:srgbClr val="1F2328"/>
                </a:solidFill>
                <a:effectLst/>
                <a:latin typeface="-apple-system"/>
              </a:rPr>
              <a:t>/root</a:t>
            </a:r>
            <a:r>
              <a:rPr lang="en-US" b="0" i="0" dirty="0">
                <a:solidFill>
                  <a:srgbClr val="1F2328"/>
                </a:solidFill>
                <a:effectLst/>
                <a:latin typeface="-apple-system"/>
              </a:rPr>
              <a:t>)</a:t>
            </a:r>
          </a:p>
          <a:p>
            <a:pPr algn="l">
              <a:buFont typeface="Arial" panose="020B0604020202020204" pitchFamily="34" charset="0"/>
              <a:buChar char="•"/>
            </a:pPr>
            <a:r>
              <a:rPr lang="en-US" b="1" i="0" dirty="0">
                <a:solidFill>
                  <a:srgbClr val="1F2328"/>
                </a:solidFill>
                <a:effectLst/>
                <a:latin typeface="-apple-system"/>
              </a:rPr>
              <a:t>/opt</a:t>
            </a:r>
            <a:r>
              <a:rPr lang="en-US" b="0" i="0" dirty="0">
                <a:solidFill>
                  <a:srgbClr val="1F2328"/>
                </a:solidFill>
                <a:effectLst/>
                <a:latin typeface="-apple-system"/>
              </a:rPr>
              <a:t> : If you want to install any third party programs put them in the </a:t>
            </a:r>
            <a:r>
              <a:rPr lang="en-US" b="1" i="0" dirty="0">
                <a:solidFill>
                  <a:srgbClr val="1F2328"/>
                </a:solidFill>
                <a:effectLst/>
                <a:latin typeface="-apple-system"/>
              </a:rPr>
              <a:t>/opt</a:t>
            </a:r>
            <a:r>
              <a:rPr lang="en-US" b="0" i="0" dirty="0">
                <a:solidFill>
                  <a:srgbClr val="1F2328"/>
                </a:solidFill>
                <a:effectLst/>
                <a:latin typeface="-apple-system"/>
              </a:rPr>
              <a:t> filesystem.</a:t>
            </a:r>
          </a:p>
          <a:p>
            <a:pPr algn="l">
              <a:buFont typeface="Arial" panose="020B0604020202020204" pitchFamily="34" charset="0"/>
              <a:buChar char="•"/>
            </a:pPr>
            <a:r>
              <a:rPr lang="en-US" b="1" i="0" dirty="0">
                <a:solidFill>
                  <a:srgbClr val="1F2328"/>
                </a:solidFill>
                <a:effectLst/>
                <a:latin typeface="-apple-system"/>
              </a:rPr>
              <a:t>/</a:t>
            </a:r>
            <a:r>
              <a:rPr lang="en-US" b="1" i="0" dirty="0" err="1">
                <a:solidFill>
                  <a:srgbClr val="1F2328"/>
                </a:solidFill>
                <a:effectLst/>
                <a:latin typeface="-apple-system"/>
              </a:rPr>
              <a:t>mnt</a:t>
            </a:r>
            <a:r>
              <a:rPr lang="en-US" b="0" i="0" dirty="0">
                <a:solidFill>
                  <a:srgbClr val="1F2328"/>
                </a:solidFill>
                <a:effectLst/>
                <a:latin typeface="-apple-system"/>
              </a:rPr>
              <a:t> : It is the default mount point for any partition and it is empty by default. It is used to mount filesystems </a:t>
            </a:r>
            <a:r>
              <a:rPr lang="en-US" b="0" i="0" dirty="0" err="1">
                <a:solidFill>
                  <a:srgbClr val="1F2328"/>
                </a:solidFill>
                <a:effectLst/>
                <a:latin typeface="-apple-system"/>
              </a:rPr>
              <a:t>temporarly</a:t>
            </a:r>
            <a:r>
              <a:rPr lang="en-US" b="0" i="0" dirty="0">
                <a:solidFill>
                  <a:srgbClr val="1F2328"/>
                </a:solidFill>
                <a:effectLst/>
                <a:latin typeface="-apple-system"/>
              </a:rPr>
              <a:t> in the system</a:t>
            </a:r>
          </a:p>
          <a:p>
            <a:pPr algn="l">
              <a:buFont typeface="Arial" panose="020B0604020202020204" pitchFamily="34" charset="0"/>
              <a:buChar char="•"/>
            </a:pPr>
            <a:r>
              <a:rPr lang="en-US" b="1" i="0" dirty="0">
                <a:solidFill>
                  <a:srgbClr val="1F2328"/>
                </a:solidFill>
                <a:effectLst/>
                <a:latin typeface="-apple-system"/>
              </a:rPr>
              <a:t>/</a:t>
            </a:r>
            <a:r>
              <a:rPr lang="en-US" b="1" i="0" dirty="0" err="1">
                <a:solidFill>
                  <a:srgbClr val="1F2328"/>
                </a:solidFill>
                <a:effectLst/>
                <a:latin typeface="-apple-system"/>
              </a:rPr>
              <a:t>tmp</a:t>
            </a:r>
            <a:r>
              <a:rPr lang="en-US" b="0" i="0" dirty="0">
                <a:solidFill>
                  <a:srgbClr val="1F2328"/>
                </a:solidFill>
                <a:effectLst/>
                <a:latin typeface="-apple-system"/>
              </a:rPr>
              <a:t> : It is used to store temporary data</a:t>
            </a:r>
          </a:p>
          <a:p>
            <a:pPr algn="l">
              <a:buFont typeface="Arial" panose="020B0604020202020204" pitchFamily="34" charset="0"/>
              <a:buChar char="•"/>
            </a:pPr>
            <a:r>
              <a:rPr lang="en-US" b="1" i="0" dirty="0">
                <a:solidFill>
                  <a:srgbClr val="1F2328"/>
                </a:solidFill>
                <a:effectLst/>
                <a:latin typeface="-apple-system"/>
              </a:rPr>
              <a:t>/media</a:t>
            </a:r>
            <a:r>
              <a:rPr lang="en-US" b="0" i="0" dirty="0">
                <a:solidFill>
                  <a:srgbClr val="1F2328"/>
                </a:solidFill>
                <a:effectLst/>
                <a:latin typeface="-apple-system"/>
              </a:rPr>
              <a:t> : All external media is mounted on </a:t>
            </a:r>
            <a:r>
              <a:rPr lang="en-US" b="1" i="0" dirty="0">
                <a:solidFill>
                  <a:srgbClr val="1F2328"/>
                </a:solidFill>
                <a:effectLst/>
                <a:latin typeface="-apple-system"/>
              </a:rPr>
              <a:t>/media</a:t>
            </a:r>
            <a:endParaRPr lang="en-US" b="0" i="0" dirty="0">
              <a:solidFill>
                <a:srgbClr val="1F2328"/>
              </a:solidFill>
              <a:effectLst/>
              <a:latin typeface="-apple-system"/>
            </a:endParaRPr>
          </a:p>
          <a:p>
            <a:pPr algn="l">
              <a:buFont typeface="Arial" panose="020B0604020202020204" pitchFamily="34" charset="0"/>
              <a:buChar char="•"/>
            </a:pPr>
            <a:r>
              <a:rPr lang="en-US" b="1" i="0" dirty="0">
                <a:solidFill>
                  <a:srgbClr val="1F2328"/>
                </a:solidFill>
                <a:effectLst/>
                <a:latin typeface="-apple-system"/>
              </a:rPr>
              <a:t>/dev</a:t>
            </a:r>
            <a:r>
              <a:rPr lang="en-US" b="0" i="0" dirty="0">
                <a:solidFill>
                  <a:srgbClr val="1F2328"/>
                </a:solidFill>
                <a:effectLst/>
                <a:latin typeface="-apple-system"/>
              </a:rPr>
              <a:t> : Contains the special block and character device files</a:t>
            </a:r>
          </a:p>
          <a:p>
            <a:pPr algn="l">
              <a:buFont typeface="Arial" panose="020B0604020202020204" pitchFamily="34" charset="0"/>
              <a:buChar char="•"/>
            </a:pPr>
            <a:r>
              <a:rPr lang="en-US" b="1" i="0" dirty="0">
                <a:solidFill>
                  <a:srgbClr val="1F2328"/>
                </a:solidFill>
                <a:effectLst/>
                <a:latin typeface="-apple-system"/>
              </a:rPr>
              <a:t>/bin</a:t>
            </a:r>
            <a:r>
              <a:rPr lang="en-US" b="0" i="0" dirty="0">
                <a:solidFill>
                  <a:srgbClr val="1F2328"/>
                </a:solidFill>
                <a:effectLst/>
                <a:latin typeface="-apple-system"/>
              </a:rPr>
              <a:t> : The basic programs such as binaries </a:t>
            </a:r>
            <a:r>
              <a:rPr lang="en-US" b="1" i="0" dirty="0">
                <a:solidFill>
                  <a:srgbClr val="1F2328"/>
                </a:solidFill>
                <a:effectLst/>
                <a:latin typeface="-apple-system"/>
              </a:rPr>
              <a:t>cp</a:t>
            </a:r>
            <a:r>
              <a:rPr lang="en-US" b="0" i="0" dirty="0">
                <a:solidFill>
                  <a:srgbClr val="1F2328"/>
                </a:solidFill>
                <a:effectLst/>
                <a:latin typeface="-apple-system"/>
              </a:rPr>
              <a:t>, </a:t>
            </a:r>
            <a:r>
              <a:rPr lang="en-US" b="1" i="0" dirty="0">
                <a:solidFill>
                  <a:srgbClr val="1F2328"/>
                </a:solidFill>
                <a:effectLst/>
                <a:latin typeface="-apple-system"/>
              </a:rPr>
              <a:t>mv</a:t>
            </a:r>
            <a:r>
              <a:rPr lang="en-US" b="0" i="0" dirty="0">
                <a:solidFill>
                  <a:srgbClr val="1F2328"/>
                </a:solidFill>
                <a:effectLst/>
                <a:latin typeface="-apple-system"/>
              </a:rPr>
              <a:t>, </a:t>
            </a:r>
            <a:r>
              <a:rPr lang="en-US" b="1" i="0" dirty="0" err="1">
                <a:solidFill>
                  <a:srgbClr val="1F2328"/>
                </a:solidFill>
                <a:effectLst/>
                <a:latin typeface="-apple-system"/>
              </a:rPr>
              <a:t>mkdir</a:t>
            </a:r>
            <a:r>
              <a:rPr lang="en-US" b="0" i="0" dirty="0">
                <a:solidFill>
                  <a:srgbClr val="1F2328"/>
                </a:solidFill>
                <a:effectLst/>
                <a:latin typeface="-apple-system"/>
              </a:rPr>
              <a:t> are located in the </a:t>
            </a:r>
            <a:r>
              <a:rPr lang="en-US" b="1" i="0" dirty="0">
                <a:solidFill>
                  <a:srgbClr val="1F2328"/>
                </a:solidFill>
                <a:effectLst/>
                <a:latin typeface="-apple-system"/>
              </a:rPr>
              <a:t>/bin</a:t>
            </a:r>
            <a:r>
              <a:rPr lang="en-US" b="0" i="0" dirty="0">
                <a:solidFill>
                  <a:srgbClr val="1F2328"/>
                </a:solidFill>
                <a:effectLst/>
                <a:latin typeface="-apple-system"/>
              </a:rPr>
              <a:t> directory</a:t>
            </a:r>
          </a:p>
          <a:p>
            <a:pPr algn="l">
              <a:buFont typeface="Arial" panose="020B0604020202020204" pitchFamily="34" charset="0"/>
              <a:buChar char="•"/>
            </a:pPr>
            <a:r>
              <a:rPr lang="en-US" b="1" i="0" dirty="0">
                <a:solidFill>
                  <a:srgbClr val="1F2328"/>
                </a:solidFill>
                <a:effectLst/>
                <a:latin typeface="-apple-system"/>
              </a:rPr>
              <a:t>/</a:t>
            </a:r>
            <a:r>
              <a:rPr lang="en-US" b="1" i="0" dirty="0" err="1">
                <a:solidFill>
                  <a:srgbClr val="1F2328"/>
                </a:solidFill>
                <a:effectLst/>
                <a:latin typeface="-apple-system"/>
              </a:rPr>
              <a:t>etc</a:t>
            </a:r>
            <a:r>
              <a:rPr lang="en-US" b="0" i="0" dirty="0">
                <a:solidFill>
                  <a:srgbClr val="1F2328"/>
                </a:solidFill>
                <a:effectLst/>
                <a:latin typeface="-apple-system"/>
              </a:rPr>
              <a:t> : It stores most of the configuration files in Linux.</a:t>
            </a:r>
          </a:p>
          <a:p>
            <a:pPr algn="l">
              <a:buFont typeface="Arial" panose="020B0604020202020204" pitchFamily="34" charset="0"/>
              <a:buChar char="•"/>
            </a:pPr>
            <a:r>
              <a:rPr lang="en-US" b="1" i="0" dirty="0">
                <a:solidFill>
                  <a:srgbClr val="1F2328"/>
                </a:solidFill>
                <a:effectLst/>
                <a:latin typeface="-apple-system"/>
              </a:rPr>
              <a:t>/lib</a:t>
            </a:r>
            <a:r>
              <a:rPr lang="en-US" b="0" i="0" dirty="0">
                <a:solidFill>
                  <a:srgbClr val="1F2328"/>
                </a:solidFill>
                <a:effectLst/>
                <a:latin typeface="-apple-system"/>
              </a:rPr>
              <a:t> : The directory </a:t>
            </a:r>
            <a:r>
              <a:rPr lang="en-US" b="1" i="0" dirty="0">
                <a:solidFill>
                  <a:srgbClr val="1F2328"/>
                </a:solidFill>
                <a:effectLst/>
                <a:latin typeface="-apple-system"/>
              </a:rPr>
              <a:t>/lib</a:t>
            </a:r>
            <a:r>
              <a:rPr lang="en-US" b="0" i="0" dirty="0">
                <a:solidFill>
                  <a:srgbClr val="1F2328"/>
                </a:solidFill>
                <a:effectLst/>
                <a:latin typeface="-apple-system"/>
              </a:rPr>
              <a:t> and </a:t>
            </a:r>
            <a:r>
              <a:rPr lang="en-US" b="1" i="0" dirty="0">
                <a:solidFill>
                  <a:srgbClr val="1F2328"/>
                </a:solidFill>
                <a:effectLst/>
                <a:latin typeface="-apple-system"/>
              </a:rPr>
              <a:t>/lib64</a:t>
            </a:r>
            <a:r>
              <a:rPr lang="en-US" b="0" i="0" dirty="0">
                <a:solidFill>
                  <a:srgbClr val="1F2328"/>
                </a:solidFill>
                <a:effectLst/>
                <a:latin typeface="-apple-system"/>
              </a:rPr>
              <a:t> is the place to look for shared libraries to be imported into your program</a:t>
            </a:r>
          </a:p>
          <a:p>
            <a:pPr algn="l">
              <a:buFont typeface="Arial" panose="020B0604020202020204" pitchFamily="34" charset="0"/>
              <a:buChar char="•"/>
            </a:pPr>
            <a:r>
              <a:rPr lang="en-US" b="1" i="0" dirty="0">
                <a:solidFill>
                  <a:srgbClr val="1F2328"/>
                </a:solidFill>
                <a:effectLst/>
                <a:latin typeface="-apple-system"/>
              </a:rPr>
              <a:t>/</a:t>
            </a:r>
            <a:r>
              <a:rPr lang="en-US" b="1" i="0" dirty="0" err="1">
                <a:solidFill>
                  <a:srgbClr val="1F2328"/>
                </a:solidFill>
                <a:effectLst/>
                <a:latin typeface="-apple-system"/>
              </a:rPr>
              <a:t>usr</a:t>
            </a:r>
            <a:r>
              <a:rPr lang="en-US" b="0" i="0" dirty="0">
                <a:solidFill>
                  <a:srgbClr val="1F2328"/>
                </a:solidFill>
                <a:effectLst/>
                <a:latin typeface="-apple-system"/>
              </a:rPr>
              <a:t> : In older systems, </a:t>
            </a:r>
            <a:r>
              <a:rPr lang="en-US" b="1" i="0" dirty="0">
                <a:solidFill>
                  <a:srgbClr val="1F2328"/>
                </a:solidFill>
                <a:effectLst/>
                <a:latin typeface="-apple-system"/>
              </a:rPr>
              <a:t>/</a:t>
            </a:r>
            <a:r>
              <a:rPr lang="en-US" b="1" i="0" dirty="0" err="1">
                <a:solidFill>
                  <a:srgbClr val="1F2328"/>
                </a:solidFill>
                <a:effectLst/>
                <a:latin typeface="-apple-system"/>
              </a:rPr>
              <a:t>usr</a:t>
            </a:r>
            <a:r>
              <a:rPr lang="en-US" b="0" i="0" dirty="0">
                <a:solidFill>
                  <a:srgbClr val="1F2328"/>
                </a:solidFill>
                <a:effectLst/>
                <a:latin typeface="-apple-system"/>
              </a:rPr>
              <a:t> directory is used for </a:t>
            </a:r>
            <a:r>
              <a:rPr lang="en-US" b="1" i="0" dirty="0">
                <a:solidFill>
                  <a:srgbClr val="1F2328"/>
                </a:solidFill>
                <a:effectLst/>
                <a:latin typeface="-apple-system"/>
              </a:rPr>
              <a:t>User Home Directories</a:t>
            </a:r>
            <a:r>
              <a:rPr lang="en-US" b="0" i="0" dirty="0">
                <a:solidFill>
                  <a:srgbClr val="1F2328"/>
                </a:solidFill>
                <a:effectLst/>
                <a:latin typeface="-apple-system"/>
              </a:rPr>
              <a:t>, however in the modern </a:t>
            </a:r>
            <a:r>
              <a:rPr lang="en-US" b="0" i="0" dirty="0" err="1">
                <a:solidFill>
                  <a:srgbClr val="1F2328"/>
                </a:solidFill>
                <a:effectLst/>
                <a:latin typeface="-apple-system"/>
              </a:rPr>
              <a:t>linux</a:t>
            </a:r>
            <a:r>
              <a:rPr lang="en-US" b="0" i="0" dirty="0">
                <a:solidFill>
                  <a:srgbClr val="1F2328"/>
                </a:solidFill>
                <a:effectLst/>
                <a:latin typeface="-apple-system"/>
              </a:rPr>
              <a:t> operating systems it is the location where all user land </a:t>
            </a:r>
            <a:r>
              <a:rPr lang="en-US" b="0" i="0" dirty="0" err="1">
                <a:solidFill>
                  <a:srgbClr val="1F2328"/>
                </a:solidFill>
                <a:effectLst/>
                <a:latin typeface="-apple-system"/>
              </a:rPr>
              <a:t>applciations</a:t>
            </a:r>
            <a:r>
              <a:rPr lang="en-US" b="0" i="0" dirty="0">
                <a:solidFill>
                  <a:srgbClr val="1F2328"/>
                </a:solidFill>
                <a:effectLst/>
                <a:latin typeface="-apple-system"/>
              </a:rPr>
              <a:t> in their data reside</a:t>
            </a:r>
          </a:p>
          <a:p>
            <a:pPr algn="l">
              <a:buFont typeface="Arial" panose="020B0604020202020204" pitchFamily="34" charset="0"/>
              <a:buChar char="•"/>
            </a:pPr>
            <a:r>
              <a:rPr lang="en-US" b="1" i="0" dirty="0">
                <a:solidFill>
                  <a:srgbClr val="1F2328"/>
                </a:solidFill>
                <a:effectLst/>
                <a:latin typeface="-apple-system"/>
              </a:rPr>
              <a:t>/var</a:t>
            </a:r>
            <a:r>
              <a:rPr lang="en-US" b="0" i="0" dirty="0">
                <a:solidFill>
                  <a:srgbClr val="1F2328"/>
                </a:solidFill>
                <a:effectLst/>
                <a:latin typeface="-apple-system"/>
              </a:rPr>
              <a:t> : It contains variable data like mails, log files</a:t>
            </a:r>
          </a:p>
          <a:p>
            <a:endParaRPr lang="en-US" dirty="0"/>
          </a:p>
          <a:p>
            <a:pPr algn="l"/>
            <a:r>
              <a:rPr lang="en-US" b="0" i="0" dirty="0">
                <a:solidFill>
                  <a:srgbClr val="1F2328"/>
                </a:solidFill>
                <a:effectLst/>
                <a:latin typeface="-apple-system"/>
              </a:rPr>
              <a:t>To print all the mounted filesystems, run </a:t>
            </a:r>
            <a:r>
              <a:rPr lang="en-US" b="1" i="0" dirty="0">
                <a:solidFill>
                  <a:srgbClr val="1F2328"/>
                </a:solidFill>
                <a:effectLst/>
                <a:latin typeface="-apple-system"/>
              </a:rPr>
              <a:t>df</a:t>
            </a:r>
            <a:r>
              <a:rPr lang="en-US" b="0" i="0" dirty="0">
                <a:solidFill>
                  <a:srgbClr val="1F2328"/>
                </a:solidFill>
                <a:effectLst/>
                <a:latin typeface="-apple-system"/>
              </a:rPr>
              <a:t> (disk filesystem) command</a:t>
            </a:r>
          </a:p>
          <a:p>
            <a:pPr algn="l"/>
            <a:r>
              <a:rPr lang="en-US" b="0" i="0" dirty="0">
                <a:solidFill>
                  <a:srgbClr val="1F2328"/>
                </a:solidFill>
                <a:effectLst/>
                <a:latin typeface="-apple-system"/>
              </a:rPr>
              <a:t>$ df -</a:t>
            </a:r>
            <a:r>
              <a:rPr lang="en-US" b="0" i="0" dirty="0" err="1">
                <a:solidFill>
                  <a:srgbClr val="1F2328"/>
                </a:solidFill>
                <a:effectLst/>
                <a:latin typeface="-apple-system"/>
              </a:rPr>
              <a:t>hP</a:t>
            </a:r>
            <a:endParaRPr lang="en-US" b="0" i="0" dirty="0">
              <a:solidFill>
                <a:srgbClr val="1F2328"/>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11</a:t>
            </a:fld>
            <a:endParaRPr lang="en-US"/>
          </a:p>
        </p:txBody>
      </p:sp>
    </p:spTree>
    <p:extLst>
      <p:ext uri="{BB962C8B-B14F-4D97-AF65-F5344CB8AC3E}">
        <p14:creationId xmlns:p14="http://schemas.microsoft.com/office/powerpoint/2010/main" val="1108677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The </a:t>
            </a:r>
            <a:r>
              <a:rPr lang="en-US" b="1" i="0" dirty="0">
                <a:solidFill>
                  <a:srgbClr val="1F2328"/>
                </a:solidFill>
                <a:effectLst/>
                <a:latin typeface="-apple-system"/>
              </a:rPr>
              <a:t>du</a:t>
            </a:r>
            <a:r>
              <a:rPr lang="en-US" b="0" i="0" dirty="0">
                <a:solidFill>
                  <a:srgbClr val="1F2328"/>
                </a:solidFill>
                <a:effectLst/>
                <a:latin typeface="-apple-system"/>
              </a:rPr>
              <a:t> command, which stands for </a:t>
            </a:r>
            <a:r>
              <a:rPr lang="en-US" b="1" i="0" dirty="0">
                <a:solidFill>
                  <a:srgbClr val="1F2328"/>
                </a:solidFill>
                <a:effectLst/>
                <a:latin typeface="-apple-system"/>
              </a:rPr>
              <a:t>disk usage</a:t>
            </a:r>
            <a:r>
              <a:rPr lang="en-US" b="0" i="0" dirty="0">
                <a:solidFill>
                  <a:srgbClr val="1F2328"/>
                </a:solidFill>
                <a:effectLst/>
                <a:latin typeface="-apple-system"/>
              </a:rPr>
              <a:t> is a popular command to inspect the size of the file.</a:t>
            </a:r>
          </a:p>
          <a:p>
            <a:pPr algn="l">
              <a:buFont typeface="Arial" panose="020B0604020202020204" pitchFamily="34" charset="0"/>
              <a:buChar char="•"/>
            </a:pPr>
            <a:r>
              <a:rPr lang="en-US" b="1" i="0" dirty="0">
                <a:solidFill>
                  <a:srgbClr val="1F2328"/>
                </a:solidFill>
                <a:effectLst/>
                <a:latin typeface="-apple-system"/>
              </a:rPr>
              <a:t>du</a:t>
            </a:r>
            <a:r>
              <a:rPr lang="en-US" b="0" i="0" dirty="0">
                <a:solidFill>
                  <a:srgbClr val="1F2328"/>
                </a:solidFill>
                <a:effectLst/>
                <a:latin typeface="-apple-system"/>
              </a:rPr>
              <a:t> with </a:t>
            </a:r>
            <a:r>
              <a:rPr lang="en-US" b="1" i="0" dirty="0">
                <a:solidFill>
                  <a:srgbClr val="1F2328"/>
                </a:solidFill>
                <a:effectLst/>
                <a:latin typeface="-apple-system"/>
              </a:rPr>
              <a:t>-</a:t>
            </a:r>
            <a:r>
              <a:rPr lang="en-US" b="1" i="0" dirty="0" err="1">
                <a:solidFill>
                  <a:srgbClr val="1F2328"/>
                </a:solidFill>
                <a:effectLst/>
                <a:latin typeface="-apple-system"/>
              </a:rPr>
              <a:t>sk</a:t>
            </a:r>
            <a:r>
              <a:rPr lang="en-US" b="0" i="0" dirty="0">
                <a:solidFill>
                  <a:srgbClr val="1F2328"/>
                </a:solidFill>
                <a:effectLst/>
                <a:latin typeface="-apple-system"/>
              </a:rPr>
              <a:t> shows the size of a file or directory in </a:t>
            </a:r>
            <a:r>
              <a:rPr lang="en-US" b="1" i="0" dirty="0">
                <a:solidFill>
                  <a:srgbClr val="1F2328"/>
                </a:solidFill>
                <a:effectLst/>
                <a:latin typeface="-apple-system"/>
              </a:rPr>
              <a:t>Kilobytes</a:t>
            </a:r>
            <a:endParaRPr lang="en-US" b="0" i="0" dirty="0">
              <a:solidFill>
                <a:srgbClr val="1F2328"/>
              </a:solidFill>
              <a:effectLst/>
              <a:latin typeface="-apple-system"/>
            </a:endParaRPr>
          </a:p>
          <a:p>
            <a:pPr algn="l">
              <a:buFont typeface="Arial" panose="020B0604020202020204" pitchFamily="34" charset="0"/>
              <a:buChar char="•"/>
            </a:pPr>
            <a:r>
              <a:rPr lang="en-US" b="0" i="0" dirty="0">
                <a:solidFill>
                  <a:srgbClr val="1F2328"/>
                </a:solidFill>
                <a:effectLst/>
                <a:latin typeface="-apple-system"/>
              </a:rPr>
              <a:t>$ du -</a:t>
            </a:r>
            <a:r>
              <a:rPr lang="en-US" b="0" i="0" dirty="0" err="1">
                <a:solidFill>
                  <a:srgbClr val="1F2328"/>
                </a:solidFill>
                <a:effectLst/>
                <a:latin typeface="-apple-system"/>
              </a:rPr>
              <a:t>sk</a:t>
            </a:r>
            <a:r>
              <a:rPr lang="en-US" b="0" i="0" dirty="0">
                <a:solidFill>
                  <a:srgbClr val="1F2328"/>
                </a:solidFill>
                <a:effectLst/>
                <a:latin typeface="-apple-system"/>
              </a:rPr>
              <a:t> </a:t>
            </a:r>
            <a:r>
              <a:rPr lang="en-US" b="0" i="0" dirty="0" err="1">
                <a:solidFill>
                  <a:srgbClr val="1F2328"/>
                </a:solidFill>
                <a:effectLst/>
                <a:latin typeface="-apple-system"/>
              </a:rPr>
              <a:t>test.img</a:t>
            </a:r>
            <a:r>
              <a:rPr lang="en-US" b="0" i="0" dirty="0">
                <a:solidFill>
                  <a:srgbClr val="1F2328"/>
                </a:solidFill>
                <a:effectLst/>
                <a:latin typeface="-apple-system"/>
              </a:rPr>
              <a:t> </a:t>
            </a:r>
          </a:p>
          <a:p>
            <a:pPr algn="l">
              <a:buFont typeface="Arial" panose="020B0604020202020204" pitchFamily="34" charset="0"/>
              <a:buChar char="•"/>
            </a:pPr>
            <a:r>
              <a:rPr lang="en-US" b="1" i="0" dirty="0">
                <a:solidFill>
                  <a:srgbClr val="1F2328"/>
                </a:solidFill>
                <a:effectLst/>
                <a:latin typeface="-apple-system"/>
              </a:rPr>
              <a:t>du</a:t>
            </a:r>
            <a:r>
              <a:rPr lang="en-US" b="0" i="0" dirty="0">
                <a:solidFill>
                  <a:srgbClr val="1F2328"/>
                </a:solidFill>
                <a:effectLst/>
                <a:latin typeface="-apple-system"/>
              </a:rPr>
              <a:t> with </a:t>
            </a:r>
            <a:r>
              <a:rPr lang="en-US" b="1" i="0" dirty="0">
                <a:solidFill>
                  <a:srgbClr val="1F2328"/>
                </a:solidFill>
                <a:effectLst/>
                <a:latin typeface="-apple-system"/>
              </a:rPr>
              <a:t>-</a:t>
            </a:r>
            <a:r>
              <a:rPr lang="en-US" b="1" i="0" dirty="0" err="1">
                <a:solidFill>
                  <a:srgbClr val="1F2328"/>
                </a:solidFill>
                <a:effectLst/>
                <a:latin typeface="-apple-system"/>
              </a:rPr>
              <a:t>sh</a:t>
            </a:r>
            <a:r>
              <a:rPr lang="en-US" b="0" i="0" dirty="0">
                <a:solidFill>
                  <a:srgbClr val="1F2328"/>
                </a:solidFill>
                <a:effectLst/>
                <a:latin typeface="-apple-system"/>
              </a:rPr>
              <a:t> shows the size of a file or directory in </a:t>
            </a:r>
            <a:r>
              <a:rPr lang="en-US" b="1" i="0" dirty="0">
                <a:solidFill>
                  <a:srgbClr val="1F2328"/>
                </a:solidFill>
                <a:effectLst/>
                <a:latin typeface="-apple-system"/>
              </a:rPr>
              <a:t>human readable format</a:t>
            </a:r>
            <a:endParaRPr lang="en-US" b="0" i="0" dirty="0">
              <a:solidFill>
                <a:srgbClr val="1F2328"/>
              </a:solidFill>
              <a:effectLst/>
              <a:latin typeface="-apple-system"/>
            </a:endParaRPr>
          </a:p>
          <a:p>
            <a:pPr algn="l">
              <a:buFont typeface="Arial" panose="020B0604020202020204" pitchFamily="34" charset="0"/>
              <a:buChar char="•"/>
            </a:pPr>
            <a:r>
              <a:rPr lang="en-US" b="0" i="0" dirty="0">
                <a:solidFill>
                  <a:srgbClr val="1F2328"/>
                </a:solidFill>
                <a:effectLst/>
                <a:latin typeface="-apple-system"/>
              </a:rPr>
              <a:t>$ du -</a:t>
            </a:r>
            <a:r>
              <a:rPr lang="en-US" b="0" i="0" dirty="0" err="1">
                <a:solidFill>
                  <a:srgbClr val="1F2328"/>
                </a:solidFill>
                <a:effectLst/>
                <a:latin typeface="-apple-system"/>
              </a:rPr>
              <a:t>sh</a:t>
            </a:r>
            <a:r>
              <a:rPr lang="en-US" b="0" i="0" dirty="0">
                <a:solidFill>
                  <a:srgbClr val="1F2328"/>
                </a:solidFill>
                <a:effectLst/>
                <a:latin typeface="-apple-system"/>
              </a:rPr>
              <a:t> </a:t>
            </a:r>
            <a:r>
              <a:rPr lang="en-US" b="0" i="0" dirty="0" err="1">
                <a:solidFill>
                  <a:srgbClr val="1F2328"/>
                </a:solidFill>
                <a:effectLst/>
                <a:latin typeface="-apple-system"/>
              </a:rPr>
              <a:t>test.img</a:t>
            </a:r>
            <a:r>
              <a:rPr lang="en-US" b="0" i="0" dirty="0">
                <a:solidFill>
                  <a:srgbClr val="1F2328"/>
                </a:solidFill>
                <a:effectLst/>
                <a:latin typeface="-apple-system"/>
              </a:rPr>
              <a:t> </a:t>
            </a:r>
          </a:p>
          <a:p>
            <a:pPr algn="l">
              <a:buFont typeface="Arial" panose="020B0604020202020204" pitchFamily="34" charset="0"/>
              <a:buChar char="•"/>
            </a:pPr>
            <a:r>
              <a:rPr lang="en-US" b="0" i="0" dirty="0">
                <a:solidFill>
                  <a:srgbClr val="1F2328"/>
                </a:solidFill>
                <a:effectLst/>
                <a:latin typeface="-apple-system"/>
              </a:rPr>
              <a:t>we can also use </a:t>
            </a:r>
            <a:r>
              <a:rPr lang="en-US" b="1" i="0" dirty="0">
                <a:solidFill>
                  <a:srgbClr val="1F2328"/>
                </a:solidFill>
                <a:effectLst/>
                <a:latin typeface="-apple-system"/>
              </a:rPr>
              <a:t>long list</a:t>
            </a:r>
            <a:r>
              <a:rPr lang="en-US" b="0" i="0" dirty="0">
                <a:solidFill>
                  <a:srgbClr val="1F2328"/>
                </a:solidFill>
                <a:effectLst/>
                <a:latin typeface="-apple-system"/>
              </a:rPr>
              <a:t> , </a:t>
            </a:r>
            <a:r>
              <a:rPr lang="en-US" b="1" i="0" dirty="0">
                <a:solidFill>
                  <a:srgbClr val="1F2328"/>
                </a:solidFill>
                <a:effectLst/>
                <a:latin typeface="-apple-system"/>
              </a:rPr>
              <a:t>ls -</a:t>
            </a:r>
            <a:r>
              <a:rPr lang="en-US" b="1" i="0" dirty="0" err="1">
                <a:solidFill>
                  <a:srgbClr val="1F2328"/>
                </a:solidFill>
                <a:effectLst/>
                <a:latin typeface="-apple-system"/>
              </a:rPr>
              <a:t>lh</a:t>
            </a:r>
            <a:r>
              <a:rPr lang="en-US" b="0" i="0" dirty="0">
                <a:solidFill>
                  <a:srgbClr val="1F2328"/>
                </a:solidFill>
                <a:effectLst/>
                <a:latin typeface="-apple-system"/>
              </a:rPr>
              <a:t> to print the size of the file.</a:t>
            </a:r>
          </a:p>
          <a:p>
            <a:pPr algn="l">
              <a:buFont typeface="Arial" panose="020B0604020202020204" pitchFamily="34" charset="0"/>
              <a:buChar char="•"/>
            </a:pPr>
            <a:r>
              <a:rPr lang="en-US" b="0" i="0" dirty="0">
                <a:solidFill>
                  <a:srgbClr val="1F2328"/>
                </a:solidFill>
                <a:effectLst/>
                <a:latin typeface="-apple-system"/>
              </a:rPr>
              <a:t>$ ls -</a:t>
            </a:r>
            <a:r>
              <a:rPr lang="en-US" b="0" i="0" dirty="0" err="1">
                <a:solidFill>
                  <a:srgbClr val="1F2328"/>
                </a:solidFill>
                <a:effectLst/>
                <a:latin typeface="-apple-system"/>
              </a:rPr>
              <a:t>lh</a:t>
            </a:r>
            <a:r>
              <a:rPr lang="en-US" b="0" i="0" dirty="0">
                <a:solidFill>
                  <a:srgbClr val="1F2328"/>
                </a:solidFill>
                <a:effectLst/>
                <a:latin typeface="-apple-system"/>
              </a:rPr>
              <a:t> </a:t>
            </a:r>
            <a:r>
              <a:rPr lang="en-US" b="0" i="0" dirty="0" err="1">
                <a:solidFill>
                  <a:srgbClr val="1F2328"/>
                </a:solidFill>
                <a:effectLst/>
                <a:latin typeface="-apple-system"/>
              </a:rPr>
              <a:t>test.img</a:t>
            </a:r>
            <a:endParaRPr lang="en-US" b="0" i="0" dirty="0">
              <a:solidFill>
                <a:srgbClr val="1F2328"/>
              </a:solidFill>
              <a:effectLst/>
              <a:latin typeface="-apple-system"/>
            </a:endParaRPr>
          </a:p>
          <a:p>
            <a:endParaRPr lang="en-US" dirty="0"/>
          </a:p>
          <a:p>
            <a:endParaRPr lang="en-US" dirty="0"/>
          </a:p>
          <a:p>
            <a:pPr algn="l"/>
            <a:r>
              <a:rPr lang="en-US" b="0" i="0" dirty="0">
                <a:solidFill>
                  <a:srgbClr val="1F2328"/>
                </a:solidFill>
                <a:effectLst/>
                <a:latin typeface="-apple-system"/>
              </a:rPr>
              <a:t>Let us know take a look at widely used utility called </a:t>
            </a:r>
            <a:r>
              <a:rPr lang="en-US" b="1" i="0" dirty="0">
                <a:solidFill>
                  <a:srgbClr val="1F2328"/>
                </a:solidFill>
                <a:effectLst/>
                <a:latin typeface="-apple-system"/>
              </a:rPr>
              <a:t>tar</a:t>
            </a:r>
            <a:endParaRPr lang="en-US" b="0" i="0" dirty="0">
              <a:solidFill>
                <a:srgbClr val="1F2328"/>
              </a:solidFill>
              <a:effectLst/>
              <a:latin typeface="-apple-system"/>
            </a:endParaRPr>
          </a:p>
          <a:p>
            <a:pPr algn="l">
              <a:buFont typeface="Arial" panose="020B0604020202020204" pitchFamily="34" charset="0"/>
              <a:buChar char="•"/>
            </a:pPr>
            <a:r>
              <a:rPr lang="en-US" b="1" i="0" dirty="0">
                <a:solidFill>
                  <a:srgbClr val="1F2328"/>
                </a:solidFill>
                <a:effectLst/>
                <a:latin typeface="-apple-system"/>
              </a:rPr>
              <a:t>tar</a:t>
            </a:r>
            <a:r>
              <a:rPr lang="en-US" b="0" i="0" dirty="0">
                <a:solidFill>
                  <a:srgbClr val="1F2328"/>
                </a:solidFill>
                <a:effectLst/>
                <a:latin typeface="-apple-system"/>
              </a:rPr>
              <a:t> is used to group multiple files and directories into a single file. Hence it is specially used for archiving data.</a:t>
            </a:r>
          </a:p>
          <a:p>
            <a:pPr algn="l">
              <a:buFont typeface="Arial" panose="020B0604020202020204" pitchFamily="34" charset="0"/>
              <a:buChar char="•"/>
            </a:pPr>
            <a:r>
              <a:rPr lang="en-US" b="0" i="0" dirty="0">
                <a:solidFill>
                  <a:srgbClr val="1F2328"/>
                </a:solidFill>
                <a:effectLst/>
                <a:latin typeface="-apple-system"/>
              </a:rPr>
              <a:t>tar is an </a:t>
            </a:r>
            <a:r>
              <a:rPr lang="en-US" b="0" i="0" dirty="0" err="1">
                <a:solidFill>
                  <a:srgbClr val="1F2328"/>
                </a:solidFill>
                <a:effectLst/>
                <a:latin typeface="-apple-system"/>
              </a:rPr>
              <a:t>abrevation</a:t>
            </a:r>
            <a:r>
              <a:rPr lang="en-US" b="0" i="0" dirty="0">
                <a:solidFill>
                  <a:srgbClr val="1F2328"/>
                </a:solidFill>
                <a:effectLst/>
                <a:latin typeface="-apple-system"/>
              </a:rPr>
              <a:t> for </a:t>
            </a:r>
            <a:r>
              <a:rPr lang="en-US" b="1" i="0" dirty="0">
                <a:solidFill>
                  <a:srgbClr val="1F2328"/>
                </a:solidFill>
                <a:effectLst/>
                <a:latin typeface="-apple-system"/>
              </a:rPr>
              <a:t>tape archive</a:t>
            </a:r>
            <a:r>
              <a:rPr lang="en-US" b="0" i="0" dirty="0">
                <a:solidFill>
                  <a:srgbClr val="1F2328"/>
                </a:solidFill>
                <a:effectLst/>
                <a:latin typeface="-apple-system"/>
              </a:rPr>
              <a:t>.</a:t>
            </a:r>
          </a:p>
          <a:p>
            <a:pPr algn="l">
              <a:buFont typeface="Arial" panose="020B0604020202020204" pitchFamily="34" charset="0"/>
              <a:buChar char="•"/>
            </a:pPr>
            <a:r>
              <a:rPr lang="en-US" b="0" i="0" dirty="0">
                <a:solidFill>
                  <a:srgbClr val="1F2328"/>
                </a:solidFill>
                <a:effectLst/>
                <a:latin typeface="-apple-system"/>
              </a:rPr>
              <a:t>Files created with tar are often called </a:t>
            </a:r>
            <a:r>
              <a:rPr lang="en-US" b="1" i="0" dirty="0" err="1">
                <a:solidFill>
                  <a:srgbClr val="1F2328"/>
                </a:solidFill>
                <a:effectLst/>
                <a:latin typeface="-apple-system"/>
              </a:rPr>
              <a:t>tarballs</a:t>
            </a:r>
            <a:r>
              <a:rPr lang="en-US" b="0" i="0" dirty="0">
                <a:solidFill>
                  <a:srgbClr val="1F2328"/>
                </a:solidFill>
                <a:effectLst/>
                <a:latin typeface="-apple-system"/>
              </a:rPr>
              <a:t>.</a:t>
            </a:r>
          </a:p>
          <a:p>
            <a:pPr algn="l"/>
            <a:r>
              <a:rPr lang="en-US" b="0" i="0" dirty="0">
                <a:solidFill>
                  <a:srgbClr val="1F2328"/>
                </a:solidFill>
                <a:effectLst/>
                <a:latin typeface="-apple-system"/>
              </a:rPr>
              <a:t>To archive a file or directory. Use </a:t>
            </a:r>
            <a:r>
              <a:rPr lang="en-US" b="1" i="0" dirty="0">
                <a:solidFill>
                  <a:srgbClr val="1F2328"/>
                </a:solidFill>
                <a:effectLst/>
                <a:latin typeface="-apple-system"/>
              </a:rPr>
              <a:t>tar</a:t>
            </a:r>
            <a:r>
              <a:rPr lang="en-US" b="0" i="0" dirty="0">
                <a:solidFill>
                  <a:srgbClr val="1F2328"/>
                </a:solidFill>
                <a:effectLst/>
                <a:latin typeface="-apple-system"/>
              </a:rPr>
              <a:t> command followed by </a:t>
            </a:r>
            <a:r>
              <a:rPr lang="en-US" b="1" i="0" dirty="0">
                <a:solidFill>
                  <a:srgbClr val="1F2328"/>
                </a:solidFill>
                <a:effectLst/>
                <a:latin typeface="-apple-system"/>
              </a:rPr>
              <a:t>-c</a:t>
            </a:r>
            <a:r>
              <a:rPr lang="en-US" b="0" i="0" dirty="0">
                <a:solidFill>
                  <a:srgbClr val="1F2328"/>
                </a:solidFill>
                <a:effectLst/>
                <a:latin typeface="-apple-system"/>
              </a:rPr>
              <a:t> to create an archive and the </a:t>
            </a:r>
            <a:r>
              <a:rPr lang="en-US" b="1" i="0" dirty="0">
                <a:solidFill>
                  <a:srgbClr val="1F2328"/>
                </a:solidFill>
                <a:effectLst/>
                <a:latin typeface="-apple-system"/>
              </a:rPr>
              <a:t>-f</a:t>
            </a:r>
            <a:r>
              <a:rPr lang="en-US" b="0" i="0" dirty="0">
                <a:solidFill>
                  <a:srgbClr val="1F2328"/>
                </a:solidFill>
                <a:effectLst/>
                <a:latin typeface="-apple-system"/>
              </a:rPr>
              <a:t> is used to specify the name of the tar file to be created. These is followed by files or directories to be archive.</a:t>
            </a:r>
          </a:p>
          <a:p>
            <a:pPr algn="l"/>
            <a:r>
              <a:rPr lang="en-US" b="0" i="0" dirty="0">
                <a:solidFill>
                  <a:srgbClr val="1F2328"/>
                </a:solidFill>
                <a:effectLst/>
                <a:latin typeface="-apple-system"/>
              </a:rPr>
              <a:t>$ tar -</a:t>
            </a:r>
            <a:r>
              <a:rPr lang="en-US" b="0" i="0" dirty="0" err="1">
                <a:solidFill>
                  <a:srgbClr val="1F2328"/>
                </a:solidFill>
                <a:effectLst/>
                <a:latin typeface="-apple-system"/>
              </a:rPr>
              <a:t>cf</a:t>
            </a:r>
            <a:r>
              <a:rPr lang="en-US" b="0" i="0" dirty="0">
                <a:solidFill>
                  <a:srgbClr val="1F2328"/>
                </a:solidFill>
                <a:effectLst/>
                <a:latin typeface="-apple-system"/>
              </a:rPr>
              <a:t> test.tar file1 file2 file3 $ ls -</a:t>
            </a:r>
            <a:r>
              <a:rPr lang="en-US" b="0" i="0" dirty="0" err="1">
                <a:solidFill>
                  <a:srgbClr val="1F2328"/>
                </a:solidFill>
                <a:effectLst/>
                <a:latin typeface="-apple-system"/>
              </a:rPr>
              <a:t>ltr</a:t>
            </a:r>
            <a:r>
              <a:rPr lang="en-US" b="0" i="0" dirty="0">
                <a:solidFill>
                  <a:srgbClr val="1F2328"/>
                </a:solidFill>
                <a:effectLst/>
                <a:latin typeface="-apple-system"/>
              </a:rPr>
              <a:t> test.tar </a:t>
            </a:r>
          </a:p>
          <a:p>
            <a:pPr algn="l"/>
            <a:r>
              <a:rPr lang="en-US" b="0" i="0" dirty="0">
                <a:solidFill>
                  <a:srgbClr val="1F2328"/>
                </a:solidFill>
                <a:effectLst/>
                <a:latin typeface="-apple-system"/>
              </a:rPr>
              <a:t>The </a:t>
            </a:r>
            <a:r>
              <a:rPr lang="en-US" b="1" i="0" dirty="0">
                <a:solidFill>
                  <a:srgbClr val="1F2328"/>
                </a:solidFill>
                <a:effectLst/>
                <a:latin typeface="-apple-system"/>
              </a:rPr>
              <a:t>tar</a:t>
            </a:r>
            <a:r>
              <a:rPr lang="en-US" b="0" i="0" dirty="0">
                <a:solidFill>
                  <a:srgbClr val="1F2328"/>
                </a:solidFill>
                <a:effectLst/>
                <a:latin typeface="-apple-system"/>
              </a:rPr>
              <a:t> command followed by </a:t>
            </a:r>
            <a:r>
              <a:rPr lang="en-US" b="1" i="0" dirty="0">
                <a:solidFill>
                  <a:srgbClr val="1F2328"/>
                </a:solidFill>
                <a:effectLst/>
                <a:latin typeface="-apple-system"/>
              </a:rPr>
              <a:t>-</a:t>
            </a:r>
            <a:r>
              <a:rPr lang="en-US" b="1" i="0" dirty="0" err="1">
                <a:solidFill>
                  <a:srgbClr val="1F2328"/>
                </a:solidFill>
                <a:effectLst/>
                <a:latin typeface="-apple-system"/>
              </a:rPr>
              <a:t>tf</a:t>
            </a:r>
            <a:r>
              <a:rPr lang="en-US" b="0" i="0" dirty="0">
                <a:solidFill>
                  <a:srgbClr val="1F2328"/>
                </a:solidFill>
                <a:effectLst/>
                <a:latin typeface="-apple-system"/>
              </a:rPr>
              <a:t> option followed by the tar filename is used to see the contents of the </a:t>
            </a:r>
            <a:r>
              <a:rPr lang="en-US" b="0" i="0" dirty="0" err="1">
                <a:solidFill>
                  <a:srgbClr val="1F2328"/>
                </a:solidFill>
                <a:effectLst/>
                <a:latin typeface="-apple-system"/>
              </a:rPr>
              <a:t>tarball</a:t>
            </a:r>
            <a:r>
              <a:rPr lang="en-US" b="0" i="0" dirty="0">
                <a:solidFill>
                  <a:srgbClr val="1F2328"/>
                </a:solidFill>
                <a:effectLst/>
                <a:latin typeface="-apple-system"/>
              </a:rPr>
              <a:t>.</a:t>
            </a:r>
          </a:p>
          <a:p>
            <a:pPr algn="l"/>
            <a:r>
              <a:rPr lang="en-US" b="0" i="0" dirty="0">
                <a:solidFill>
                  <a:srgbClr val="1F2328"/>
                </a:solidFill>
                <a:effectLst/>
                <a:latin typeface="-apple-system"/>
              </a:rPr>
              <a:t>$ tar -</a:t>
            </a:r>
            <a:r>
              <a:rPr lang="en-US" b="0" i="0" dirty="0" err="1">
                <a:solidFill>
                  <a:srgbClr val="1F2328"/>
                </a:solidFill>
                <a:effectLst/>
                <a:latin typeface="-apple-system"/>
              </a:rPr>
              <a:t>tf</a:t>
            </a:r>
            <a:r>
              <a:rPr lang="en-US" b="0" i="0" dirty="0">
                <a:solidFill>
                  <a:srgbClr val="1F2328"/>
                </a:solidFill>
                <a:effectLst/>
                <a:latin typeface="-apple-system"/>
              </a:rPr>
              <a:t> test.tar </a:t>
            </a:r>
          </a:p>
          <a:p>
            <a:pPr algn="l"/>
            <a:r>
              <a:rPr lang="en-US" b="0" i="0" dirty="0">
                <a:solidFill>
                  <a:srgbClr val="1F2328"/>
                </a:solidFill>
                <a:effectLst/>
                <a:latin typeface="-apple-system"/>
              </a:rPr>
              <a:t>The </a:t>
            </a:r>
            <a:r>
              <a:rPr lang="en-US" b="1" i="0" dirty="0">
                <a:solidFill>
                  <a:srgbClr val="1F2328"/>
                </a:solidFill>
                <a:effectLst/>
                <a:latin typeface="-apple-system"/>
              </a:rPr>
              <a:t>tar</a:t>
            </a:r>
            <a:r>
              <a:rPr lang="en-US" b="0" i="0" dirty="0">
                <a:solidFill>
                  <a:srgbClr val="1F2328"/>
                </a:solidFill>
                <a:effectLst/>
                <a:latin typeface="-apple-system"/>
              </a:rPr>
              <a:t> command followed by </a:t>
            </a:r>
            <a:r>
              <a:rPr lang="en-US" b="1" i="0" dirty="0">
                <a:solidFill>
                  <a:srgbClr val="1F2328"/>
                </a:solidFill>
                <a:effectLst/>
                <a:latin typeface="-apple-system"/>
              </a:rPr>
              <a:t>-</a:t>
            </a:r>
            <a:r>
              <a:rPr lang="en-US" b="1" i="0" dirty="0" err="1">
                <a:solidFill>
                  <a:srgbClr val="1F2328"/>
                </a:solidFill>
                <a:effectLst/>
                <a:latin typeface="-apple-system"/>
              </a:rPr>
              <a:t>xf</a:t>
            </a:r>
            <a:r>
              <a:rPr lang="en-US" b="0" i="0" dirty="0">
                <a:solidFill>
                  <a:srgbClr val="1F2328"/>
                </a:solidFill>
                <a:effectLst/>
                <a:latin typeface="-apple-system"/>
              </a:rPr>
              <a:t> option followed by the tar filename is used to extract the contents from the </a:t>
            </a:r>
            <a:r>
              <a:rPr lang="en-US" b="0" i="0" dirty="0" err="1">
                <a:solidFill>
                  <a:srgbClr val="1F2328"/>
                </a:solidFill>
                <a:effectLst/>
                <a:latin typeface="-apple-system"/>
              </a:rPr>
              <a:t>tarball</a:t>
            </a:r>
            <a:r>
              <a:rPr lang="en-US" b="0" i="0" dirty="0">
                <a:solidFill>
                  <a:srgbClr val="1F2328"/>
                </a:solidFill>
                <a:effectLst/>
                <a:latin typeface="-apple-system"/>
              </a:rPr>
              <a:t>.</a:t>
            </a:r>
          </a:p>
          <a:p>
            <a:pPr algn="l"/>
            <a:r>
              <a:rPr lang="en-US" b="0" i="0" dirty="0">
                <a:solidFill>
                  <a:srgbClr val="1F2328"/>
                </a:solidFill>
                <a:effectLst/>
                <a:latin typeface="-apple-system"/>
              </a:rPr>
              <a:t>$ tar -</a:t>
            </a:r>
            <a:r>
              <a:rPr lang="en-US" b="0" i="0" dirty="0" err="1">
                <a:solidFill>
                  <a:srgbClr val="1F2328"/>
                </a:solidFill>
                <a:effectLst/>
                <a:latin typeface="-apple-system"/>
              </a:rPr>
              <a:t>xf</a:t>
            </a:r>
            <a:r>
              <a:rPr lang="en-US" b="0" i="0" dirty="0">
                <a:solidFill>
                  <a:srgbClr val="1F2328"/>
                </a:solidFill>
                <a:effectLst/>
                <a:latin typeface="-apple-system"/>
              </a:rPr>
              <a:t> test.tar </a:t>
            </a:r>
          </a:p>
          <a:p>
            <a:pPr algn="l"/>
            <a:r>
              <a:rPr lang="en-US" b="0" i="0" dirty="0">
                <a:solidFill>
                  <a:srgbClr val="1F2328"/>
                </a:solidFill>
                <a:effectLst/>
                <a:latin typeface="-apple-system"/>
              </a:rPr>
              <a:t>The </a:t>
            </a:r>
            <a:r>
              <a:rPr lang="en-US" b="1" i="0" dirty="0">
                <a:solidFill>
                  <a:srgbClr val="1F2328"/>
                </a:solidFill>
                <a:effectLst/>
                <a:latin typeface="-apple-system"/>
              </a:rPr>
              <a:t>tar</a:t>
            </a:r>
            <a:r>
              <a:rPr lang="en-US" b="0" i="0" dirty="0">
                <a:solidFill>
                  <a:srgbClr val="1F2328"/>
                </a:solidFill>
                <a:effectLst/>
                <a:latin typeface="-apple-system"/>
              </a:rPr>
              <a:t> command followed by </a:t>
            </a:r>
            <a:r>
              <a:rPr lang="en-US" b="1" i="0" dirty="0">
                <a:solidFill>
                  <a:srgbClr val="1F2328"/>
                </a:solidFill>
                <a:effectLst/>
                <a:latin typeface="-apple-system"/>
              </a:rPr>
              <a:t>-</a:t>
            </a:r>
            <a:r>
              <a:rPr lang="en-US" b="1" i="0" dirty="0" err="1">
                <a:solidFill>
                  <a:srgbClr val="1F2328"/>
                </a:solidFill>
                <a:effectLst/>
                <a:latin typeface="-apple-system"/>
              </a:rPr>
              <a:t>zcf</a:t>
            </a:r>
            <a:r>
              <a:rPr lang="en-US" b="0" i="0" dirty="0">
                <a:solidFill>
                  <a:srgbClr val="1F2328"/>
                </a:solidFill>
                <a:effectLst/>
                <a:latin typeface="-apple-system"/>
              </a:rPr>
              <a:t> option is used to compress the </a:t>
            </a:r>
            <a:r>
              <a:rPr lang="en-US" b="0" i="0" dirty="0" err="1">
                <a:solidFill>
                  <a:srgbClr val="1F2328"/>
                </a:solidFill>
                <a:effectLst/>
                <a:latin typeface="-apple-system"/>
              </a:rPr>
              <a:t>tarball</a:t>
            </a:r>
            <a:r>
              <a:rPr lang="en-US" b="0" i="0" dirty="0">
                <a:solidFill>
                  <a:srgbClr val="1F2328"/>
                </a:solidFill>
                <a:effectLst/>
                <a:latin typeface="-apple-system"/>
              </a:rPr>
              <a:t> to reduce its size.</a:t>
            </a:r>
          </a:p>
          <a:p>
            <a:pPr algn="l"/>
            <a:r>
              <a:rPr lang="en-US" b="0" i="0" dirty="0">
                <a:solidFill>
                  <a:srgbClr val="1F2328"/>
                </a:solidFill>
                <a:effectLst/>
                <a:latin typeface="-apple-system"/>
              </a:rPr>
              <a:t>$ tar -</a:t>
            </a:r>
            <a:r>
              <a:rPr lang="en-US" b="0" i="0" dirty="0" err="1">
                <a:solidFill>
                  <a:srgbClr val="1F2328"/>
                </a:solidFill>
                <a:effectLst/>
                <a:latin typeface="-apple-system"/>
              </a:rPr>
              <a:t>zcf</a:t>
            </a:r>
            <a:r>
              <a:rPr lang="en-US" b="0" i="0" dirty="0">
                <a:solidFill>
                  <a:srgbClr val="1F2328"/>
                </a:solidFill>
                <a:effectLst/>
                <a:latin typeface="-apple-system"/>
              </a:rPr>
              <a:t> test.tar</a:t>
            </a:r>
          </a:p>
          <a:p>
            <a:endParaRPr lang="en-US" dirty="0"/>
          </a:p>
          <a:p>
            <a:endParaRPr lang="en-US" dirty="0"/>
          </a:p>
          <a:p>
            <a:r>
              <a:rPr lang="en-US" b="0" i="0" dirty="0">
                <a:solidFill>
                  <a:srgbClr val="1F2328"/>
                </a:solidFill>
                <a:effectLst/>
                <a:latin typeface="-apple-system"/>
              </a:rPr>
              <a:t>Compression is the technique used to reduce the size consumed by a file or a dataset.</a:t>
            </a:r>
            <a:endParaRPr lang="en-US" dirty="0"/>
          </a:p>
          <a:p>
            <a:pPr algn="l">
              <a:buFont typeface="Arial" panose="020B0604020202020204" pitchFamily="34" charset="0"/>
              <a:buChar char="•"/>
            </a:pPr>
            <a:r>
              <a:rPr lang="en-US" b="0" i="0" dirty="0">
                <a:solidFill>
                  <a:srgbClr val="1F2328"/>
                </a:solidFill>
                <a:effectLst/>
                <a:latin typeface="-apple-system"/>
              </a:rPr>
              <a:t>To reduce the size of a file or directory in the </a:t>
            </a:r>
            <a:r>
              <a:rPr lang="en-US" b="0" i="0" dirty="0" err="1">
                <a:solidFill>
                  <a:srgbClr val="1F2328"/>
                </a:solidFill>
                <a:effectLst/>
                <a:latin typeface="-apple-system"/>
              </a:rPr>
              <a:t>linux</a:t>
            </a:r>
            <a:r>
              <a:rPr lang="en-US" b="0" i="0" dirty="0">
                <a:solidFill>
                  <a:srgbClr val="1F2328"/>
                </a:solidFill>
                <a:effectLst/>
                <a:latin typeface="-apple-system"/>
              </a:rPr>
              <a:t> file system, there are commands </a:t>
            </a:r>
            <a:r>
              <a:rPr lang="en-US" b="0" i="0" dirty="0" err="1">
                <a:solidFill>
                  <a:srgbClr val="1F2328"/>
                </a:solidFill>
                <a:effectLst/>
                <a:latin typeface="-apple-system"/>
              </a:rPr>
              <a:t>specificly</a:t>
            </a:r>
            <a:r>
              <a:rPr lang="en-US" b="0" i="0" dirty="0">
                <a:solidFill>
                  <a:srgbClr val="1F2328"/>
                </a:solidFill>
                <a:effectLst/>
                <a:latin typeface="-apple-system"/>
              </a:rPr>
              <a:t> used for compression.</a:t>
            </a:r>
          </a:p>
          <a:p>
            <a:pPr algn="l">
              <a:buFont typeface="Arial" panose="020B0604020202020204" pitchFamily="34" charset="0"/>
              <a:buChar char="•"/>
            </a:pPr>
            <a:r>
              <a:rPr lang="en-US" b="0" i="0" dirty="0">
                <a:solidFill>
                  <a:srgbClr val="1F2328"/>
                </a:solidFill>
                <a:effectLst/>
                <a:latin typeface="-apple-system"/>
              </a:rPr>
              <a:t>Let us now look at the three popular ones</a:t>
            </a:r>
          </a:p>
          <a:p>
            <a:pPr marL="742950" lvl="1" indent="-285750" algn="l">
              <a:buFont typeface="Arial" panose="020B0604020202020204" pitchFamily="34" charset="0"/>
              <a:buChar char="•"/>
            </a:pPr>
            <a:r>
              <a:rPr lang="en-US" b="0" i="0" dirty="0">
                <a:solidFill>
                  <a:srgbClr val="1F2328"/>
                </a:solidFill>
                <a:effectLst/>
                <a:latin typeface="-apple-system"/>
              </a:rPr>
              <a:t>bzip2 (.bz2 extension)</a:t>
            </a:r>
          </a:p>
          <a:p>
            <a:pPr marL="742950" lvl="1" indent="-285750" algn="l">
              <a:buFont typeface="Arial" panose="020B0604020202020204" pitchFamily="34" charset="0"/>
              <a:buChar char="•"/>
            </a:pPr>
            <a:r>
              <a:rPr lang="en-US" b="0" i="0" dirty="0" err="1">
                <a:solidFill>
                  <a:srgbClr val="1F2328"/>
                </a:solidFill>
                <a:effectLst/>
                <a:latin typeface="-apple-system"/>
              </a:rPr>
              <a:t>gzip</a:t>
            </a:r>
            <a:r>
              <a:rPr lang="en-US" b="0" i="0" dirty="0">
                <a:solidFill>
                  <a:srgbClr val="1F2328"/>
                </a:solidFill>
                <a:effectLst/>
                <a:latin typeface="-apple-system"/>
              </a:rPr>
              <a:t> (.</a:t>
            </a:r>
            <a:r>
              <a:rPr lang="en-US" b="0" i="0" dirty="0" err="1">
                <a:solidFill>
                  <a:srgbClr val="1F2328"/>
                </a:solidFill>
                <a:effectLst/>
                <a:latin typeface="-apple-system"/>
              </a:rPr>
              <a:t>gz</a:t>
            </a:r>
            <a:r>
              <a:rPr lang="en-US" b="0" i="0" dirty="0">
                <a:solidFill>
                  <a:srgbClr val="1F2328"/>
                </a:solidFill>
                <a:effectLst/>
                <a:latin typeface="-apple-system"/>
              </a:rPr>
              <a:t> extension)</a:t>
            </a:r>
          </a:p>
          <a:p>
            <a:pPr marL="742950" lvl="1" indent="-285750" algn="l">
              <a:buFont typeface="Arial" panose="020B0604020202020204" pitchFamily="34" charset="0"/>
              <a:buChar char="•"/>
            </a:pPr>
            <a:r>
              <a:rPr lang="en-US" b="0" i="0" dirty="0" err="1">
                <a:solidFill>
                  <a:srgbClr val="1F2328"/>
                </a:solidFill>
                <a:effectLst/>
                <a:latin typeface="-apple-system"/>
              </a:rPr>
              <a:t>xz</a:t>
            </a:r>
            <a:r>
              <a:rPr lang="en-US" b="0" i="0" dirty="0">
                <a:solidFill>
                  <a:srgbClr val="1F2328"/>
                </a:solidFill>
                <a:effectLst/>
                <a:latin typeface="-apple-system"/>
              </a:rPr>
              <a:t> (.</a:t>
            </a:r>
            <a:r>
              <a:rPr lang="en-US" b="0" i="0" dirty="0" err="1">
                <a:solidFill>
                  <a:srgbClr val="1F2328"/>
                </a:solidFill>
                <a:effectLst/>
                <a:latin typeface="-apple-system"/>
              </a:rPr>
              <a:t>xz</a:t>
            </a:r>
            <a:r>
              <a:rPr lang="en-US" b="0" i="0" dirty="0">
                <a:solidFill>
                  <a:srgbClr val="1F2328"/>
                </a:solidFill>
                <a:effectLst/>
                <a:latin typeface="-apple-system"/>
              </a:rPr>
              <a:t> extension)</a:t>
            </a:r>
          </a:p>
          <a:p>
            <a:pPr marL="742950" lvl="1" indent="-285750" algn="l">
              <a:buFont typeface="Arial" panose="020B0604020202020204" pitchFamily="34" charset="0"/>
              <a:buChar char="•"/>
            </a:pPr>
            <a:r>
              <a:rPr lang="en-US" b="0" i="0" dirty="0">
                <a:solidFill>
                  <a:srgbClr val="1F2328"/>
                </a:solidFill>
                <a:effectLst/>
                <a:latin typeface="-apple-system"/>
              </a:rPr>
              <a:t>$ bzip2 </a:t>
            </a:r>
            <a:r>
              <a:rPr lang="en-US" b="0" i="0" dirty="0" err="1">
                <a:solidFill>
                  <a:srgbClr val="1F2328"/>
                </a:solidFill>
                <a:effectLst/>
                <a:latin typeface="-apple-system"/>
              </a:rPr>
              <a:t>test.img</a:t>
            </a:r>
            <a:r>
              <a:rPr lang="en-US" b="0" i="0" dirty="0">
                <a:solidFill>
                  <a:srgbClr val="1F2328"/>
                </a:solidFill>
                <a:effectLst/>
                <a:latin typeface="-apple-system"/>
              </a:rPr>
              <a:t> $ </a:t>
            </a:r>
            <a:r>
              <a:rPr lang="en-US" b="0" i="0" dirty="0" err="1">
                <a:solidFill>
                  <a:srgbClr val="1F2328"/>
                </a:solidFill>
                <a:effectLst/>
                <a:latin typeface="-apple-system"/>
              </a:rPr>
              <a:t>gzip</a:t>
            </a:r>
            <a:r>
              <a:rPr lang="en-US" b="0" i="0" dirty="0">
                <a:solidFill>
                  <a:srgbClr val="1F2328"/>
                </a:solidFill>
                <a:effectLst/>
                <a:latin typeface="-apple-system"/>
              </a:rPr>
              <a:t> test1.img $ </a:t>
            </a:r>
            <a:r>
              <a:rPr lang="en-US" b="0" i="0" dirty="0" err="1">
                <a:solidFill>
                  <a:srgbClr val="1F2328"/>
                </a:solidFill>
                <a:effectLst/>
                <a:latin typeface="-apple-system"/>
              </a:rPr>
              <a:t>xz</a:t>
            </a:r>
            <a:r>
              <a:rPr lang="en-US" b="0" i="0" dirty="0">
                <a:solidFill>
                  <a:srgbClr val="1F2328"/>
                </a:solidFill>
                <a:effectLst/>
                <a:latin typeface="-apple-system"/>
              </a:rPr>
              <a:t> test2.img </a:t>
            </a:r>
          </a:p>
          <a:p>
            <a:pPr algn="l"/>
            <a:r>
              <a:rPr lang="en-US" b="1" i="0" dirty="0">
                <a:solidFill>
                  <a:srgbClr val="1F2328"/>
                </a:solidFill>
                <a:effectLst/>
                <a:latin typeface="-apple-system"/>
              </a:rPr>
              <a:t>The space of the compressed files created by these three commands depends on a few factors, such as the type of data being compressed, the other factors that effect the size are the compression algorithm used by these commands and the compression level used.</a:t>
            </a:r>
          </a:p>
          <a:p>
            <a:pPr algn="l">
              <a:buFont typeface="Arial" panose="020B0604020202020204" pitchFamily="34" charset="0"/>
              <a:buChar char="•"/>
            </a:pPr>
            <a:r>
              <a:rPr lang="en-US" b="0" i="0" dirty="0">
                <a:solidFill>
                  <a:srgbClr val="1F2328"/>
                </a:solidFill>
                <a:effectLst/>
                <a:latin typeface="-apple-system"/>
              </a:rPr>
              <a:t>The compressed files can be uncompressed by using the below commands</a:t>
            </a:r>
          </a:p>
          <a:p>
            <a:pPr marL="742950" lvl="1" indent="-285750" algn="l">
              <a:buFont typeface="Arial" panose="020B0604020202020204" pitchFamily="34" charset="0"/>
              <a:buChar char="•"/>
            </a:pPr>
            <a:r>
              <a:rPr lang="en-US" b="0" i="0" dirty="0">
                <a:solidFill>
                  <a:srgbClr val="1F2328"/>
                </a:solidFill>
                <a:effectLst/>
                <a:latin typeface="-apple-system"/>
              </a:rPr>
              <a:t>bunzip2</a:t>
            </a:r>
          </a:p>
          <a:p>
            <a:pPr marL="742950" lvl="1" indent="-285750" algn="l">
              <a:buFont typeface="Arial" panose="020B0604020202020204" pitchFamily="34" charset="0"/>
              <a:buChar char="•"/>
            </a:pPr>
            <a:r>
              <a:rPr lang="en-US" b="0" i="0" dirty="0" err="1">
                <a:solidFill>
                  <a:srgbClr val="1F2328"/>
                </a:solidFill>
                <a:effectLst/>
                <a:latin typeface="-apple-system"/>
              </a:rPr>
              <a:t>gunzip</a:t>
            </a:r>
            <a:endParaRPr lang="en-US" b="0" i="0" dirty="0">
              <a:solidFill>
                <a:srgbClr val="1F2328"/>
              </a:solidFill>
              <a:effectLst/>
              <a:latin typeface="-apple-system"/>
            </a:endParaRPr>
          </a:p>
          <a:p>
            <a:pPr marL="742950" lvl="1" indent="-285750" algn="l">
              <a:buFont typeface="Arial" panose="020B0604020202020204" pitchFamily="34" charset="0"/>
              <a:buChar char="•"/>
            </a:pPr>
            <a:r>
              <a:rPr lang="en-US" b="0" i="0" dirty="0" err="1">
                <a:solidFill>
                  <a:srgbClr val="1F2328"/>
                </a:solidFill>
                <a:effectLst/>
                <a:latin typeface="-apple-system"/>
              </a:rPr>
              <a:t>unxz</a:t>
            </a:r>
            <a:endParaRPr lang="en-US" b="0" i="0" dirty="0">
              <a:solidFill>
                <a:srgbClr val="1F2328"/>
              </a:solidFill>
              <a:effectLst/>
              <a:latin typeface="-apple-system"/>
            </a:endParaRPr>
          </a:p>
          <a:p>
            <a:pPr marL="742950" lvl="1" indent="-285750" algn="l">
              <a:buFont typeface="Arial" panose="020B0604020202020204" pitchFamily="34" charset="0"/>
              <a:buChar char="•"/>
            </a:pPr>
            <a:r>
              <a:rPr lang="en-US" b="0" i="0" dirty="0">
                <a:solidFill>
                  <a:srgbClr val="1F2328"/>
                </a:solidFill>
                <a:effectLst/>
                <a:latin typeface="-apple-system"/>
              </a:rPr>
              <a:t>$ bunzip2 </a:t>
            </a:r>
            <a:r>
              <a:rPr lang="en-US" b="0" i="0" dirty="0" err="1">
                <a:solidFill>
                  <a:srgbClr val="1F2328"/>
                </a:solidFill>
                <a:effectLst/>
                <a:latin typeface="-apple-system"/>
              </a:rPr>
              <a:t>test.img</a:t>
            </a:r>
            <a:r>
              <a:rPr lang="en-US" b="0" i="0" dirty="0">
                <a:solidFill>
                  <a:srgbClr val="1F2328"/>
                </a:solidFill>
                <a:effectLst/>
                <a:latin typeface="-apple-system"/>
              </a:rPr>
              <a:t> $ </a:t>
            </a:r>
            <a:r>
              <a:rPr lang="en-US" b="0" i="0" dirty="0" err="1">
                <a:solidFill>
                  <a:srgbClr val="1F2328"/>
                </a:solidFill>
                <a:effectLst/>
                <a:latin typeface="-apple-system"/>
              </a:rPr>
              <a:t>gunzip</a:t>
            </a:r>
            <a:r>
              <a:rPr lang="en-US" b="0" i="0" dirty="0">
                <a:solidFill>
                  <a:srgbClr val="1F2328"/>
                </a:solidFill>
                <a:effectLst/>
                <a:latin typeface="-apple-system"/>
              </a:rPr>
              <a:t> test1.img $ </a:t>
            </a:r>
            <a:r>
              <a:rPr lang="en-US" b="0" i="0" dirty="0" err="1">
                <a:solidFill>
                  <a:srgbClr val="1F2328"/>
                </a:solidFill>
                <a:effectLst/>
                <a:latin typeface="-apple-system"/>
              </a:rPr>
              <a:t>unxz</a:t>
            </a:r>
            <a:r>
              <a:rPr lang="en-US" b="0" i="0" dirty="0">
                <a:solidFill>
                  <a:srgbClr val="1F2328"/>
                </a:solidFill>
                <a:effectLst/>
                <a:latin typeface="-apple-system"/>
              </a:rPr>
              <a:t> test2.img</a:t>
            </a:r>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12</a:t>
            </a:fld>
            <a:endParaRPr lang="en-US"/>
          </a:p>
        </p:txBody>
      </p:sp>
    </p:spTree>
    <p:extLst>
      <p:ext uri="{BB962C8B-B14F-4D97-AF65-F5344CB8AC3E}">
        <p14:creationId xmlns:p14="http://schemas.microsoft.com/office/powerpoint/2010/main" val="1653642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Lets say you want to find the files with the name </a:t>
            </a:r>
            <a:r>
              <a:rPr lang="en-US" b="1" i="0" dirty="0">
                <a:solidFill>
                  <a:srgbClr val="1F2328"/>
                </a:solidFill>
                <a:effectLst/>
                <a:latin typeface="-apple-system"/>
              </a:rPr>
              <a:t>City.txt</a:t>
            </a:r>
            <a:r>
              <a:rPr lang="en-US" b="0" i="0" dirty="0">
                <a:solidFill>
                  <a:srgbClr val="1F2328"/>
                </a:solidFill>
                <a:effectLst/>
                <a:latin typeface="-apple-system"/>
              </a:rPr>
              <a:t>. Easiest way to do this is to make use of </a:t>
            </a:r>
            <a:r>
              <a:rPr lang="en-US" b="1" i="0" dirty="0">
                <a:solidFill>
                  <a:srgbClr val="1F2328"/>
                </a:solidFill>
                <a:effectLst/>
                <a:latin typeface="-apple-system"/>
              </a:rPr>
              <a:t>locate</a:t>
            </a:r>
            <a:r>
              <a:rPr lang="en-US" b="0" i="0" dirty="0">
                <a:solidFill>
                  <a:srgbClr val="1F2328"/>
                </a:solidFill>
                <a:effectLst/>
                <a:latin typeface="-apple-system"/>
              </a:rPr>
              <a:t> command.</a:t>
            </a:r>
          </a:p>
          <a:p>
            <a:pPr algn="l">
              <a:buFont typeface="Arial" panose="020B0604020202020204" pitchFamily="34" charset="0"/>
              <a:buChar char="•"/>
            </a:pPr>
            <a:r>
              <a:rPr lang="en-US" b="0" i="0" dirty="0">
                <a:solidFill>
                  <a:srgbClr val="1F2328"/>
                </a:solidFill>
                <a:effectLst/>
                <a:latin typeface="-apple-system"/>
              </a:rPr>
              <a:t>Run </a:t>
            </a:r>
            <a:r>
              <a:rPr lang="en-US" b="1" i="0" dirty="0">
                <a:solidFill>
                  <a:srgbClr val="1F2328"/>
                </a:solidFill>
                <a:effectLst/>
                <a:latin typeface="-apple-system"/>
              </a:rPr>
              <a:t>locate</a:t>
            </a:r>
            <a:r>
              <a:rPr lang="en-US" b="0" i="0" dirty="0">
                <a:solidFill>
                  <a:srgbClr val="1F2328"/>
                </a:solidFill>
                <a:effectLst/>
                <a:latin typeface="-apple-system"/>
              </a:rPr>
              <a:t> command followed by the filename you are searching as an argument. This should return all paths matching the pattern.</a:t>
            </a:r>
          </a:p>
          <a:p>
            <a:pPr algn="l">
              <a:buFont typeface="Arial" panose="020B0604020202020204" pitchFamily="34" charset="0"/>
              <a:buChar char="•"/>
            </a:pPr>
            <a:r>
              <a:rPr lang="en-US" b="0" i="0" dirty="0">
                <a:solidFill>
                  <a:srgbClr val="1F2328"/>
                </a:solidFill>
                <a:effectLst/>
                <a:latin typeface="-apple-system"/>
              </a:rPr>
              <a:t>$ locate City.txt </a:t>
            </a:r>
          </a:p>
          <a:p>
            <a:pPr algn="l">
              <a:buFont typeface="Arial" panose="020B0604020202020204" pitchFamily="34" charset="0"/>
              <a:buChar char="•"/>
            </a:pPr>
            <a:r>
              <a:rPr lang="en-US" b="0" i="0" dirty="0">
                <a:solidFill>
                  <a:srgbClr val="1F2328"/>
                </a:solidFill>
                <a:effectLst/>
                <a:latin typeface="-apple-system"/>
              </a:rPr>
              <a:t>The downside of the locate command is it depends on a database called </a:t>
            </a:r>
            <a:r>
              <a:rPr lang="en-US" b="1" i="0" dirty="0" err="1">
                <a:solidFill>
                  <a:srgbClr val="1F2328"/>
                </a:solidFill>
                <a:effectLst/>
                <a:latin typeface="-apple-system"/>
              </a:rPr>
              <a:t>mlocate.db</a:t>
            </a:r>
            <a:r>
              <a:rPr lang="en-US" b="0" i="0" dirty="0">
                <a:solidFill>
                  <a:srgbClr val="1F2328"/>
                </a:solidFill>
                <a:effectLst/>
                <a:latin typeface="-apple-system"/>
              </a:rPr>
              <a:t> for querying the filename.</a:t>
            </a:r>
          </a:p>
          <a:p>
            <a:pPr algn="l">
              <a:buFont typeface="Arial" panose="020B0604020202020204" pitchFamily="34" charset="0"/>
              <a:buChar char="•"/>
            </a:pPr>
            <a:r>
              <a:rPr lang="en-US" b="0" i="0" dirty="0">
                <a:solidFill>
                  <a:srgbClr val="1F2328"/>
                </a:solidFill>
                <a:effectLst/>
                <a:latin typeface="-apple-system"/>
              </a:rPr>
              <a:t>If you have just installed </a:t>
            </a:r>
            <a:r>
              <a:rPr lang="en-US" b="0" i="0" dirty="0" err="1">
                <a:solidFill>
                  <a:srgbClr val="1F2328"/>
                </a:solidFill>
                <a:effectLst/>
                <a:latin typeface="-apple-system"/>
              </a:rPr>
              <a:t>linux</a:t>
            </a:r>
            <a:r>
              <a:rPr lang="en-US" b="0" i="0" dirty="0">
                <a:solidFill>
                  <a:srgbClr val="1F2328"/>
                </a:solidFill>
                <a:effectLst/>
                <a:latin typeface="-apple-system"/>
              </a:rPr>
              <a:t> or if the file you are trying to locate was created recently. The locate command may not give you useful results. This is because it is possible that the DB is not been updated yet.</a:t>
            </a:r>
          </a:p>
          <a:p>
            <a:pPr algn="l">
              <a:buFont typeface="Arial" panose="020B0604020202020204" pitchFamily="34" charset="0"/>
              <a:buChar char="•"/>
            </a:pPr>
            <a:r>
              <a:rPr lang="en-US" b="0" i="0" dirty="0">
                <a:solidFill>
                  <a:srgbClr val="1F2328"/>
                </a:solidFill>
                <a:effectLst/>
                <a:latin typeface="-apple-system"/>
              </a:rPr>
              <a:t>To manually update the DB, run the command </a:t>
            </a:r>
            <a:r>
              <a:rPr lang="en-US" b="1" i="0" dirty="0" err="1">
                <a:solidFill>
                  <a:srgbClr val="1F2328"/>
                </a:solidFill>
                <a:effectLst/>
                <a:latin typeface="-apple-system"/>
              </a:rPr>
              <a:t>updatedb</a:t>
            </a:r>
            <a:r>
              <a:rPr lang="en-US" b="0" i="0" dirty="0">
                <a:solidFill>
                  <a:srgbClr val="1F2328"/>
                </a:solidFill>
                <a:effectLst/>
                <a:latin typeface="-apple-system"/>
              </a:rPr>
              <a:t> and then run the locate command again</a:t>
            </a:r>
          </a:p>
          <a:p>
            <a:pPr algn="l">
              <a:buFont typeface="Arial" panose="020B0604020202020204" pitchFamily="34" charset="0"/>
              <a:buChar char="•"/>
            </a:pPr>
            <a:r>
              <a:rPr lang="en-US" b="0" i="0" dirty="0">
                <a:solidFill>
                  <a:srgbClr val="1F2328"/>
                </a:solidFill>
                <a:effectLst/>
                <a:latin typeface="-apple-system"/>
              </a:rPr>
              <a:t>$ </a:t>
            </a:r>
            <a:r>
              <a:rPr lang="en-US" b="0" i="0" dirty="0" err="1">
                <a:solidFill>
                  <a:srgbClr val="1F2328"/>
                </a:solidFill>
                <a:effectLst/>
                <a:latin typeface="-apple-system"/>
              </a:rPr>
              <a:t>sudo</a:t>
            </a:r>
            <a:r>
              <a:rPr lang="en-US" b="0" i="0" dirty="0">
                <a:solidFill>
                  <a:srgbClr val="1F2328"/>
                </a:solidFill>
                <a:effectLst/>
                <a:latin typeface="-apple-system"/>
              </a:rPr>
              <a:t> </a:t>
            </a:r>
            <a:r>
              <a:rPr lang="en-US" b="0" i="0" dirty="0" err="1">
                <a:solidFill>
                  <a:srgbClr val="1F2328"/>
                </a:solidFill>
                <a:effectLst/>
                <a:latin typeface="-apple-system"/>
              </a:rPr>
              <a:t>updatedb</a:t>
            </a:r>
            <a:r>
              <a:rPr lang="en-US" b="0" i="0" dirty="0">
                <a:solidFill>
                  <a:srgbClr val="1F2328"/>
                </a:solidFill>
                <a:effectLst/>
                <a:latin typeface="-apple-system"/>
              </a:rPr>
              <a:t> </a:t>
            </a:r>
          </a:p>
          <a:p>
            <a:pPr algn="l">
              <a:buFont typeface="Arial" panose="020B0604020202020204" pitchFamily="34" charset="0"/>
              <a:buChar char="•"/>
            </a:pPr>
            <a:r>
              <a:rPr lang="en-US" b="0" i="0" dirty="0">
                <a:solidFill>
                  <a:srgbClr val="1F2328"/>
                </a:solidFill>
                <a:effectLst/>
                <a:latin typeface="-apple-system"/>
              </a:rPr>
              <a:t>Please note that the </a:t>
            </a:r>
            <a:r>
              <a:rPr lang="en-US" b="1" i="0" dirty="0" err="1">
                <a:solidFill>
                  <a:srgbClr val="1F2328"/>
                </a:solidFill>
                <a:effectLst/>
                <a:latin typeface="-apple-system"/>
              </a:rPr>
              <a:t>updatedb</a:t>
            </a:r>
            <a:r>
              <a:rPr lang="en-US" b="0" i="0" dirty="0">
                <a:solidFill>
                  <a:srgbClr val="1F2328"/>
                </a:solidFill>
                <a:effectLst/>
                <a:latin typeface="-apple-system"/>
              </a:rPr>
              <a:t> command needs to be run as root user to work.</a:t>
            </a:r>
          </a:p>
          <a:p>
            <a:endParaRPr lang="en-US" dirty="0"/>
          </a:p>
          <a:p>
            <a:pPr algn="l"/>
            <a:r>
              <a:rPr lang="en-US" b="0" i="0" dirty="0">
                <a:solidFill>
                  <a:srgbClr val="1F2328"/>
                </a:solidFill>
                <a:effectLst/>
                <a:latin typeface="-apple-system"/>
              </a:rPr>
              <a:t>Another way to do this is make use of the </a:t>
            </a:r>
            <a:r>
              <a:rPr lang="en-US" b="1" i="0" dirty="0">
                <a:solidFill>
                  <a:srgbClr val="1F2328"/>
                </a:solidFill>
                <a:effectLst/>
                <a:latin typeface="-apple-system"/>
              </a:rPr>
              <a:t>find</a:t>
            </a:r>
            <a:r>
              <a:rPr lang="en-US" b="0" i="0" dirty="0">
                <a:solidFill>
                  <a:srgbClr val="1F2328"/>
                </a:solidFill>
                <a:effectLst/>
                <a:latin typeface="-apple-system"/>
              </a:rPr>
              <a:t> command. Use the find command followed by the directory under which you want to search. To search file by a name use the </a:t>
            </a:r>
            <a:r>
              <a:rPr lang="en-US" b="1" i="0" dirty="0">
                <a:solidFill>
                  <a:srgbClr val="1F2328"/>
                </a:solidFill>
                <a:effectLst/>
                <a:latin typeface="-apple-system"/>
              </a:rPr>
              <a:t>-name</a:t>
            </a:r>
            <a:r>
              <a:rPr lang="en-US" b="0" i="0" dirty="0">
                <a:solidFill>
                  <a:srgbClr val="1F2328"/>
                </a:solidFill>
                <a:effectLst/>
                <a:latin typeface="-apple-system"/>
              </a:rPr>
              <a:t> option followed by the name of the file.</a:t>
            </a:r>
          </a:p>
          <a:p>
            <a:pPr algn="l"/>
            <a:r>
              <a:rPr lang="en-US" b="0" i="0" dirty="0">
                <a:solidFill>
                  <a:srgbClr val="1F2328"/>
                </a:solidFill>
                <a:effectLst/>
                <a:latin typeface="-apple-system"/>
              </a:rPr>
              <a:t>$ find /home/</a:t>
            </a:r>
            <a:r>
              <a:rPr lang="en-US" b="0" i="0" dirty="0" err="1">
                <a:solidFill>
                  <a:srgbClr val="1F2328"/>
                </a:solidFill>
                <a:effectLst/>
                <a:latin typeface="-apple-system"/>
              </a:rPr>
              <a:t>michael</a:t>
            </a:r>
            <a:r>
              <a:rPr lang="en-US" b="0" i="0" dirty="0">
                <a:solidFill>
                  <a:srgbClr val="1F2328"/>
                </a:solidFill>
                <a:effectLst/>
                <a:latin typeface="-apple-system"/>
              </a:rPr>
              <a:t> -name City.txt</a:t>
            </a:r>
          </a:p>
          <a:p>
            <a:endParaRPr lang="en-US" dirty="0"/>
          </a:p>
          <a:p>
            <a:endParaRPr lang="en-US" dirty="0"/>
          </a:p>
          <a:p>
            <a:pPr algn="l"/>
            <a:r>
              <a:rPr lang="en-US" b="1" i="0" dirty="0">
                <a:solidFill>
                  <a:srgbClr val="1F2328"/>
                </a:solidFill>
                <a:effectLst/>
                <a:latin typeface="-apple-system"/>
              </a:rPr>
              <a:t>Grep</a:t>
            </a:r>
          </a:p>
          <a:p>
            <a:pPr algn="l"/>
            <a:r>
              <a:rPr lang="en-US" b="0" i="0" dirty="0">
                <a:solidFill>
                  <a:srgbClr val="1F2328"/>
                </a:solidFill>
                <a:effectLst/>
                <a:latin typeface="-apple-system"/>
              </a:rPr>
              <a:t>To search within files, the most popular command in </a:t>
            </a:r>
            <a:r>
              <a:rPr lang="en-US" b="0" i="0" dirty="0" err="1">
                <a:solidFill>
                  <a:srgbClr val="1F2328"/>
                </a:solidFill>
                <a:effectLst/>
                <a:latin typeface="-apple-system"/>
              </a:rPr>
              <a:t>linux</a:t>
            </a:r>
            <a:r>
              <a:rPr lang="en-US" b="0" i="0" dirty="0">
                <a:solidFill>
                  <a:srgbClr val="1F2328"/>
                </a:solidFill>
                <a:effectLst/>
                <a:latin typeface="-apple-system"/>
              </a:rPr>
              <a:t> is grep.</a:t>
            </a:r>
          </a:p>
          <a:p>
            <a:pPr algn="l">
              <a:buFont typeface="Arial" panose="020B0604020202020204" pitchFamily="34" charset="0"/>
              <a:buChar char="•"/>
            </a:pPr>
            <a:r>
              <a:rPr lang="en-US" b="0" i="0" dirty="0">
                <a:solidFill>
                  <a:srgbClr val="1F2328"/>
                </a:solidFill>
                <a:effectLst/>
                <a:latin typeface="-apple-system"/>
              </a:rPr>
              <a:t>Grep is commonly used to print lines of a file matching a pattern but it also offers a variety of other options as well.</a:t>
            </a:r>
          </a:p>
          <a:p>
            <a:pPr algn="l">
              <a:buFont typeface="Arial" panose="020B0604020202020204" pitchFamily="34" charset="0"/>
              <a:buChar char="•"/>
            </a:pPr>
            <a:r>
              <a:rPr lang="en-US" b="0" i="0" dirty="0">
                <a:solidFill>
                  <a:srgbClr val="1F2328"/>
                </a:solidFill>
                <a:effectLst/>
                <a:latin typeface="-apple-system"/>
              </a:rPr>
              <a:t>The grep command is case-sensitive</a:t>
            </a:r>
          </a:p>
          <a:p>
            <a:pPr algn="l"/>
            <a:r>
              <a:rPr lang="en-US" b="0" i="0" dirty="0">
                <a:solidFill>
                  <a:srgbClr val="1F2328"/>
                </a:solidFill>
                <a:effectLst/>
                <a:latin typeface="-apple-system"/>
              </a:rPr>
              <a:t>To search for the word </a:t>
            </a:r>
            <a:r>
              <a:rPr lang="en-US" b="1" i="0" dirty="0">
                <a:solidFill>
                  <a:srgbClr val="1F2328"/>
                </a:solidFill>
                <a:effectLst/>
                <a:latin typeface="-apple-system"/>
              </a:rPr>
              <a:t>second</a:t>
            </a:r>
            <a:r>
              <a:rPr lang="en-US" b="0" i="0" dirty="0">
                <a:solidFill>
                  <a:srgbClr val="1F2328"/>
                </a:solidFill>
                <a:effectLst/>
                <a:latin typeface="-apple-system"/>
              </a:rPr>
              <a:t> from the </a:t>
            </a:r>
            <a:r>
              <a:rPr lang="en-US" b="1" i="0" dirty="0">
                <a:solidFill>
                  <a:srgbClr val="1F2328"/>
                </a:solidFill>
                <a:effectLst/>
                <a:latin typeface="-apple-system"/>
              </a:rPr>
              <a:t>sample.txt</a:t>
            </a:r>
            <a:endParaRPr lang="en-US" b="0" i="0" dirty="0">
              <a:solidFill>
                <a:srgbClr val="1F2328"/>
              </a:solidFill>
              <a:effectLst/>
              <a:latin typeface="-apple-system"/>
            </a:endParaRPr>
          </a:p>
          <a:p>
            <a:pPr algn="l"/>
            <a:r>
              <a:rPr lang="en-US" b="0" i="0" dirty="0">
                <a:solidFill>
                  <a:srgbClr val="1F2328"/>
                </a:solidFill>
                <a:effectLst/>
                <a:latin typeface="-apple-system"/>
              </a:rPr>
              <a:t>$ grep second sample.txt </a:t>
            </a:r>
          </a:p>
          <a:p>
            <a:pPr algn="l"/>
            <a:r>
              <a:rPr lang="en-US" b="0" i="0" dirty="0">
                <a:solidFill>
                  <a:srgbClr val="1F2328"/>
                </a:solidFill>
                <a:effectLst/>
                <a:latin typeface="-apple-system"/>
              </a:rPr>
              <a:t>To search for the word </a:t>
            </a:r>
            <a:r>
              <a:rPr lang="en-US" b="1" i="0" dirty="0">
                <a:solidFill>
                  <a:srgbClr val="1F2328"/>
                </a:solidFill>
                <a:effectLst/>
                <a:latin typeface="-apple-system"/>
              </a:rPr>
              <a:t>capital</a:t>
            </a:r>
            <a:r>
              <a:rPr lang="en-US" b="0" i="0" dirty="0">
                <a:solidFill>
                  <a:srgbClr val="1F2328"/>
                </a:solidFill>
                <a:effectLst/>
                <a:latin typeface="-apple-system"/>
              </a:rPr>
              <a:t> with </a:t>
            </a:r>
            <a:r>
              <a:rPr lang="en-US" b="1" i="0" dirty="0">
                <a:solidFill>
                  <a:srgbClr val="1F2328"/>
                </a:solidFill>
                <a:effectLst/>
                <a:latin typeface="-apple-system"/>
              </a:rPr>
              <a:t>case-insensitive</a:t>
            </a:r>
            <a:r>
              <a:rPr lang="en-US" b="0" i="0" dirty="0">
                <a:solidFill>
                  <a:srgbClr val="1F2328"/>
                </a:solidFill>
                <a:effectLst/>
                <a:latin typeface="-apple-system"/>
              </a:rPr>
              <a:t> use </a:t>
            </a:r>
            <a:r>
              <a:rPr lang="en-US" b="1" i="0" dirty="0">
                <a:solidFill>
                  <a:srgbClr val="1F2328"/>
                </a:solidFill>
                <a:effectLst/>
                <a:latin typeface="-apple-system"/>
              </a:rPr>
              <a:t>-</a:t>
            </a:r>
            <a:r>
              <a:rPr lang="en-US" b="1" i="0" dirty="0" err="1">
                <a:solidFill>
                  <a:srgbClr val="1F2328"/>
                </a:solidFill>
                <a:effectLst/>
                <a:latin typeface="-apple-system"/>
              </a:rPr>
              <a:t>i</a:t>
            </a:r>
            <a:r>
              <a:rPr lang="en-US" b="0" i="0" dirty="0">
                <a:solidFill>
                  <a:srgbClr val="1F2328"/>
                </a:solidFill>
                <a:effectLst/>
                <a:latin typeface="-apple-system"/>
              </a:rPr>
              <a:t> flag.</a:t>
            </a:r>
          </a:p>
          <a:p>
            <a:pPr algn="l"/>
            <a:r>
              <a:rPr lang="en-US" b="0" i="0" dirty="0">
                <a:solidFill>
                  <a:srgbClr val="1F2328"/>
                </a:solidFill>
                <a:effectLst/>
                <a:latin typeface="-apple-system"/>
              </a:rPr>
              <a:t>$ grep -</a:t>
            </a:r>
            <a:r>
              <a:rPr lang="en-US" b="0" i="0" dirty="0" err="1">
                <a:solidFill>
                  <a:srgbClr val="1F2328"/>
                </a:solidFill>
                <a:effectLst/>
                <a:latin typeface="-apple-system"/>
              </a:rPr>
              <a:t>i</a:t>
            </a:r>
            <a:r>
              <a:rPr lang="en-US" b="0" i="0" dirty="0">
                <a:solidFill>
                  <a:srgbClr val="1F2328"/>
                </a:solidFill>
                <a:effectLst/>
                <a:latin typeface="-apple-system"/>
              </a:rPr>
              <a:t> capital sample.txt </a:t>
            </a:r>
          </a:p>
          <a:p>
            <a:pPr algn="l"/>
            <a:r>
              <a:rPr lang="en-US" b="0" i="0" dirty="0">
                <a:solidFill>
                  <a:srgbClr val="1F2328"/>
                </a:solidFill>
                <a:effectLst/>
                <a:latin typeface="-apple-system"/>
              </a:rPr>
              <a:t>To search for a pattern recursively.</a:t>
            </a:r>
          </a:p>
          <a:p>
            <a:pPr algn="l"/>
            <a:r>
              <a:rPr lang="en-US" b="0" i="0" dirty="0">
                <a:solidFill>
                  <a:srgbClr val="1F2328"/>
                </a:solidFill>
                <a:effectLst/>
                <a:latin typeface="-apple-system"/>
              </a:rPr>
              <a:t>$ grep -r "</a:t>
            </a:r>
            <a:r>
              <a:rPr lang="en-US" b="0" i="0" dirty="0" err="1">
                <a:solidFill>
                  <a:srgbClr val="1F2328"/>
                </a:solidFill>
                <a:effectLst/>
                <a:latin typeface="-apple-system"/>
              </a:rPr>
              <a:t>thrid</a:t>
            </a:r>
            <a:r>
              <a:rPr lang="en-US" b="0" i="0" dirty="0">
                <a:solidFill>
                  <a:srgbClr val="1F2328"/>
                </a:solidFill>
                <a:effectLst/>
                <a:latin typeface="-apple-system"/>
              </a:rPr>
              <a:t> Line" /home/</a:t>
            </a:r>
            <a:r>
              <a:rPr lang="en-US" b="0" i="0" dirty="0" err="1">
                <a:solidFill>
                  <a:srgbClr val="1F2328"/>
                </a:solidFill>
                <a:effectLst/>
                <a:latin typeface="-apple-system"/>
              </a:rPr>
              <a:t>michael</a:t>
            </a:r>
            <a:r>
              <a:rPr lang="en-US" b="0" i="0" dirty="0">
                <a:solidFill>
                  <a:srgbClr val="1F2328"/>
                </a:solidFill>
                <a:effectLst/>
                <a:latin typeface="-apple-system"/>
              </a:rPr>
              <a:t> </a:t>
            </a:r>
          </a:p>
          <a:p>
            <a:pPr algn="l"/>
            <a:r>
              <a:rPr lang="en-US" b="0" i="0" dirty="0">
                <a:solidFill>
                  <a:srgbClr val="1F2328"/>
                </a:solidFill>
                <a:effectLst/>
                <a:latin typeface="-apple-system"/>
              </a:rPr>
              <a:t>To print the lines that don't matches the pattern</a:t>
            </a:r>
          </a:p>
          <a:p>
            <a:pPr algn="l"/>
            <a:r>
              <a:rPr lang="en-US" b="0" i="0" dirty="0">
                <a:solidFill>
                  <a:srgbClr val="1F2328"/>
                </a:solidFill>
                <a:effectLst/>
                <a:latin typeface="-apple-system"/>
              </a:rPr>
              <a:t>$ grep -v "printed" sample.txt</a:t>
            </a:r>
          </a:p>
          <a:p>
            <a:endParaRPr lang="en-US" dirty="0"/>
          </a:p>
          <a:p>
            <a:endParaRPr lang="en-US" dirty="0"/>
          </a:p>
          <a:p>
            <a:pPr algn="l"/>
            <a:r>
              <a:rPr lang="en-US" b="1" i="0" dirty="0">
                <a:solidFill>
                  <a:srgbClr val="1F2328"/>
                </a:solidFill>
                <a:effectLst/>
                <a:latin typeface="-apple-system"/>
              </a:rPr>
              <a:t>What if you want to match a pattern that form a whole word?</a:t>
            </a:r>
          </a:p>
          <a:p>
            <a:pPr algn="l"/>
            <a:r>
              <a:rPr lang="en-US" b="0" i="0" dirty="0">
                <a:solidFill>
                  <a:srgbClr val="1F2328"/>
                </a:solidFill>
                <a:effectLst/>
                <a:latin typeface="-apple-system"/>
              </a:rPr>
              <a:t>To search for the whole word called </a:t>
            </a:r>
            <a:r>
              <a:rPr lang="en-US" b="1" i="0" dirty="0">
                <a:solidFill>
                  <a:srgbClr val="1F2328"/>
                </a:solidFill>
                <a:effectLst/>
                <a:latin typeface="-apple-system"/>
              </a:rPr>
              <a:t>exam</a:t>
            </a:r>
            <a:r>
              <a:rPr lang="en-US" b="0" i="0" dirty="0">
                <a:solidFill>
                  <a:srgbClr val="1F2328"/>
                </a:solidFill>
                <a:effectLst/>
                <a:latin typeface="-apple-system"/>
              </a:rPr>
              <a:t>. Use </a:t>
            </a:r>
            <a:r>
              <a:rPr lang="en-US" b="1" i="0" dirty="0">
                <a:solidFill>
                  <a:srgbClr val="1F2328"/>
                </a:solidFill>
                <a:effectLst/>
                <a:latin typeface="-apple-system"/>
              </a:rPr>
              <a:t>grep</a:t>
            </a:r>
            <a:r>
              <a:rPr lang="en-US" b="0" i="0" dirty="0">
                <a:solidFill>
                  <a:srgbClr val="1F2328"/>
                </a:solidFill>
                <a:effectLst/>
                <a:latin typeface="-apple-system"/>
              </a:rPr>
              <a:t> followed by </a:t>
            </a:r>
            <a:r>
              <a:rPr lang="en-US" b="1" i="0" dirty="0">
                <a:solidFill>
                  <a:srgbClr val="1F2328"/>
                </a:solidFill>
                <a:effectLst/>
                <a:latin typeface="-apple-system"/>
              </a:rPr>
              <a:t>-w</a:t>
            </a:r>
            <a:r>
              <a:rPr lang="en-US" b="0" i="0" dirty="0">
                <a:solidFill>
                  <a:srgbClr val="1F2328"/>
                </a:solidFill>
                <a:effectLst/>
                <a:latin typeface="-apple-system"/>
              </a:rPr>
              <a:t> flag</a:t>
            </a:r>
          </a:p>
          <a:p>
            <a:pPr algn="l"/>
            <a:r>
              <a:rPr lang="en-US" b="0" i="0" dirty="0">
                <a:solidFill>
                  <a:srgbClr val="1F2328"/>
                </a:solidFill>
                <a:effectLst/>
                <a:latin typeface="-apple-system"/>
              </a:rPr>
              <a:t>$ grep -w exam examples.txt </a:t>
            </a:r>
          </a:p>
          <a:p>
            <a:pPr algn="l"/>
            <a:r>
              <a:rPr lang="en-US" b="0" i="0" dirty="0">
                <a:solidFill>
                  <a:srgbClr val="1F2328"/>
                </a:solidFill>
                <a:effectLst/>
                <a:latin typeface="-apple-system"/>
              </a:rPr>
              <a:t>You can also combine multiple options together. For example, to reverse the search and print all lines of the same file that doesn't match the whole word exam. Use </a:t>
            </a:r>
            <a:r>
              <a:rPr lang="en-US" b="1" i="0" dirty="0">
                <a:solidFill>
                  <a:srgbClr val="1F2328"/>
                </a:solidFill>
                <a:effectLst/>
                <a:latin typeface="-apple-system"/>
              </a:rPr>
              <a:t>grep -</a:t>
            </a:r>
            <a:r>
              <a:rPr lang="en-US" b="1" i="0" dirty="0" err="1">
                <a:solidFill>
                  <a:srgbClr val="1F2328"/>
                </a:solidFill>
                <a:effectLst/>
                <a:latin typeface="-apple-system"/>
              </a:rPr>
              <a:t>vw</a:t>
            </a:r>
            <a:endParaRPr lang="en-US" b="0" i="0" dirty="0">
              <a:solidFill>
                <a:srgbClr val="1F2328"/>
              </a:solidFill>
              <a:effectLst/>
              <a:latin typeface="-apple-system"/>
            </a:endParaRPr>
          </a:p>
          <a:p>
            <a:pPr algn="l"/>
            <a:r>
              <a:rPr lang="en-US" b="0" i="0" dirty="0">
                <a:solidFill>
                  <a:srgbClr val="1F2328"/>
                </a:solidFill>
                <a:effectLst/>
                <a:latin typeface="-apple-system"/>
              </a:rPr>
              <a:t>$ grep -</a:t>
            </a:r>
            <a:r>
              <a:rPr lang="en-US" b="0" i="0" dirty="0" err="1">
                <a:solidFill>
                  <a:srgbClr val="1F2328"/>
                </a:solidFill>
                <a:effectLst/>
                <a:latin typeface="-apple-system"/>
              </a:rPr>
              <a:t>vw</a:t>
            </a:r>
            <a:r>
              <a:rPr lang="en-US" b="0" i="0" dirty="0">
                <a:solidFill>
                  <a:srgbClr val="1F2328"/>
                </a:solidFill>
                <a:effectLst/>
                <a:latin typeface="-apple-system"/>
              </a:rPr>
              <a:t> exam examples.txt </a:t>
            </a:r>
          </a:p>
          <a:p>
            <a:pPr algn="l"/>
            <a:r>
              <a:rPr lang="en-US" b="0" i="0" dirty="0">
                <a:solidFill>
                  <a:srgbClr val="1F2328"/>
                </a:solidFill>
                <a:effectLst/>
                <a:latin typeface="-apple-system"/>
              </a:rPr>
              <a:t>To print the number of lines after and before matching a pattern. Use </a:t>
            </a:r>
            <a:r>
              <a:rPr lang="en-US" b="1" i="0" dirty="0">
                <a:solidFill>
                  <a:srgbClr val="1F2328"/>
                </a:solidFill>
                <a:effectLst/>
                <a:latin typeface="-apple-system"/>
              </a:rPr>
              <a:t>grep</a:t>
            </a:r>
            <a:r>
              <a:rPr lang="en-US" b="0" i="0" dirty="0">
                <a:solidFill>
                  <a:srgbClr val="1F2328"/>
                </a:solidFill>
                <a:effectLst/>
                <a:latin typeface="-apple-system"/>
              </a:rPr>
              <a:t> command with </a:t>
            </a:r>
            <a:r>
              <a:rPr lang="en-US" b="1" i="0" dirty="0">
                <a:solidFill>
                  <a:srgbClr val="1F2328"/>
                </a:solidFill>
                <a:effectLst/>
                <a:latin typeface="-apple-system"/>
              </a:rPr>
              <a:t>-A</a:t>
            </a:r>
            <a:r>
              <a:rPr lang="en-US" b="0" i="0" dirty="0">
                <a:solidFill>
                  <a:srgbClr val="1F2328"/>
                </a:solidFill>
                <a:effectLst/>
                <a:latin typeface="-apple-system"/>
              </a:rPr>
              <a:t> and </a:t>
            </a:r>
            <a:r>
              <a:rPr lang="en-US" b="1" i="0" dirty="0">
                <a:solidFill>
                  <a:srgbClr val="1F2328"/>
                </a:solidFill>
                <a:effectLst/>
                <a:latin typeface="-apple-system"/>
              </a:rPr>
              <a:t>-B</a:t>
            </a:r>
            <a:r>
              <a:rPr lang="en-US" b="0" i="0" dirty="0">
                <a:solidFill>
                  <a:srgbClr val="1F2328"/>
                </a:solidFill>
                <a:effectLst/>
                <a:latin typeface="-apple-system"/>
              </a:rPr>
              <a:t> flags respectively.</a:t>
            </a:r>
          </a:p>
          <a:p>
            <a:pPr algn="l"/>
            <a:r>
              <a:rPr lang="en-US" b="0" i="0" dirty="0">
                <a:solidFill>
                  <a:srgbClr val="1F2328"/>
                </a:solidFill>
                <a:effectLst/>
                <a:latin typeface="-apple-system"/>
              </a:rPr>
              <a:t>$ grep -A1 Arsenal premier-league-table.txt $ grep -B1 4 premier-league-table.txt</a:t>
            </a:r>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13</a:t>
            </a:fld>
            <a:endParaRPr lang="en-US"/>
          </a:p>
        </p:txBody>
      </p:sp>
    </p:spTree>
    <p:extLst>
      <p:ext uri="{BB962C8B-B14F-4D97-AF65-F5344CB8AC3E}">
        <p14:creationId xmlns:p14="http://schemas.microsoft.com/office/powerpoint/2010/main" val="974417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F2328"/>
                </a:solidFill>
                <a:effectLst/>
                <a:latin typeface="-apple-system"/>
              </a:rPr>
              <a:t>REDIRECT STDOUT</a:t>
            </a:r>
          </a:p>
          <a:p>
            <a:pPr algn="l"/>
            <a:r>
              <a:rPr lang="en-US" b="0" i="0" dirty="0">
                <a:solidFill>
                  <a:srgbClr val="1F2328"/>
                </a:solidFill>
                <a:effectLst/>
                <a:latin typeface="-apple-system"/>
              </a:rPr>
              <a:t>To redirect STDOUT to a file instead of printing it on the screen.</a:t>
            </a:r>
          </a:p>
          <a:p>
            <a:pPr algn="l"/>
            <a:r>
              <a:rPr lang="en-US" b="0" i="0" dirty="0">
                <a:solidFill>
                  <a:srgbClr val="1F2328"/>
                </a:solidFill>
                <a:effectLst/>
                <a:latin typeface="-apple-system"/>
              </a:rPr>
              <a:t>$ echo $SHELL &gt; shell.txt </a:t>
            </a:r>
          </a:p>
          <a:p>
            <a:pPr algn="l"/>
            <a:r>
              <a:rPr lang="en-US" b="0" i="0" dirty="0">
                <a:solidFill>
                  <a:srgbClr val="1F2328"/>
                </a:solidFill>
                <a:effectLst/>
                <a:latin typeface="-apple-system"/>
              </a:rPr>
              <a:t>To append STDOUT to an </a:t>
            </a:r>
            <a:r>
              <a:rPr lang="en-US" b="0" i="0" dirty="0" err="1">
                <a:solidFill>
                  <a:srgbClr val="1F2328"/>
                </a:solidFill>
                <a:effectLst/>
                <a:latin typeface="-apple-system"/>
              </a:rPr>
              <a:t>exisiting</a:t>
            </a:r>
            <a:r>
              <a:rPr lang="en-US" b="0" i="0" dirty="0">
                <a:solidFill>
                  <a:srgbClr val="1F2328"/>
                </a:solidFill>
                <a:effectLst/>
                <a:latin typeface="-apple-system"/>
              </a:rPr>
              <a:t> file</a:t>
            </a:r>
          </a:p>
          <a:p>
            <a:pPr algn="l"/>
            <a:r>
              <a:rPr lang="en-US" b="0" i="0" dirty="0">
                <a:solidFill>
                  <a:srgbClr val="1F2328"/>
                </a:solidFill>
                <a:effectLst/>
                <a:latin typeface="-apple-system"/>
              </a:rPr>
              <a:t>$ echo $SHELL &gt;&gt; shell.txt</a:t>
            </a:r>
          </a:p>
          <a:p>
            <a:endParaRPr lang="en-US" dirty="0"/>
          </a:p>
          <a:p>
            <a:pPr algn="l"/>
            <a:r>
              <a:rPr lang="en-US" b="1" i="0" dirty="0">
                <a:solidFill>
                  <a:srgbClr val="1F2328"/>
                </a:solidFill>
                <a:effectLst/>
                <a:latin typeface="-apple-system"/>
              </a:rPr>
              <a:t>REDIRECT STDERR</a:t>
            </a:r>
          </a:p>
          <a:p>
            <a:pPr algn="l"/>
            <a:r>
              <a:rPr lang="en-US" b="0" i="0" dirty="0">
                <a:solidFill>
                  <a:srgbClr val="1F2328"/>
                </a:solidFill>
                <a:effectLst/>
                <a:latin typeface="-apple-system"/>
              </a:rPr>
              <a:t>To redirect just the ERROR message we need to use </a:t>
            </a:r>
            <a:r>
              <a:rPr lang="en-US" b="1" i="0" dirty="0">
                <a:solidFill>
                  <a:srgbClr val="1F2328"/>
                </a:solidFill>
                <a:effectLst/>
                <a:latin typeface="-apple-system"/>
              </a:rPr>
              <a:t>2</a:t>
            </a:r>
            <a:r>
              <a:rPr lang="en-US" b="0" i="0" dirty="0">
                <a:solidFill>
                  <a:srgbClr val="1F2328"/>
                </a:solidFill>
                <a:effectLst/>
                <a:latin typeface="-apple-system"/>
              </a:rPr>
              <a:t> followed by forward arrow </a:t>
            </a:r>
            <a:r>
              <a:rPr lang="en-US" b="1" i="0" dirty="0">
                <a:solidFill>
                  <a:srgbClr val="1F2328"/>
                </a:solidFill>
                <a:effectLst/>
                <a:latin typeface="-apple-system"/>
              </a:rPr>
              <a:t>&gt;</a:t>
            </a:r>
            <a:r>
              <a:rPr lang="en-US" b="0" i="0" dirty="0">
                <a:solidFill>
                  <a:srgbClr val="1F2328"/>
                </a:solidFill>
                <a:effectLst/>
                <a:latin typeface="-apple-system"/>
              </a:rPr>
              <a:t> symbol and then the name of the filename in which the errors are written.</a:t>
            </a:r>
          </a:p>
          <a:p>
            <a:pPr algn="l"/>
            <a:r>
              <a:rPr lang="en-US" b="0" i="0" dirty="0">
                <a:solidFill>
                  <a:srgbClr val="1F2328"/>
                </a:solidFill>
                <a:effectLst/>
                <a:latin typeface="-apple-system"/>
              </a:rPr>
              <a:t>$ cat </a:t>
            </a:r>
            <a:r>
              <a:rPr lang="en-US" b="0" i="0" dirty="0" err="1">
                <a:solidFill>
                  <a:srgbClr val="1F2328"/>
                </a:solidFill>
                <a:effectLst/>
                <a:latin typeface="-apple-system"/>
              </a:rPr>
              <a:t>missing_file</a:t>
            </a:r>
            <a:r>
              <a:rPr lang="en-US" b="0" i="0" dirty="0">
                <a:solidFill>
                  <a:srgbClr val="1F2328"/>
                </a:solidFill>
                <a:effectLst/>
                <a:latin typeface="-apple-system"/>
              </a:rPr>
              <a:t> 2&gt; error.txt </a:t>
            </a:r>
          </a:p>
          <a:p>
            <a:pPr algn="l"/>
            <a:r>
              <a:rPr lang="en-US" b="0" i="0" dirty="0">
                <a:solidFill>
                  <a:srgbClr val="1F2328"/>
                </a:solidFill>
                <a:effectLst/>
                <a:latin typeface="-apple-system"/>
              </a:rPr>
              <a:t>To append the STDERR to the </a:t>
            </a:r>
            <a:r>
              <a:rPr lang="en-US" b="0" i="0" dirty="0" err="1">
                <a:solidFill>
                  <a:srgbClr val="1F2328"/>
                </a:solidFill>
                <a:effectLst/>
                <a:latin typeface="-apple-system"/>
              </a:rPr>
              <a:t>exisiting</a:t>
            </a:r>
            <a:r>
              <a:rPr lang="en-US" b="0" i="0" dirty="0">
                <a:solidFill>
                  <a:srgbClr val="1F2328"/>
                </a:solidFill>
                <a:effectLst/>
                <a:latin typeface="-apple-system"/>
              </a:rPr>
              <a:t> file</a:t>
            </a:r>
          </a:p>
          <a:p>
            <a:pPr algn="l"/>
            <a:r>
              <a:rPr lang="en-US" b="0" i="0" dirty="0">
                <a:solidFill>
                  <a:srgbClr val="1F2328"/>
                </a:solidFill>
                <a:effectLst/>
                <a:latin typeface="-apple-system"/>
              </a:rPr>
              <a:t>$ cat </a:t>
            </a:r>
            <a:r>
              <a:rPr lang="en-US" b="0" i="0" dirty="0" err="1">
                <a:solidFill>
                  <a:srgbClr val="1F2328"/>
                </a:solidFill>
                <a:effectLst/>
                <a:latin typeface="-apple-system"/>
              </a:rPr>
              <a:t>missing_file</a:t>
            </a:r>
            <a:r>
              <a:rPr lang="en-US" b="0" i="0" dirty="0">
                <a:solidFill>
                  <a:srgbClr val="1F2328"/>
                </a:solidFill>
                <a:effectLst/>
                <a:latin typeface="-apple-system"/>
              </a:rPr>
              <a:t> 2&gt;&gt; error.txt </a:t>
            </a:r>
          </a:p>
          <a:p>
            <a:pPr algn="l"/>
            <a:r>
              <a:rPr lang="en-US" b="0" i="0" dirty="0">
                <a:solidFill>
                  <a:srgbClr val="1F2328"/>
                </a:solidFill>
                <a:effectLst/>
                <a:latin typeface="-apple-system"/>
              </a:rPr>
              <a:t>If you want to execute and not print ERROR messages on the screen even if it generates a standard ERROR. You can redirect to </a:t>
            </a:r>
            <a:r>
              <a:rPr lang="en-US" b="1" i="0" dirty="0">
                <a:solidFill>
                  <a:srgbClr val="1F2328"/>
                </a:solidFill>
                <a:effectLst/>
                <a:latin typeface="-apple-system"/>
              </a:rPr>
              <a:t>/dev/null</a:t>
            </a:r>
            <a:endParaRPr lang="en-US" b="0" i="0" dirty="0">
              <a:solidFill>
                <a:srgbClr val="1F2328"/>
              </a:solidFill>
              <a:effectLst/>
              <a:latin typeface="-apple-system"/>
            </a:endParaRPr>
          </a:p>
          <a:p>
            <a:pPr algn="l"/>
            <a:r>
              <a:rPr lang="en-US" b="0" i="0" dirty="0">
                <a:solidFill>
                  <a:srgbClr val="1F2328"/>
                </a:solidFill>
                <a:effectLst/>
                <a:latin typeface="-apple-system"/>
              </a:rPr>
              <a:t>$ cat </a:t>
            </a:r>
            <a:r>
              <a:rPr lang="en-US" b="0" i="0" dirty="0" err="1">
                <a:solidFill>
                  <a:srgbClr val="1F2328"/>
                </a:solidFill>
                <a:effectLst/>
                <a:latin typeface="-apple-system"/>
              </a:rPr>
              <a:t>missing_file</a:t>
            </a:r>
            <a:r>
              <a:rPr lang="en-US" b="0" i="0" dirty="0">
                <a:solidFill>
                  <a:srgbClr val="1F2328"/>
                </a:solidFill>
                <a:effectLst/>
                <a:latin typeface="-apple-system"/>
              </a:rPr>
              <a:t> 2&gt; /dev/null</a:t>
            </a:r>
          </a:p>
          <a:p>
            <a:endParaRPr lang="en-US" dirty="0"/>
          </a:p>
          <a:p>
            <a:pPr algn="l"/>
            <a:r>
              <a:rPr lang="en-US" b="1" i="0" dirty="0">
                <a:solidFill>
                  <a:srgbClr val="1F2328"/>
                </a:solidFill>
                <a:effectLst/>
                <a:latin typeface="-apple-system"/>
              </a:rPr>
              <a:t>Command Line Pipes</a:t>
            </a:r>
          </a:p>
          <a:p>
            <a:pPr algn="l"/>
            <a:r>
              <a:rPr lang="en-US" b="0" i="0" dirty="0">
                <a:solidFill>
                  <a:srgbClr val="1F2328"/>
                </a:solidFill>
                <a:effectLst/>
                <a:latin typeface="-apple-system"/>
              </a:rPr>
              <a:t>Command Line Pipes allow the linking of multiple commands.</a:t>
            </a:r>
          </a:p>
          <a:p>
            <a:pPr algn="l">
              <a:buFont typeface="Arial" panose="020B0604020202020204" pitchFamily="34" charset="0"/>
              <a:buChar char="•"/>
            </a:pPr>
            <a:r>
              <a:rPr lang="en-US" b="0" i="0" dirty="0">
                <a:solidFill>
                  <a:srgbClr val="1F2328"/>
                </a:solidFill>
                <a:effectLst/>
                <a:latin typeface="-apple-system"/>
              </a:rPr>
              <a:t>In simple terms, pipes allows the first commands standard output to be used as the standard input for the second command.</a:t>
            </a:r>
          </a:p>
          <a:p>
            <a:pPr algn="l">
              <a:buFont typeface="Arial" panose="020B0604020202020204" pitchFamily="34" charset="0"/>
              <a:buChar char="•"/>
            </a:pPr>
            <a:r>
              <a:rPr lang="en-US" b="0" i="0" dirty="0">
                <a:solidFill>
                  <a:srgbClr val="1F2328"/>
                </a:solidFill>
                <a:effectLst/>
                <a:latin typeface="-apple-system"/>
              </a:rPr>
              <a:t>The pipes are defined using vertical bar symbol (|).</a:t>
            </a:r>
          </a:p>
          <a:p>
            <a:pPr algn="l">
              <a:buFont typeface="Arial" panose="020B0604020202020204" pitchFamily="34" charset="0"/>
              <a:buChar char="•"/>
            </a:pPr>
            <a:r>
              <a:rPr lang="en-US" b="0" i="0" dirty="0">
                <a:solidFill>
                  <a:srgbClr val="1F2328"/>
                </a:solidFill>
                <a:effectLst/>
                <a:latin typeface="-apple-system"/>
              </a:rPr>
              <a:t>$ grep Hello sample.txt | less </a:t>
            </a:r>
          </a:p>
          <a:p>
            <a:endParaRPr lang="en-US" dirty="0"/>
          </a:p>
          <a:p>
            <a:pPr algn="l"/>
            <a:r>
              <a:rPr lang="en-US" b="0" i="0" dirty="0">
                <a:solidFill>
                  <a:srgbClr val="1F2328"/>
                </a:solidFill>
                <a:effectLst/>
                <a:latin typeface="-apple-system"/>
              </a:rPr>
              <a:t>Another command to work with STDIN and STDOUT is the </a:t>
            </a:r>
            <a:r>
              <a:rPr lang="en-US" b="1" i="0" dirty="0">
                <a:solidFill>
                  <a:srgbClr val="1F2328"/>
                </a:solidFill>
                <a:effectLst/>
                <a:latin typeface="-apple-system"/>
              </a:rPr>
              <a:t>tee</a:t>
            </a:r>
            <a:r>
              <a:rPr lang="en-US" b="0" i="0" dirty="0">
                <a:solidFill>
                  <a:srgbClr val="1F2328"/>
                </a:solidFill>
                <a:effectLst/>
                <a:latin typeface="-apple-system"/>
              </a:rPr>
              <a:t> command.</a:t>
            </a:r>
          </a:p>
          <a:p>
            <a:pPr algn="l">
              <a:buFont typeface="Arial" panose="020B0604020202020204" pitchFamily="34" charset="0"/>
              <a:buChar char="•"/>
            </a:pPr>
            <a:r>
              <a:rPr lang="en-US" b="0" i="0" dirty="0">
                <a:solidFill>
                  <a:srgbClr val="1F2328"/>
                </a:solidFill>
                <a:effectLst/>
                <a:latin typeface="-apple-system"/>
              </a:rPr>
              <a:t>Instead of the redirect operator, we can use the command line pipe </a:t>
            </a:r>
            <a:r>
              <a:rPr lang="en-US" b="1" i="0" dirty="0">
                <a:solidFill>
                  <a:srgbClr val="1F2328"/>
                </a:solidFill>
                <a:effectLst/>
                <a:latin typeface="-apple-system"/>
              </a:rPr>
              <a:t>(|)</a:t>
            </a:r>
            <a:r>
              <a:rPr lang="en-US" b="0" i="0" dirty="0">
                <a:solidFill>
                  <a:srgbClr val="1F2328"/>
                </a:solidFill>
                <a:effectLst/>
                <a:latin typeface="-apple-system"/>
              </a:rPr>
              <a:t> followed by </a:t>
            </a:r>
            <a:r>
              <a:rPr lang="en-US" b="1" i="0" dirty="0">
                <a:solidFill>
                  <a:srgbClr val="1F2328"/>
                </a:solidFill>
                <a:effectLst/>
                <a:latin typeface="-apple-system"/>
              </a:rPr>
              <a:t>tee</a:t>
            </a:r>
            <a:r>
              <a:rPr lang="en-US" b="0" i="0" dirty="0">
                <a:solidFill>
                  <a:srgbClr val="1F2328"/>
                </a:solidFill>
                <a:effectLst/>
                <a:latin typeface="-apple-system"/>
              </a:rPr>
              <a:t> command.</a:t>
            </a:r>
          </a:p>
          <a:p>
            <a:pPr algn="l">
              <a:buFont typeface="Arial" panose="020B0604020202020204" pitchFamily="34" charset="0"/>
              <a:buChar char="•"/>
            </a:pPr>
            <a:r>
              <a:rPr lang="en-US" b="0" i="0" dirty="0">
                <a:solidFill>
                  <a:srgbClr val="1F2328"/>
                </a:solidFill>
                <a:effectLst/>
                <a:latin typeface="-apple-system"/>
              </a:rPr>
              <a:t>$ echo $SHELL | tee shell.txt </a:t>
            </a:r>
          </a:p>
          <a:p>
            <a:pPr algn="l">
              <a:buFont typeface="Arial" panose="020B0604020202020204" pitchFamily="34" charset="0"/>
              <a:buChar char="•"/>
            </a:pPr>
            <a:r>
              <a:rPr lang="en-US" b="0" i="0" dirty="0">
                <a:solidFill>
                  <a:srgbClr val="1F2328"/>
                </a:solidFill>
                <a:effectLst/>
                <a:latin typeface="-apple-system"/>
              </a:rPr>
              <a:t>Use </a:t>
            </a:r>
            <a:r>
              <a:rPr lang="en-US" b="1" i="0" dirty="0">
                <a:solidFill>
                  <a:srgbClr val="1F2328"/>
                </a:solidFill>
                <a:effectLst/>
                <a:latin typeface="-apple-system"/>
              </a:rPr>
              <a:t>tee</a:t>
            </a:r>
            <a:r>
              <a:rPr lang="en-US" b="0" i="0" dirty="0">
                <a:solidFill>
                  <a:srgbClr val="1F2328"/>
                </a:solidFill>
                <a:effectLst/>
                <a:latin typeface="-apple-system"/>
              </a:rPr>
              <a:t> with -a option, to append instead of </a:t>
            </a:r>
            <a:r>
              <a:rPr lang="en-US" b="0" i="0" dirty="0" err="1">
                <a:solidFill>
                  <a:srgbClr val="1F2328"/>
                </a:solidFill>
                <a:effectLst/>
                <a:latin typeface="-apple-system"/>
              </a:rPr>
              <a:t>overwritting</a:t>
            </a:r>
            <a:r>
              <a:rPr lang="en-US" b="0" i="0" dirty="0">
                <a:solidFill>
                  <a:srgbClr val="1F2328"/>
                </a:solidFill>
                <a:effectLst/>
                <a:latin typeface="-apple-system"/>
              </a:rPr>
              <a:t> it</a:t>
            </a:r>
          </a:p>
          <a:p>
            <a:pPr algn="l">
              <a:buFont typeface="Arial" panose="020B0604020202020204" pitchFamily="34" charset="0"/>
              <a:buChar char="•"/>
            </a:pPr>
            <a:r>
              <a:rPr lang="en-US" b="0" i="0" dirty="0">
                <a:solidFill>
                  <a:srgbClr val="1F2328"/>
                </a:solidFill>
                <a:effectLst/>
                <a:latin typeface="-apple-system"/>
              </a:rPr>
              <a:t>$ echo "This is the bash shell" | tee -a</a:t>
            </a:r>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14</a:t>
            </a:fld>
            <a:endParaRPr lang="en-US"/>
          </a:p>
        </p:txBody>
      </p:sp>
    </p:spTree>
    <p:extLst>
      <p:ext uri="{BB962C8B-B14F-4D97-AF65-F5344CB8AC3E}">
        <p14:creationId xmlns:p14="http://schemas.microsoft.com/office/powerpoint/2010/main" val="3113547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There are several options available, we will be focusing on the </a:t>
            </a:r>
            <a:r>
              <a:rPr lang="en-US" b="1" i="0" dirty="0">
                <a:solidFill>
                  <a:srgbClr val="1F2328"/>
                </a:solidFill>
                <a:effectLst/>
                <a:latin typeface="-apple-system"/>
              </a:rPr>
              <a:t>VI Editor</a:t>
            </a:r>
            <a:r>
              <a:rPr lang="en-US" b="0" i="0" dirty="0">
                <a:solidFill>
                  <a:srgbClr val="1F2328"/>
                </a:solidFill>
                <a:effectLst/>
                <a:latin typeface="-apple-system"/>
              </a:rPr>
              <a:t>.</a:t>
            </a:r>
          </a:p>
          <a:p>
            <a:pPr algn="l">
              <a:buFont typeface="Arial" panose="020B0604020202020204" pitchFamily="34" charset="0"/>
              <a:buChar char="•"/>
            </a:pPr>
            <a:r>
              <a:rPr lang="en-US" b="0" i="0" dirty="0">
                <a:solidFill>
                  <a:srgbClr val="1F2328"/>
                </a:solidFill>
                <a:effectLst/>
                <a:latin typeface="-apple-system"/>
              </a:rPr>
              <a:t>Most popular text editor in </a:t>
            </a:r>
            <a:r>
              <a:rPr lang="en-US" b="0" i="0" dirty="0" err="1">
                <a:solidFill>
                  <a:srgbClr val="1F2328"/>
                </a:solidFill>
                <a:effectLst/>
                <a:latin typeface="-apple-system"/>
              </a:rPr>
              <a:t>linux</a:t>
            </a:r>
            <a:r>
              <a:rPr lang="en-US" b="0" i="0" dirty="0">
                <a:solidFill>
                  <a:srgbClr val="1F2328"/>
                </a:solidFill>
                <a:effectLst/>
                <a:latin typeface="-apple-system"/>
              </a:rPr>
              <a:t> is the </a:t>
            </a:r>
            <a:r>
              <a:rPr lang="en-US" b="1" i="0" dirty="0">
                <a:solidFill>
                  <a:srgbClr val="1F2328"/>
                </a:solidFill>
                <a:effectLst/>
                <a:latin typeface="-apple-system"/>
              </a:rPr>
              <a:t>VI</a:t>
            </a:r>
            <a:r>
              <a:rPr lang="en-US" b="0" i="0" dirty="0">
                <a:solidFill>
                  <a:srgbClr val="1F2328"/>
                </a:solidFill>
                <a:effectLst/>
                <a:latin typeface="-apple-system"/>
              </a:rPr>
              <a:t> Editor.</a:t>
            </a:r>
          </a:p>
          <a:p>
            <a:pPr algn="l">
              <a:buFont typeface="Arial" panose="020B0604020202020204" pitchFamily="34" charset="0"/>
              <a:buChar char="•"/>
            </a:pPr>
            <a:r>
              <a:rPr lang="en-US" b="0" i="0" dirty="0">
                <a:solidFill>
                  <a:srgbClr val="1F2328"/>
                </a:solidFill>
                <a:effectLst/>
                <a:latin typeface="-apple-system"/>
              </a:rPr>
              <a:t>The VI EDITOR is available in all most all of the </a:t>
            </a:r>
            <a:r>
              <a:rPr lang="en-US" b="0" i="0" dirty="0" err="1">
                <a:solidFill>
                  <a:srgbClr val="1F2328"/>
                </a:solidFill>
                <a:effectLst/>
                <a:latin typeface="-apple-system"/>
              </a:rPr>
              <a:t>linux</a:t>
            </a:r>
            <a:r>
              <a:rPr lang="en-US" b="0" i="0" dirty="0">
                <a:solidFill>
                  <a:srgbClr val="1F2328"/>
                </a:solidFill>
                <a:effectLst/>
                <a:latin typeface="-apple-system"/>
              </a:rPr>
              <a:t> distribution out of the box.</a:t>
            </a:r>
          </a:p>
          <a:p>
            <a:pPr algn="l">
              <a:buFont typeface="Arial" panose="020B0604020202020204" pitchFamily="34" charset="0"/>
              <a:buChar char="•"/>
            </a:pPr>
            <a:r>
              <a:rPr lang="en-US" b="0" i="0" dirty="0">
                <a:solidFill>
                  <a:srgbClr val="1F2328"/>
                </a:solidFill>
                <a:effectLst/>
                <a:latin typeface="-apple-system"/>
              </a:rPr>
              <a:t>The command to open the vi editor is </a:t>
            </a:r>
            <a:r>
              <a:rPr lang="en-US" b="1" i="0" dirty="0">
                <a:solidFill>
                  <a:srgbClr val="1F2328"/>
                </a:solidFill>
                <a:effectLst/>
                <a:latin typeface="-apple-system"/>
              </a:rPr>
              <a:t>vi</a:t>
            </a:r>
            <a:r>
              <a:rPr lang="en-US" b="0" i="0" dirty="0">
                <a:solidFill>
                  <a:srgbClr val="1F2328"/>
                </a:solidFill>
                <a:effectLst/>
                <a:latin typeface="-apple-system"/>
              </a:rPr>
              <a:t> followed by the filename that you want to create or append.$ vi /home/</a:t>
            </a:r>
            <a:r>
              <a:rPr lang="en-US" b="0" i="0" dirty="0" err="1">
                <a:solidFill>
                  <a:srgbClr val="1F2328"/>
                </a:solidFill>
                <a:effectLst/>
                <a:latin typeface="-apple-system"/>
              </a:rPr>
              <a:t>michael</a:t>
            </a:r>
            <a:r>
              <a:rPr lang="en-US" b="0" i="0" dirty="0">
                <a:solidFill>
                  <a:srgbClr val="1F2328"/>
                </a:solidFill>
                <a:effectLst/>
                <a:latin typeface="-apple-system"/>
              </a:rPr>
              <a:t>/sample.txt </a:t>
            </a:r>
          </a:p>
          <a:p>
            <a:pPr algn="l">
              <a:buFont typeface="Arial" panose="020B0604020202020204" pitchFamily="34" charset="0"/>
              <a:buChar char="•"/>
            </a:pPr>
            <a:r>
              <a:rPr lang="en-US" b="0" i="0" dirty="0">
                <a:solidFill>
                  <a:srgbClr val="1F2328"/>
                </a:solidFill>
                <a:effectLst/>
                <a:latin typeface="-apple-system"/>
              </a:rPr>
              <a:t>The VI EDITOR has three operation modes.</a:t>
            </a:r>
          </a:p>
          <a:p>
            <a:pPr marL="742950" lvl="1" indent="-285750" algn="l">
              <a:buFont typeface="Arial" panose="020B0604020202020204" pitchFamily="34" charset="0"/>
              <a:buChar char="•"/>
            </a:pPr>
            <a:r>
              <a:rPr lang="en-US" b="0" i="0" dirty="0">
                <a:solidFill>
                  <a:srgbClr val="1F2328"/>
                </a:solidFill>
                <a:effectLst/>
                <a:latin typeface="-apple-system"/>
              </a:rPr>
              <a:t>Command Mode</a:t>
            </a:r>
          </a:p>
          <a:p>
            <a:pPr marL="1143000" lvl="2" indent="-228600" algn="l">
              <a:buFont typeface="Arial" panose="020B0604020202020204" pitchFamily="34" charset="0"/>
              <a:buChar char="•"/>
            </a:pPr>
            <a:r>
              <a:rPr lang="en-US" b="0" i="0" dirty="0">
                <a:solidFill>
                  <a:srgbClr val="1F2328"/>
                </a:solidFill>
                <a:effectLst/>
                <a:latin typeface="-apple-system"/>
              </a:rPr>
              <a:t>When the vi editor opens a file, it always goes to the </a:t>
            </a:r>
            <a:r>
              <a:rPr lang="en-US" b="1" i="0" dirty="0">
                <a:solidFill>
                  <a:srgbClr val="1F2328"/>
                </a:solidFill>
                <a:effectLst/>
                <a:latin typeface="-apple-system"/>
              </a:rPr>
              <a:t>COMMAND MODE</a:t>
            </a:r>
            <a:r>
              <a:rPr lang="en-US" b="0" i="0" dirty="0">
                <a:solidFill>
                  <a:srgbClr val="1F2328"/>
                </a:solidFill>
                <a:effectLst/>
                <a:latin typeface="-apple-system"/>
              </a:rPr>
              <a:t> first.</a:t>
            </a:r>
          </a:p>
          <a:p>
            <a:pPr marL="1143000" lvl="2" indent="-228600" algn="l">
              <a:buFont typeface="Arial" panose="020B0604020202020204" pitchFamily="34" charset="0"/>
              <a:buChar char="•"/>
            </a:pPr>
            <a:r>
              <a:rPr lang="en-US" b="0" i="0" dirty="0">
                <a:solidFill>
                  <a:srgbClr val="1F2328"/>
                </a:solidFill>
                <a:effectLst/>
                <a:latin typeface="-apple-system"/>
              </a:rPr>
              <a:t>In this mode, the editor only understands the commands</a:t>
            </a:r>
          </a:p>
          <a:p>
            <a:pPr marL="742950" lvl="1" indent="-285750" algn="l">
              <a:buFont typeface="Arial" panose="020B0604020202020204" pitchFamily="34" charset="0"/>
              <a:buChar char="•"/>
            </a:pPr>
            <a:r>
              <a:rPr lang="en-US" b="0" i="0" dirty="0">
                <a:solidFill>
                  <a:srgbClr val="1F2328"/>
                </a:solidFill>
                <a:effectLst/>
                <a:latin typeface="-apple-system"/>
              </a:rPr>
              <a:t>Insert Mode</a:t>
            </a:r>
          </a:p>
          <a:p>
            <a:pPr marL="1143000" lvl="2" indent="-228600" algn="l">
              <a:buFont typeface="Arial" panose="020B0604020202020204" pitchFamily="34" charset="0"/>
              <a:buChar char="•"/>
            </a:pPr>
            <a:r>
              <a:rPr lang="en-US" b="0" i="0" dirty="0">
                <a:solidFill>
                  <a:srgbClr val="1F2328"/>
                </a:solidFill>
                <a:effectLst/>
                <a:latin typeface="-apple-system"/>
              </a:rPr>
              <a:t>To switch from command mode to </a:t>
            </a:r>
            <a:r>
              <a:rPr lang="en-US" b="1" i="0" dirty="0">
                <a:solidFill>
                  <a:srgbClr val="1F2328"/>
                </a:solidFill>
                <a:effectLst/>
                <a:latin typeface="-apple-system"/>
              </a:rPr>
              <a:t>INSERT MODE</a:t>
            </a:r>
            <a:r>
              <a:rPr lang="en-US" b="0" i="0" dirty="0">
                <a:solidFill>
                  <a:srgbClr val="1F2328"/>
                </a:solidFill>
                <a:effectLst/>
                <a:latin typeface="-apple-system"/>
              </a:rPr>
              <a:t> type lower case </a:t>
            </a:r>
            <a:r>
              <a:rPr lang="en-US" b="1" i="0" dirty="0" err="1">
                <a:solidFill>
                  <a:srgbClr val="1F2328"/>
                </a:solidFill>
                <a:effectLst/>
                <a:latin typeface="-apple-system"/>
              </a:rPr>
              <a:t>i</a:t>
            </a:r>
            <a:endParaRPr lang="en-US" b="0" i="0" dirty="0">
              <a:solidFill>
                <a:srgbClr val="1F2328"/>
              </a:solidFill>
              <a:effectLst/>
              <a:latin typeface="-apple-system"/>
            </a:endParaRPr>
          </a:p>
          <a:p>
            <a:pPr marL="1143000" lvl="2" indent="-228600" algn="l">
              <a:buFont typeface="Arial" panose="020B0604020202020204" pitchFamily="34" charset="0"/>
              <a:buChar char="•"/>
            </a:pPr>
            <a:r>
              <a:rPr lang="en-US" b="0" i="0" dirty="0">
                <a:solidFill>
                  <a:srgbClr val="1F2328"/>
                </a:solidFill>
                <a:effectLst/>
                <a:latin typeface="-apple-system"/>
              </a:rPr>
              <a:t>This mode allows you to write text into the file.</a:t>
            </a:r>
          </a:p>
          <a:p>
            <a:pPr marL="1143000" lvl="2" indent="-228600" algn="l">
              <a:buFont typeface="Arial" panose="020B0604020202020204" pitchFamily="34" charset="0"/>
              <a:buChar char="•"/>
            </a:pPr>
            <a:r>
              <a:rPr lang="en-US" b="0" i="0" dirty="0">
                <a:solidFill>
                  <a:srgbClr val="1F2328"/>
                </a:solidFill>
                <a:effectLst/>
                <a:latin typeface="-apple-system"/>
              </a:rPr>
              <a:t>Once you are done with editing the file, to go back to command mode hit the </a:t>
            </a:r>
            <a:r>
              <a:rPr lang="en-US" b="1" i="0" dirty="0">
                <a:solidFill>
                  <a:srgbClr val="1F2328"/>
                </a:solidFill>
                <a:effectLst/>
                <a:latin typeface="-apple-system"/>
              </a:rPr>
              <a:t>ESC</a:t>
            </a:r>
            <a:r>
              <a:rPr lang="en-US" b="0" i="0" dirty="0">
                <a:solidFill>
                  <a:srgbClr val="1F2328"/>
                </a:solidFill>
                <a:effectLst/>
                <a:latin typeface="-apple-system"/>
              </a:rPr>
              <a:t> button.</a:t>
            </a:r>
          </a:p>
          <a:p>
            <a:pPr marL="1143000" lvl="2" indent="-228600" algn="l">
              <a:buFont typeface="Arial" panose="020B0604020202020204" pitchFamily="34" charset="0"/>
              <a:buChar char="•"/>
            </a:pPr>
            <a:r>
              <a:rPr lang="en-US" b="0" i="0" dirty="0">
                <a:solidFill>
                  <a:srgbClr val="1F2328"/>
                </a:solidFill>
                <a:effectLst/>
                <a:latin typeface="-apple-system"/>
              </a:rPr>
              <a:t>While going into insert mode from command mode you may use other options such as </a:t>
            </a:r>
            <a:r>
              <a:rPr lang="en-US" b="1" i="0" dirty="0">
                <a:solidFill>
                  <a:srgbClr val="1F2328"/>
                </a:solidFill>
                <a:effectLst/>
                <a:latin typeface="-apple-system"/>
              </a:rPr>
              <a:t>I</a:t>
            </a:r>
            <a:r>
              <a:rPr lang="en-US" b="0" i="0" dirty="0">
                <a:solidFill>
                  <a:srgbClr val="1F2328"/>
                </a:solidFill>
                <a:effectLst/>
                <a:latin typeface="-apple-system"/>
              </a:rPr>
              <a:t>, </a:t>
            </a:r>
            <a:r>
              <a:rPr lang="en-US" b="1" i="0" dirty="0">
                <a:solidFill>
                  <a:srgbClr val="1F2328"/>
                </a:solidFill>
                <a:effectLst/>
                <a:latin typeface="-apple-system"/>
              </a:rPr>
              <a:t>o</a:t>
            </a:r>
            <a:r>
              <a:rPr lang="en-US" b="0" i="0" dirty="0">
                <a:solidFill>
                  <a:srgbClr val="1F2328"/>
                </a:solidFill>
                <a:effectLst/>
                <a:latin typeface="-apple-system"/>
              </a:rPr>
              <a:t>, </a:t>
            </a:r>
            <a:r>
              <a:rPr lang="en-US" b="1" i="0" dirty="0">
                <a:solidFill>
                  <a:srgbClr val="1F2328"/>
                </a:solidFill>
                <a:effectLst/>
                <a:latin typeface="-apple-system"/>
              </a:rPr>
              <a:t>O</a:t>
            </a:r>
            <a:r>
              <a:rPr lang="en-US" b="0" i="0" dirty="0">
                <a:solidFill>
                  <a:srgbClr val="1F2328"/>
                </a:solidFill>
                <a:effectLst/>
                <a:latin typeface="-apple-system"/>
              </a:rPr>
              <a:t>, </a:t>
            </a:r>
            <a:r>
              <a:rPr lang="en-US" b="1" i="0" dirty="0">
                <a:solidFill>
                  <a:srgbClr val="1F2328"/>
                </a:solidFill>
                <a:effectLst/>
                <a:latin typeface="-apple-system"/>
              </a:rPr>
              <a:t>a</a:t>
            </a:r>
            <a:r>
              <a:rPr lang="en-US" b="0" i="0" dirty="0">
                <a:solidFill>
                  <a:srgbClr val="1F2328"/>
                </a:solidFill>
                <a:effectLst/>
                <a:latin typeface="-apple-system"/>
              </a:rPr>
              <a:t>, or </a:t>
            </a:r>
            <a:r>
              <a:rPr lang="en-US" b="1" i="0" dirty="0">
                <a:solidFill>
                  <a:srgbClr val="1F2328"/>
                </a:solidFill>
                <a:effectLst/>
                <a:latin typeface="-apple-system"/>
              </a:rPr>
              <a:t>A</a:t>
            </a:r>
            <a:endParaRPr lang="en-US" b="0" i="0" dirty="0">
              <a:solidFill>
                <a:srgbClr val="1F2328"/>
              </a:solidFill>
              <a:effectLst/>
              <a:latin typeface="-apple-system"/>
            </a:endParaRPr>
          </a:p>
          <a:p>
            <a:pPr marL="742950" lvl="1" indent="-285750" algn="l">
              <a:buFont typeface="Arial" panose="020B0604020202020204" pitchFamily="34" charset="0"/>
              <a:buChar char="•"/>
            </a:pPr>
            <a:r>
              <a:rPr lang="en-US" b="0" i="0" dirty="0">
                <a:solidFill>
                  <a:srgbClr val="1F2328"/>
                </a:solidFill>
                <a:effectLst/>
                <a:latin typeface="-apple-system"/>
              </a:rPr>
              <a:t>Last Line Mode</a:t>
            </a:r>
          </a:p>
          <a:p>
            <a:pPr marL="1143000" lvl="2" indent="-228600" algn="l">
              <a:buFont typeface="Arial" panose="020B0604020202020204" pitchFamily="34" charset="0"/>
              <a:buChar char="•"/>
            </a:pPr>
            <a:r>
              <a:rPr lang="en-US" b="0" i="0" dirty="0">
                <a:solidFill>
                  <a:srgbClr val="1F2328"/>
                </a:solidFill>
                <a:effectLst/>
                <a:latin typeface="-apple-system"/>
              </a:rPr>
              <a:t>Pressing the </a:t>
            </a:r>
            <a:r>
              <a:rPr lang="en-US" b="1" i="0" dirty="0">
                <a:solidFill>
                  <a:srgbClr val="1F2328"/>
                </a:solidFill>
                <a:effectLst/>
                <a:latin typeface="-apple-system"/>
              </a:rPr>
              <a:t>:</a:t>
            </a:r>
            <a:r>
              <a:rPr lang="en-US" b="0" i="0" dirty="0">
                <a:solidFill>
                  <a:srgbClr val="1F2328"/>
                </a:solidFill>
                <a:effectLst/>
                <a:latin typeface="-apple-system"/>
              </a:rPr>
              <a:t> key will take you to the </a:t>
            </a:r>
            <a:r>
              <a:rPr lang="en-US" b="1" i="0" dirty="0">
                <a:solidFill>
                  <a:srgbClr val="1F2328"/>
                </a:solidFill>
                <a:effectLst/>
                <a:latin typeface="-apple-system"/>
              </a:rPr>
              <a:t>LAST LINE MODE</a:t>
            </a:r>
            <a:endParaRPr lang="en-US" b="0" i="0" dirty="0">
              <a:solidFill>
                <a:srgbClr val="1F2328"/>
              </a:solidFill>
              <a:effectLst/>
              <a:latin typeface="-apple-system"/>
            </a:endParaRPr>
          </a:p>
          <a:p>
            <a:pPr marL="1143000" lvl="2" indent="-228600" algn="l">
              <a:buFont typeface="Arial" panose="020B0604020202020204" pitchFamily="34" charset="0"/>
              <a:buChar char="•"/>
            </a:pPr>
            <a:r>
              <a:rPr lang="en-US" b="0" i="0" dirty="0">
                <a:solidFill>
                  <a:srgbClr val="1F2328"/>
                </a:solidFill>
                <a:effectLst/>
                <a:latin typeface="-apple-system"/>
              </a:rPr>
              <a:t>In this mode you can choose to save changes to the file, discard changes, or save and edit.</a:t>
            </a:r>
          </a:p>
          <a:p>
            <a:pPr marL="1143000" lvl="2" indent="-228600" algn="l">
              <a:buFont typeface="Arial" panose="020B0604020202020204" pitchFamily="34" charset="0"/>
              <a:buChar char="•"/>
            </a:pPr>
            <a:r>
              <a:rPr lang="en-US" b="0" i="0" dirty="0">
                <a:solidFill>
                  <a:srgbClr val="1F2328"/>
                </a:solidFill>
                <a:effectLst/>
                <a:latin typeface="-apple-system"/>
              </a:rPr>
              <a:t>From the last line mode hit the </a:t>
            </a:r>
            <a:r>
              <a:rPr lang="en-US" b="1" i="0" dirty="0">
                <a:solidFill>
                  <a:srgbClr val="1F2328"/>
                </a:solidFill>
                <a:effectLst/>
                <a:latin typeface="-apple-system"/>
              </a:rPr>
              <a:t>ESC</a:t>
            </a:r>
            <a:r>
              <a:rPr lang="en-US" b="0" i="0" dirty="0">
                <a:solidFill>
                  <a:srgbClr val="1F2328"/>
                </a:solidFill>
                <a:effectLst/>
                <a:latin typeface="-apple-system"/>
              </a:rPr>
              <a:t> key to go back to the command mode.</a:t>
            </a:r>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15</a:t>
            </a:fld>
            <a:endParaRPr lang="en-US"/>
          </a:p>
        </p:txBody>
      </p:sp>
    </p:spTree>
    <p:extLst>
      <p:ext uri="{BB962C8B-B14F-4D97-AF65-F5344CB8AC3E}">
        <p14:creationId xmlns:p14="http://schemas.microsoft.com/office/powerpoint/2010/main" val="1737279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F2328"/>
                </a:solidFill>
                <a:effectLst/>
                <a:latin typeface="-apple-system"/>
              </a:rPr>
              <a:t>User Accounts</a:t>
            </a:r>
          </a:p>
          <a:p>
            <a:pPr algn="l">
              <a:buFont typeface="Arial" panose="020B0604020202020204" pitchFamily="34" charset="0"/>
              <a:buChar char="•"/>
            </a:pPr>
            <a:r>
              <a:rPr lang="en-US" b="0" i="0" dirty="0">
                <a:solidFill>
                  <a:srgbClr val="1F2328"/>
                </a:solidFill>
                <a:effectLst/>
                <a:latin typeface="-apple-system"/>
              </a:rPr>
              <a:t>User's </a:t>
            </a:r>
            <a:r>
              <a:rPr lang="en-US" b="0" i="0" dirty="0" err="1">
                <a:solidFill>
                  <a:srgbClr val="1F2328"/>
                </a:solidFill>
                <a:effectLst/>
                <a:latin typeface="-apple-system"/>
              </a:rPr>
              <a:t>informations</a:t>
            </a:r>
            <a:r>
              <a:rPr lang="en-US" b="0" i="0" dirty="0">
                <a:solidFill>
                  <a:srgbClr val="1F2328"/>
                </a:solidFill>
                <a:effectLst/>
                <a:latin typeface="-apple-system"/>
              </a:rPr>
              <a:t> are stored under </a:t>
            </a:r>
            <a:r>
              <a:rPr lang="en-US" b="1" i="0" dirty="0">
                <a:solidFill>
                  <a:srgbClr val="1F2328"/>
                </a:solidFill>
                <a:effectLst/>
                <a:latin typeface="-apple-system"/>
              </a:rPr>
              <a:t>/</a:t>
            </a:r>
            <a:r>
              <a:rPr lang="en-US" b="1" i="0" dirty="0" err="1">
                <a:solidFill>
                  <a:srgbClr val="1F2328"/>
                </a:solidFill>
                <a:effectLst/>
                <a:latin typeface="-apple-system"/>
              </a:rPr>
              <a:t>etc</a:t>
            </a:r>
            <a:r>
              <a:rPr lang="en-US" b="1" i="0" dirty="0">
                <a:solidFill>
                  <a:srgbClr val="1F2328"/>
                </a:solidFill>
                <a:effectLst/>
                <a:latin typeface="-apple-system"/>
              </a:rPr>
              <a:t>/passwd</a:t>
            </a:r>
            <a:r>
              <a:rPr lang="en-US" b="0" i="0" dirty="0">
                <a:solidFill>
                  <a:srgbClr val="1F2328"/>
                </a:solidFill>
                <a:effectLst/>
                <a:latin typeface="-apple-system"/>
              </a:rPr>
              <a:t> file.</a:t>
            </a:r>
          </a:p>
          <a:p>
            <a:pPr algn="l">
              <a:buFont typeface="Arial" panose="020B0604020202020204" pitchFamily="34" charset="0"/>
              <a:buChar char="•"/>
            </a:pPr>
            <a:r>
              <a:rPr lang="en-US" b="0" i="0" dirty="0">
                <a:solidFill>
                  <a:srgbClr val="1F2328"/>
                </a:solidFill>
                <a:effectLst/>
                <a:latin typeface="-apple-system"/>
              </a:rPr>
              <a:t>[~]$ cat /</a:t>
            </a:r>
            <a:r>
              <a:rPr lang="en-US" b="0" i="0" dirty="0" err="1">
                <a:solidFill>
                  <a:srgbClr val="1F2328"/>
                </a:solidFill>
                <a:effectLst/>
                <a:latin typeface="-apple-system"/>
              </a:rPr>
              <a:t>etc</a:t>
            </a:r>
            <a:r>
              <a:rPr lang="en-US" b="0" i="0" dirty="0">
                <a:solidFill>
                  <a:srgbClr val="1F2328"/>
                </a:solidFill>
                <a:effectLst/>
                <a:latin typeface="-apple-system"/>
              </a:rPr>
              <a:t>/passwd </a:t>
            </a:r>
          </a:p>
          <a:p>
            <a:pPr algn="l">
              <a:buFont typeface="Arial" panose="020B0604020202020204" pitchFamily="34" charset="0"/>
              <a:buChar char="•"/>
            </a:pPr>
            <a:r>
              <a:rPr lang="en-US" b="0" i="0" dirty="0">
                <a:solidFill>
                  <a:srgbClr val="1F2328"/>
                </a:solidFill>
                <a:effectLst/>
                <a:latin typeface="-apple-system"/>
              </a:rPr>
              <a:t>Information about groups is stored into </a:t>
            </a:r>
            <a:r>
              <a:rPr lang="en-US" b="1" i="0" dirty="0">
                <a:solidFill>
                  <a:srgbClr val="1F2328"/>
                </a:solidFill>
                <a:effectLst/>
                <a:latin typeface="-apple-system"/>
              </a:rPr>
              <a:t>/</a:t>
            </a:r>
            <a:r>
              <a:rPr lang="en-US" b="1" i="0" dirty="0" err="1">
                <a:solidFill>
                  <a:srgbClr val="1F2328"/>
                </a:solidFill>
                <a:effectLst/>
                <a:latin typeface="-apple-system"/>
              </a:rPr>
              <a:t>etc</a:t>
            </a:r>
            <a:r>
              <a:rPr lang="en-US" b="1" i="0" dirty="0">
                <a:solidFill>
                  <a:srgbClr val="1F2328"/>
                </a:solidFill>
                <a:effectLst/>
                <a:latin typeface="-apple-system"/>
              </a:rPr>
              <a:t>/group</a:t>
            </a:r>
            <a:r>
              <a:rPr lang="en-US" b="0" i="0" dirty="0">
                <a:solidFill>
                  <a:srgbClr val="1F2328"/>
                </a:solidFill>
                <a:effectLst/>
                <a:latin typeface="-apple-system"/>
              </a:rPr>
              <a:t> file.</a:t>
            </a:r>
          </a:p>
          <a:p>
            <a:pPr algn="l">
              <a:buFont typeface="Arial" panose="020B0604020202020204" pitchFamily="34" charset="0"/>
              <a:buChar char="•"/>
            </a:pPr>
            <a:r>
              <a:rPr lang="en-US" b="0" i="0" dirty="0">
                <a:solidFill>
                  <a:srgbClr val="1F2328"/>
                </a:solidFill>
                <a:effectLst/>
                <a:latin typeface="-apple-system"/>
              </a:rPr>
              <a:t>[~]$ cat /</a:t>
            </a:r>
            <a:r>
              <a:rPr lang="en-US" b="0" i="0" dirty="0" err="1">
                <a:solidFill>
                  <a:srgbClr val="1F2328"/>
                </a:solidFill>
                <a:effectLst/>
                <a:latin typeface="-apple-system"/>
              </a:rPr>
              <a:t>etc</a:t>
            </a:r>
            <a:r>
              <a:rPr lang="en-US" b="0" i="0" dirty="0">
                <a:solidFill>
                  <a:srgbClr val="1F2328"/>
                </a:solidFill>
                <a:effectLst/>
                <a:latin typeface="-apple-system"/>
              </a:rPr>
              <a:t>/group</a:t>
            </a:r>
          </a:p>
          <a:p>
            <a:endParaRPr lang="en-US" dirty="0"/>
          </a:p>
          <a:p>
            <a:pPr algn="l">
              <a:buFont typeface="Arial" panose="020B0604020202020204" pitchFamily="34" charset="0"/>
              <a:buChar char="•"/>
            </a:pPr>
            <a:r>
              <a:rPr lang="en-US" b="0" i="0" dirty="0">
                <a:solidFill>
                  <a:srgbClr val="1F2328"/>
                </a:solidFill>
                <a:effectLst/>
                <a:latin typeface="-apple-system"/>
              </a:rPr>
              <a:t>Each user has a username and a unique ID assigned to them known as user ID or UID.</a:t>
            </a:r>
          </a:p>
          <a:p>
            <a:pPr algn="l">
              <a:buFont typeface="Arial" panose="020B0604020202020204" pitchFamily="34" charset="0"/>
              <a:buChar char="•"/>
            </a:pPr>
            <a:r>
              <a:rPr lang="en-US" b="0" i="0" dirty="0">
                <a:solidFill>
                  <a:srgbClr val="1F2328"/>
                </a:solidFill>
                <a:effectLst/>
                <a:latin typeface="-apple-system"/>
              </a:rPr>
              <a:t>The user also has a GID, the group id they are part of, </a:t>
            </a:r>
            <a:r>
              <a:rPr lang="en-US" b="1" i="0" dirty="0">
                <a:solidFill>
                  <a:srgbClr val="1F2328"/>
                </a:solidFill>
                <a:effectLst/>
                <a:latin typeface="-apple-system"/>
              </a:rPr>
              <a:t>id</a:t>
            </a:r>
            <a:r>
              <a:rPr lang="en-US" b="0" i="0" dirty="0">
                <a:solidFill>
                  <a:srgbClr val="1F2328"/>
                </a:solidFill>
                <a:effectLst/>
                <a:latin typeface="-apple-system"/>
              </a:rPr>
              <a:t> command can be use to check these details. for </a:t>
            </a:r>
            <a:r>
              <a:rPr lang="en-US" b="0" i="0" dirty="0" err="1">
                <a:solidFill>
                  <a:srgbClr val="1F2328"/>
                </a:solidFill>
                <a:effectLst/>
                <a:latin typeface="-apple-system"/>
              </a:rPr>
              <a:t>eg</a:t>
            </a:r>
            <a:r>
              <a:rPr lang="en-US" b="0" i="0" dirty="0">
                <a:solidFill>
                  <a:srgbClr val="1F2328"/>
                </a:solidFill>
                <a:effectLst/>
                <a:latin typeface="-apple-system"/>
              </a:rPr>
              <a:t>:</a:t>
            </a:r>
          </a:p>
          <a:p>
            <a:pPr algn="l">
              <a:buFont typeface="Arial" panose="020B0604020202020204" pitchFamily="34" charset="0"/>
              <a:buChar char="•"/>
            </a:pPr>
            <a:r>
              <a:rPr lang="en-US" b="0" i="0" dirty="0">
                <a:solidFill>
                  <a:srgbClr val="1F2328"/>
                </a:solidFill>
                <a:effectLst/>
                <a:latin typeface="-apple-system"/>
              </a:rPr>
              <a:t>[~]$ id </a:t>
            </a:r>
            <a:r>
              <a:rPr lang="en-US" b="0" i="0" dirty="0" err="1">
                <a:solidFill>
                  <a:srgbClr val="1F2328"/>
                </a:solidFill>
                <a:effectLst/>
                <a:latin typeface="-apple-system"/>
              </a:rPr>
              <a:t>michael</a:t>
            </a:r>
            <a:r>
              <a:rPr lang="en-US" b="0" i="0" dirty="0">
                <a:solidFill>
                  <a:srgbClr val="1F2328"/>
                </a:solidFill>
                <a:effectLst/>
                <a:latin typeface="-apple-system"/>
              </a:rPr>
              <a:t> </a:t>
            </a:r>
            <a:r>
              <a:rPr lang="en-US" b="0" i="0" dirty="0" err="1">
                <a:solidFill>
                  <a:srgbClr val="1F2328"/>
                </a:solidFill>
                <a:effectLst/>
                <a:latin typeface="-apple-system"/>
              </a:rPr>
              <a:t>uid</a:t>
            </a:r>
            <a:r>
              <a:rPr lang="en-US" b="0" i="0" dirty="0">
                <a:solidFill>
                  <a:srgbClr val="1F2328"/>
                </a:solidFill>
                <a:effectLst/>
                <a:latin typeface="-apple-system"/>
              </a:rPr>
              <a:t>=1001(</a:t>
            </a:r>
            <a:r>
              <a:rPr lang="en-US" b="0" i="0" dirty="0" err="1">
                <a:solidFill>
                  <a:srgbClr val="1F2328"/>
                </a:solidFill>
                <a:effectLst/>
                <a:latin typeface="-apple-system"/>
              </a:rPr>
              <a:t>michael</a:t>
            </a:r>
            <a:r>
              <a:rPr lang="en-US" b="0" i="0" dirty="0">
                <a:solidFill>
                  <a:srgbClr val="1F2328"/>
                </a:solidFill>
                <a:effectLst/>
                <a:latin typeface="-apple-system"/>
              </a:rPr>
              <a:t>) gid=1001(</a:t>
            </a:r>
            <a:r>
              <a:rPr lang="en-US" b="0" i="0" dirty="0" err="1">
                <a:solidFill>
                  <a:srgbClr val="1F2328"/>
                </a:solidFill>
                <a:effectLst/>
                <a:latin typeface="-apple-system"/>
              </a:rPr>
              <a:t>michael</a:t>
            </a:r>
            <a:r>
              <a:rPr lang="en-US" b="0" i="0" dirty="0">
                <a:solidFill>
                  <a:srgbClr val="1F2328"/>
                </a:solidFill>
                <a:effectLst/>
                <a:latin typeface="-apple-system"/>
              </a:rPr>
              <a:t>)groups=1001(</a:t>
            </a:r>
            <a:r>
              <a:rPr lang="en-US" b="0" i="0" dirty="0" err="1">
                <a:solidFill>
                  <a:srgbClr val="1F2328"/>
                </a:solidFill>
                <a:effectLst/>
                <a:latin typeface="-apple-system"/>
              </a:rPr>
              <a:t>michael</a:t>
            </a:r>
            <a:r>
              <a:rPr lang="en-US" b="0" i="0" dirty="0">
                <a:solidFill>
                  <a:srgbClr val="1F2328"/>
                </a:solidFill>
                <a:effectLst/>
                <a:latin typeface="-apple-system"/>
              </a:rPr>
              <a:t>),1003(developers) </a:t>
            </a:r>
          </a:p>
          <a:p>
            <a:pPr algn="l">
              <a:buFont typeface="Arial" panose="020B0604020202020204" pitchFamily="34" charset="0"/>
              <a:buChar char="•"/>
            </a:pPr>
            <a:r>
              <a:rPr lang="en-US" b="0" i="0" dirty="0">
                <a:solidFill>
                  <a:srgbClr val="1F2328"/>
                </a:solidFill>
                <a:effectLst/>
                <a:latin typeface="-apple-system"/>
              </a:rPr>
              <a:t>More details about the user account can be found </a:t>
            </a:r>
            <a:r>
              <a:rPr lang="en-US" b="0" i="0" dirty="0" err="1">
                <a:solidFill>
                  <a:srgbClr val="1F2328"/>
                </a:solidFill>
                <a:effectLst/>
                <a:latin typeface="-apple-system"/>
              </a:rPr>
              <a:t>eg.</a:t>
            </a:r>
            <a:r>
              <a:rPr lang="en-US" b="0" i="0" dirty="0">
                <a:solidFill>
                  <a:srgbClr val="1F2328"/>
                </a:solidFill>
                <a:effectLst/>
                <a:latin typeface="-apple-system"/>
              </a:rPr>
              <a:t> default shell, home directory using.</a:t>
            </a:r>
          </a:p>
          <a:p>
            <a:pPr algn="l">
              <a:buFont typeface="Arial" panose="020B0604020202020204" pitchFamily="34" charset="0"/>
              <a:buChar char="•"/>
            </a:pPr>
            <a:r>
              <a:rPr lang="en-US" b="0" i="0" dirty="0">
                <a:solidFill>
                  <a:srgbClr val="1F2328"/>
                </a:solidFill>
                <a:effectLst/>
                <a:latin typeface="-apple-system"/>
              </a:rPr>
              <a:t>[~]$ grep -</a:t>
            </a:r>
            <a:r>
              <a:rPr lang="en-US" b="0" i="0" dirty="0" err="1">
                <a:solidFill>
                  <a:srgbClr val="1F2328"/>
                </a:solidFill>
                <a:effectLst/>
                <a:latin typeface="-apple-system"/>
              </a:rPr>
              <a:t>i</a:t>
            </a:r>
            <a:r>
              <a:rPr lang="en-US" b="0" i="0" dirty="0">
                <a:solidFill>
                  <a:srgbClr val="1F2328"/>
                </a:solidFill>
                <a:effectLst/>
                <a:latin typeface="-apple-system"/>
              </a:rPr>
              <a:t> </a:t>
            </a:r>
            <a:r>
              <a:rPr lang="en-US" b="0" i="0" dirty="0" err="1">
                <a:solidFill>
                  <a:srgbClr val="1F2328"/>
                </a:solidFill>
                <a:effectLst/>
                <a:latin typeface="-apple-system"/>
              </a:rPr>
              <a:t>michael</a:t>
            </a:r>
            <a:r>
              <a:rPr lang="en-US" b="0" i="0" dirty="0">
                <a:solidFill>
                  <a:srgbClr val="1F2328"/>
                </a:solidFill>
                <a:effectLst/>
                <a:latin typeface="-apple-system"/>
              </a:rPr>
              <a:t> /</a:t>
            </a:r>
            <a:r>
              <a:rPr lang="en-US" b="0" i="0" dirty="0" err="1">
                <a:solidFill>
                  <a:srgbClr val="1F2328"/>
                </a:solidFill>
                <a:effectLst/>
                <a:latin typeface="-apple-system"/>
              </a:rPr>
              <a:t>etc</a:t>
            </a:r>
            <a:r>
              <a:rPr lang="en-US" b="0" i="0" dirty="0">
                <a:solidFill>
                  <a:srgbClr val="1F2328"/>
                </a:solidFill>
                <a:effectLst/>
                <a:latin typeface="-apple-system"/>
              </a:rPr>
              <a:t>/passwd michael:x:1001:1001::/home/</a:t>
            </a:r>
            <a:r>
              <a:rPr lang="en-US" b="0" i="0" dirty="0" err="1">
                <a:solidFill>
                  <a:srgbClr val="1F2328"/>
                </a:solidFill>
                <a:effectLst/>
                <a:latin typeface="-apple-system"/>
              </a:rPr>
              <a:t>michael</a:t>
            </a:r>
            <a:r>
              <a:rPr lang="en-US" b="0" i="0" dirty="0">
                <a:solidFill>
                  <a:srgbClr val="1F2328"/>
                </a:solidFill>
                <a:effectLst/>
                <a:latin typeface="-apple-system"/>
              </a:rPr>
              <a:t>:/bin/</a:t>
            </a:r>
            <a:r>
              <a:rPr lang="en-US" b="0" i="0" dirty="0" err="1">
                <a:solidFill>
                  <a:srgbClr val="1F2328"/>
                </a:solidFill>
                <a:effectLst/>
                <a:latin typeface="-apple-system"/>
              </a:rPr>
              <a:t>sh</a:t>
            </a:r>
            <a:endParaRPr lang="en-US" b="0" i="0" dirty="0">
              <a:solidFill>
                <a:srgbClr val="1F2328"/>
              </a:solidFill>
              <a:effectLst/>
              <a:latin typeface="-apple-system"/>
            </a:endParaRPr>
          </a:p>
          <a:p>
            <a:endParaRPr lang="en-US" dirty="0"/>
          </a:p>
          <a:p>
            <a:pPr algn="l">
              <a:buFont typeface="Arial" panose="020B0604020202020204" pitchFamily="34" charset="0"/>
              <a:buChar char="•"/>
            </a:pPr>
            <a:r>
              <a:rPr lang="en-US" b="0" i="0" dirty="0">
                <a:solidFill>
                  <a:srgbClr val="1F2328"/>
                </a:solidFill>
                <a:effectLst/>
                <a:latin typeface="-apple-system"/>
              </a:rPr>
              <a:t>To see the list of users currently logged use </a:t>
            </a:r>
            <a:r>
              <a:rPr lang="en-US" b="1" i="0" dirty="0">
                <a:solidFill>
                  <a:srgbClr val="1F2328"/>
                </a:solidFill>
                <a:effectLst/>
                <a:latin typeface="-apple-system"/>
              </a:rPr>
              <a:t>who</a:t>
            </a:r>
            <a:r>
              <a:rPr lang="en-US" b="0" i="0" dirty="0">
                <a:solidFill>
                  <a:srgbClr val="1F2328"/>
                </a:solidFill>
                <a:effectLst/>
                <a:latin typeface="-apple-system"/>
              </a:rPr>
              <a:t> command.</a:t>
            </a:r>
          </a:p>
          <a:p>
            <a:pPr algn="l">
              <a:buFont typeface="Arial" panose="020B0604020202020204" pitchFamily="34" charset="0"/>
              <a:buChar char="•"/>
            </a:pPr>
            <a:r>
              <a:rPr lang="en-US" b="0" i="0" dirty="0">
                <a:solidFill>
                  <a:srgbClr val="1F2328"/>
                </a:solidFill>
                <a:effectLst/>
                <a:latin typeface="-apple-system"/>
              </a:rPr>
              <a:t>[~]$ who bob pts/2 Apr 28 06:48 (172.16.238.187) </a:t>
            </a:r>
          </a:p>
          <a:p>
            <a:pPr algn="l">
              <a:buFont typeface="Arial" panose="020B0604020202020204" pitchFamily="34" charset="0"/>
              <a:buChar char="•"/>
            </a:pPr>
            <a:r>
              <a:rPr lang="en-US" b="0" i="0" dirty="0">
                <a:solidFill>
                  <a:srgbClr val="1F2328"/>
                </a:solidFill>
                <a:effectLst/>
                <a:latin typeface="-apple-system"/>
              </a:rPr>
              <a:t>The </a:t>
            </a:r>
            <a:r>
              <a:rPr lang="en-US" b="1" i="0" dirty="0">
                <a:solidFill>
                  <a:srgbClr val="1F2328"/>
                </a:solidFill>
                <a:effectLst/>
                <a:latin typeface="-apple-system"/>
              </a:rPr>
              <a:t>last</a:t>
            </a:r>
            <a:r>
              <a:rPr lang="en-US" b="0" i="0" dirty="0">
                <a:solidFill>
                  <a:srgbClr val="1F2328"/>
                </a:solidFill>
                <a:effectLst/>
                <a:latin typeface="-apple-system"/>
              </a:rPr>
              <a:t> command displays the record of all logged-in users along with the date and time when the system was rebooted.</a:t>
            </a:r>
          </a:p>
          <a:p>
            <a:pPr algn="l">
              <a:buFont typeface="Arial" panose="020B0604020202020204" pitchFamily="34" charset="0"/>
              <a:buChar char="•"/>
            </a:pPr>
            <a:r>
              <a:rPr lang="en-US" b="0" i="0" dirty="0">
                <a:solidFill>
                  <a:srgbClr val="1F2328"/>
                </a:solidFill>
                <a:effectLst/>
                <a:latin typeface="-apple-system"/>
              </a:rPr>
              <a:t>[~]$ last </a:t>
            </a:r>
            <a:r>
              <a:rPr lang="en-US" b="0" i="0" dirty="0" err="1">
                <a:solidFill>
                  <a:srgbClr val="1F2328"/>
                </a:solidFill>
                <a:effectLst/>
                <a:latin typeface="-apple-system"/>
              </a:rPr>
              <a:t>michael</a:t>
            </a:r>
            <a:r>
              <a:rPr lang="en-US" b="0" i="0" dirty="0">
                <a:solidFill>
                  <a:srgbClr val="1F2328"/>
                </a:solidFill>
                <a:effectLst/>
                <a:latin typeface="-apple-system"/>
              </a:rPr>
              <a:t> :1 :1 Tue May 12 20:00 still logged in </a:t>
            </a:r>
            <a:r>
              <a:rPr lang="en-US" b="0" i="0" dirty="0" err="1">
                <a:solidFill>
                  <a:srgbClr val="1F2328"/>
                </a:solidFill>
                <a:effectLst/>
                <a:latin typeface="-apple-system"/>
              </a:rPr>
              <a:t>sarah</a:t>
            </a:r>
            <a:r>
              <a:rPr lang="en-US" b="0" i="0" dirty="0">
                <a:solidFill>
                  <a:srgbClr val="1F2328"/>
                </a:solidFill>
                <a:effectLst/>
                <a:latin typeface="-apple-system"/>
              </a:rPr>
              <a:t> :1 :1 Tue May 12 12:00 still running reboot system boot 5.3.0-758-gen Mon May 11 13:00 - 19:00 (06:00)</a:t>
            </a:r>
          </a:p>
          <a:p>
            <a:endParaRPr lang="en-US" dirty="0"/>
          </a:p>
          <a:p>
            <a:pPr algn="l"/>
            <a:r>
              <a:rPr lang="en-US" b="1" i="0" dirty="0">
                <a:solidFill>
                  <a:srgbClr val="1F2328"/>
                </a:solidFill>
                <a:effectLst/>
                <a:latin typeface="-apple-system"/>
              </a:rPr>
              <a:t>Switching users</a:t>
            </a:r>
          </a:p>
          <a:p>
            <a:pPr algn="l">
              <a:buFont typeface="Arial" panose="020B0604020202020204" pitchFamily="34" charset="0"/>
              <a:buChar char="•"/>
            </a:pPr>
            <a:r>
              <a:rPr lang="en-US" b="0" i="0" dirty="0">
                <a:solidFill>
                  <a:srgbClr val="1F2328"/>
                </a:solidFill>
                <a:effectLst/>
                <a:latin typeface="-apple-system"/>
              </a:rPr>
              <a:t>To switch to any user use </a:t>
            </a:r>
            <a:r>
              <a:rPr lang="en-US" b="1" i="0" dirty="0" err="1">
                <a:solidFill>
                  <a:srgbClr val="1F2328"/>
                </a:solidFill>
                <a:effectLst/>
                <a:latin typeface="-apple-system"/>
              </a:rPr>
              <a:t>su</a:t>
            </a:r>
            <a:r>
              <a:rPr lang="en-US" b="0" i="0" dirty="0">
                <a:solidFill>
                  <a:srgbClr val="1F2328"/>
                </a:solidFill>
                <a:effectLst/>
                <a:latin typeface="-apple-system"/>
              </a:rPr>
              <a:t> command.</a:t>
            </a:r>
          </a:p>
          <a:p>
            <a:pPr algn="l">
              <a:buFont typeface="Arial" panose="020B0604020202020204" pitchFamily="34" charset="0"/>
              <a:buChar char="•"/>
            </a:pPr>
            <a:r>
              <a:rPr lang="en-US" b="0" i="0" dirty="0">
                <a:solidFill>
                  <a:srgbClr val="1F2328"/>
                </a:solidFill>
                <a:effectLst/>
                <a:latin typeface="-apple-system"/>
              </a:rPr>
              <a:t>[~]$ </a:t>
            </a:r>
            <a:r>
              <a:rPr lang="en-US" b="0" i="0" dirty="0" err="1">
                <a:solidFill>
                  <a:srgbClr val="1F2328"/>
                </a:solidFill>
                <a:effectLst/>
                <a:latin typeface="-apple-system"/>
              </a:rPr>
              <a:t>su</a:t>
            </a:r>
            <a:r>
              <a:rPr lang="en-US" b="0" i="0" dirty="0">
                <a:solidFill>
                  <a:srgbClr val="1F2328"/>
                </a:solidFill>
                <a:effectLst/>
                <a:latin typeface="-apple-system"/>
              </a:rPr>
              <a:t> – Password: root ~# </a:t>
            </a:r>
          </a:p>
          <a:p>
            <a:pPr algn="l">
              <a:buFont typeface="Arial" panose="020B0604020202020204" pitchFamily="34" charset="0"/>
              <a:buChar char="•"/>
            </a:pPr>
            <a:r>
              <a:rPr lang="en-US" b="0" i="0" dirty="0">
                <a:solidFill>
                  <a:srgbClr val="1F2328"/>
                </a:solidFill>
                <a:effectLst/>
                <a:latin typeface="-apple-system"/>
              </a:rPr>
              <a:t>To run a specific command you can use </a:t>
            </a:r>
            <a:r>
              <a:rPr lang="en-US" b="1" i="0" dirty="0" err="1">
                <a:solidFill>
                  <a:srgbClr val="1F2328"/>
                </a:solidFill>
                <a:effectLst/>
                <a:latin typeface="-apple-system"/>
              </a:rPr>
              <a:t>su</a:t>
            </a:r>
            <a:r>
              <a:rPr lang="en-US" b="1" i="0" dirty="0">
                <a:solidFill>
                  <a:srgbClr val="1F2328"/>
                </a:solidFill>
                <a:effectLst/>
                <a:latin typeface="-apple-system"/>
              </a:rPr>
              <a:t> -c "</a:t>
            </a:r>
            <a:r>
              <a:rPr lang="en-US" b="1" i="0" dirty="0" err="1">
                <a:solidFill>
                  <a:srgbClr val="1F2328"/>
                </a:solidFill>
                <a:effectLst/>
                <a:latin typeface="-apple-system"/>
              </a:rPr>
              <a:t>whoami</a:t>
            </a:r>
            <a:r>
              <a:rPr lang="en-US" b="1" i="0" dirty="0">
                <a:solidFill>
                  <a:srgbClr val="1F2328"/>
                </a:solidFill>
                <a:effectLst/>
                <a:latin typeface="-apple-system"/>
              </a:rPr>
              <a:t>"</a:t>
            </a:r>
            <a:r>
              <a:rPr lang="en-US" b="0" i="0" dirty="0">
                <a:solidFill>
                  <a:srgbClr val="1F2328"/>
                </a:solidFill>
                <a:effectLst/>
                <a:latin typeface="-apple-system"/>
              </a:rPr>
              <a:t> (This is not recommended way)</a:t>
            </a:r>
          </a:p>
          <a:p>
            <a:pPr algn="l">
              <a:buFont typeface="Arial" panose="020B0604020202020204" pitchFamily="34" charset="0"/>
              <a:buChar char="•"/>
            </a:pPr>
            <a:r>
              <a:rPr lang="en-US" b="0" i="0" dirty="0">
                <a:solidFill>
                  <a:srgbClr val="1F2328"/>
                </a:solidFill>
                <a:effectLst/>
                <a:latin typeface="-apple-system"/>
              </a:rPr>
              <a:t>[</a:t>
            </a:r>
            <a:r>
              <a:rPr lang="en-US" b="0" i="0" dirty="0" err="1">
                <a:solidFill>
                  <a:srgbClr val="1F2328"/>
                </a:solidFill>
                <a:effectLst/>
                <a:latin typeface="-apple-system"/>
              </a:rPr>
              <a:t>michael@ubuntu-server</a:t>
            </a:r>
            <a:r>
              <a:rPr lang="en-US" b="0" i="0" dirty="0">
                <a:solidFill>
                  <a:srgbClr val="1F2328"/>
                </a:solidFill>
                <a:effectLst/>
                <a:latin typeface="-apple-system"/>
              </a:rPr>
              <a:t> ~]$ </a:t>
            </a:r>
            <a:r>
              <a:rPr lang="en-US" b="0" i="0" dirty="0" err="1">
                <a:solidFill>
                  <a:srgbClr val="1F2328"/>
                </a:solidFill>
                <a:effectLst/>
                <a:latin typeface="-apple-system"/>
              </a:rPr>
              <a:t>su</a:t>
            </a:r>
            <a:r>
              <a:rPr lang="en-US" b="0" i="0" dirty="0">
                <a:solidFill>
                  <a:srgbClr val="1F2328"/>
                </a:solidFill>
                <a:effectLst/>
                <a:latin typeface="-apple-system"/>
              </a:rPr>
              <a:t> -c "</a:t>
            </a:r>
            <a:r>
              <a:rPr lang="en-US" b="0" i="0" dirty="0" err="1">
                <a:solidFill>
                  <a:srgbClr val="1F2328"/>
                </a:solidFill>
                <a:effectLst/>
                <a:latin typeface="-apple-system"/>
              </a:rPr>
              <a:t>whoami</a:t>
            </a:r>
            <a:r>
              <a:rPr lang="en-US" b="0" i="0" dirty="0">
                <a:solidFill>
                  <a:srgbClr val="1F2328"/>
                </a:solidFill>
                <a:effectLst/>
                <a:latin typeface="-apple-system"/>
              </a:rPr>
              <a:t>" Password: root </a:t>
            </a:r>
          </a:p>
          <a:p>
            <a:pPr algn="l">
              <a:buFont typeface="Arial" panose="020B0604020202020204" pitchFamily="34" charset="0"/>
              <a:buChar char="•"/>
            </a:pPr>
            <a:r>
              <a:rPr lang="en-US" b="0" i="0" dirty="0">
                <a:solidFill>
                  <a:srgbClr val="1F2328"/>
                </a:solidFill>
                <a:effectLst/>
                <a:latin typeface="-apple-system"/>
              </a:rPr>
              <a:t>To run a command as a root user </a:t>
            </a:r>
            <a:r>
              <a:rPr lang="en-US" b="1" i="0" dirty="0" err="1">
                <a:solidFill>
                  <a:srgbClr val="1F2328"/>
                </a:solidFill>
                <a:effectLst/>
                <a:latin typeface="-apple-system"/>
              </a:rPr>
              <a:t>sudo</a:t>
            </a:r>
            <a:r>
              <a:rPr lang="en-US" b="0" i="0" dirty="0">
                <a:solidFill>
                  <a:srgbClr val="1F2328"/>
                </a:solidFill>
                <a:effectLst/>
                <a:latin typeface="-apple-system"/>
              </a:rPr>
              <a:t> command is recommended.</a:t>
            </a:r>
          </a:p>
          <a:p>
            <a:pPr algn="l">
              <a:buFont typeface="Arial" panose="020B0604020202020204" pitchFamily="34" charset="0"/>
              <a:buChar char="•"/>
            </a:pPr>
            <a:r>
              <a:rPr lang="en-US" b="0" i="0" dirty="0">
                <a:solidFill>
                  <a:srgbClr val="1F2328"/>
                </a:solidFill>
                <a:effectLst/>
                <a:latin typeface="-apple-system"/>
              </a:rPr>
              <a:t>[</a:t>
            </a:r>
            <a:r>
              <a:rPr lang="en-US" b="0" i="0" dirty="0" err="1">
                <a:solidFill>
                  <a:srgbClr val="1F2328"/>
                </a:solidFill>
                <a:effectLst/>
                <a:latin typeface="-apple-system"/>
              </a:rPr>
              <a:t>michael@ubuntu-server</a:t>
            </a:r>
            <a:r>
              <a:rPr lang="en-US" b="0" i="0" dirty="0">
                <a:solidFill>
                  <a:srgbClr val="1F2328"/>
                </a:solidFill>
                <a:effectLst/>
                <a:latin typeface="-apple-system"/>
              </a:rPr>
              <a:t> ~]$ </a:t>
            </a:r>
            <a:r>
              <a:rPr lang="en-US" b="0" i="0" dirty="0" err="1">
                <a:solidFill>
                  <a:srgbClr val="1F2328"/>
                </a:solidFill>
                <a:effectLst/>
                <a:latin typeface="-apple-system"/>
              </a:rPr>
              <a:t>sudo</a:t>
            </a:r>
            <a:r>
              <a:rPr lang="en-US" b="0" i="0" dirty="0">
                <a:solidFill>
                  <a:srgbClr val="1F2328"/>
                </a:solidFill>
                <a:effectLst/>
                <a:latin typeface="-apple-system"/>
              </a:rPr>
              <a:t> apt-get install </a:t>
            </a:r>
            <a:r>
              <a:rPr lang="en-US" b="0" i="0" dirty="0" err="1">
                <a:solidFill>
                  <a:srgbClr val="1F2328"/>
                </a:solidFill>
                <a:effectLst/>
                <a:latin typeface="-apple-system"/>
              </a:rPr>
              <a:t>nginx</a:t>
            </a:r>
            <a:r>
              <a:rPr lang="en-US" b="0" i="0" dirty="0">
                <a:solidFill>
                  <a:srgbClr val="1F2328"/>
                </a:solidFill>
                <a:effectLst/>
                <a:latin typeface="-apple-system"/>
              </a:rPr>
              <a:t> [</a:t>
            </a:r>
            <a:r>
              <a:rPr lang="en-US" b="0" i="0" dirty="0" err="1">
                <a:solidFill>
                  <a:srgbClr val="1F2328"/>
                </a:solidFill>
                <a:effectLst/>
                <a:latin typeface="-apple-system"/>
              </a:rPr>
              <a:t>sudo</a:t>
            </a:r>
            <a:r>
              <a:rPr lang="en-US" b="0" i="0" dirty="0">
                <a:solidFill>
                  <a:srgbClr val="1F2328"/>
                </a:solidFill>
                <a:effectLst/>
                <a:latin typeface="-apple-system"/>
              </a:rPr>
              <a:t>] password for </a:t>
            </a:r>
            <a:r>
              <a:rPr lang="en-US" b="0" i="0" dirty="0" err="1">
                <a:solidFill>
                  <a:srgbClr val="1F2328"/>
                </a:solidFill>
                <a:effectLst/>
                <a:latin typeface="-apple-system"/>
              </a:rPr>
              <a:t>michael</a:t>
            </a:r>
            <a:r>
              <a:rPr lang="en-US" b="0" i="0" dirty="0">
                <a:solidFill>
                  <a:srgbClr val="1F2328"/>
                </a:solidFill>
                <a:effectLst/>
                <a:latin typeface="-apple-system"/>
              </a:rPr>
              <a:t>:</a:t>
            </a:r>
          </a:p>
          <a:p>
            <a:pPr algn="l"/>
            <a:r>
              <a:rPr lang="en-US" b="0" i="0" dirty="0">
                <a:solidFill>
                  <a:srgbClr val="1F2328"/>
                </a:solidFill>
                <a:effectLst/>
                <a:latin typeface="-apple-system"/>
              </a:rPr>
              <a:t>Users listed in /</a:t>
            </a:r>
            <a:r>
              <a:rPr lang="en-US" b="0" i="0" dirty="0" err="1">
                <a:solidFill>
                  <a:srgbClr val="1F2328"/>
                </a:solidFill>
                <a:effectLst/>
                <a:latin typeface="-apple-system"/>
              </a:rPr>
              <a:t>etc</a:t>
            </a:r>
            <a:r>
              <a:rPr lang="en-US" b="0" i="0" dirty="0">
                <a:solidFill>
                  <a:srgbClr val="1F2328"/>
                </a:solidFill>
                <a:effectLst/>
                <a:latin typeface="-apple-system"/>
              </a:rPr>
              <a:t>/</a:t>
            </a:r>
            <a:r>
              <a:rPr lang="en-US" b="0" i="0" dirty="0" err="1">
                <a:solidFill>
                  <a:srgbClr val="1F2328"/>
                </a:solidFill>
                <a:effectLst/>
                <a:latin typeface="-apple-system"/>
              </a:rPr>
              <a:t>sudoers</a:t>
            </a:r>
            <a:r>
              <a:rPr lang="en-US" b="0" i="0" dirty="0">
                <a:solidFill>
                  <a:srgbClr val="1F2328"/>
                </a:solidFill>
                <a:effectLst/>
                <a:latin typeface="-apple-system"/>
              </a:rPr>
              <a:t> file can make use of </a:t>
            </a:r>
            <a:r>
              <a:rPr lang="en-US" b="0" i="0" dirty="0" err="1">
                <a:solidFill>
                  <a:srgbClr val="1F2328"/>
                </a:solidFill>
                <a:effectLst/>
                <a:latin typeface="-apple-system"/>
              </a:rPr>
              <a:t>sudo</a:t>
            </a:r>
            <a:r>
              <a:rPr lang="en-US" b="0" i="0" dirty="0">
                <a:solidFill>
                  <a:srgbClr val="1F2328"/>
                </a:solidFill>
                <a:effectLst/>
                <a:latin typeface="-apple-system"/>
              </a:rPr>
              <a:t> command for </a:t>
            </a:r>
            <a:r>
              <a:rPr lang="en-US" b="0" i="0" dirty="0" err="1">
                <a:solidFill>
                  <a:srgbClr val="1F2328"/>
                </a:solidFill>
                <a:effectLst/>
                <a:latin typeface="-apple-system"/>
              </a:rPr>
              <a:t>privledge</a:t>
            </a:r>
            <a:r>
              <a:rPr lang="en-US" b="0" i="0" dirty="0">
                <a:solidFill>
                  <a:srgbClr val="1F2328"/>
                </a:solidFill>
                <a:effectLst/>
                <a:latin typeface="-apple-system"/>
              </a:rPr>
              <a:t> escalation.</a:t>
            </a:r>
          </a:p>
          <a:p>
            <a:pPr algn="l"/>
            <a:r>
              <a:rPr lang="en-US" b="0" i="0" dirty="0">
                <a:solidFill>
                  <a:srgbClr val="1F2328"/>
                </a:solidFill>
                <a:effectLst/>
                <a:latin typeface="-apple-system"/>
              </a:rPr>
              <a:t>[~]$ cat /</a:t>
            </a:r>
            <a:r>
              <a:rPr lang="en-US" b="0" i="0" dirty="0" err="1">
                <a:solidFill>
                  <a:srgbClr val="1F2328"/>
                </a:solidFill>
                <a:effectLst/>
                <a:latin typeface="-apple-system"/>
              </a:rPr>
              <a:t>etc</a:t>
            </a:r>
            <a:r>
              <a:rPr lang="en-US" b="0" i="0" dirty="0">
                <a:solidFill>
                  <a:srgbClr val="1F2328"/>
                </a:solidFill>
                <a:effectLst/>
                <a:latin typeface="-apple-system"/>
              </a:rPr>
              <a:t>/</a:t>
            </a:r>
            <a:r>
              <a:rPr lang="en-US" b="0" i="0" dirty="0" err="1">
                <a:solidFill>
                  <a:srgbClr val="1F2328"/>
                </a:solidFill>
                <a:effectLst/>
                <a:latin typeface="-apple-system"/>
              </a:rPr>
              <a:t>sudoers</a:t>
            </a:r>
            <a:endParaRPr lang="en-US" b="0" i="0" dirty="0">
              <a:solidFill>
                <a:srgbClr val="1F2328"/>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17</a:t>
            </a:fld>
            <a:endParaRPr lang="en-US"/>
          </a:p>
        </p:txBody>
      </p:sp>
    </p:spTree>
    <p:extLst>
      <p:ext uri="{BB962C8B-B14F-4D97-AF65-F5344CB8AC3E}">
        <p14:creationId xmlns:p14="http://schemas.microsoft.com/office/powerpoint/2010/main" val="2548622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F2328"/>
                </a:solidFill>
                <a:effectLst/>
                <a:latin typeface="-apple-system"/>
              </a:rPr>
              <a:t>User Add</a:t>
            </a:r>
          </a:p>
          <a:p>
            <a:pPr algn="l">
              <a:buFont typeface="Arial" panose="020B0604020202020204" pitchFamily="34" charset="0"/>
              <a:buChar char="•"/>
            </a:pPr>
            <a:r>
              <a:rPr lang="en-US" b="0" i="0" dirty="0">
                <a:solidFill>
                  <a:srgbClr val="1F2328"/>
                </a:solidFill>
                <a:effectLst/>
                <a:latin typeface="-apple-system"/>
              </a:rPr>
              <a:t>To create a new local user </a:t>
            </a:r>
            <a:r>
              <a:rPr lang="en-US" b="1" i="0" dirty="0">
                <a:solidFill>
                  <a:srgbClr val="1F2328"/>
                </a:solidFill>
                <a:effectLst/>
                <a:latin typeface="-apple-system"/>
              </a:rPr>
              <a:t>bob</a:t>
            </a:r>
            <a:r>
              <a:rPr lang="en-US" b="0" i="0" dirty="0">
                <a:solidFill>
                  <a:srgbClr val="1F2328"/>
                </a:solidFill>
                <a:effectLst/>
                <a:latin typeface="-apple-system"/>
              </a:rPr>
              <a:t> in the system use </a:t>
            </a:r>
            <a:r>
              <a:rPr lang="en-US" b="1" i="0" dirty="0" err="1">
                <a:solidFill>
                  <a:srgbClr val="1F2328"/>
                </a:solidFill>
                <a:effectLst/>
                <a:latin typeface="-apple-system"/>
              </a:rPr>
              <a:t>useradd</a:t>
            </a:r>
            <a:r>
              <a:rPr lang="en-US" b="0" i="0" dirty="0">
                <a:solidFill>
                  <a:srgbClr val="1F2328"/>
                </a:solidFill>
                <a:effectLst/>
                <a:latin typeface="-apple-system"/>
              </a:rPr>
              <a:t> command.</a:t>
            </a:r>
          </a:p>
          <a:p>
            <a:pPr algn="l">
              <a:buFont typeface="Arial" panose="020B0604020202020204" pitchFamily="34" charset="0"/>
              <a:buChar char="•"/>
            </a:pPr>
            <a:r>
              <a:rPr lang="en-US" b="0" i="0" dirty="0">
                <a:solidFill>
                  <a:srgbClr val="1F2328"/>
                </a:solidFill>
                <a:effectLst/>
                <a:latin typeface="-apple-system"/>
              </a:rPr>
              <a:t>[~]$ </a:t>
            </a:r>
            <a:r>
              <a:rPr lang="en-US" b="0" i="0" dirty="0" err="1">
                <a:solidFill>
                  <a:srgbClr val="1F2328"/>
                </a:solidFill>
                <a:effectLst/>
                <a:latin typeface="-apple-system"/>
              </a:rPr>
              <a:t>useradd</a:t>
            </a:r>
            <a:r>
              <a:rPr lang="en-US" b="0" i="0" dirty="0">
                <a:solidFill>
                  <a:srgbClr val="1F2328"/>
                </a:solidFill>
                <a:effectLst/>
                <a:latin typeface="-apple-system"/>
              </a:rPr>
              <a:t> bob </a:t>
            </a:r>
          </a:p>
          <a:p>
            <a:pPr algn="l">
              <a:buFont typeface="Arial" panose="020B0604020202020204" pitchFamily="34" charset="0"/>
              <a:buChar char="•"/>
            </a:pPr>
            <a:r>
              <a:rPr lang="en-US" b="0" i="0" dirty="0">
                <a:solidFill>
                  <a:srgbClr val="1F2328"/>
                </a:solidFill>
                <a:effectLst/>
                <a:latin typeface="-apple-system"/>
              </a:rPr>
              <a:t>To get more details about </a:t>
            </a:r>
            <a:r>
              <a:rPr lang="en-US" b="1" i="0" dirty="0">
                <a:solidFill>
                  <a:srgbClr val="1F2328"/>
                </a:solidFill>
                <a:effectLst/>
                <a:latin typeface="-apple-system"/>
              </a:rPr>
              <a:t>bob</a:t>
            </a:r>
            <a:r>
              <a:rPr lang="en-US" b="0" i="0" dirty="0">
                <a:solidFill>
                  <a:srgbClr val="1F2328"/>
                </a:solidFill>
                <a:effectLst/>
                <a:latin typeface="-apple-system"/>
              </a:rPr>
              <a:t> account like, home director, </a:t>
            </a:r>
            <a:r>
              <a:rPr lang="en-US" b="0" i="0" dirty="0" err="1">
                <a:solidFill>
                  <a:srgbClr val="1F2328"/>
                </a:solidFill>
                <a:effectLst/>
                <a:latin typeface="-apple-system"/>
              </a:rPr>
              <a:t>uid</a:t>
            </a:r>
            <a:r>
              <a:rPr lang="en-US" b="0" i="0" dirty="0">
                <a:solidFill>
                  <a:srgbClr val="1F2328"/>
                </a:solidFill>
                <a:effectLst/>
                <a:latin typeface="-apple-system"/>
              </a:rPr>
              <a:t>, and shell use </a:t>
            </a:r>
            <a:r>
              <a:rPr lang="en-US" b="1" i="0" dirty="0">
                <a:solidFill>
                  <a:srgbClr val="1F2328"/>
                </a:solidFill>
                <a:effectLst/>
                <a:latin typeface="-apple-system"/>
              </a:rPr>
              <a:t>/</a:t>
            </a:r>
            <a:r>
              <a:rPr lang="en-US" b="1" i="0" dirty="0" err="1">
                <a:solidFill>
                  <a:srgbClr val="1F2328"/>
                </a:solidFill>
                <a:effectLst/>
                <a:latin typeface="-apple-system"/>
              </a:rPr>
              <a:t>etc</a:t>
            </a:r>
            <a:r>
              <a:rPr lang="en-US" b="1" i="0" dirty="0">
                <a:solidFill>
                  <a:srgbClr val="1F2328"/>
                </a:solidFill>
                <a:effectLst/>
                <a:latin typeface="-apple-system"/>
              </a:rPr>
              <a:t>/passwd</a:t>
            </a:r>
            <a:endParaRPr lang="en-US" b="0" i="0" dirty="0">
              <a:solidFill>
                <a:srgbClr val="1F2328"/>
              </a:solidFill>
              <a:effectLst/>
              <a:latin typeface="-apple-system"/>
            </a:endParaRPr>
          </a:p>
          <a:p>
            <a:pPr algn="l">
              <a:buFont typeface="Arial" panose="020B0604020202020204" pitchFamily="34" charset="0"/>
              <a:buChar char="•"/>
            </a:pPr>
            <a:r>
              <a:rPr lang="en-US" b="0" i="0" dirty="0">
                <a:solidFill>
                  <a:srgbClr val="1F2328"/>
                </a:solidFill>
                <a:effectLst/>
                <a:latin typeface="-apple-system"/>
              </a:rPr>
              <a:t>[~]$ grep -</a:t>
            </a:r>
            <a:r>
              <a:rPr lang="en-US" b="0" i="0" dirty="0" err="1">
                <a:solidFill>
                  <a:srgbClr val="1F2328"/>
                </a:solidFill>
                <a:effectLst/>
                <a:latin typeface="-apple-system"/>
              </a:rPr>
              <a:t>i</a:t>
            </a:r>
            <a:r>
              <a:rPr lang="en-US" b="0" i="0" dirty="0">
                <a:solidFill>
                  <a:srgbClr val="1F2328"/>
                </a:solidFill>
                <a:effectLst/>
                <a:latin typeface="-apple-system"/>
              </a:rPr>
              <a:t> bob /</a:t>
            </a:r>
            <a:r>
              <a:rPr lang="en-US" b="0" i="0" dirty="0" err="1">
                <a:solidFill>
                  <a:srgbClr val="1F2328"/>
                </a:solidFill>
                <a:effectLst/>
                <a:latin typeface="-apple-system"/>
              </a:rPr>
              <a:t>etc</a:t>
            </a:r>
            <a:r>
              <a:rPr lang="en-US" b="0" i="0" dirty="0">
                <a:solidFill>
                  <a:srgbClr val="1F2328"/>
                </a:solidFill>
                <a:effectLst/>
                <a:latin typeface="-apple-system"/>
              </a:rPr>
              <a:t>/passwd bob:x:1002:1002::/home/bob:/bin/</a:t>
            </a:r>
            <a:r>
              <a:rPr lang="en-US" b="0" i="0" dirty="0" err="1">
                <a:solidFill>
                  <a:srgbClr val="1F2328"/>
                </a:solidFill>
                <a:effectLst/>
                <a:latin typeface="-apple-system"/>
              </a:rPr>
              <a:t>sh</a:t>
            </a:r>
            <a:endParaRPr lang="en-US" b="0" i="0" dirty="0">
              <a:solidFill>
                <a:srgbClr val="1F2328"/>
              </a:solidFill>
              <a:effectLst/>
              <a:latin typeface="-apple-system"/>
            </a:endParaRPr>
          </a:p>
          <a:p>
            <a:endParaRPr lang="en-US" dirty="0"/>
          </a:p>
          <a:p>
            <a:pPr algn="l">
              <a:buFont typeface="Arial" panose="020B0604020202020204" pitchFamily="34" charset="0"/>
              <a:buChar char="•"/>
            </a:pPr>
            <a:r>
              <a:rPr lang="en-US" b="0" i="0" dirty="0">
                <a:solidFill>
                  <a:srgbClr val="1F2328"/>
                </a:solidFill>
                <a:effectLst/>
                <a:latin typeface="-apple-system"/>
              </a:rPr>
              <a:t>To check the </a:t>
            </a:r>
            <a:r>
              <a:rPr lang="en-US" b="0" i="0" dirty="0" err="1">
                <a:solidFill>
                  <a:srgbClr val="1F2328"/>
                </a:solidFill>
                <a:effectLst/>
                <a:latin typeface="-apple-system"/>
              </a:rPr>
              <a:t>uid</a:t>
            </a:r>
            <a:r>
              <a:rPr lang="en-US" b="0" i="0" dirty="0">
                <a:solidFill>
                  <a:srgbClr val="1F2328"/>
                </a:solidFill>
                <a:effectLst/>
                <a:latin typeface="-apple-system"/>
              </a:rPr>
              <a:t> or username of the user logged in user </a:t>
            </a:r>
            <a:r>
              <a:rPr lang="en-US" b="1" i="0" dirty="0" err="1">
                <a:solidFill>
                  <a:srgbClr val="1F2328"/>
                </a:solidFill>
                <a:effectLst/>
                <a:latin typeface="-apple-system"/>
              </a:rPr>
              <a:t>whoami</a:t>
            </a:r>
            <a:r>
              <a:rPr lang="en-US" b="0" i="0" dirty="0">
                <a:solidFill>
                  <a:srgbClr val="1F2328"/>
                </a:solidFill>
                <a:effectLst/>
                <a:latin typeface="-apple-system"/>
              </a:rPr>
              <a:t> command.</a:t>
            </a:r>
          </a:p>
          <a:p>
            <a:pPr algn="l">
              <a:buFont typeface="Arial" panose="020B0604020202020204" pitchFamily="34" charset="0"/>
              <a:buChar char="•"/>
            </a:pPr>
            <a:r>
              <a:rPr lang="en-US" b="0" i="0" dirty="0">
                <a:solidFill>
                  <a:srgbClr val="1F2328"/>
                </a:solidFill>
                <a:effectLst/>
                <a:latin typeface="-apple-system"/>
              </a:rPr>
              <a:t>[~]$ </a:t>
            </a:r>
            <a:r>
              <a:rPr lang="en-US" b="0" i="0" dirty="0" err="1">
                <a:solidFill>
                  <a:srgbClr val="1F2328"/>
                </a:solidFill>
                <a:effectLst/>
                <a:latin typeface="-apple-system"/>
              </a:rPr>
              <a:t>whoami</a:t>
            </a:r>
            <a:r>
              <a:rPr lang="en-US" b="0" i="0" dirty="0">
                <a:solidFill>
                  <a:srgbClr val="1F2328"/>
                </a:solidFill>
                <a:effectLst/>
                <a:latin typeface="-apple-system"/>
              </a:rPr>
              <a:t> bob </a:t>
            </a:r>
          </a:p>
          <a:p>
            <a:pPr algn="l">
              <a:buFont typeface="Arial" panose="020B0604020202020204" pitchFamily="34" charset="0"/>
              <a:buChar char="•"/>
            </a:pPr>
            <a:r>
              <a:rPr lang="en-US" b="0" i="0" dirty="0">
                <a:solidFill>
                  <a:srgbClr val="1F2328"/>
                </a:solidFill>
                <a:effectLst/>
                <a:latin typeface="-apple-system"/>
              </a:rPr>
              <a:t>All user's password are store under </a:t>
            </a:r>
            <a:r>
              <a:rPr lang="en-US" b="1" i="0" dirty="0">
                <a:solidFill>
                  <a:srgbClr val="1F2328"/>
                </a:solidFill>
                <a:effectLst/>
                <a:latin typeface="-apple-system"/>
              </a:rPr>
              <a:t>/</a:t>
            </a:r>
            <a:r>
              <a:rPr lang="en-US" b="1" i="0" dirty="0" err="1">
                <a:solidFill>
                  <a:srgbClr val="1F2328"/>
                </a:solidFill>
                <a:effectLst/>
                <a:latin typeface="-apple-system"/>
              </a:rPr>
              <a:t>etc</a:t>
            </a:r>
            <a:r>
              <a:rPr lang="en-US" b="1" i="0" dirty="0">
                <a:solidFill>
                  <a:srgbClr val="1F2328"/>
                </a:solidFill>
                <a:effectLst/>
                <a:latin typeface="-apple-system"/>
              </a:rPr>
              <a:t>/shadow</a:t>
            </a:r>
            <a:endParaRPr lang="en-US" b="0" i="0" dirty="0">
              <a:solidFill>
                <a:srgbClr val="1F2328"/>
              </a:solidFill>
              <a:effectLst/>
              <a:latin typeface="-apple-system"/>
            </a:endParaRPr>
          </a:p>
          <a:p>
            <a:pPr algn="l">
              <a:buFont typeface="Arial" panose="020B0604020202020204" pitchFamily="34" charset="0"/>
              <a:buChar char="•"/>
            </a:pPr>
            <a:r>
              <a:rPr lang="en-US" b="0" i="0" dirty="0">
                <a:solidFill>
                  <a:srgbClr val="1F2328"/>
                </a:solidFill>
                <a:effectLst/>
                <a:latin typeface="-apple-system"/>
              </a:rPr>
              <a:t>[~]$ grep -</a:t>
            </a:r>
            <a:r>
              <a:rPr lang="en-US" b="0" i="0" dirty="0" err="1">
                <a:solidFill>
                  <a:srgbClr val="1F2328"/>
                </a:solidFill>
                <a:effectLst/>
                <a:latin typeface="-apple-system"/>
              </a:rPr>
              <a:t>i</a:t>
            </a:r>
            <a:r>
              <a:rPr lang="en-US" b="0" i="0" dirty="0">
                <a:solidFill>
                  <a:srgbClr val="1F2328"/>
                </a:solidFill>
                <a:effectLst/>
                <a:latin typeface="-apple-system"/>
              </a:rPr>
              <a:t> bob /</a:t>
            </a:r>
            <a:r>
              <a:rPr lang="en-US" b="0" i="0" dirty="0" err="1">
                <a:solidFill>
                  <a:srgbClr val="1F2328"/>
                </a:solidFill>
                <a:effectLst/>
                <a:latin typeface="-apple-system"/>
              </a:rPr>
              <a:t>etc</a:t>
            </a:r>
            <a:r>
              <a:rPr lang="en-US" b="0" i="0" dirty="0">
                <a:solidFill>
                  <a:srgbClr val="1F2328"/>
                </a:solidFill>
                <a:effectLst/>
                <a:latin typeface="-apple-system"/>
              </a:rPr>
              <a:t>/shadow bob:!:18341:0:99999:7:::</a:t>
            </a:r>
          </a:p>
          <a:p>
            <a:endParaRPr lang="en-US" dirty="0"/>
          </a:p>
          <a:p>
            <a:pPr algn="l">
              <a:buFont typeface="Arial" panose="020B0604020202020204" pitchFamily="34" charset="0"/>
              <a:buChar char="•"/>
            </a:pPr>
            <a:r>
              <a:rPr lang="en-US" b="0" i="0" dirty="0">
                <a:solidFill>
                  <a:srgbClr val="1F2328"/>
                </a:solidFill>
                <a:effectLst/>
                <a:latin typeface="-apple-system"/>
              </a:rPr>
              <a:t>To change the password of current user use </a:t>
            </a:r>
            <a:r>
              <a:rPr lang="en-US" b="1" i="0" dirty="0">
                <a:solidFill>
                  <a:srgbClr val="1F2328"/>
                </a:solidFill>
                <a:effectLst/>
                <a:latin typeface="-apple-system"/>
              </a:rPr>
              <a:t>passwd</a:t>
            </a:r>
            <a:r>
              <a:rPr lang="en-US" b="0" i="0" dirty="0">
                <a:solidFill>
                  <a:srgbClr val="1F2328"/>
                </a:solidFill>
                <a:effectLst/>
                <a:latin typeface="-apple-system"/>
              </a:rPr>
              <a:t> or for any specific user use </a:t>
            </a:r>
            <a:r>
              <a:rPr lang="en-US" b="1" i="0" dirty="0">
                <a:solidFill>
                  <a:srgbClr val="1F2328"/>
                </a:solidFill>
                <a:effectLst/>
                <a:latin typeface="-apple-system"/>
              </a:rPr>
              <a:t>passwd &lt;username&gt;</a:t>
            </a:r>
            <a:endParaRPr lang="en-US" b="0" i="0" dirty="0">
              <a:solidFill>
                <a:srgbClr val="1F2328"/>
              </a:solidFill>
              <a:effectLst/>
              <a:latin typeface="-apple-system"/>
            </a:endParaRPr>
          </a:p>
          <a:p>
            <a:pPr algn="l">
              <a:buFont typeface="Arial" panose="020B0604020202020204" pitchFamily="34" charset="0"/>
              <a:buChar char="•"/>
            </a:pPr>
            <a:r>
              <a:rPr lang="en-US" b="0" i="0" dirty="0">
                <a:solidFill>
                  <a:srgbClr val="1F2328"/>
                </a:solidFill>
                <a:effectLst/>
                <a:latin typeface="-apple-system"/>
              </a:rPr>
              <a:t>[~]$ passwd bob Changing password for user bob. New UNIX password: Retype new UNIX password: passwd: all authentication tokens updated successfully.</a:t>
            </a:r>
          </a:p>
          <a:p>
            <a:pPr algn="l">
              <a:buFont typeface="Arial" panose="020B0604020202020204" pitchFamily="34" charset="0"/>
              <a:buChar char="•"/>
            </a:pPr>
            <a:endParaRPr lang="en-US" b="0" i="0" dirty="0">
              <a:solidFill>
                <a:srgbClr val="1F2328"/>
              </a:solidFill>
              <a:effectLst/>
              <a:latin typeface="-apple-system"/>
            </a:endParaRPr>
          </a:p>
          <a:p>
            <a:pPr algn="l"/>
            <a:r>
              <a:rPr lang="en-US" b="1" i="0" dirty="0" err="1">
                <a:solidFill>
                  <a:srgbClr val="1F2328"/>
                </a:solidFill>
                <a:effectLst/>
                <a:latin typeface="-apple-system"/>
              </a:rPr>
              <a:t>useradd</a:t>
            </a:r>
            <a:r>
              <a:rPr lang="en-US" b="0" i="0" dirty="0">
                <a:solidFill>
                  <a:srgbClr val="1F2328"/>
                </a:solidFill>
                <a:effectLst/>
                <a:latin typeface="-apple-system"/>
              </a:rPr>
              <a:t> command be used along with many attributes as show below.</a:t>
            </a:r>
          </a:p>
          <a:p>
            <a:pPr algn="l"/>
            <a:r>
              <a:rPr lang="en-US" b="0" i="0" dirty="0">
                <a:solidFill>
                  <a:srgbClr val="1F2328"/>
                </a:solidFill>
                <a:effectLst/>
                <a:latin typeface="-apple-system"/>
              </a:rPr>
              <a:t>[~]$ </a:t>
            </a:r>
            <a:r>
              <a:rPr lang="en-US" b="0" i="0" dirty="0" err="1">
                <a:solidFill>
                  <a:srgbClr val="1F2328"/>
                </a:solidFill>
                <a:effectLst/>
                <a:latin typeface="-apple-system"/>
              </a:rPr>
              <a:t>useradd</a:t>
            </a:r>
            <a:r>
              <a:rPr lang="en-US" b="0" i="0" dirty="0">
                <a:solidFill>
                  <a:srgbClr val="1F2328"/>
                </a:solidFill>
                <a:effectLst/>
                <a:latin typeface="-apple-system"/>
              </a:rPr>
              <a:t> -u 1009 -g 1009 -d /home/</a:t>
            </a:r>
            <a:r>
              <a:rPr lang="en-US" b="0" i="0" dirty="0" err="1">
                <a:solidFill>
                  <a:srgbClr val="1F2328"/>
                </a:solidFill>
                <a:effectLst/>
                <a:latin typeface="-apple-system"/>
              </a:rPr>
              <a:t>robert</a:t>
            </a:r>
            <a:r>
              <a:rPr lang="en-US" b="0" i="0" dirty="0">
                <a:solidFill>
                  <a:srgbClr val="1F2328"/>
                </a:solidFill>
                <a:effectLst/>
                <a:latin typeface="-apple-system"/>
              </a:rPr>
              <a:t> -s /bin/bash -c ”Mercury Project member" bob</a:t>
            </a:r>
          </a:p>
          <a:p>
            <a:pPr algn="l">
              <a:buFont typeface="Arial" panose="020B0604020202020204" pitchFamily="34" charset="0"/>
              <a:buChar char="•"/>
            </a:pPr>
            <a:r>
              <a:rPr lang="en-US" b="0" i="0" dirty="0">
                <a:solidFill>
                  <a:srgbClr val="1F2328"/>
                </a:solidFill>
                <a:effectLst/>
                <a:latin typeface="-apple-system"/>
              </a:rPr>
              <a:t>To delete a user use </a:t>
            </a:r>
            <a:r>
              <a:rPr lang="en-US" b="1" i="0" dirty="0" err="1">
                <a:solidFill>
                  <a:srgbClr val="1F2328"/>
                </a:solidFill>
                <a:effectLst/>
                <a:latin typeface="-apple-system"/>
              </a:rPr>
              <a:t>userdel</a:t>
            </a:r>
            <a:r>
              <a:rPr lang="en-US" b="0" i="0" dirty="0">
                <a:solidFill>
                  <a:srgbClr val="1F2328"/>
                </a:solidFill>
                <a:effectLst/>
                <a:latin typeface="-apple-system"/>
              </a:rPr>
              <a:t> command</a:t>
            </a:r>
          </a:p>
          <a:p>
            <a:pPr algn="l">
              <a:buFont typeface="Arial" panose="020B0604020202020204" pitchFamily="34" charset="0"/>
              <a:buChar char="•"/>
            </a:pPr>
            <a:r>
              <a:rPr lang="en-US" b="0" i="0" dirty="0">
                <a:solidFill>
                  <a:srgbClr val="1F2328"/>
                </a:solidFill>
                <a:effectLst/>
                <a:latin typeface="-apple-system"/>
              </a:rPr>
              <a:t>[~]$ </a:t>
            </a:r>
            <a:r>
              <a:rPr lang="en-US" b="0" i="0" dirty="0" err="1">
                <a:solidFill>
                  <a:srgbClr val="1F2328"/>
                </a:solidFill>
                <a:effectLst/>
                <a:latin typeface="-apple-system"/>
              </a:rPr>
              <a:t>userdel</a:t>
            </a:r>
            <a:r>
              <a:rPr lang="en-US" b="0" i="0" dirty="0">
                <a:solidFill>
                  <a:srgbClr val="1F2328"/>
                </a:solidFill>
                <a:effectLst/>
                <a:latin typeface="-apple-system"/>
              </a:rPr>
              <a:t> bob </a:t>
            </a:r>
          </a:p>
          <a:p>
            <a:pPr algn="l">
              <a:buFont typeface="Arial" panose="020B0604020202020204" pitchFamily="34" charset="0"/>
              <a:buChar char="•"/>
            </a:pPr>
            <a:r>
              <a:rPr lang="en-US" b="0" i="0" dirty="0">
                <a:solidFill>
                  <a:srgbClr val="1F2328"/>
                </a:solidFill>
                <a:effectLst/>
                <a:latin typeface="-apple-system"/>
              </a:rPr>
              <a:t>To add a group use </a:t>
            </a:r>
            <a:r>
              <a:rPr lang="en-US" b="1" i="0" dirty="0" err="1">
                <a:solidFill>
                  <a:srgbClr val="1F2328"/>
                </a:solidFill>
                <a:effectLst/>
                <a:latin typeface="-apple-system"/>
              </a:rPr>
              <a:t>groupadd</a:t>
            </a:r>
            <a:r>
              <a:rPr lang="en-US" b="0" i="0" dirty="0">
                <a:solidFill>
                  <a:srgbClr val="1F2328"/>
                </a:solidFill>
                <a:effectLst/>
                <a:latin typeface="-apple-system"/>
              </a:rPr>
              <a:t> command</a:t>
            </a:r>
          </a:p>
          <a:p>
            <a:pPr algn="l">
              <a:buFont typeface="Arial" panose="020B0604020202020204" pitchFamily="34" charset="0"/>
              <a:buChar char="•"/>
            </a:pPr>
            <a:r>
              <a:rPr lang="en-US" b="0" i="0" dirty="0">
                <a:solidFill>
                  <a:srgbClr val="1F2328"/>
                </a:solidFill>
                <a:effectLst/>
                <a:latin typeface="-apple-system"/>
              </a:rPr>
              <a:t>[~]$ </a:t>
            </a:r>
            <a:r>
              <a:rPr lang="en-US" b="0" i="0" dirty="0" err="1">
                <a:solidFill>
                  <a:srgbClr val="1F2328"/>
                </a:solidFill>
                <a:effectLst/>
                <a:latin typeface="-apple-system"/>
              </a:rPr>
              <a:t>groupadd</a:t>
            </a:r>
            <a:r>
              <a:rPr lang="en-US" b="0" i="0" dirty="0">
                <a:solidFill>
                  <a:srgbClr val="1F2328"/>
                </a:solidFill>
                <a:effectLst/>
                <a:latin typeface="-apple-system"/>
              </a:rPr>
              <a:t> –g 1011 developer </a:t>
            </a:r>
          </a:p>
          <a:p>
            <a:pPr algn="l">
              <a:buFont typeface="Arial" panose="020B0604020202020204" pitchFamily="34" charset="0"/>
              <a:buChar char="•"/>
            </a:pPr>
            <a:r>
              <a:rPr lang="en-US" b="0" i="0" dirty="0">
                <a:solidFill>
                  <a:srgbClr val="1F2328"/>
                </a:solidFill>
                <a:effectLst/>
                <a:latin typeface="-apple-system"/>
              </a:rPr>
              <a:t>To delete a group user </a:t>
            </a:r>
            <a:r>
              <a:rPr lang="en-US" b="1" i="0" dirty="0" err="1">
                <a:solidFill>
                  <a:srgbClr val="1F2328"/>
                </a:solidFill>
                <a:effectLst/>
                <a:latin typeface="-apple-system"/>
              </a:rPr>
              <a:t>groupdel</a:t>
            </a:r>
            <a:r>
              <a:rPr lang="en-US" b="0" i="0" dirty="0">
                <a:solidFill>
                  <a:srgbClr val="1F2328"/>
                </a:solidFill>
                <a:effectLst/>
                <a:latin typeface="-apple-system"/>
              </a:rPr>
              <a:t> command</a:t>
            </a:r>
          </a:p>
          <a:p>
            <a:pPr algn="l">
              <a:buFont typeface="Arial" panose="020B0604020202020204" pitchFamily="34" charset="0"/>
              <a:buChar char="•"/>
            </a:pPr>
            <a:r>
              <a:rPr lang="en-US" b="0" i="0" dirty="0">
                <a:solidFill>
                  <a:srgbClr val="1F2328"/>
                </a:solidFill>
                <a:effectLst/>
                <a:latin typeface="-apple-system"/>
              </a:rPr>
              <a:t>[~]$ </a:t>
            </a:r>
            <a:r>
              <a:rPr lang="en-US" b="0" i="0" dirty="0" err="1">
                <a:solidFill>
                  <a:srgbClr val="1F2328"/>
                </a:solidFill>
                <a:effectLst/>
                <a:latin typeface="-apple-system"/>
              </a:rPr>
              <a:t>groupdel</a:t>
            </a:r>
            <a:r>
              <a:rPr lang="en-US" b="0" i="0" dirty="0">
                <a:solidFill>
                  <a:srgbClr val="1F2328"/>
                </a:solidFill>
                <a:effectLst/>
                <a:latin typeface="-apple-system"/>
              </a:rPr>
              <a:t> developer</a:t>
            </a:r>
          </a:p>
          <a:p>
            <a:pPr algn="l">
              <a:buFont typeface="Arial" panose="020B0604020202020204" pitchFamily="34" charset="0"/>
              <a:buChar char="•"/>
            </a:pPr>
            <a:endParaRPr lang="en-US" b="0" i="0" dirty="0">
              <a:solidFill>
                <a:srgbClr val="1F2328"/>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18</a:t>
            </a:fld>
            <a:endParaRPr lang="en-US"/>
          </a:p>
        </p:txBody>
      </p:sp>
    </p:spTree>
    <p:extLst>
      <p:ext uri="{BB962C8B-B14F-4D97-AF65-F5344CB8AC3E}">
        <p14:creationId xmlns:p14="http://schemas.microsoft.com/office/powerpoint/2010/main" val="3059174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To get more details about one's account for example </a:t>
            </a:r>
            <a:r>
              <a:rPr lang="en-US" b="1" i="0" dirty="0">
                <a:solidFill>
                  <a:srgbClr val="1F2328"/>
                </a:solidFill>
                <a:effectLst/>
                <a:latin typeface="-apple-system"/>
              </a:rPr>
              <a:t>bob</a:t>
            </a:r>
            <a:r>
              <a:rPr lang="en-US" b="0" i="0" dirty="0">
                <a:solidFill>
                  <a:srgbClr val="1F2328"/>
                </a:solidFill>
                <a:effectLst/>
                <a:latin typeface="-apple-system"/>
              </a:rPr>
              <a:t> account, home director, </a:t>
            </a:r>
            <a:r>
              <a:rPr lang="en-US" b="0" i="0" dirty="0" err="1">
                <a:solidFill>
                  <a:srgbClr val="1F2328"/>
                </a:solidFill>
                <a:effectLst/>
                <a:latin typeface="-apple-system"/>
              </a:rPr>
              <a:t>uid</a:t>
            </a:r>
            <a:r>
              <a:rPr lang="en-US" b="0" i="0" dirty="0">
                <a:solidFill>
                  <a:srgbClr val="1F2328"/>
                </a:solidFill>
                <a:effectLst/>
                <a:latin typeface="-apple-system"/>
              </a:rPr>
              <a:t>, and shell check </a:t>
            </a:r>
            <a:r>
              <a:rPr lang="en-US" b="1" i="0" dirty="0">
                <a:solidFill>
                  <a:srgbClr val="1F2328"/>
                </a:solidFill>
                <a:effectLst/>
                <a:latin typeface="-apple-system"/>
              </a:rPr>
              <a:t>/</a:t>
            </a:r>
            <a:r>
              <a:rPr lang="en-US" b="1" i="0" dirty="0" err="1">
                <a:solidFill>
                  <a:srgbClr val="1F2328"/>
                </a:solidFill>
                <a:effectLst/>
                <a:latin typeface="-apple-system"/>
              </a:rPr>
              <a:t>etc</a:t>
            </a:r>
            <a:r>
              <a:rPr lang="en-US" b="1" i="0" dirty="0">
                <a:solidFill>
                  <a:srgbClr val="1F2328"/>
                </a:solidFill>
                <a:effectLst/>
                <a:latin typeface="-apple-system"/>
              </a:rPr>
              <a:t>/passwd</a:t>
            </a:r>
            <a:endParaRPr lang="en-US" b="0" i="0" dirty="0">
              <a:solidFill>
                <a:srgbClr val="1F2328"/>
              </a:solidFill>
              <a:effectLst/>
              <a:latin typeface="-apple-system"/>
            </a:endParaRPr>
          </a:p>
          <a:p>
            <a:pPr algn="l"/>
            <a:r>
              <a:rPr lang="en-US" b="0" i="0" dirty="0">
                <a:solidFill>
                  <a:srgbClr val="1F2328"/>
                </a:solidFill>
                <a:effectLst/>
                <a:latin typeface="-apple-system"/>
              </a:rPr>
              <a:t>[~]$ grep -</a:t>
            </a:r>
            <a:r>
              <a:rPr lang="en-US" b="0" i="0" dirty="0" err="1">
                <a:solidFill>
                  <a:srgbClr val="1F2328"/>
                </a:solidFill>
                <a:effectLst/>
                <a:latin typeface="-apple-system"/>
              </a:rPr>
              <a:t>i</a:t>
            </a:r>
            <a:r>
              <a:rPr lang="en-US" b="0" i="0" dirty="0">
                <a:solidFill>
                  <a:srgbClr val="1F2328"/>
                </a:solidFill>
                <a:effectLst/>
                <a:latin typeface="-apple-system"/>
              </a:rPr>
              <a:t> ^bob /</a:t>
            </a:r>
            <a:r>
              <a:rPr lang="en-US" b="0" i="0" dirty="0" err="1">
                <a:solidFill>
                  <a:srgbClr val="1F2328"/>
                </a:solidFill>
                <a:effectLst/>
                <a:latin typeface="-apple-system"/>
              </a:rPr>
              <a:t>etc</a:t>
            </a:r>
            <a:r>
              <a:rPr lang="en-US" b="0" i="0" dirty="0">
                <a:solidFill>
                  <a:srgbClr val="1F2328"/>
                </a:solidFill>
                <a:effectLst/>
                <a:latin typeface="-apple-system"/>
              </a:rPr>
              <a:t>/passwd bob:x:1002:1002::/home/bob:/bin/</a:t>
            </a:r>
            <a:r>
              <a:rPr lang="en-US" b="0" i="0" dirty="0" err="1">
                <a:solidFill>
                  <a:srgbClr val="1F2328"/>
                </a:solidFill>
                <a:effectLst/>
                <a:latin typeface="-apple-system"/>
              </a:rPr>
              <a:t>sh</a:t>
            </a:r>
            <a:r>
              <a:rPr lang="en-US" b="0" i="0" dirty="0">
                <a:solidFill>
                  <a:srgbClr val="1F2328"/>
                </a:solidFill>
                <a:effectLst/>
                <a:latin typeface="-apple-system"/>
              </a:rPr>
              <a:t> USERNAME:PASSWORD:UID:GID:GECOS:HOMEDIR:SHELL</a:t>
            </a:r>
          </a:p>
          <a:p>
            <a:endParaRPr lang="en-US" dirty="0"/>
          </a:p>
          <a:p>
            <a:pPr algn="l"/>
            <a:r>
              <a:rPr lang="en-US" b="0" i="0" dirty="0">
                <a:solidFill>
                  <a:srgbClr val="1F2328"/>
                </a:solidFill>
                <a:effectLst/>
                <a:latin typeface="-apple-system"/>
              </a:rPr>
              <a:t>Password are stored under </a:t>
            </a:r>
            <a:r>
              <a:rPr lang="en-US" b="1" i="0" dirty="0">
                <a:solidFill>
                  <a:srgbClr val="1F2328"/>
                </a:solidFill>
                <a:effectLst/>
                <a:latin typeface="-apple-system"/>
              </a:rPr>
              <a:t>/</a:t>
            </a:r>
            <a:r>
              <a:rPr lang="en-US" b="1" i="0" dirty="0" err="1">
                <a:solidFill>
                  <a:srgbClr val="1F2328"/>
                </a:solidFill>
                <a:effectLst/>
                <a:latin typeface="-apple-system"/>
              </a:rPr>
              <a:t>etc</a:t>
            </a:r>
            <a:r>
              <a:rPr lang="en-US" b="1" i="0" dirty="0">
                <a:solidFill>
                  <a:srgbClr val="1F2328"/>
                </a:solidFill>
                <a:effectLst/>
                <a:latin typeface="-apple-system"/>
              </a:rPr>
              <a:t>/shadow</a:t>
            </a:r>
            <a:endParaRPr lang="en-US" b="0" i="0" dirty="0">
              <a:solidFill>
                <a:srgbClr val="1F2328"/>
              </a:solidFill>
              <a:effectLst/>
              <a:latin typeface="-apple-system"/>
            </a:endParaRPr>
          </a:p>
          <a:p>
            <a:pPr algn="l"/>
            <a:r>
              <a:rPr lang="en-US" b="0" i="0" dirty="0">
                <a:solidFill>
                  <a:srgbClr val="1F2328"/>
                </a:solidFill>
                <a:effectLst/>
                <a:latin typeface="-apple-system"/>
              </a:rPr>
              <a:t>[~]$ grep -</a:t>
            </a:r>
            <a:r>
              <a:rPr lang="en-US" b="0" i="0" dirty="0" err="1">
                <a:solidFill>
                  <a:srgbClr val="1F2328"/>
                </a:solidFill>
                <a:effectLst/>
                <a:latin typeface="-apple-system"/>
              </a:rPr>
              <a:t>i</a:t>
            </a:r>
            <a:r>
              <a:rPr lang="en-US" b="0" i="0" dirty="0">
                <a:solidFill>
                  <a:srgbClr val="1F2328"/>
                </a:solidFill>
                <a:effectLst/>
                <a:latin typeface="-apple-system"/>
              </a:rPr>
              <a:t> ^bob /</a:t>
            </a:r>
            <a:r>
              <a:rPr lang="en-US" b="0" i="0" dirty="0" err="1">
                <a:solidFill>
                  <a:srgbClr val="1F2328"/>
                </a:solidFill>
                <a:effectLst/>
                <a:latin typeface="-apple-system"/>
              </a:rPr>
              <a:t>etc</a:t>
            </a:r>
            <a:r>
              <a:rPr lang="en-US" b="0" i="0" dirty="0">
                <a:solidFill>
                  <a:srgbClr val="1F2328"/>
                </a:solidFill>
                <a:effectLst/>
                <a:latin typeface="-apple-system"/>
              </a:rPr>
              <a:t>/shadow bob:$6$0h0utOtO$5JcuRxR7y72LLQk4Kdog7u09LsNFS0yZPkIC8pV9tgD0wXCHutY </a:t>
            </a:r>
            <a:r>
              <a:rPr lang="en-US" b="0" i="0" dirty="0" err="1">
                <a:solidFill>
                  <a:srgbClr val="1F2328"/>
                </a:solidFill>
                <a:effectLst/>
                <a:latin typeface="-apple-system"/>
              </a:rPr>
              <a:t>cWF</a:t>
            </a:r>
            <a:r>
              <a:rPr lang="en-US" b="0" i="0" dirty="0">
                <a:solidFill>
                  <a:srgbClr val="1F2328"/>
                </a:solidFill>
                <a:effectLst/>
                <a:latin typeface="-apple-system"/>
              </a:rPr>
              <a:t>/7.eJ3TfGfG0lj4JF63PyuPwKC18tJS.:18188:0:99999:7::: USERNAME:PASSWORD:LASTCHANGE:MINAGE:MAXAGE:WARN:INACTIVE:EXPDATE</a:t>
            </a:r>
          </a:p>
          <a:p>
            <a:endParaRPr lang="en-US" dirty="0"/>
          </a:p>
          <a:p>
            <a:pPr algn="l"/>
            <a:r>
              <a:rPr lang="en-US" b="0" i="0" dirty="0">
                <a:solidFill>
                  <a:srgbClr val="1F2328"/>
                </a:solidFill>
                <a:effectLst/>
                <a:latin typeface="-apple-system"/>
              </a:rPr>
              <a:t>Check the groups </a:t>
            </a:r>
            <a:r>
              <a:rPr lang="en-US" b="1" i="0" dirty="0">
                <a:solidFill>
                  <a:srgbClr val="1F2328"/>
                </a:solidFill>
                <a:effectLst/>
                <a:latin typeface="-apple-system"/>
              </a:rPr>
              <a:t>bob</a:t>
            </a:r>
            <a:r>
              <a:rPr lang="en-US" b="0" i="0" dirty="0">
                <a:solidFill>
                  <a:srgbClr val="1F2328"/>
                </a:solidFill>
                <a:effectLst/>
                <a:latin typeface="-apple-system"/>
              </a:rPr>
              <a:t> belongs too</a:t>
            </a:r>
          </a:p>
          <a:p>
            <a:pPr algn="l"/>
            <a:r>
              <a:rPr lang="en-US" b="0" i="0" dirty="0">
                <a:solidFill>
                  <a:srgbClr val="1F2328"/>
                </a:solidFill>
                <a:effectLst/>
                <a:latin typeface="-apple-system"/>
              </a:rPr>
              <a:t>[~]$ grep -</a:t>
            </a:r>
            <a:r>
              <a:rPr lang="en-US" b="0" i="0" dirty="0" err="1">
                <a:solidFill>
                  <a:srgbClr val="1F2328"/>
                </a:solidFill>
                <a:effectLst/>
                <a:latin typeface="-apple-system"/>
              </a:rPr>
              <a:t>i</a:t>
            </a:r>
            <a:r>
              <a:rPr lang="en-US" b="0" i="0" dirty="0">
                <a:solidFill>
                  <a:srgbClr val="1F2328"/>
                </a:solidFill>
                <a:effectLst/>
                <a:latin typeface="-apple-system"/>
              </a:rPr>
              <a:t> ^bob /</a:t>
            </a:r>
            <a:r>
              <a:rPr lang="en-US" b="0" i="0" dirty="0" err="1">
                <a:solidFill>
                  <a:srgbClr val="1F2328"/>
                </a:solidFill>
                <a:effectLst/>
                <a:latin typeface="-apple-system"/>
              </a:rPr>
              <a:t>etc</a:t>
            </a:r>
            <a:r>
              <a:rPr lang="en-US" b="0" i="0" dirty="0">
                <a:solidFill>
                  <a:srgbClr val="1F2328"/>
                </a:solidFill>
                <a:effectLst/>
                <a:latin typeface="-apple-system"/>
              </a:rPr>
              <a:t>/group NAME:PASSWORD:GID:MEMBERS</a:t>
            </a:r>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19</a:t>
            </a:fld>
            <a:endParaRPr lang="en-US"/>
          </a:p>
        </p:txBody>
      </p:sp>
    </p:spTree>
    <p:extLst>
      <p:ext uri="{BB962C8B-B14F-4D97-AF65-F5344CB8AC3E}">
        <p14:creationId xmlns:p14="http://schemas.microsoft.com/office/powerpoint/2010/main" val="3793838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F2328"/>
                </a:solidFill>
                <a:effectLst/>
                <a:latin typeface="-apple-system"/>
              </a:rPr>
              <a:t>In this lecture we will learn about various file type identifiers.</a:t>
            </a:r>
          </a:p>
          <a:p>
            <a:pPr algn="l">
              <a:buFont typeface="Arial" panose="020B0604020202020204" pitchFamily="34" charset="0"/>
              <a:buChar char="•"/>
            </a:pPr>
            <a:r>
              <a:rPr lang="en-US" b="0" i="0" dirty="0">
                <a:solidFill>
                  <a:srgbClr val="1F2328"/>
                </a:solidFill>
                <a:effectLst/>
                <a:latin typeface="-apple-system"/>
              </a:rPr>
              <a:t>We will also learn about various Linux file permissions that can be applied on the file or the directory.</a:t>
            </a:r>
          </a:p>
          <a:p>
            <a:endParaRPr lang="en-US" dirty="0"/>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20</a:t>
            </a:fld>
            <a:endParaRPr lang="en-US"/>
          </a:p>
        </p:txBody>
      </p:sp>
    </p:spTree>
    <p:extLst>
      <p:ext uri="{BB962C8B-B14F-4D97-AF65-F5344CB8AC3E}">
        <p14:creationId xmlns:p14="http://schemas.microsoft.com/office/powerpoint/2010/main" val="139743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F2328"/>
                </a:solidFill>
                <a:effectLst/>
                <a:latin typeface="-apple-system"/>
              </a:rPr>
              <a:t>Directory Permission</a:t>
            </a:r>
          </a:p>
          <a:p>
            <a:pPr algn="l">
              <a:buFont typeface="Arial" panose="020B0604020202020204" pitchFamily="34" charset="0"/>
              <a:buChar char="•"/>
            </a:pPr>
            <a:r>
              <a:rPr lang="en-US" b="0" i="0" dirty="0">
                <a:solidFill>
                  <a:srgbClr val="1F2328"/>
                </a:solidFill>
                <a:effectLst/>
                <a:latin typeface="-apple-system"/>
              </a:rPr>
              <a:t>To list the directory permission use</a:t>
            </a:r>
          </a:p>
          <a:p>
            <a:pPr algn="l">
              <a:buFont typeface="Arial" panose="020B0604020202020204" pitchFamily="34" charset="0"/>
              <a:buChar char="•"/>
            </a:pPr>
            <a:r>
              <a:rPr lang="en-US" b="0" i="0" dirty="0">
                <a:solidFill>
                  <a:srgbClr val="1F2328"/>
                </a:solidFill>
                <a:effectLst/>
                <a:latin typeface="-apple-system"/>
              </a:rPr>
              <a:t>[~]$ ls -</a:t>
            </a:r>
            <a:r>
              <a:rPr lang="en-US" b="0" i="0" dirty="0" err="1">
                <a:solidFill>
                  <a:srgbClr val="1F2328"/>
                </a:solidFill>
                <a:effectLst/>
                <a:latin typeface="-apple-system"/>
              </a:rPr>
              <a:t>ld</a:t>
            </a:r>
            <a:r>
              <a:rPr lang="en-US" b="0" i="0" dirty="0">
                <a:solidFill>
                  <a:srgbClr val="1F2328"/>
                </a:solidFill>
                <a:effectLst/>
                <a:latin typeface="-apple-system"/>
              </a:rPr>
              <a:t> /home/bob/</a:t>
            </a:r>
            <a:r>
              <a:rPr lang="en-US" b="0" i="0" dirty="0" err="1">
                <a:solidFill>
                  <a:srgbClr val="1F2328"/>
                </a:solidFill>
                <a:effectLst/>
                <a:latin typeface="-apple-system"/>
              </a:rPr>
              <a:t>random_dir</a:t>
            </a:r>
            <a:r>
              <a:rPr lang="en-US" b="0" i="0" dirty="0">
                <a:solidFill>
                  <a:srgbClr val="1F2328"/>
                </a:solidFill>
                <a:effectLst/>
                <a:latin typeface="-apple-system"/>
              </a:rPr>
              <a:t> </a:t>
            </a:r>
          </a:p>
          <a:p>
            <a:pPr algn="l">
              <a:buFont typeface="Arial" panose="020B0604020202020204" pitchFamily="34" charset="0"/>
              <a:buChar char="•"/>
            </a:pPr>
            <a:r>
              <a:rPr lang="en-US" b="0" i="0" dirty="0">
                <a:solidFill>
                  <a:srgbClr val="1F2328"/>
                </a:solidFill>
                <a:effectLst/>
                <a:latin typeface="-apple-system"/>
              </a:rPr>
              <a:t>To know the current user</a:t>
            </a:r>
          </a:p>
          <a:p>
            <a:pPr algn="l">
              <a:buFont typeface="Arial" panose="020B0604020202020204" pitchFamily="34" charset="0"/>
              <a:buChar char="•"/>
            </a:pPr>
            <a:r>
              <a:rPr lang="en-US" b="0" i="0" dirty="0">
                <a:solidFill>
                  <a:srgbClr val="1F2328"/>
                </a:solidFill>
                <a:effectLst/>
                <a:latin typeface="-apple-system"/>
              </a:rPr>
              <a:t>[~]$ </a:t>
            </a:r>
            <a:r>
              <a:rPr lang="en-US" b="0" i="0" dirty="0" err="1">
                <a:solidFill>
                  <a:srgbClr val="1F2328"/>
                </a:solidFill>
                <a:effectLst/>
                <a:latin typeface="-apple-system"/>
              </a:rPr>
              <a:t>whoami</a:t>
            </a:r>
            <a:r>
              <a:rPr lang="en-US" b="0" i="0" dirty="0">
                <a:solidFill>
                  <a:srgbClr val="1F2328"/>
                </a:solidFill>
                <a:effectLst/>
                <a:latin typeface="-apple-system"/>
              </a:rPr>
              <a:t> </a:t>
            </a:r>
          </a:p>
          <a:p>
            <a:pPr algn="l">
              <a:buFont typeface="Arial" panose="020B0604020202020204" pitchFamily="34" charset="0"/>
              <a:buChar char="•"/>
            </a:pPr>
            <a:r>
              <a:rPr lang="en-US" b="0" i="0" dirty="0">
                <a:solidFill>
                  <a:srgbClr val="1F2328"/>
                </a:solidFill>
                <a:effectLst/>
                <a:latin typeface="-apple-system"/>
              </a:rPr>
              <a:t>To change the change the directory</a:t>
            </a:r>
          </a:p>
          <a:p>
            <a:pPr algn="l">
              <a:buFont typeface="Arial" panose="020B0604020202020204" pitchFamily="34" charset="0"/>
              <a:buChar char="•"/>
            </a:pPr>
            <a:r>
              <a:rPr lang="en-US" b="0" i="0" dirty="0">
                <a:solidFill>
                  <a:srgbClr val="1F2328"/>
                </a:solidFill>
                <a:effectLst/>
                <a:latin typeface="-apple-system"/>
              </a:rPr>
              <a:t>[~]$ cd /home/bob/</a:t>
            </a:r>
            <a:r>
              <a:rPr lang="en-US" b="0" i="0" dirty="0" err="1">
                <a:solidFill>
                  <a:srgbClr val="1F2328"/>
                </a:solidFill>
                <a:effectLst/>
                <a:latin typeface="-apple-system"/>
              </a:rPr>
              <a:t>random_dir</a:t>
            </a:r>
            <a:endParaRPr lang="en-US" b="0" i="0" dirty="0">
              <a:solidFill>
                <a:srgbClr val="1F2328"/>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21</a:t>
            </a:fld>
            <a:endParaRPr lang="en-US"/>
          </a:p>
        </p:txBody>
      </p:sp>
    </p:spTree>
    <p:extLst>
      <p:ext uri="{BB962C8B-B14F-4D97-AF65-F5344CB8AC3E}">
        <p14:creationId xmlns:p14="http://schemas.microsoft.com/office/powerpoint/2010/main" val="1261504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To print the present working directory. Run </a:t>
            </a:r>
            <a:r>
              <a:rPr lang="en-US" b="1" i="0" dirty="0" err="1">
                <a:solidFill>
                  <a:srgbClr val="1F2328"/>
                </a:solidFill>
                <a:effectLst/>
                <a:latin typeface="-apple-system"/>
              </a:rPr>
              <a:t>pwd</a:t>
            </a:r>
            <a:r>
              <a:rPr lang="en-US" b="0" i="0" dirty="0">
                <a:solidFill>
                  <a:srgbClr val="1F2328"/>
                </a:solidFill>
                <a:effectLst/>
                <a:latin typeface="-apple-system"/>
              </a:rPr>
              <a:t> command</a:t>
            </a:r>
          </a:p>
          <a:p>
            <a:r>
              <a:rPr lang="en-US" b="0" i="0" dirty="0">
                <a:solidFill>
                  <a:srgbClr val="1F2328"/>
                </a:solidFill>
                <a:effectLst/>
                <a:latin typeface="-apple-system"/>
              </a:rPr>
              <a:t>To see the contents of the directory. Run </a:t>
            </a:r>
            <a:r>
              <a:rPr lang="en-US" b="1" i="0" dirty="0">
                <a:solidFill>
                  <a:srgbClr val="1F2328"/>
                </a:solidFill>
                <a:effectLst/>
                <a:latin typeface="-apple-system"/>
              </a:rPr>
              <a:t>ls</a:t>
            </a:r>
            <a:r>
              <a:rPr lang="en-US" b="0" i="0" dirty="0">
                <a:solidFill>
                  <a:srgbClr val="1F2328"/>
                </a:solidFill>
                <a:effectLst/>
                <a:latin typeface="-apple-system"/>
              </a:rPr>
              <a:t> command</a:t>
            </a:r>
          </a:p>
          <a:p>
            <a:r>
              <a:rPr lang="en-US" b="0" i="0" dirty="0">
                <a:solidFill>
                  <a:srgbClr val="1F2328"/>
                </a:solidFill>
                <a:effectLst/>
                <a:latin typeface="-apple-system"/>
              </a:rPr>
              <a:t>To make (or) create a directory. Run </a:t>
            </a:r>
            <a:r>
              <a:rPr lang="en-US" b="1" i="0" dirty="0" err="1">
                <a:solidFill>
                  <a:srgbClr val="1F2328"/>
                </a:solidFill>
                <a:effectLst/>
                <a:latin typeface="-apple-system"/>
              </a:rPr>
              <a:t>mkdir</a:t>
            </a:r>
            <a:r>
              <a:rPr lang="en-US" b="0" i="0" dirty="0">
                <a:solidFill>
                  <a:srgbClr val="1F2328"/>
                </a:solidFill>
                <a:effectLst/>
                <a:latin typeface="-apple-system"/>
              </a:rPr>
              <a:t> command</a:t>
            </a:r>
          </a:p>
          <a:p>
            <a:r>
              <a:rPr lang="en-US" b="0" i="0" dirty="0">
                <a:solidFill>
                  <a:srgbClr val="1F2328"/>
                </a:solidFill>
                <a:effectLst/>
                <a:latin typeface="-apple-system"/>
              </a:rPr>
              <a:t>To change a directory from the current directory. Run </a:t>
            </a:r>
            <a:r>
              <a:rPr lang="en-US" b="1" i="0" dirty="0">
                <a:solidFill>
                  <a:srgbClr val="1F2328"/>
                </a:solidFill>
                <a:effectLst/>
                <a:latin typeface="-apple-system"/>
              </a:rPr>
              <a:t>cd &lt;</a:t>
            </a:r>
            <a:r>
              <a:rPr lang="en-US" b="1" i="0" dirty="0" err="1">
                <a:solidFill>
                  <a:srgbClr val="1F2328"/>
                </a:solidFill>
                <a:effectLst/>
                <a:latin typeface="-apple-system"/>
              </a:rPr>
              <a:t>directory_name</a:t>
            </a:r>
            <a:r>
              <a:rPr lang="en-US" b="1" i="0" dirty="0">
                <a:solidFill>
                  <a:srgbClr val="1F2328"/>
                </a:solidFill>
                <a:effectLst/>
                <a:latin typeface="-apple-system"/>
              </a:rPr>
              <a:t>&gt;</a:t>
            </a:r>
            <a:endParaRPr lang="en-US" b="0" i="0" dirty="0">
              <a:solidFill>
                <a:srgbClr val="1F2328"/>
              </a:solidFill>
              <a:effectLst/>
              <a:latin typeface="-apple-system"/>
            </a:endParaRPr>
          </a:p>
          <a:p>
            <a:r>
              <a:rPr lang="en-US" b="0" i="0" dirty="0">
                <a:solidFill>
                  <a:srgbClr val="1F2328"/>
                </a:solidFill>
                <a:effectLst/>
                <a:latin typeface="-apple-system"/>
              </a:rPr>
              <a:t>To recursively created directories. Run </a:t>
            </a:r>
            <a:r>
              <a:rPr lang="en-US" b="1" i="0" dirty="0" err="1">
                <a:solidFill>
                  <a:srgbClr val="1F2328"/>
                </a:solidFill>
                <a:effectLst/>
                <a:latin typeface="-apple-system"/>
              </a:rPr>
              <a:t>mkdir</a:t>
            </a:r>
            <a:r>
              <a:rPr lang="en-US" b="1" i="0" dirty="0">
                <a:solidFill>
                  <a:srgbClr val="1F2328"/>
                </a:solidFill>
                <a:effectLst/>
                <a:latin typeface="-apple-system"/>
              </a:rPr>
              <a:t> -p &lt;directory_name1&gt;/&lt;sub_directory_of_name1&gt;</a:t>
            </a:r>
            <a:endParaRPr lang="en-US" b="0" i="0" dirty="0">
              <a:solidFill>
                <a:srgbClr val="1F2328"/>
              </a:solidFill>
              <a:effectLst/>
              <a:latin typeface="-apple-system"/>
            </a:endParaRPr>
          </a:p>
          <a:p>
            <a:r>
              <a:rPr lang="en-US" b="0" i="0" dirty="0">
                <a:solidFill>
                  <a:srgbClr val="1F2328"/>
                </a:solidFill>
                <a:effectLst/>
                <a:latin typeface="-apple-system"/>
              </a:rPr>
              <a:t>To go back to one directory up. Run </a:t>
            </a:r>
            <a:r>
              <a:rPr lang="en-US" b="1" i="0" dirty="0">
                <a:solidFill>
                  <a:srgbClr val="1F2328"/>
                </a:solidFill>
                <a:effectLst/>
                <a:latin typeface="-apple-system"/>
              </a:rPr>
              <a:t>cd ..</a:t>
            </a:r>
            <a:endParaRPr lang="en-US" b="0" i="0" dirty="0">
              <a:solidFill>
                <a:srgbClr val="1F2328"/>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3</a:t>
            </a:fld>
            <a:endParaRPr lang="en-US"/>
          </a:p>
        </p:txBody>
      </p:sp>
    </p:spTree>
    <p:extLst>
      <p:ext uri="{BB962C8B-B14F-4D97-AF65-F5344CB8AC3E}">
        <p14:creationId xmlns:p14="http://schemas.microsoft.com/office/powerpoint/2010/main" val="2204579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F2328"/>
                </a:solidFill>
                <a:effectLst/>
                <a:latin typeface="-apple-system"/>
              </a:rPr>
              <a:t>Modifying file permissions</a:t>
            </a:r>
          </a:p>
          <a:p>
            <a:pPr algn="l">
              <a:buFont typeface="Arial" panose="020B0604020202020204" pitchFamily="34" charset="0"/>
              <a:buChar char="•"/>
            </a:pPr>
            <a:r>
              <a:rPr lang="en-US" b="0" i="0" dirty="0">
                <a:solidFill>
                  <a:srgbClr val="1F2328"/>
                </a:solidFill>
                <a:effectLst/>
                <a:latin typeface="-apple-system"/>
              </a:rPr>
              <a:t>Use </a:t>
            </a:r>
            <a:r>
              <a:rPr lang="en-US" b="1" i="0" dirty="0" err="1">
                <a:solidFill>
                  <a:srgbClr val="1F2328"/>
                </a:solidFill>
                <a:effectLst/>
                <a:latin typeface="-apple-system"/>
              </a:rPr>
              <a:t>chmod</a:t>
            </a:r>
            <a:r>
              <a:rPr lang="en-US" b="0" i="0" dirty="0">
                <a:solidFill>
                  <a:srgbClr val="1F2328"/>
                </a:solidFill>
                <a:effectLst/>
                <a:latin typeface="-apple-system"/>
              </a:rPr>
              <a:t> command to modify the file permissions.</a:t>
            </a:r>
          </a:p>
          <a:p>
            <a:pPr algn="l">
              <a:buFont typeface="Arial" panose="020B0604020202020204" pitchFamily="34" charset="0"/>
              <a:buChar char="•"/>
            </a:pPr>
            <a:r>
              <a:rPr lang="en-US" b="0" i="0" dirty="0">
                <a:solidFill>
                  <a:srgbClr val="1F2328"/>
                </a:solidFill>
                <a:effectLst/>
                <a:latin typeface="-apple-system"/>
              </a:rPr>
              <a:t>Provide full access to owners</a:t>
            </a:r>
          </a:p>
          <a:p>
            <a:pPr algn="l">
              <a:buFont typeface="Arial" panose="020B0604020202020204" pitchFamily="34" charset="0"/>
              <a:buChar char="•"/>
            </a:pPr>
            <a:r>
              <a:rPr lang="en-US" b="0" i="0" dirty="0">
                <a:solidFill>
                  <a:srgbClr val="1F2328"/>
                </a:solidFill>
                <a:effectLst/>
                <a:latin typeface="-apple-system"/>
              </a:rPr>
              <a:t>[~]$ </a:t>
            </a:r>
            <a:r>
              <a:rPr lang="en-US" b="0" i="0" dirty="0" err="1">
                <a:solidFill>
                  <a:srgbClr val="1F2328"/>
                </a:solidFill>
                <a:effectLst/>
                <a:latin typeface="-apple-system"/>
              </a:rPr>
              <a:t>chmod</a:t>
            </a:r>
            <a:r>
              <a:rPr lang="en-US" b="0" i="0" dirty="0">
                <a:solidFill>
                  <a:srgbClr val="1F2328"/>
                </a:solidFill>
                <a:effectLst/>
                <a:latin typeface="-apple-system"/>
              </a:rPr>
              <a:t> </a:t>
            </a:r>
            <a:r>
              <a:rPr lang="en-US" b="0" i="0" dirty="0" err="1">
                <a:solidFill>
                  <a:srgbClr val="1F2328"/>
                </a:solidFill>
                <a:effectLst/>
                <a:latin typeface="-apple-system"/>
              </a:rPr>
              <a:t>u+rwx</a:t>
            </a:r>
            <a:r>
              <a:rPr lang="en-US" b="0" i="0" dirty="0">
                <a:solidFill>
                  <a:srgbClr val="1F2328"/>
                </a:solidFill>
                <a:effectLst/>
                <a:latin typeface="-apple-system"/>
              </a:rPr>
              <a:t> test-file </a:t>
            </a:r>
          </a:p>
          <a:p>
            <a:pPr algn="l">
              <a:buFont typeface="Arial" panose="020B0604020202020204" pitchFamily="34" charset="0"/>
              <a:buChar char="•"/>
            </a:pPr>
            <a:r>
              <a:rPr lang="en-US" b="0" i="0" dirty="0">
                <a:solidFill>
                  <a:srgbClr val="1F2328"/>
                </a:solidFill>
                <a:effectLst/>
                <a:latin typeface="-apple-system"/>
              </a:rPr>
              <a:t>Provide Read access to Owners, groups and others, Remove execute access</a:t>
            </a:r>
          </a:p>
          <a:p>
            <a:pPr algn="l">
              <a:buFont typeface="Arial" panose="020B0604020202020204" pitchFamily="34" charset="0"/>
              <a:buChar char="•"/>
            </a:pPr>
            <a:r>
              <a:rPr lang="en-US" b="0" i="0" dirty="0">
                <a:solidFill>
                  <a:srgbClr val="1F2328"/>
                </a:solidFill>
                <a:effectLst/>
                <a:latin typeface="-apple-system"/>
              </a:rPr>
              <a:t>[~]$ </a:t>
            </a:r>
            <a:r>
              <a:rPr lang="en-US" b="0" i="0" dirty="0" err="1">
                <a:solidFill>
                  <a:srgbClr val="1F2328"/>
                </a:solidFill>
                <a:effectLst/>
                <a:latin typeface="-apple-system"/>
              </a:rPr>
              <a:t>chmod</a:t>
            </a:r>
            <a:r>
              <a:rPr lang="en-US" b="0" i="0" dirty="0">
                <a:solidFill>
                  <a:srgbClr val="1F2328"/>
                </a:solidFill>
                <a:effectLst/>
                <a:latin typeface="-apple-system"/>
              </a:rPr>
              <a:t> </a:t>
            </a:r>
            <a:r>
              <a:rPr lang="en-US" b="0" i="0" dirty="0" err="1">
                <a:solidFill>
                  <a:srgbClr val="1F2328"/>
                </a:solidFill>
                <a:effectLst/>
                <a:latin typeface="-apple-system"/>
              </a:rPr>
              <a:t>ugo+r-x</a:t>
            </a:r>
            <a:r>
              <a:rPr lang="en-US" b="0" i="0" dirty="0">
                <a:solidFill>
                  <a:srgbClr val="1F2328"/>
                </a:solidFill>
                <a:effectLst/>
                <a:latin typeface="-apple-system"/>
              </a:rPr>
              <a:t> test-file </a:t>
            </a:r>
          </a:p>
          <a:p>
            <a:pPr algn="l">
              <a:buFont typeface="Arial" panose="020B0604020202020204" pitchFamily="34" charset="0"/>
              <a:buChar char="•"/>
            </a:pPr>
            <a:r>
              <a:rPr lang="en-US" b="0" i="0" dirty="0">
                <a:solidFill>
                  <a:srgbClr val="1F2328"/>
                </a:solidFill>
                <a:effectLst/>
                <a:latin typeface="-apple-system"/>
              </a:rPr>
              <a:t>Remove all access for others</a:t>
            </a:r>
          </a:p>
          <a:p>
            <a:pPr algn="l">
              <a:buFont typeface="Arial" panose="020B0604020202020204" pitchFamily="34" charset="0"/>
              <a:buChar char="•"/>
            </a:pPr>
            <a:r>
              <a:rPr lang="en-US" b="0" i="0" dirty="0">
                <a:solidFill>
                  <a:srgbClr val="1F2328"/>
                </a:solidFill>
                <a:effectLst/>
                <a:latin typeface="-apple-system"/>
              </a:rPr>
              <a:t>[~]$ </a:t>
            </a:r>
            <a:r>
              <a:rPr lang="en-US" b="0" i="0" dirty="0" err="1">
                <a:solidFill>
                  <a:srgbClr val="1F2328"/>
                </a:solidFill>
                <a:effectLst/>
                <a:latin typeface="-apple-system"/>
              </a:rPr>
              <a:t>chmod</a:t>
            </a:r>
            <a:r>
              <a:rPr lang="en-US" b="0" i="0" dirty="0">
                <a:solidFill>
                  <a:srgbClr val="1F2328"/>
                </a:solidFill>
                <a:effectLst/>
                <a:latin typeface="-apple-system"/>
              </a:rPr>
              <a:t> o-</a:t>
            </a:r>
            <a:r>
              <a:rPr lang="en-US" b="0" i="0" dirty="0" err="1">
                <a:solidFill>
                  <a:srgbClr val="1F2328"/>
                </a:solidFill>
                <a:effectLst/>
                <a:latin typeface="-apple-system"/>
              </a:rPr>
              <a:t>rwx</a:t>
            </a:r>
            <a:r>
              <a:rPr lang="en-US" b="0" i="0" dirty="0">
                <a:solidFill>
                  <a:srgbClr val="1F2328"/>
                </a:solidFill>
                <a:effectLst/>
                <a:latin typeface="-apple-system"/>
              </a:rPr>
              <a:t> test-file </a:t>
            </a:r>
          </a:p>
          <a:p>
            <a:pPr algn="l">
              <a:buFont typeface="Arial" panose="020B0604020202020204" pitchFamily="34" charset="0"/>
              <a:buChar char="•"/>
            </a:pPr>
            <a:r>
              <a:rPr lang="en-US" b="0" i="0" dirty="0">
                <a:solidFill>
                  <a:srgbClr val="1F2328"/>
                </a:solidFill>
                <a:effectLst/>
                <a:latin typeface="-apple-system"/>
              </a:rPr>
              <a:t>Full access for Owner, add read , remove execute for group and no access for others</a:t>
            </a:r>
          </a:p>
          <a:p>
            <a:pPr algn="l">
              <a:buFont typeface="Arial" panose="020B0604020202020204" pitchFamily="34" charset="0"/>
              <a:buChar char="•"/>
            </a:pPr>
            <a:r>
              <a:rPr lang="en-US" b="0" i="0" dirty="0">
                <a:solidFill>
                  <a:srgbClr val="1F2328"/>
                </a:solidFill>
                <a:effectLst/>
                <a:latin typeface="-apple-system"/>
              </a:rPr>
              <a:t>[~]$ </a:t>
            </a:r>
            <a:r>
              <a:rPr lang="en-US" b="0" i="0" dirty="0" err="1">
                <a:solidFill>
                  <a:srgbClr val="1F2328"/>
                </a:solidFill>
                <a:effectLst/>
                <a:latin typeface="-apple-system"/>
              </a:rPr>
              <a:t>chmod</a:t>
            </a:r>
            <a:r>
              <a:rPr lang="en-US" b="0" i="0" dirty="0">
                <a:solidFill>
                  <a:srgbClr val="1F2328"/>
                </a:solidFill>
                <a:effectLst/>
                <a:latin typeface="-apple-system"/>
              </a:rPr>
              <a:t> </a:t>
            </a:r>
            <a:r>
              <a:rPr lang="en-US" b="0" i="0" dirty="0" err="1">
                <a:solidFill>
                  <a:srgbClr val="1F2328"/>
                </a:solidFill>
                <a:effectLst/>
                <a:latin typeface="-apple-system"/>
              </a:rPr>
              <a:t>u+rwx,g+r-x,o-rwx</a:t>
            </a:r>
            <a:r>
              <a:rPr lang="en-US" b="0" i="0" dirty="0">
                <a:solidFill>
                  <a:srgbClr val="1F2328"/>
                </a:solidFill>
                <a:effectLst/>
                <a:latin typeface="-apple-system"/>
              </a:rPr>
              <a:t> test-file </a:t>
            </a:r>
          </a:p>
          <a:p>
            <a:pPr algn="l">
              <a:buFont typeface="Arial" panose="020B0604020202020204" pitchFamily="34" charset="0"/>
              <a:buChar char="•"/>
            </a:pPr>
            <a:r>
              <a:rPr lang="en-US" b="0" i="0" dirty="0">
                <a:solidFill>
                  <a:srgbClr val="1F2328"/>
                </a:solidFill>
                <a:effectLst/>
                <a:latin typeface="-apple-system"/>
              </a:rPr>
              <a:t>Provide full access to Owners, group and others</a:t>
            </a:r>
          </a:p>
          <a:p>
            <a:pPr algn="l">
              <a:buFont typeface="Arial" panose="020B0604020202020204" pitchFamily="34" charset="0"/>
              <a:buChar char="•"/>
            </a:pPr>
            <a:r>
              <a:rPr lang="en-US" b="0" i="0" dirty="0">
                <a:solidFill>
                  <a:srgbClr val="1F2328"/>
                </a:solidFill>
                <a:effectLst/>
                <a:latin typeface="-apple-system"/>
              </a:rPr>
              <a:t>[~]$ </a:t>
            </a:r>
            <a:r>
              <a:rPr lang="en-US" b="0" i="0" dirty="0" err="1">
                <a:solidFill>
                  <a:srgbClr val="1F2328"/>
                </a:solidFill>
                <a:effectLst/>
                <a:latin typeface="-apple-system"/>
              </a:rPr>
              <a:t>chmod</a:t>
            </a:r>
            <a:r>
              <a:rPr lang="en-US" b="0" i="0" dirty="0">
                <a:solidFill>
                  <a:srgbClr val="1F2328"/>
                </a:solidFill>
                <a:effectLst/>
                <a:latin typeface="-apple-system"/>
              </a:rPr>
              <a:t> 777 test-file </a:t>
            </a:r>
          </a:p>
          <a:p>
            <a:pPr algn="l">
              <a:buFont typeface="Arial" panose="020B0604020202020204" pitchFamily="34" charset="0"/>
              <a:buChar char="•"/>
            </a:pPr>
            <a:r>
              <a:rPr lang="en-US" b="0" i="0" dirty="0">
                <a:solidFill>
                  <a:srgbClr val="1F2328"/>
                </a:solidFill>
                <a:effectLst/>
                <a:latin typeface="-apple-system"/>
              </a:rPr>
              <a:t>Provide Read and execute access to </a:t>
            </a:r>
            <a:r>
              <a:rPr lang="en-US" b="0" i="0" dirty="0" err="1">
                <a:solidFill>
                  <a:srgbClr val="1F2328"/>
                </a:solidFill>
                <a:effectLst/>
                <a:latin typeface="-apple-system"/>
              </a:rPr>
              <a:t>Owners,groups</a:t>
            </a:r>
            <a:r>
              <a:rPr lang="en-US" b="0" i="0" dirty="0">
                <a:solidFill>
                  <a:srgbClr val="1F2328"/>
                </a:solidFill>
                <a:effectLst/>
                <a:latin typeface="-apple-system"/>
              </a:rPr>
              <a:t> and others</a:t>
            </a:r>
          </a:p>
          <a:p>
            <a:pPr algn="l">
              <a:buFont typeface="Arial" panose="020B0604020202020204" pitchFamily="34" charset="0"/>
              <a:buChar char="•"/>
            </a:pPr>
            <a:r>
              <a:rPr lang="en-US" b="0" i="0" dirty="0">
                <a:solidFill>
                  <a:srgbClr val="1F2328"/>
                </a:solidFill>
                <a:effectLst/>
                <a:latin typeface="-apple-system"/>
              </a:rPr>
              <a:t>[~]$ </a:t>
            </a:r>
            <a:r>
              <a:rPr lang="en-US" b="0" i="0" dirty="0" err="1">
                <a:solidFill>
                  <a:srgbClr val="1F2328"/>
                </a:solidFill>
                <a:effectLst/>
                <a:latin typeface="-apple-system"/>
              </a:rPr>
              <a:t>chmod</a:t>
            </a:r>
            <a:r>
              <a:rPr lang="en-US" b="0" i="0" dirty="0">
                <a:solidFill>
                  <a:srgbClr val="1F2328"/>
                </a:solidFill>
                <a:effectLst/>
                <a:latin typeface="-apple-system"/>
              </a:rPr>
              <a:t> 777 test-file </a:t>
            </a:r>
          </a:p>
          <a:p>
            <a:pPr algn="l">
              <a:buFont typeface="Arial" panose="020B0604020202020204" pitchFamily="34" charset="0"/>
              <a:buChar char="•"/>
            </a:pPr>
            <a:r>
              <a:rPr lang="en-US" b="0" i="0" dirty="0">
                <a:solidFill>
                  <a:srgbClr val="1F2328"/>
                </a:solidFill>
                <a:effectLst/>
                <a:latin typeface="-apple-system"/>
              </a:rPr>
              <a:t>Read and Write access for Owner and Group, No access for others.</a:t>
            </a:r>
          </a:p>
          <a:p>
            <a:pPr algn="l">
              <a:buFont typeface="Arial" panose="020B0604020202020204" pitchFamily="34" charset="0"/>
              <a:buChar char="•"/>
            </a:pPr>
            <a:r>
              <a:rPr lang="en-US" b="0" i="0" dirty="0">
                <a:solidFill>
                  <a:srgbClr val="1F2328"/>
                </a:solidFill>
                <a:effectLst/>
                <a:latin typeface="-apple-system"/>
              </a:rPr>
              <a:t>[~]$ </a:t>
            </a:r>
            <a:r>
              <a:rPr lang="en-US" b="0" i="0" dirty="0" err="1">
                <a:solidFill>
                  <a:srgbClr val="1F2328"/>
                </a:solidFill>
                <a:effectLst/>
                <a:latin typeface="-apple-system"/>
              </a:rPr>
              <a:t>chmod</a:t>
            </a:r>
            <a:r>
              <a:rPr lang="en-US" b="0" i="0" dirty="0">
                <a:solidFill>
                  <a:srgbClr val="1F2328"/>
                </a:solidFill>
                <a:effectLst/>
                <a:latin typeface="-apple-system"/>
              </a:rPr>
              <a:t> 660 test-file </a:t>
            </a:r>
          </a:p>
          <a:p>
            <a:pPr algn="l">
              <a:buFont typeface="Arial" panose="020B0604020202020204" pitchFamily="34" charset="0"/>
              <a:buChar char="•"/>
            </a:pPr>
            <a:r>
              <a:rPr lang="en-US" b="0" i="0" dirty="0">
                <a:solidFill>
                  <a:srgbClr val="1F2328"/>
                </a:solidFill>
                <a:effectLst/>
                <a:latin typeface="-apple-system"/>
              </a:rPr>
              <a:t>Full access for Owner, read and execute for group and no access for others.</a:t>
            </a:r>
          </a:p>
          <a:p>
            <a:pPr algn="l">
              <a:buFont typeface="Arial" panose="020B0604020202020204" pitchFamily="34" charset="0"/>
              <a:buChar char="•"/>
            </a:pPr>
            <a:r>
              <a:rPr lang="en-US" b="0" i="0" dirty="0">
                <a:solidFill>
                  <a:srgbClr val="1F2328"/>
                </a:solidFill>
                <a:effectLst/>
                <a:latin typeface="-apple-system"/>
              </a:rPr>
              <a:t>[~]$ </a:t>
            </a:r>
            <a:r>
              <a:rPr lang="en-US" b="0" i="0" dirty="0" err="1">
                <a:solidFill>
                  <a:srgbClr val="1F2328"/>
                </a:solidFill>
                <a:effectLst/>
                <a:latin typeface="-apple-system"/>
              </a:rPr>
              <a:t>chmod</a:t>
            </a:r>
            <a:r>
              <a:rPr lang="en-US" b="0" i="0" dirty="0">
                <a:solidFill>
                  <a:srgbClr val="1F2328"/>
                </a:solidFill>
                <a:effectLst/>
                <a:latin typeface="-apple-system"/>
              </a:rPr>
              <a:t> 750 test-file </a:t>
            </a:r>
          </a:p>
          <a:p>
            <a:pPr algn="l"/>
            <a:r>
              <a:rPr lang="en-US" b="1" i="0" dirty="0">
                <a:solidFill>
                  <a:srgbClr val="1F2328"/>
                </a:solidFill>
                <a:effectLst/>
                <a:latin typeface="-apple-system"/>
              </a:rPr>
              <a:t>Change Ownership</a:t>
            </a:r>
          </a:p>
          <a:p>
            <a:pPr algn="l">
              <a:buFont typeface="Arial" panose="020B0604020202020204" pitchFamily="34" charset="0"/>
              <a:buChar char="•"/>
            </a:pPr>
            <a:r>
              <a:rPr lang="en-US" b="0" i="0" dirty="0">
                <a:solidFill>
                  <a:srgbClr val="1F2328"/>
                </a:solidFill>
                <a:effectLst/>
                <a:latin typeface="-apple-system"/>
              </a:rPr>
              <a:t>Changes owner to bob and group to developer</a:t>
            </a:r>
          </a:p>
          <a:p>
            <a:pPr algn="l">
              <a:buFont typeface="Arial" panose="020B0604020202020204" pitchFamily="34" charset="0"/>
              <a:buChar char="•"/>
            </a:pPr>
            <a:r>
              <a:rPr lang="en-US" b="0" i="0" dirty="0">
                <a:solidFill>
                  <a:srgbClr val="1F2328"/>
                </a:solidFill>
                <a:effectLst/>
                <a:latin typeface="-apple-system"/>
              </a:rPr>
              <a:t>[~]$ </a:t>
            </a:r>
            <a:r>
              <a:rPr lang="en-US" b="0" i="0" dirty="0" err="1">
                <a:solidFill>
                  <a:srgbClr val="1F2328"/>
                </a:solidFill>
                <a:effectLst/>
                <a:latin typeface="-apple-system"/>
              </a:rPr>
              <a:t>chown</a:t>
            </a:r>
            <a:r>
              <a:rPr lang="en-US" b="0" i="0" dirty="0">
                <a:solidFill>
                  <a:srgbClr val="1F2328"/>
                </a:solidFill>
                <a:effectLst/>
                <a:latin typeface="-apple-system"/>
              </a:rPr>
              <a:t> </a:t>
            </a:r>
            <a:r>
              <a:rPr lang="en-US" b="0" i="0" dirty="0" err="1">
                <a:solidFill>
                  <a:srgbClr val="1F2328"/>
                </a:solidFill>
                <a:effectLst/>
                <a:latin typeface="-apple-system"/>
              </a:rPr>
              <a:t>bob:developer</a:t>
            </a:r>
            <a:r>
              <a:rPr lang="en-US" b="0" i="0" dirty="0">
                <a:solidFill>
                  <a:srgbClr val="1F2328"/>
                </a:solidFill>
                <a:effectLst/>
                <a:latin typeface="-apple-system"/>
              </a:rPr>
              <a:t> test-file </a:t>
            </a:r>
          </a:p>
          <a:p>
            <a:pPr algn="l">
              <a:buFont typeface="Arial" panose="020B0604020202020204" pitchFamily="34" charset="0"/>
              <a:buChar char="•"/>
            </a:pPr>
            <a:r>
              <a:rPr lang="en-US" b="0" i="0" dirty="0">
                <a:solidFill>
                  <a:srgbClr val="1F2328"/>
                </a:solidFill>
                <a:effectLst/>
                <a:latin typeface="-apple-system"/>
              </a:rPr>
              <a:t>Changes just the owner of the file to bob. Group unchanged.</a:t>
            </a:r>
          </a:p>
          <a:p>
            <a:pPr algn="l">
              <a:buFont typeface="Arial" panose="020B0604020202020204" pitchFamily="34" charset="0"/>
              <a:buChar char="•"/>
            </a:pPr>
            <a:r>
              <a:rPr lang="en-US" b="0" i="0" dirty="0">
                <a:solidFill>
                  <a:srgbClr val="1F2328"/>
                </a:solidFill>
                <a:effectLst/>
                <a:latin typeface="-apple-system"/>
              </a:rPr>
              <a:t>[~]$ </a:t>
            </a:r>
            <a:r>
              <a:rPr lang="en-US" b="0" i="0" dirty="0" err="1">
                <a:solidFill>
                  <a:srgbClr val="1F2328"/>
                </a:solidFill>
                <a:effectLst/>
                <a:latin typeface="-apple-system"/>
              </a:rPr>
              <a:t>chown</a:t>
            </a:r>
            <a:r>
              <a:rPr lang="en-US" b="0" i="0" dirty="0">
                <a:solidFill>
                  <a:srgbClr val="1F2328"/>
                </a:solidFill>
                <a:effectLst/>
                <a:latin typeface="-apple-system"/>
              </a:rPr>
              <a:t> bob </a:t>
            </a:r>
            <a:r>
              <a:rPr lang="en-US" b="0" i="0" dirty="0" err="1">
                <a:solidFill>
                  <a:srgbClr val="1F2328"/>
                </a:solidFill>
                <a:effectLst/>
                <a:latin typeface="-apple-system"/>
              </a:rPr>
              <a:t>andoid.apk</a:t>
            </a:r>
            <a:r>
              <a:rPr lang="en-US" b="0" i="0" dirty="0">
                <a:solidFill>
                  <a:srgbClr val="1F2328"/>
                </a:solidFill>
                <a:effectLst/>
                <a:latin typeface="-apple-system"/>
              </a:rPr>
              <a:t> </a:t>
            </a:r>
          </a:p>
          <a:p>
            <a:pPr algn="l">
              <a:buFont typeface="Arial" panose="020B0604020202020204" pitchFamily="34" charset="0"/>
              <a:buChar char="•"/>
            </a:pPr>
            <a:r>
              <a:rPr lang="en-US" b="0" i="0" dirty="0">
                <a:solidFill>
                  <a:srgbClr val="1F2328"/>
                </a:solidFill>
                <a:effectLst/>
                <a:latin typeface="-apple-system"/>
              </a:rPr>
              <a:t>Change the group for the test-file to the group called android.</a:t>
            </a:r>
          </a:p>
          <a:p>
            <a:pPr algn="l">
              <a:buFont typeface="Arial" panose="020B0604020202020204" pitchFamily="34" charset="0"/>
              <a:buChar char="•"/>
            </a:pPr>
            <a:r>
              <a:rPr lang="en-US" b="0" i="0" dirty="0">
                <a:solidFill>
                  <a:srgbClr val="1F2328"/>
                </a:solidFill>
                <a:effectLst/>
                <a:latin typeface="-apple-system"/>
              </a:rPr>
              <a:t>[~]$ </a:t>
            </a:r>
            <a:r>
              <a:rPr lang="en-US" b="0" i="0" dirty="0" err="1">
                <a:solidFill>
                  <a:srgbClr val="1F2328"/>
                </a:solidFill>
                <a:effectLst/>
                <a:latin typeface="-apple-system"/>
              </a:rPr>
              <a:t>chgrp</a:t>
            </a:r>
            <a:r>
              <a:rPr lang="en-US" b="0" i="0" dirty="0">
                <a:solidFill>
                  <a:srgbClr val="1F2328"/>
                </a:solidFill>
                <a:effectLst/>
                <a:latin typeface="-apple-system"/>
              </a:rPr>
              <a:t> android test-file</a:t>
            </a:r>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22</a:t>
            </a:fld>
            <a:endParaRPr lang="en-US"/>
          </a:p>
        </p:txBody>
      </p:sp>
    </p:spTree>
    <p:extLst>
      <p:ext uri="{BB962C8B-B14F-4D97-AF65-F5344CB8AC3E}">
        <p14:creationId xmlns:p14="http://schemas.microsoft.com/office/powerpoint/2010/main" val="2952614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F2328"/>
                </a:solidFill>
                <a:effectLst/>
                <a:latin typeface="-apple-system"/>
              </a:rPr>
              <a:t>SSH</a:t>
            </a:r>
          </a:p>
          <a:p>
            <a:pPr algn="l">
              <a:buFont typeface="Arial" panose="020B0604020202020204" pitchFamily="34" charset="0"/>
              <a:buChar char="•"/>
            </a:pPr>
            <a:r>
              <a:rPr lang="en-US" b="0" i="0" dirty="0">
                <a:solidFill>
                  <a:srgbClr val="1F2328"/>
                </a:solidFill>
                <a:effectLst/>
                <a:latin typeface="-apple-system"/>
              </a:rPr>
              <a:t>To login to the remote server use </a:t>
            </a:r>
            <a:r>
              <a:rPr lang="en-US" b="1" i="0" dirty="0" err="1">
                <a:solidFill>
                  <a:srgbClr val="1F2328"/>
                </a:solidFill>
                <a:effectLst/>
                <a:latin typeface="-apple-system"/>
              </a:rPr>
              <a:t>ssh</a:t>
            </a:r>
            <a:r>
              <a:rPr lang="en-US" b="0" i="0" dirty="0">
                <a:solidFill>
                  <a:srgbClr val="1F2328"/>
                </a:solidFill>
                <a:effectLst/>
                <a:latin typeface="-apple-system"/>
              </a:rPr>
              <a:t> command with hostname or IP address.</a:t>
            </a:r>
          </a:p>
          <a:p>
            <a:pPr algn="l">
              <a:buFont typeface="Arial" panose="020B0604020202020204" pitchFamily="34" charset="0"/>
              <a:buChar char="•"/>
            </a:pPr>
            <a:r>
              <a:rPr lang="en-US" b="0" i="0" dirty="0" err="1">
                <a:solidFill>
                  <a:srgbClr val="1F2328"/>
                </a:solidFill>
                <a:effectLst/>
                <a:latin typeface="-apple-system"/>
              </a:rPr>
              <a:t>ssh</a:t>
            </a:r>
            <a:r>
              <a:rPr lang="en-US" b="0" i="0" dirty="0">
                <a:solidFill>
                  <a:srgbClr val="1F2328"/>
                </a:solidFill>
                <a:effectLst/>
                <a:latin typeface="-apple-system"/>
              </a:rPr>
              <a:t> &lt;hostname OR IP Address&gt; </a:t>
            </a:r>
          </a:p>
          <a:p>
            <a:pPr algn="l">
              <a:buFont typeface="Arial" panose="020B0604020202020204" pitchFamily="34" charset="0"/>
              <a:buChar char="•"/>
            </a:pPr>
            <a:r>
              <a:rPr lang="en-US" b="0" i="0" dirty="0">
                <a:solidFill>
                  <a:srgbClr val="1F2328"/>
                </a:solidFill>
                <a:effectLst/>
                <a:latin typeface="-apple-system"/>
              </a:rPr>
              <a:t>To login to the remote server with specific username and password.</a:t>
            </a:r>
          </a:p>
          <a:p>
            <a:pPr algn="l">
              <a:buFont typeface="Arial" panose="020B0604020202020204" pitchFamily="34" charset="0"/>
              <a:buChar char="•"/>
            </a:pPr>
            <a:r>
              <a:rPr lang="en-US" b="0" i="0" dirty="0" err="1">
                <a:solidFill>
                  <a:srgbClr val="1F2328"/>
                </a:solidFill>
                <a:effectLst/>
                <a:latin typeface="-apple-system"/>
              </a:rPr>
              <a:t>ssh</a:t>
            </a:r>
            <a:r>
              <a:rPr lang="en-US" b="0" i="0" dirty="0">
                <a:solidFill>
                  <a:srgbClr val="1F2328"/>
                </a:solidFill>
                <a:effectLst/>
                <a:latin typeface="-apple-system"/>
              </a:rPr>
              <a:t> &lt;user&gt;@&lt;hostname OR IP Address&gt; </a:t>
            </a:r>
          </a:p>
          <a:p>
            <a:pPr algn="l">
              <a:buFont typeface="Arial" panose="020B0604020202020204" pitchFamily="34" charset="0"/>
              <a:buChar char="•"/>
            </a:pPr>
            <a:r>
              <a:rPr lang="en-US" b="1" i="0" dirty="0">
                <a:solidFill>
                  <a:srgbClr val="1F2328"/>
                </a:solidFill>
                <a:effectLst/>
                <a:latin typeface="-apple-system"/>
              </a:rPr>
              <a:t>-l</a:t>
            </a:r>
            <a:r>
              <a:rPr lang="en-US" b="0" i="0" dirty="0">
                <a:solidFill>
                  <a:srgbClr val="1F2328"/>
                </a:solidFill>
                <a:effectLst/>
                <a:latin typeface="-apple-system"/>
              </a:rPr>
              <a:t> attribute can also be used as</a:t>
            </a:r>
          </a:p>
          <a:p>
            <a:pPr algn="l">
              <a:buFont typeface="Arial" panose="020B0604020202020204" pitchFamily="34" charset="0"/>
              <a:buChar char="•"/>
            </a:pPr>
            <a:r>
              <a:rPr lang="en-US" b="0" i="0" dirty="0" err="1">
                <a:solidFill>
                  <a:srgbClr val="1F2328"/>
                </a:solidFill>
                <a:effectLst/>
                <a:latin typeface="-apple-system"/>
              </a:rPr>
              <a:t>ssh</a:t>
            </a:r>
            <a:r>
              <a:rPr lang="en-US" b="0" i="0" dirty="0">
                <a:solidFill>
                  <a:srgbClr val="1F2328"/>
                </a:solidFill>
                <a:effectLst/>
                <a:latin typeface="-apple-system"/>
              </a:rPr>
              <a:t> –l &lt;user&gt; &lt;hostname OR IP Address&gt;</a:t>
            </a:r>
          </a:p>
          <a:p>
            <a:endParaRPr lang="en-US" dirty="0"/>
          </a:p>
          <a:p>
            <a:pPr algn="l"/>
            <a:r>
              <a:rPr lang="en-US" b="1" i="0" dirty="0">
                <a:solidFill>
                  <a:srgbClr val="1F2328"/>
                </a:solidFill>
                <a:effectLst/>
                <a:latin typeface="-apple-system"/>
              </a:rPr>
              <a:t>Password-Less Authentication</a:t>
            </a:r>
          </a:p>
          <a:p>
            <a:pPr algn="l">
              <a:buFont typeface="Arial" panose="020B0604020202020204" pitchFamily="34" charset="0"/>
              <a:buChar char="•"/>
            </a:pPr>
            <a:r>
              <a:rPr lang="en-US" b="0" i="0" dirty="0" err="1">
                <a:solidFill>
                  <a:srgbClr val="1F2328"/>
                </a:solidFill>
                <a:effectLst/>
                <a:latin typeface="-apple-system"/>
              </a:rPr>
              <a:t>Passwordless</a:t>
            </a:r>
            <a:r>
              <a:rPr lang="en-US" b="0" i="0" dirty="0">
                <a:solidFill>
                  <a:srgbClr val="1F2328"/>
                </a:solidFill>
                <a:effectLst/>
                <a:latin typeface="-apple-system"/>
              </a:rPr>
              <a:t> authentication can be setup via key-pair authentication in order to login to the remote server with password.</a:t>
            </a:r>
          </a:p>
          <a:p>
            <a:pPr algn="l">
              <a:buFont typeface="Arial" panose="020B0604020202020204" pitchFamily="34" charset="0"/>
              <a:buChar char="•"/>
            </a:pPr>
            <a:r>
              <a:rPr lang="en-US" b="0" i="0" dirty="0">
                <a:solidFill>
                  <a:srgbClr val="1F2328"/>
                </a:solidFill>
                <a:effectLst/>
                <a:latin typeface="-apple-system"/>
              </a:rPr>
              <a:t>Public and Private key are stored at below location.</a:t>
            </a:r>
          </a:p>
          <a:p>
            <a:pPr algn="l">
              <a:buFont typeface="Arial" panose="020B0604020202020204" pitchFamily="34" charset="0"/>
              <a:buChar char="•"/>
            </a:pPr>
            <a:r>
              <a:rPr lang="en-US" b="0" i="0" dirty="0">
                <a:solidFill>
                  <a:srgbClr val="1F2328"/>
                </a:solidFill>
                <a:effectLst/>
                <a:latin typeface="-apple-system"/>
              </a:rPr>
              <a:t>Public Key: /home/bob/.</a:t>
            </a:r>
            <a:r>
              <a:rPr lang="en-US" b="0" i="0" dirty="0" err="1">
                <a:solidFill>
                  <a:srgbClr val="1F2328"/>
                </a:solidFill>
                <a:effectLst/>
                <a:latin typeface="-apple-system"/>
              </a:rPr>
              <a:t>ssh</a:t>
            </a:r>
            <a:r>
              <a:rPr lang="en-US" b="0" i="0" dirty="0">
                <a:solidFill>
                  <a:srgbClr val="1F2328"/>
                </a:solidFill>
                <a:effectLst/>
                <a:latin typeface="-apple-system"/>
              </a:rPr>
              <a:t>/id_rsa.pub </a:t>
            </a:r>
          </a:p>
          <a:p>
            <a:pPr algn="l">
              <a:buFont typeface="Arial" panose="020B0604020202020204" pitchFamily="34" charset="0"/>
              <a:buChar char="•"/>
            </a:pPr>
            <a:r>
              <a:rPr lang="en-US" b="0" i="0" dirty="0">
                <a:solidFill>
                  <a:srgbClr val="1F2328"/>
                </a:solidFill>
                <a:effectLst/>
                <a:latin typeface="-apple-system"/>
              </a:rPr>
              <a:t>Private Key: /home/bob/.</a:t>
            </a:r>
            <a:r>
              <a:rPr lang="en-US" b="0" i="0" dirty="0" err="1">
                <a:solidFill>
                  <a:srgbClr val="1F2328"/>
                </a:solidFill>
                <a:effectLst/>
                <a:latin typeface="-apple-system"/>
              </a:rPr>
              <a:t>ssh</a:t>
            </a:r>
            <a:r>
              <a:rPr lang="en-US" b="0" i="0" dirty="0">
                <a:solidFill>
                  <a:srgbClr val="1F2328"/>
                </a:solidFill>
                <a:effectLst/>
                <a:latin typeface="-apple-system"/>
              </a:rPr>
              <a:t>/</a:t>
            </a:r>
            <a:r>
              <a:rPr lang="en-US" b="0" i="0" dirty="0" err="1">
                <a:solidFill>
                  <a:srgbClr val="1F2328"/>
                </a:solidFill>
                <a:effectLst/>
                <a:latin typeface="-apple-system"/>
              </a:rPr>
              <a:t>id_rsa</a:t>
            </a:r>
            <a:r>
              <a:rPr lang="en-US" b="0" i="0" dirty="0">
                <a:solidFill>
                  <a:srgbClr val="1F2328"/>
                </a:solidFill>
                <a:effectLst/>
                <a:latin typeface="-apple-system"/>
              </a:rPr>
              <a:t> </a:t>
            </a:r>
          </a:p>
          <a:p>
            <a:pPr algn="l">
              <a:buFont typeface="Arial" panose="020B0604020202020204" pitchFamily="34" charset="0"/>
              <a:buChar char="•"/>
            </a:pPr>
            <a:r>
              <a:rPr lang="en-US" b="0" i="0" dirty="0">
                <a:solidFill>
                  <a:srgbClr val="1F2328"/>
                </a:solidFill>
                <a:effectLst/>
                <a:latin typeface="-apple-system"/>
              </a:rPr>
              <a:t>To generate a keypair on the </a:t>
            </a:r>
            <a:r>
              <a:rPr lang="en-US" b="1" i="0" dirty="0">
                <a:solidFill>
                  <a:srgbClr val="1F2328"/>
                </a:solidFill>
                <a:effectLst/>
                <a:latin typeface="-apple-system"/>
              </a:rPr>
              <a:t>Client</a:t>
            </a:r>
            <a:r>
              <a:rPr lang="en-US" b="0" i="0" dirty="0">
                <a:solidFill>
                  <a:srgbClr val="1F2328"/>
                </a:solidFill>
                <a:effectLst/>
                <a:latin typeface="-apple-system"/>
              </a:rPr>
              <a:t> run this command</a:t>
            </a:r>
          </a:p>
          <a:p>
            <a:pPr algn="l">
              <a:buFont typeface="Arial" panose="020B0604020202020204" pitchFamily="34" charset="0"/>
              <a:buChar char="•"/>
            </a:pPr>
            <a:r>
              <a:rPr lang="en-US" b="0" i="0" dirty="0">
                <a:solidFill>
                  <a:srgbClr val="1F2328"/>
                </a:solidFill>
                <a:effectLst/>
                <a:latin typeface="-apple-system"/>
              </a:rPr>
              <a:t>bob@caleston-lp10 ~]$ </a:t>
            </a:r>
            <a:r>
              <a:rPr lang="en-US" b="0" i="0" dirty="0" err="1">
                <a:solidFill>
                  <a:srgbClr val="1F2328"/>
                </a:solidFill>
                <a:effectLst/>
                <a:latin typeface="-apple-system"/>
              </a:rPr>
              <a:t>ssh</a:t>
            </a:r>
            <a:r>
              <a:rPr lang="en-US" b="0" i="0" dirty="0">
                <a:solidFill>
                  <a:srgbClr val="1F2328"/>
                </a:solidFill>
                <a:effectLst/>
                <a:latin typeface="-apple-system"/>
              </a:rPr>
              <a:t>-keygen –t </a:t>
            </a:r>
            <a:r>
              <a:rPr lang="en-US" b="0" i="0" dirty="0" err="1">
                <a:solidFill>
                  <a:srgbClr val="1F2328"/>
                </a:solidFill>
                <a:effectLst/>
                <a:latin typeface="-apple-system"/>
              </a:rPr>
              <a:t>rsa</a:t>
            </a:r>
            <a:endParaRPr lang="en-US" b="0" i="0" dirty="0">
              <a:solidFill>
                <a:srgbClr val="1F2328"/>
              </a:solidFill>
              <a:effectLst/>
              <a:latin typeface="-apple-system"/>
            </a:endParaRPr>
          </a:p>
          <a:p>
            <a:pPr algn="l"/>
            <a:r>
              <a:rPr lang="en-US" b="0" i="0" dirty="0">
                <a:solidFill>
                  <a:srgbClr val="1F2328"/>
                </a:solidFill>
                <a:effectLst/>
                <a:latin typeface="-apple-system"/>
              </a:rPr>
              <a:t>To copy the Public key from the client to the remote server</a:t>
            </a:r>
          </a:p>
          <a:p>
            <a:pPr algn="l"/>
            <a:r>
              <a:rPr lang="en-US" b="0" i="0" dirty="0">
                <a:solidFill>
                  <a:srgbClr val="1F2328"/>
                </a:solidFill>
                <a:effectLst/>
                <a:latin typeface="-apple-system"/>
              </a:rPr>
              <a:t>bob@caleston-lp10 ~]$ </a:t>
            </a:r>
            <a:r>
              <a:rPr lang="en-US" b="0" i="0" dirty="0" err="1">
                <a:solidFill>
                  <a:srgbClr val="1F2328"/>
                </a:solidFill>
                <a:effectLst/>
                <a:latin typeface="-apple-system"/>
              </a:rPr>
              <a:t>ssh</a:t>
            </a:r>
            <a:r>
              <a:rPr lang="en-US" b="0" i="0" dirty="0">
                <a:solidFill>
                  <a:srgbClr val="1F2328"/>
                </a:solidFill>
                <a:effectLst/>
                <a:latin typeface="-apple-system"/>
              </a:rPr>
              <a:t>-copy-id bob@devapp01</a:t>
            </a:r>
          </a:p>
          <a:p>
            <a:pPr algn="l"/>
            <a:r>
              <a:rPr lang="en-US" b="0" i="0" dirty="0">
                <a:solidFill>
                  <a:srgbClr val="1F2328"/>
                </a:solidFill>
                <a:effectLst/>
                <a:latin typeface="-apple-system"/>
              </a:rPr>
              <a:t>Now </a:t>
            </a:r>
            <a:r>
              <a:rPr lang="en-US" b="1" i="0" dirty="0">
                <a:solidFill>
                  <a:srgbClr val="1F2328"/>
                </a:solidFill>
                <a:effectLst/>
                <a:latin typeface="-apple-system"/>
              </a:rPr>
              <a:t>Bob</a:t>
            </a:r>
            <a:r>
              <a:rPr lang="en-US" b="0" i="0" dirty="0">
                <a:solidFill>
                  <a:srgbClr val="1F2328"/>
                </a:solidFill>
                <a:effectLst/>
                <a:latin typeface="-apple-system"/>
              </a:rPr>
              <a:t> can login to remote server without password</a:t>
            </a:r>
          </a:p>
          <a:p>
            <a:pPr algn="l"/>
            <a:r>
              <a:rPr lang="en-US" b="0" i="0" dirty="0">
                <a:solidFill>
                  <a:srgbClr val="1F2328"/>
                </a:solidFill>
                <a:effectLst/>
                <a:latin typeface="-apple-system"/>
              </a:rPr>
              <a:t>[bob@caleston-lp10 ~]$ </a:t>
            </a:r>
            <a:r>
              <a:rPr lang="en-US" b="0" i="0" dirty="0" err="1">
                <a:solidFill>
                  <a:srgbClr val="1F2328"/>
                </a:solidFill>
                <a:effectLst/>
                <a:latin typeface="-apple-system"/>
              </a:rPr>
              <a:t>ssh</a:t>
            </a:r>
            <a:r>
              <a:rPr lang="en-US" b="0" i="0" dirty="0">
                <a:solidFill>
                  <a:srgbClr val="1F2328"/>
                </a:solidFill>
                <a:effectLst/>
                <a:latin typeface="-apple-system"/>
              </a:rPr>
              <a:t> devapp01</a:t>
            </a:r>
          </a:p>
          <a:p>
            <a:endParaRPr lang="en-US" dirty="0"/>
          </a:p>
          <a:p>
            <a:endParaRPr lang="en-US" dirty="0"/>
          </a:p>
          <a:p>
            <a:pPr algn="l"/>
            <a:r>
              <a:rPr lang="en-US" b="1" i="0" dirty="0">
                <a:solidFill>
                  <a:srgbClr val="1F2328"/>
                </a:solidFill>
                <a:effectLst/>
                <a:latin typeface="-apple-system"/>
              </a:rPr>
              <a:t>SCP</a:t>
            </a:r>
          </a:p>
          <a:p>
            <a:pPr algn="l">
              <a:buFont typeface="Arial" panose="020B0604020202020204" pitchFamily="34" charset="0"/>
              <a:buChar char="•"/>
            </a:pPr>
            <a:r>
              <a:rPr lang="en-US" b="0" i="0" dirty="0">
                <a:solidFill>
                  <a:srgbClr val="1F2328"/>
                </a:solidFill>
                <a:effectLst/>
                <a:latin typeface="-apple-system"/>
              </a:rPr>
              <a:t>To copy a compresses file to a remote server</a:t>
            </a:r>
          </a:p>
          <a:p>
            <a:pPr algn="l">
              <a:buFont typeface="Arial" panose="020B0604020202020204" pitchFamily="34" charset="0"/>
              <a:buChar char="•"/>
            </a:pPr>
            <a:r>
              <a:rPr lang="en-US" b="0" i="0" dirty="0">
                <a:solidFill>
                  <a:srgbClr val="1F2328"/>
                </a:solidFill>
                <a:effectLst/>
                <a:latin typeface="-apple-system"/>
              </a:rPr>
              <a:t>bob@caleston-lp10 ~]$ </a:t>
            </a:r>
            <a:r>
              <a:rPr lang="en-US" b="0" i="0" dirty="0" err="1">
                <a:solidFill>
                  <a:srgbClr val="1F2328"/>
                </a:solidFill>
                <a:effectLst/>
                <a:latin typeface="-apple-system"/>
              </a:rPr>
              <a:t>scp</a:t>
            </a:r>
            <a:r>
              <a:rPr lang="en-US" b="0" i="0" dirty="0">
                <a:solidFill>
                  <a:srgbClr val="1F2328"/>
                </a:solidFill>
                <a:effectLst/>
                <a:latin typeface="-apple-system"/>
              </a:rPr>
              <a:t> /home/bob/caleston-code.tar.gz devapp01:/home/bob </a:t>
            </a:r>
          </a:p>
          <a:p>
            <a:pPr algn="l">
              <a:buFont typeface="Arial" panose="020B0604020202020204" pitchFamily="34" charset="0"/>
              <a:buChar char="•"/>
            </a:pPr>
            <a:r>
              <a:rPr lang="en-US" b="0" i="0" dirty="0">
                <a:solidFill>
                  <a:srgbClr val="1F2328"/>
                </a:solidFill>
                <a:effectLst/>
                <a:latin typeface="-apple-system"/>
              </a:rPr>
              <a:t>To copy a directory to a remote server</a:t>
            </a:r>
          </a:p>
          <a:p>
            <a:pPr algn="l">
              <a:buFont typeface="Arial" panose="020B0604020202020204" pitchFamily="34" charset="0"/>
              <a:buChar char="•"/>
            </a:pPr>
            <a:r>
              <a:rPr lang="en-US" b="0" i="0" dirty="0">
                <a:solidFill>
                  <a:srgbClr val="1F2328"/>
                </a:solidFill>
                <a:effectLst/>
                <a:latin typeface="-apple-system"/>
              </a:rPr>
              <a:t>[bob@caleston-lp10 ~]$ </a:t>
            </a:r>
            <a:r>
              <a:rPr lang="en-US" b="0" i="0" dirty="0" err="1">
                <a:solidFill>
                  <a:srgbClr val="1F2328"/>
                </a:solidFill>
                <a:effectLst/>
                <a:latin typeface="-apple-system"/>
              </a:rPr>
              <a:t>scp</a:t>
            </a:r>
            <a:r>
              <a:rPr lang="en-US" b="0" i="0" dirty="0">
                <a:solidFill>
                  <a:srgbClr val="1F2328"/>
                </a:solidFill>
                <a:effectLst/>
                <a:latin typeface="-apple-system"/>
              </a:rPr>
              <a:t> –pr /home/bob/media/ devapp01:/home/bob</a:t>
            </a:r>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23</a:t>
            </a:fld>
            <a:endParaRPr lang="en-US"/>
          </a:p>
        </p:txBody>
      </p:sp>
    </p:spTree>
    <p:extLst>
      <p:ext uri="{BB962C8B-B14F-4D97-AF65-F5344CB8AC3E}">
        <p14:creationId xmlns:p14="http://schemas.microsoft.com/office/powerpoint/2010/main" val="1760232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F2328"/>
                </a:solidFill>
                <a:effectLst/>
                <a:latin typeface="-apple-system"/>
              </a:rPr>
              <a:t>For </a:t>
            </a:r>
            <a:r>
              <a:rPr lang="en-US" b="1" i="0" dirty="0">
                <a:solidFill>
                  <a:srgbClr val="1F2328"/>
                </a:solidFill>
                <a:effectLst/>
                <a:latin typeface="-apple-system"/>
              </a:rPr>
              <a:t>installing</a:t>
            </a:r>
            <a:r>
              <a:rPr lang="en-US" b="0" i="0" dirty="0">
                <a:solidFill>
                  <a:srgbClr val="1F2328"/>
                </a:solidFill>
                <a:effectLst/>
                <a:latin typeface="-apple-system"/>
              </a:rPr>
              <a:t> </a:t>
            </a:r>
            <a:r>
              <a:rPr lang="en-US" b="0" i="0" dirty="0" err="1">
                <a:solidFill>
                  <a:srgbClr val="1F2328"/>
                </a:solidFill>
                <a:effectLst/>
                <a:latin typeface="-apple-system"/>
              </a:rPr>
              <a:t>IPtables</a:t>
            </a:r>
            <a:r>
              <a:rPr lang="en-US" b="0" i="0" dirty="0">
                <a:solidFill>
                  <a:srgbClr val="1F2328"/>
                </a:solidFill>
                <a:effectLst/>
                <a:latin typeface="-apple-system"/>
              </a:rPr>
              <a:t> in </a:t>
            </a:r>
            <a:r>
              <a:rPr lang="en-US" b="1" i="0" dirty="0">
                <a:solidFill>
                  <a:srgbClr val="1F2328"/>
                </a:solidFill>
                <a:effectLst/>
                <a:latin typeface="-apple-system"/>
              </a:rPr>
              <a:t>Ubuntu</a:t>
            </a:r>
            <a:r>
              <a:rPr lang="en-US" b="0" i="0" dirty="0">
                <a:solidFill>
                  <a:srgbClr val="1F2328"/>
                </a:solidFill>
                <a:effectLst/>
                <a:latin typeface="-apple-system"/>
              </a:rPr>
              <a:t> servers,</a:t>
            </a:r>
          </a:p>
          <a:p>
            <a:pPr algn="l"/>
            <a:r>
              <a:rPr lang="en-US" b="0" i="0" dirty="0">
                <a:solidFill>
                  <a:srgbClr val="1F2328"/>
                </a:solidFill>
                <a:effectLst/>
                <a:latin typeface="-apple-system"/>
              </a:rPr>
              <a:t>bob@devapp01:~$</a:t>
            </a:r>
            <a:r>
              <a:rPr lang="en-US" b="0" i="0" dirty="0" err="1">
                <a:solidFill>
                  <a:srgbClr val="1F2328"/>
                </a:solidFill>
                <a:effectLst/>
                <a:latin typeface="-apple-system"/>
              </a:rPr>
              <a:t>sudo</a:t>
            </a:r>
            <a:r>
              <a:rPr lang="en-US" b="0" i="0" dirty="0">
                <a:solidFill>
                  <a:srgbClr val="1F2328"/>
                </a:solidFill>
                <a:effectLst/>
                <a:latin typeface="-apple-system"/>
              </a:rPr>
              <a:t> apt install iptables </a:t>
            </a:r>
          </a:p>
          <a:p>
            <a:pPr algn="l">
              <a:buFont typeface="Arial" panose="020B0604020202020204" pitchFamily="34" charset="0"/>
              <a:buChar char="•"/>
            </a:pPr>
            <a:r>
              <a:rPr lang="en-US" b="0" i="0" dirty="0">
                <a:solidFill>
                  <a:srgbClr val="1F2328"/>
                </a:solidFill>
                <a:effectLst/>
                <a:latin typeface="-apple-system"/>
              </a:rPr>
              <a:t>To </a:t>
            </a:r>
            <a:r>
              <a:rPr lang="en-US" b="1" i="0" dirty="0">
                <a:solidFill>
                  <a:srgbClr val="1F2328"/>
                </a:solidFill>
                <a:effectLst/>
                <a:latin typeface="-apple-system"/>
              </a:rPr>
              <a:t>list</a:t>
            </a:r>
            <a:r>
              <a:rPr lang="en-US" b="0" i="0" dirty="0">
                <a:solidFill>
                  <a:srgbClr val="1F2328"/>
                </a:solidFill>
                <a:effectLst/>
                <a:latin typeface="-apple-system"/>
              </a:rPr>
              <a:t> the iptables rules,</a:t>
            </a:r>
          </a:p>
          <a:p>
            <a:pPr algn="l"/>
            <a:r>
              <a:rPr lang="en-US" b="0" i="0" dirty="0">
                <a:solidFill>
                  <a:srgbClr val="1F2328"/>
                </a:solidFill>
                <a:effectLst/>
                <a:latin typeface="-apple-system"/>
              </a:rPr>
              <a:t>bob@devapp01:~$</a:t>
            </a:r>
            <a:r>
              <a:rPr lang="en-US" b="0" i="0" dirty="0" err="1">
                <a:solidFill>
                  <a:srgbClr val="1F2328"/>
                </a:solidFill>
                <a:effectLst/>
                <a:latin typeface="-apple-system"/>
              </a:rPr>
              <a:t>sudo</a:t>
            </a:r>
            <a:r>
              <a:rPr lang="en-US" b="0" i="0" dirty="0">
                <a:solidFill>
                  <a:srgbClr val="1F2328"/>
                </a:solidFill>
                <a:effectLst/>
                <a:latin typeface="-apple-system"/>
              </a:rPr>
              <a:t> iptables -L Chain INPUT (policy ACCEPT) target </a:t>
            </a:r>
            <a:r>
              <a:rPr lang="en-US" b="0" i="0" dirty="0" err="1">
                <a:solidFill>
                  <a:srgbClr val="1F2328"/>
                </a:solidFill>
                <a:effectLst/>
                <a:latin typeface="-apple-system"/>
              </a:rPr>
              <a:t>prot</a:t>
            </a:r>
            <a:r>
              <a:rPr lang="en-US" b="0" i="0" dirty="0">
                <a:solidFill>
                  <a:srgbClr val="1F2328"/>
                </a:solidFill>
                <a:effectLst/>
                <a:latin typeface="-apple-system"/>
              </a:rPr>
              <a:t> opt source destination Chain FORWARD (policy ACCEPT) target </a:t>
            </a:r>
            <a:r>
              <a:rPr lang="en-US" b="0" i="0" dirty="0" err="1">
                <a:solidFill>
                  <a:srgbClr val="1F2328"/>
                </a:solidFill>
                <a:effectLst/>
                <a:latin typeface="-apple-system"/>
              </a:rPr>
              <a:t>prot</a:t>
            </a:r>
            <a:r>
              <a:rPr lang="en-US" b="0" i="0" dirty="0">
                <a:solidFill>
                  <a:srgbClr val="1F2328"/>
                </a:solidFill>
                <a:effectLst/>
                <a:latin typeface="-apple-system"/>
              </a:rPr>
              <a:t> opt source destination Chain OUTPUT (policy ACCEPT) target </a:t>
            </a:r>
            <a:r>
              <a:rPr lang="en-US" b="0" i="0" dirty="0" err="1">
                <a:solidFill>
                  <a:srgbClr val="1F2328"/>
                </a:solidFill>
                <a:effectLst/>
                <a:latin typeface="-apple-system"/>
              </a:rPr>
              <a:t>prot</a:t>
            </a:r>
            <a:r>
              <a:rPr lang="en-US" b="0" i="0" dirty="0">
                <a:solidFill>
                  <a:srgbClr val="1F2328"/>
                </a:solidFill>
                <a:effectLst/>
                <a:latin typeface="-apple-system"/>
              </a:rPr>
              <a:t> opt source </a:t>
            </a:r>
            <a:r>
              <a:rPr lang="en-US" b="0" i="0" dirty="0" err="1">
                <a:solidFill>
                  <a:srgbClr val="1F2328"/>
                </a:solidFill>
                <a:effectLst/>
                <a:latin typeface="-apple-system"/>
              </a:rPr>
              <a:t>destinatio</a:t>
            </a:r>
            <a:endParaRPr lang="en-US" b="0" i="0" dirty="0">
              <a:solidFill>
                <a:srgbClr val="1F2328"/>
              </a:solidFill>
              <a:effectLst/>
              <a:latin typeface="-apple-system"/>
            </a:endParaRPr>
          </a:p>
          <a:p>
            <a:endParaRPr lang="en-US" dirty="0"/>
          </a:p>
          <a:p>
            <a:pPr algn="l">
              <a:buFont typeface="Arial" panose="020B0604020202020204" pitchFamily="34" charset="0"/>
              <a:buChar char="•"/>
            </a:pPr>
            <a:r>
              <a:rPr lang="en-US" b="0" i="0" dirty="0">
                <a:solidFill>
                  <a:srgbClr val="1F2328"/>
                </a:solidFill>
                <a:effectLst/>
                <a:latin typeface="-apple-system"/>
              </a:rPr>
              <a:t>To allow incoming connection from </a:t>
            </a:r>
            <a:r>
              <a:rPr lang="en-US" b="1" i="0" dirty="0">
                <a:solidFill>
                  <a:srgbClr val="1F2328"/>
                </a:solidFill>
                <a:effectLst/>
                <a:latin typeface="-apple-system"/>
              </a:rPr>
              <a:t>IP</a:t>
            </a:r>
            <a:r>
              <a:rPr lang="en-US" b="0" i="0" dirty="0">
                <a:solidFill>
                  <a:srgbClr val="1F2328"/>
                </a:solidFill>
                <a:effectLst/>
                <a:latin typeface="-apple-system"/>
              </a:rPr>
              <a:t> </a:t>
            </a:r>
            <a:r>
              <a:rPr lang="en-US" b="1" i="0" dirty="0">
                <a:solidFill>
                  <a:srgbClr val="1F2328"/>
                </a:solidFill>
                <a:effectLst/>
                <a:latin typeface="-apple-system"/>
              </a:rPr>
              <a:t>172.16.238.187</a:t>
            </a:r>
            <a:r>
              <a:rPr lang="en-US" b="0" i="0" dirty="0">
                <a:solidFill>
                  <a:srgbClr val="1F2328"/>
                </a:solidFill>
                <a:effectLst/>
                <a:latin typeface="-apple-system"/>
              </a:rPr>
              <a:t> to port </a:t>
            </a:r>
            <a:r>
              <a:rPr lang="en-US" b="1" i="0" dirty="0">
                <a:solidFill>
                  <a:srgbClr val="1F2328"/>
                </a:solidFill>
                <a:effectLst/>
                <a:latin typeface="-apple-system"/>
              </a:rPr>
              <a:t>22</a:t>
            </a:r>
            <a:r>
              <a:rPr lang="en-US" b="0" i="0" dirty="0">
                <a:solidFill>
                  <a:srgbClr val="1F2328"/>
                </a:solidFill>
                <a:effectLst/>
                <a:latin typeface="-apple-system"/>
              </a:rPr>
              <a:t> and </a:t>
            </a:r>
            <a:r>
              <a:rPr lang="en-US" b="1" i="0" dirty="0">
                <a:solidFill>
                  <a:srgbClr val="1F2328"/>
                </a:solidFill>
                <a:effectLst/>
                <a:latin typeface="-apple-system"/>
              </a:rPr>
              <a:t>80</a:t>
            </a:r>
            <a:r>
              <a:rPr lang="en-US" b="0" i="0" dirty="0">
                <a:solidFill>
                  <a:srgbClr val="1F2328"/>
                </a:solidFill>
                <a:effectLst/>
                <a:latin typeface="-apple-system"/>
              </a:rPr>
              <a:t>, you can run the following command.</a:t>
            </a:r>
          </a:p>
          <a:p>
            <a:pPr algn="l"/>
            <a:r>
              <a:rPr lang="en-US" b="0" i="0" dirty="0" err="1">
                <a:solidFill>
                  <a:srgbClr val="1F2328"/>
                </a:solidFill>
                <a:effectLst/>
                <a:latin typeface="-apple-system"/>
              </a:rPr>
              <a:t>sudo</a:t>
            </a:r>
            <a:r>
              <a:rPr lang="en-US" b="0" i="0" dirty="0">
                <a:solidFill>
                  <a:srgbClr val="1F2328"/>
                </a:solidFill>
                <a:effectLst/>
                <a:latin typeface="-apple-system"/>
              </a:rPr>
              <a:t> iptables -A INPUT -p TCP -s 172.16.238.187 --</a:t>
            </a:r>
            <a:r>
              <a:rPr lang="en-US" b="0" i="0" dirty="0" err="1">
                <a:solidFill>
                  <a:srgbClr val="1F2328"/>
                </a:solidFill>
                <a:effectLst/>
                <a:latin typeface="-apple-system"/>
              </a:rPr>
              <a:t>dport</a:t>
            </a:r>
            <a:r>
              <a:rPr lang="en-US" b="0" i="0" dirty="0">
                <a:solidFill>
                  <a:srgbClr val="1F2328"/>
                </a:solidFill>
                <a:effectLst/>
                <a:latin typeface="-apple-system"/>
              </a:rPr>
              <a:t> 22 -j ACCEPT </a:t>
            </a:r>
          </a:p>
          <a:p>
            <a:pPr algn="l"/>
            <a:r>
              <a:rPr lang="en-US" b="0" i="0" dirty="0" err="1">
                <a:solidFill>
                  <a:srgbClr val="1F2328"/>
                </a:solidFill>
                <a:effectLst/>
                <a:latin typeface="-apple-system"/>
              </a:rPr>
              <a:t>sudo</a:t>
            </a:r>
            <a:r>
              <a:rPr lang="en-US" b="0" i="0" dirty="0">
                <a:solidFill>
                  <a:srgbClr val="1F2328"/>
                </a:solidFill>
                <a:effectLst/>
                <a:latin typeface="-apple-system"/>
              </a:rPr>
              <a:t> iptables -A INPUT -p TCP -s 172.16.238.187 --</a:t>
            </a:r>
            <a:r>
              <a:rPr lang="en-US" b="0" i="0" dirty="0" err="1">
                <a:solidFill>
                  <a:srgbClr val="1F2328"/>
                </a:solidFill>
                <a:effectLst/>
                <a:latin typeface="-apple-system"/>
              </a:rPr>
              <a:t>dport</a:t>
            </a:r>
            <a:r>
              <a:rPr lang="en-US" b="0" i="0" dirty="0">
                <a:solidFill>
                  <a:srgbClr val="1F2328"/>
                </a:solidFill>
                <a:effectLst/>
                <a:latin typeface="-apple-system"/>
              </a:rPr>
              <a:t> 80 -j ACCEPT</a:t>
            </a:r>
          </a:p>
          <a:p>
            <a:endParaRPr lang="en-US" dirty="0"/>
          </a:p>
          <a:p>
            <a:pPr algn="l">
              <a:buFont typeface="Arial" panose="020B0604020202020204" pitchFamily="34" charset="0"/>
              <a:buChar char="•"/>
            </a:pPr>
            <a:r>
              <a:rPr lang="en-US" b="0" i="0" dirty="0">
                <a:solidFill>
                  <a:srgbClr val="1F2328"/>
                </a:solidFill>
                <a:effectLst/>
                <a:latin typeface="-apple-system"/>
              </a:rPr>
              <a:t>To list the </a:t>
            </a:r>
            <a:r>
              <a:rPr lang="en-US" b="1" i="0" dirty="0">
                <a:solidFill>
                  <a:srgbClr val="1F2328"/>
                </a:solidFill>
                <a:effectLst/>
                <a:latin typeface="-apple-system"/>
              </a:rPr>
              <a:t>iptables rules</a:t>
            </a:r>
            <a:r>
              <a:rPr lang="en-US" b="0" i="0" dirty="0">
                <a:solidFill>
                  <a:srgbClr val="1F2328"/>
                </a:solidFill>
                <a:effectLst/>
                <a:latin typeface="-apple-system"/>
              </a:rPr>
              <a:t>,</a:t>
            </a:r>
          </a:p>
          <a:p>
            <a:pPr algn="l"/>
            <a:r>
              <a:rPr lang="en-US" b="0" i="0" dirty="0">
                <a:solidFill>
                  <a:srgbClr val="1F2328"/>
                </a:solidFill>
                <a:effectLst/>
                <a:latin typeface="-apple-system"/>
              </a:rPr>
              <a:t>bob@devapp01:~$ </a:t>
            </a:r>
            <a:r>
              <a:rPr lang="en-US" b="0" i="0" dirty="0" err="1">
                <a:solidFill>
                  <a:srgbClr val="1F2328"/>
                </a:solidFill>
                <a:effectLst/>
                <a:latin typeface="-apple-system"/>
              </a:rPr>
              <a:t>sudo</a:t>
            </a:r>
            <a:r>
              <a:rPr lang="en-US" b="0" i="0" dirty="0">
                <a:solidFill>
                  <a:srgbClr val="1F2328"/>
                </a:solidFill>
                <a:effectLst/>
                <a:latin typeface="-apple-system"/>
              </a:rPr>
              <a:t> iptables -L Chain INPUT (policy ACCEPT) target </a:t>
            </a:r>
            <a:r>
              <a:rPr lang="en-US" b="0" i="0" dirty="0" err="1">
                <a:solidFill>
                  <a:srgbClr val="1F2328"/>
                </a:solidFill>
                <a:effectLst/>
                <a:latin typeface="-apple-system"/>
              </a:rPr>
              <a:t>prot</a:t>
            </a:r>
            <a:r>
              <a:rPr lang="en-US" b="0" i="0" dirty="0">
                <a:solidFill>
                  <a:srgbClr val="1F2328"/>
                </a:solidFill>
                <a:effectLst/>
                <a:latin typeface="-apple-system"/>
              </a:rPr>
              <a:t> opt source destination ACCEPT </a:t>
            </a:r>
            <a:r>
              <a:rPr lang="en-US" b="0" i="0" dirty="0" err="1">
                <a:solidFill>
                  <a:srgbClr val="1F2328"/>
                </a:solidFill>
                <a:effectLst/>
                <a:latin typeface="-apple-system"/>
              </a:rPr>
              <a:t>tcp</a:t>
            </a:r>
            <a:r>
              <a:rPr lang="en-US" b="0" i="0" dirty="0">
                <a:solidFill>
                  <a:srgbClr val="1F2328"/>
                </a:solidFill>
                <a:effectLst/>
                <a:latin typeface="-apple-system"/>
              </a:rPr>
              <a:t> -- caleston-lp10 anywhere </a:t>
            </a:r>
            <a:r>
              <a:rPr lang="en-US" b="0" i="0" dirty="0" err="1">
                <a:solidFill>
                  <a:srgbClr val="1F2328"/>
                </a:solidFill>
                <a:effectLst/>
                <a:latin typeface="-apple-system"/>
              </a:rPr>
              <a:t>tcp</a:t>
            </a:r>
            <a:r>
              <a:rPr lang="en-US" b="0" i="0" dirty="0">
                <a:solidFill>
                  <a:srgbClr val="1F2328"/>
                </a:solidFill>
                <a:effectLst/>
                <a:latin typeface="-apple-system"/>
              </a:rPr>
              <a:t> </a:t>
            </a:r>
            <a:r>
              <a:rPr lang="en-US" b="0" i="0" dirty="0" err="1">
                <a:solidFill>
                  <a:srgbClr val="1F2328"/>
                </a:solidFill>
                <a:effectLst/>
                <a:latin typeface="-apple-system"/>
              </a:rPr>
              <a:t>dpt:ssh</a:t>
            </a:r>
            <a:r>
              <a:rPr lang="en-US" b="0" i="0" dirty="0">
                <a:solidFill>
                  <a:srgbClr val="1F2328"/>
                </a:solidFill>
                <a:effectLst/>
                <a:latin typeface="-apple-system"/>
              </a:rPr>
              <a:t> ACCEPT </a:t>
            </a:r>
            <a:r>
              <a:rPr lang="en-US" b="0" i="0" dirty="0" err="1">
                <a:solidFill>
                  <a:srgbClr val="1F2328"/>
                </a:solidFill>
                <a:effectLst/>
                <a:latin typeface="-apple-system"/>
              </a:rPr>
              <a:t>tcp</a:t>
            </a:r>
            <a:r>
              <a:rPr lang="en-US" b="0" i="0" dirty="0">
                <a:solidFill>
                  <a:srgbClr val="1F2328"/>
                </a:solidFill>
                <a:effectLst/>
                <a:latin typeface="-apple-system"/>
              </a:rPr>
              <a:t> -- caleston-lp10 anywhere </a:t>
            </a:r>
            <a:r>
              <a:rPr lang="en-US" b="0" i="0" dirty="0" err="1">
                <a:solidFill>
                  <a:srgbClr val="1F2328"/>
                </a:solidFill>
                <a:effectLst/>
                <a:latin typeface="-apple-system"/>
              </a:rPr>
              <a:t>tcp</a:t>
            </a:r>
            <a:r>
              <a:rPr lang="en-US" b="0" i="0" dirty="0">
                <a:solidFill>
                  <a:srgbClr val="1F2328"/>
                </a:solidFill>
                <a:effectLst/>
                <a:latin typeface="-apple-system"/>
              </a:rPr>
              <a:t> </a:t>
            </a:r>
            <a:r>
              <a:rPr lang="en-US" b="0" i="0" dirty="0" err="1">
                <a:solidFill>
                  <a:srgbClr val="1F2328"/>
                </a:solidFill>
                <a:effectLst/>
                <a:latin typeface="-apple-system"/>
              </a:rPr>
              <a:t>dpt:http</a:t>
            </a:r>
            <a:r>
              <a:rPr lang="en-US" b="0" i="0" dirty="0">
                <a:solidFill>
                  <a:srgbClr val="1F2328"/>
                </a:solidFill>
                <a:effectLst/>
                <a:latin typeface="-apple-system"/>
              </a:rPr>
              <a:t> Chain FORWARD (policy ACCEPT) target </a:t>
            </a:r>
            <a:r>
              <a:rPr lang="en-US" b="0" i="0" dirty="0" err="1">
                <a:solidFill>
                  <a:srgbClr val="1F2328"/>
                </a:solidFill>
                <a:effectLst/>
                <a:latin typeface="-apple-system"/>
              </a:rPr>
              <a:t>prot</a:t>
            </a:r>
            <a:r>
              <a:rPr lang="en-US" b="0" i="0" dirty="0">
                <a:solidFill>
                  <a:srgbClr val="1F2328"/>
                </a:solidFill>
                <a:effectLst/>
                <a:latin typeface="-apple-system"/>
              </a:rPr>
              <a:t> opt source destination Chain OUTPUT (policy ACCEPT) target </a:t>
            </a:r>
            <a:r>
              <a:rPr lang="en-US" b="0" i="0" dirty="0" err="1">
                <a:solidFill>
                  <a:srgbClr val="1F2328"/>
                </a:solidFill>
                <a:effectLst/>
                <a:latin typeface="-apple-system"/>
              </a:rPr>
              <a:t>prot</a:t>
            </a:r>
            <a:r>
              <a:rPr lang="en-US" b="0" i="0" dirty="0">
                <a:solidFill>
                  <a:srgbClr val="1F2328"/>
                </a:solidFill>
                <a:effectLst/>
                <a:latin typeface="-apple-system"/>
              </a:rPr>
              <a:t> opt source destination</a:t>
            </a:r>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24</a:t>
            </a:fld>
            <a:endParaRPr lang="en-US"/>
          </a:p>
        </p:txBody>
      </p:sp>
    </p:spTree>
    <p:extLst>
      <p:ext uri="{BB962C8B-B14F-4D97-AF65-F5344CB8AC3E}">
        <p14:creationId xmlns:p14="http://schemas.microsoft.com/office/powerpoint/2010/main" val="2210635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F2328"/>
                </a:solidFill>
                <a:effectLst/>
                <a:latin typeface="-apple-system"/>
              </a:rPr>
              <a:t>Crontab Examples</a:t>
            </a:r>
          </a:p>
          <a:p>
            <a:pPr algn="l"/>
            <a:r>
              <a:rPr lang="en-US" b="0" i="0" dirty="0">
                <a:solidFill>
                  <a:srgbClr val="1F2328"/>
                </a:solidFill>
                <a:effectLst/>
                <a:latin typeface="-apple-system"/>
              </a:rPr>
              <a:t>*/30 * * * * Every 30 mins</a:t>
            </a:r>
          </a:p>
          <a:p>
            <a:pPr algn="l"/>
            <a:r>
              <a:rPr lang="en-US" b="0" i="0" dirty="0">
                <a:solidFill>
                  <a:srgbClr val="1F2328"/>
                </a:solidFill>
                <a:effectLst/>
                <a:latin typeface="-apple-system"/>
              </a:rPr>
              <a:t>0 * * * * Every hour</a:t>
            </a:r>
          </a:p>
          <a:p>
            <a:pPr algn="l"/>
            <a:r>
              <a:rPr lang="en-US" b="0" i="0" dirty="0">
                <a:solidFill>
                  <a:srgbClr val="1F2328"/>
                </a:solidFill>
                <a:effectLst/>
                <a:latin typeface="-apple-system"/>
              </a:rPr>
              <a:t>0 0 * * 0 At midnight of every Sunday</a:t>
            </a:r>
          </a:p>
          <a:p>
            <a:pPr algn="l"/>
            <a:r>
              <a:rPr lang="en-US" b="0" i="0" dirty="0">
                <a:solidFill>
                  <a:srgbClr val="1F2328"/>
                </a:solidFill>
                <a:effectLst/>
                <a:latin typeface="-apple-system"/>
              </a:rPr>
              <a:t>0 0 0 15 * * Every 15th of month (monthly)</a:t>
            </a:r>
          </a:p>
          <a:p>
            <a:pPr algn="l"/>
            <a:r>
              <a:rPr lang="en-US" b="0" i="0" dirty="0">
                <a:solidFill>
                  <a:srgbClr val="1F2328"/>
                </a:solidFill>
                <a:effectLst/>
                <a:latin typeface="-apple-system"/>
              </a:rPr>
              <a:t>0 0 0 1 1 * Every 1st of </a:t>
            </a:r>
            <a:r>
              <a:rPr lang="en-US" b="0" i="0" dirty="0" err="1">
                <a:solidFill>
                  <a:srgbClr val="1F2328"/>
                </a:solidFill>
                <a:effectLst/>
                <a:latin typeface="-apple-system"/>
              </a:rPr>
              <a:t>january</a:t>
            </a:r>
            <a:r>
              <a:rPr lang="en-US" b="0" i="0" dirty="0">
                <a:solidFill>
                  <a:srgbClr val="1F2328"/>
                </a:solidFill>
                <a:effectLst/>
                <a:latin typeface="-apple-system"/>
              </a:rPr>
              <a:t> (yearly)</a:t>
            </a:r>
          </a:p>
          <a:p>
            <a:pPr algn="l"/>
            <a:r>
              <a:rPr lang="en-US" b="0" i="0">
                <a:solidFill>
                  <a:srgbClr val="1F2328"/>
                </a:solidFill>
                <a:effectLst/>
                <a:latin typeface="-apple-system"/>
              </a:rPr>
              <a:t>@reboot Every reboot</a:t>
            </a:r>
          </a:p>
          <a:p>
            <a:endParaRPr lang="en-US"/>
          </a:p>
        </p:txBody>
      </p:sp>
      <p:sp>
        <p:nvSpPr>
          <p:cNvPr id="4" name="Slide Number Placeholder 3"/>
          <p:cNvSpPr>
            <a:spLocks noGrp="1"/>
          </p:cNvSpPr>
          <p:nvPr>
            <p:ph type="sldNum" sz="quarter" idx="5"/>
          </p:nvPr>
        </p:nvSpPr>
        <p:spPr/>
        <p:txBody>
          <a:bodyPr/>
          <a:lstStyle/>
          <a:p>
            <a:fld id="{F07CB064-F45B-42A9-9384-5C9F1F7EE158}" type="slidenum">
              <a:rPr lang="en-US" smtClean="0"/>
              <a:t>25</a:t>
            </a:fld>
            <a:endParaRPr lang="en-US"/>
          </a:p>
        </p:txBody>
      </p:sp>
    </p:spTree>
    <p:extLst>
      <p:ext uri="{BB962C8B-B14F-4D97-AF65-F5344CB8AC3E}">
        <p14:creationId xmlns:p14="http://schemas.microsoft.com/office/powerpoint/2010/main" val="1142713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F2328"/>
                </a:solidFill>
                <a:effectLst/>
                <a:latin typeface="-apple-system"/>
              </a:rPr>
              <a:t>Difference Between Absolute and Relative Path</a:t>
            </a:r>
            <a:endParaRPr lang="en-US" b="0" i="0" dirty="0">
              <a:solidFill>
                <a:srgbClr val="1F2328"/>
              </a:solidFill>
              <a:effectLst/>
              <a:latin typeface="-apple-system"/>
            </a:endParaRPr>
          </a:p>
          <a:p>
            <a:pPr algn="l">
              <a:buFont typeface="Arial" panose="020B0604020202020204" pitchFamily="34" charset="0"/>
              <a:buChar char="•"/>
            </a:pPr>
            <a:r>
              <a:rPr lang="en-US" b="1" i="0" dirty="0">
                <a:solidFill>
                  <a:srgbClr val="1F2328"/>
                </a:solidFill>
                <a:effectLst/>
                <a:latin typeface="-apple-system"/>
              </a:rPr>
              <a:t>Absolute Path</a:t>
            </a:r>
            <a:r>
              <a:rPr lang="en-US" b="0" i="0" dirty="0">
                <a:solidFill>
                  <a:srgbClr val="1F2328"/>
                </a:solidFill>
                <a:effectLst/>
                <a:latin typeface="-apple-system"/>
              </a:rPr>
              <a:t> : An absolute path is defined as specifying the location of a file or directory from the root directory(/).</a:t>
            </a:r>
          </a:p>
          <a:p>
            <a:pPr algn="l">
              <a:buFont typeface="Arial" panose="020B0604020202020204" pitchFamily="34" charset="0"/>
              <a:buChar char="•"/>
            </a:pPr>
            <a:r>
              <a:rPr lang="en-US" b="1" i="0" dirty="0">
                <a:solidFill>
                  <a:srgbClr val="1F2328"/>
                </a:solidFill>
                <a:effectLst/>
                <a:latin typeface="-apple-system"/>
              </a:rPr>
              <a:t>Relative Path</a:t>
            </a:r>
            <a:r>
              <a:rPr lang="en-US" b="0" i="0" dirty="0">
                <a:solidFill>
                  <a:srgbClr val="1F2328"/>
                </a:solidFill>
                <a:effectLst/>
                <a:latin typeface="-apple-system"/>
              </a:rPr>
              <a:t> : Relative path is defined as the path related to the present working directly(</a:t>
            </a:r>
            <a:r>
              <a:rPr lang="en-US" b="0" i="0" dirty="0" err="1">
                <a:solidFill>
                  <a:srgbClr val="1F2328"/>
                </a:solidFill>
                <a:effectLst/>
                <a:latin typeface="-apple-system"/>
              </a:rPr>
              <a:t>pwd</a:t>
            </a:r>
            <a:r>
              <a:rPr lang="en-US" b="0" i="0" dirty="0">
                <a:solidFill>
                  <a:srgbClr val="1F2328"/>
                </a:solidFill>
                <a:effectLst/>
                <a:latin typeface="-apple-system"/>
              </a:rPr>
              <a:t>).</a:t>
            </a:r>
          </a:p>
          <a:p>
            <a:pPr algn="l">
              <a:buFont typeface="Arial" panose="020B0604020202020204" pitchFamily="34" charset="0"/>
              <a:buChar char="•"/>
            </a:pPr>
            <a:endParaRPr lang="en-US" b="0" i="0" dirty="0">
              <a:solidFill>
                <a:srgbClr val="1F2328"/>
              </a:solidFill>
              <a:effectLst/>
              <a:latin typeface="-apple-system"/>
            </a:endParaRPr>
          </a:p>
          <a:p>
            <a:pPr algn="l">
              <a:buFont typeface="Arial" panose="020B0604020202020204" pitchFamily="34" charset="0"/>
              <a:buChar char="•"/>
            </a:pPr>
            <a:r>
              <a:rPr lang="en-US" b="0" i="0" dirty="0">
                <a:solidFill>
                  <a:srgbClr val="1F2328"/>
                </a:solidFill>
                <a:effectLst/>
                <a:latin typeface="-apple-system"/>
              </a:rPr>
              <a:t>To change to a directory with absolute path. Run </a:t>
            </a:r>
            <a:r>
              <a:rPr lang="en-US" b="1" i="0" dirty="0">
                <a:solidFill>
                  <a:srgbClr val="1F2328"/>
                </a:solidFill>
                <a:effectLst/>
                <a:latin typeface="-apple-system"/>
              </a:rPr>
              <a:t>cd &lt;</a:t>
            </a:r>
            <a:r>
              <a:rPr lang="en-US" b="1" i="0" dirty="0" err="1">
                <a:solidFill>
                  <a:srgbClr val="1F2328"/>
                </a:solidFill>
                <a:effectLst/>
                <a:latin typeface="-apple-system"/>
              </a:rPr>
              <a:t>directory_path</a:t>
            </a:r>
            <a:r>
              <a:rPr lang="en-US" b="1" i="0" dirty="0">
                <a:solidFill>
                  <a:srgbClr val="1F2328"/>
                </a:solidFill>
                <a:effectLst/>
                <a:latin typeface="-apple-system"/>
              </a:rPr>
              <a:t>&gt;</a:t>
            </a:r>
            <a:endParaRPr lang="en-US" b="0" i="0" dirty="0">
              <a:solidFill>
                <a:srgbClr val="1F2328"/>
              </a:solidFill>
              <a:effectLst/>
              <a:latin typeface="-apple-system"/>
            </a:endParaRPr>
          </a:p>
          <a:p>
            <a:pPr algn="l">
              <a:buFont typeface="Arial" panose="020B0604020202020204" pitchFamily="34" charset="0"/>
              <a:buChar char="•"/>
            </a:pPr>
            <a:r>
              <a:rPr lang="en-US" b="0" i="0" dirty="0">
                <a:solidFill>
                  <a:srgbClr val="1F2328"/>
                </a:solidFill>
                <a:effectLst/>
                <a:latin typeface="-apple-system"/>
              </a:rPr>
              <a:t>To Change to a directory with relative path. Run </a:t>
            </a:r>
            <a:r>
              <a:rPr lang="en-US" b="1" i="0" dirty="0">
                <a:solidFill>
                  <a:srgbClr val="1F2328"/>
                </a:solidFill>
                <a:effectLst/>
                <a:latin typeface="-apple-system"/>
              </a:rPr>
              <a:t>cd &lt;</a:t>
            </a:r>
            <a:r>
              <a:rPr lang="en-US" b="1" i="0" dirty="0" err="1">
                <a:solidFill>
                  <a:srgbClr val="1F2328"/>
                </a:solidFill>
                <a:effectLst/>
                <a:latin typeface="-apple-system"/>
              </a:rPr>
              <a:t>directoryName</a:t>
            </a:r>
            <a:r>
              <a:rPr lang="en-US" b="1" i="0" dirty="0">
                <a:solidFill>
                  <a:srgbClr val="1F2328"/>
                </a:solidFill>
                <a:effectLst/>
                <a:latin typeface="-apple-system"/>
              </a:rPr>
              <a:t>&gt;</a:t>
            </a:r>
            <a:endParaRPr lang="en-US" b="0" i="0" dirty="0">
              <a:solidFill>
                <a:srgbClr val="1F2328"/>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4</a:t>
            </a:fld>
            <a:endParaRPr lang="en-US"/>
          </a:p>
        </p:txBody>
      </p:sp>
    </p:spTree>
    <p:extLst>
      <p:ext uri="{BB962C8B-B14F-4D97-AF65-F5344CB8AC3E}">
        <p14:creationId xmlns:p14="http://schemas.microsoft.com/office/powerpoint/2010/main" val="1993677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To check the shell being used. Use the command </a:t>
            </a:r>
            <a:r>
              <a:rPr lang="en-US" b="1" i="0" dirty="0">
                <a:solidFill>
                  <a:srgbClr val="1F2328"/>
                </a:solidFill>
                <a:effectLst/>
                <a:latin typeface="-apple-system"/>
              </a:rPr>
              <a:t>echo $SHELL</a:t>
            </a:r>
            <a:endParaRPr lang="en-US" b="0" i="0" dirty="0">
              <a:solidFill>
                <a:srgbClr val="1F2328"/>
              </a:solidFill>
              <a:effectLst/>
              <a:latin typeface="-apple-system"/>
            </a:endParaRPr>
          </a:p>
          <a:p>
            <a:pPr algn="l"/>
            <a:r>
              <a:rPr lang="en-US" b="0" i="0" dirty="0">
                <a:solidFill>
                  <a:srgbClr val="1F2328"/>
                </a:solidFill>
                <a:effectLst/>
                <a:latin typeface="-apple-system"/>
              </a:rPr>
              <a:t>$ echo $SHELL</a:t>
            </a:r>
          </a:p>
          <a:p>
            <a:endParaRPr lang="en-US" dirty="0"/>
          </a:p>
          <a:p>
            <a:r>
              <a:rPr lang="en-US" b="0" i="0" dirty="0">
                <a:solidFill>
                  <a:srgbClr val="1F2328"/>
                </a:solidFill>
                <a:effectLst/>
                <a:latin typeface="-apple-system"/>
              </a:rPr>
              <a:t>Bash supports command auto-completion. What this means is bash means to auto-complete commands for you if you type part of it and press the </a:t>
            </a:r>
            <a:r>
              <a:rPr lang="en-US" b="1" i="0" dirty="0">
                <a:solidFill>
                  <a:srgbClr val="1F2328"/>
                </a:solidFill>
                <a:effectLst/>
                <a:latin typeface="-apple-system"/>
              </a:rPr>
              <a:t>tab</a:t>
            </a:r>
            <a:r>
              <a:rPr lang="en-US" b="0" i="0" dirty="0">
                <a:solidFill>
                  <a:srgbClr val="1F2328"/>
                </a:solidFill>
                <a:effectLst/>
                <a:latin typeface="-apple-system"/>
              </a:rPr>
              <a:t> key</a:t>
            </a:r>
          </a:p>
          <a:p>
            <a:r>
              <a:rPr lang="en-US" b="0" i="0" dirty="0">
                <a:solidFill>
                  <a:srgbClr val="1F2328"/>
                </a:solidFill>
                <a:effectLst/>
                <a:latin typeface="-apple-system"/>
              </a:rPr>
              <a:t>Use the </a:t>
            </a:r>
            <a:r>
              <a:rPr lang="en-US" b="1" i="0" dirty="0">
                <a:solidFill>
                  <a:srgbClr val="1F2328"/>
                </a:solidFill>
                <a:effectLst/>
                <a:latin typeface="-apple-system"/>
              </a:rPr>
              <a:t>history</a:t>
            </a:r>
            <a:r>
              <a:rPr lang="en-US" b="0" i="0" dirty="0">
                <a:solidFill>
                  <a:srgbClr val="1F2328"/>
                </a:solidFill>
                <a:effectLst/>
                <a:latin typeface="-apple-system"/>
              </a:rPr>
              <a:t> command to list the previous run commands that you ran earlier</a:t>
            </a:r>
          </a:p>
          <a:p>
            <a:endParaRPr lang="en-US" b="0" i="0" dirty="0">
              <a:solidFill>
                <a:srgbClr val="1F2328"/>
              </a:solidFill>
              <a:effectLst/>
              <a:latin typeface="-apple-system"/>
            </a:endParaRPr>
          </a:p>
          <a:p>
            <a:r>
              <a:rPr lang="en-US" b="0" i="0" dirty="0">
                <a:solidFill>
                  <a:srgbClr val="1F2328"/>
                </a:solidFill>
                <a:effectLst/>
                <a:latin typeface="-apple-system"/>
              </a:rPr>
              <a:t>To print </a:t>
            </a:r>
            <a:r>
              <a:rPr lang="en-US" b="1" i="0" dirty="0">
                <a:solidFill>
                  <a:srgbClr val="1F2328"/>
                </a:solidFill>
                <a:effectLst/>
                <a:latin typeface="-apple-system"/>
              </a:rPr>
              <a:t>SHELL</a:t>
            </a:r>
            <a:r>
              <a:rPr lang="en-US" b="0" i="0" dirty="0">
                <a:solidFill>
                  <a:srgbClr val="1F2328"/>
                </a:solidFill>
                <a:effectLst/>
                <a:latin typeface="-apple-system"/>
              </a:rPr>
              <a:t> environment variable</a:t>
            </a:r>
          </a:p>
          <a:p>
            <a:pPr algn="l"/>
            <a:r>
              <a:rPr lang="en-US" b="1" i="0" dirty="0">
                <a:solidFill>
                  <a:srgbClr val="1F2328"/>
                </a:solidFill>
                <a:effectLst/>
                <a:latin typeface="-apple-system"/>
              </a:rPr>
              <a:t>Speaking about the environment variables, when a user issues an external command into the shell, the shell uses path variable to search for these external commands</a:t>
            </a:r>
          </a:p>
          <a:p>
            <a:pPr algn="l"/>
            <a:r>
              <a:rPr lang="en-US" b="0" i="0" dirty="0">
                <a:solidFill>
                  <a:srgbClr val="1F2328"/>
                </a:solidFill>
                <a:effectLst/>
                <a:latin typeface="-apple-system"/>
              </a:rPr>
              <a:t>To see the directories defined in path variable. Use the command </a:t>
            </a:r>
            <a:r>
              <a:rPr lang="en-US" b="1" i="0" dirty="0">
                <a:solidFill>
                  <a:srgbClr val="1F2328"/>
                </a:solidFill>
                <a:effectLst/>
                <a:latin typeface="-apple-system"/>
              </a:rPr>
              <a:t>echo $PATH</a:t>
            </a:r>
            <a:r>
              <a:rPr lang="en-US" b="0" i="0" dirty="0">
                <a:solidFill>
                  <a:srgbClr val="1F2328"/>
                </a:solidFill>
                <a:effectLst/>
                <a:latin typeface="-apple-system"/>
              </a:rPr>
              <a:t>.</a:t>
            </a:r>
          </a:p>
          <a:p>
            <a:endParaRPr lang="en-US" b="0" i="0" dirty="0">
              <a:solidFill>
                <a:srgbClr val="1F2328"/>
              </a:solidFill>
              <a:effectLst/>
              <a:latin typeface="-apple-system"/>
            </a:endParaRPr>
          </a:p>
          <a:p>
            <a:pPr algn="l"/>
            <a:r>
              <a:rPr lang="en-US" b="0" i="0" dirty="0">
                <a:solidFill>
                  <a:srgbClr val="1F2328"/>
                </a:solidFill>
                <a:effectLst/>
                <a:latin typeface="-apple-system"/>
              </a:rPr>
              <a:t>To check if the location of the command can be identified. Use the </a:t>
            </a:r>
            <a:r>
              <a:rPr lang="en-US" b="1" i="0" dirty="0">
                <a:solidFill>
                  <a:srgbClr val="1F2328"/>
                </a:solidFill>
                <a:effectLst/>
                <a:latin typeface="-apple-system"/>
              </a:rPr>
              <a:t>which</a:t>
            </a:r>
            <a:r>
              <a:rPr lang="en-US" b="0" i="0" dirty="0">
                <a:solidFill>
                  <a:srgbClr val="1F2328"/>
                </a:solidFill>
                <a:effectLst/>
                <a:latin typeface="-apple-system"/>
              </a:rPr>
              <a:t> command</a:t>
            </a:r>
          </a:p>
          <a:p>
            <a:pPr algn="l"/>
            <a:r>
              <a:rPr lang="en-US" b="1" i="0" dirty="0">
                <a:solidFill>
                  <a:srgbClr val="1F2328"/>
                </a:solidFill>
                <a:effectLst/>
                <a:latin typeface="-apple-system"/>
              </a:rPr>
              <a:t>Syntax: which &lt;command&gt;</a:t>
            </a:r>
            <a:endParaRPr lang="en-US" b="0" i="0" dirty="0">
              <a:solidFill>
                <a:srgbClr val="1F2328"/>
              </a:solidFill>
              <a:effectLst/>
              <a:latin typeface="-apple-system"/>
            </a:endParaRPr>
          </a:p>
          <a:p>
            <a:endParaRPr lang="en-US" b="0" i="0" dirty="0">
              <a:solidFill>
                <a:srgbClr val="1F2328"/>
              </a:solidFill>
              <a:effectLst/>
              <a:latin typeface="-apple-system"/>
            </a:endParaRPr>
          </a:p>
          <a:p>
            <a:r>
              <a:rPr lang="en-US" b="0" i="0" dirty="0">
                <a:solidFill>
                  <a:srgbClr val="1F2328"/>
                </a:solidFill>
                <a:effectLst/>
                <a:latin typeface="-apple-system"/>
              </a:rPr>
              <a:t>In Bash we can set custom aliases for the actual commands</a:t>
            </a:r>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5</a:t>
            </a:fld>
            <a:endParaRPr lang="en-US"/>
          </a:p>
        </p:txBody>
      </p:sp>
    </p:spTree>
    <p:extLst>
      <p:ext uri="{BB962C8B-B14F-4D97-AF65-F5344CB8AC3E}">
        <p14:creationId xmlns:p14="http://schemas.microsoft.com/office/powerpoint/2010/main" val="110506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dirty="0">
                <a:solidFill>
                  <a:srgbClr val="1F2328"/>
                </a:solidFill>
                <a:effectLst/>
                <a:latin typeface="-apple-system"/>
              </a:rPr>
              <a:t>If you have worked with any operating system, you have run into the term kernel.</a:t>
            </a:r>
          </a:p>
          <a:p>
            <a:pPr algn="l">
              <a:buFont typeface="Arial" panose="020B0604020202020204" pitchFamily="34" charset="0"/>
              <a:buChar char="•"/>
            </a:pPr>
            <a:endParaRPr lang="en-US" b="0" i="0" dirty="0">
              <a:solidFill>
                <a:srgbClr val="1F2328"/>
              </a:solidFill>
              <a:effectLst/>
              <a:latin typeface="-apple-system"/>
            </a:endParaRPr>
          </a:p>
          <a:p>
            <a:pPr algn="l">
              <a:buFont typeface="Arial" panose="020B0604020202020204" pitchFamily="34" charset="0"/>
              <a:buChar char="•"/>
            </a:pPr>
            <a:r>
              <a:rPr lang="en-US" b="0" i="0" dirty="0">
                <a:solidFill>
                  <a:srgbClr val="1F2328"/>
                </a:solidFill>
                <a:effectLst/>
                <a:latin typeface="-apple-system"/>
              </a:rPr>
              <a:t>The Linux kernel is monolithic, this means that the kernel </a:t>
            </a:r>
            <a:r>
              <a:rPr lang="en-US" b="0" i="0" dirty="0" err="1">
                <a:solidFill>
                  <a:srgbClr val="1F2328"/>
                </a:solidFill>
                <a:effectLst/>
                <a:latin typeface="-apple-system"/>
              </a:rPr>
              <a:t>carrries</a:t>
            </a:r>
            <a:r>
              <a:rPr lang="en-US" b="0" i="0" dirty="0">
                <a:solidFill>
                  <a:srgbClr val="1F2328"/>
                </a:solidFill>
                <a:effectLst/>
                <a:latin typeface="-apple-system"/>
              </a:rPr>
              <a:t> out CPU scheduling, memory management and several operations by </a:t>
            </a:r>
            <a:r>
              <a:rPr lang="en-US" b="0" i="0" dirty="0" err="1">
                <a:solidFill>
                  <a:srgbClr val="1F2328"/>
                </a:solidFill>
                <a:effectLst/>
                <a:latin typeface="-apple-system"/>
              </a:rPr>
              <a:t>itselfs</a:t>
            </a:r>
            <a:r>
              <a:rPr lang="en-US" b="0" i="0" dirty="0">
                <a:solidFill>
                  <a:srgbClr val="1F2328"/>
                </a:solidFill>
                <a:effectLst/>
                <a:latin typeface="-apple-system"/>
              </a:rPr>
              <a:t>.</a:t>
            </a:r>
          </a:p>
          <a:p>
            <a:pPr algn="l">
              <a:buFont typeface="Arial" panose="020B0604020202020204" pitchFamily="34" charset="0"/>
              <a:buChar char="•"/>
            </a:pPr>
            <a:r>
              <a:rPr lang="en-US" b="0" i="0" dirty="0">
                <a:solidFill>
                  <a:srgbClr val="1F2328"/>
                </a:solidFill>
                <a:effectLst/>
                <a:latin typeface="-apple-system"/>
              </a:rPr>
              <a:t>The Linux Kernel is also modular, which means it can extends its capabilities through the use of dynamically loaded kernel modules</a:t>
            </a:r>
          </a:p>
          <a:p>
            <a:pPr algn="l">
              <a:buFont typeface="Arial" panose="020B0604020202020204" pitchFamily="34" charset="0"/>
              <a:buChar char="•"/>
            </a:pPr>
            <a:endParaRPr lang="en-US" b="0" i="0" dirty="0">
              <a:solidFill>
                <a:srgbClr val="1F2328"/>
              </a:solidFill>
              <a:effectLst/>
              <a:latin typeface="-apple-system"/>
            </a:endParaRPr>
          </a:p>
          <a:p>
            <a:pPr algn="l"/>
            <a:r>
              <a:rPr lang="en-US" b="1" i="0" dirty="0">
                <a:solidFill>
                  <a:srgbClr val="1F2328"/>
                </a:solidFill>
                <a:effectLst/>
                <a:latin typeface="-apple-system"/>
              </a:rPr>
              <a:t>The Kernel is responsible for 4 major tasks</a:t>
            </a:r>
          </a:p>
          <a:p>
            <a:pPr algn="l">
              <a:buFont typeface="+mj-lt"/>
              <a:buAutoNum type="arabicPeriod"/>
            </a:pPr>
            <a:r>
              <a:rPr lang="en-US" b="0" i="0" dirty="0">
                <a:solidFill>
                  <a:srgbClr val="1F2328"/>
                </a:solidFill>
                <a:effectLst/>
                <a:latin typeface="-apple-system"/>
              </a:rPr>
              <a:t>Memory Management</a:t>
            </a:r>
          </a:p>
          <a:p>
            <a:pPr algn="l">
              <a:buFont typeface="+mj-lt"/>
              <a:buAutoNum type="arabicPeriod"/>
            </a:pPr>
            <a:r>
              <a:rPr lang="en-US" b="0" i="0" dirty="0">
                <a:solidFill>
                  <a:srgbClr val="1F2328"/>
                </a:solidFill>
                <a:effectLst/>
                <a:latin typeface="-apple-system"/>
              </a:rPr>
              <a:t>Process Management</a:t>
            </a:r>
          </a:p>
          <a:p>
            <a:pPr algn="l">
              <a:buFont typeface="+mj-lt"/>
              <a:buAutoNum type="arabicPeriod"/>
            </a:pPr>
            <a:r>
              <a:rPr lang="en-US" b="0" i="0" dirty="0">
                <a:solidFill>
                  <a:srgbClr val="1F2328"/>
                </a:solidFill>
                <a:effectLst/>
                <a:latin typeface="-apple-system"/>
              </a:rPr>
              <a:t>Device Drivers</a:t>
            </a:r>
          </a:p>
          <a:p>
            <a:pPr algn="l">
              <a:buFont typeface="+mj-lt"/>
              <a:buAutoNum type="arabicPeriod"/>
            </a:pPr>
            <a:r>
              <a:rPr lang="en-US" b="0" i="0" dirty="0">
                <a:solidFill>
                  <a:srgbClr val="1F2328"/>
                </a:solidFill>
                <a:effectLst/>
                <a:latin typeface="-apple-system"/>
              </a:rPr>
              <a:t>System calls and Security</a:t>
            </a:r>
          </a:p>
          <a:p>
            <a:pPr algn="l">
              <a:buFont typeface="Arial" panose="020B0604020202020204" pitchFamily="34" charset="0"/>
              <a:buNone/>
            </a:pPr>
            <a:endParaRPr lang="en-US" b="0" i="0" dirty="0">
              <a:solidFill>
                <a:srgbClr val="1F2328"/>
              </a:solidFill>
              <a:effectLst/>
              <a:latin typeface="-apple-system"/>
            </a:endParaRPr>
          </a:p>
          <a:p>
            <a:pPr algn="l"/>
            <a:r>
              <a:rPr lang="en-US" b="0" i="0" dirty="0">
                <a:solidFill>
                  <a:srgbClr val="1F2328"/>
                </a:solidFill>
                <a:effectLst/>
                <a:latin typeface="-apple-system"/>
              </a:rPr>
              <a:t>Use </a:t>
            </a:r>
            <a:r>
              <a:rPr lang="en-US" b="1" i="0" dirty="0" err="1">
                <a:solidFill>
                  <a:srgbClr val="1F2328"/>
                </a:solidFill>
                <a:effectLst/>
                <a:latin typeface="-apple-system"/>
              </a:rPr>
              <a:t>uname</a:t>
            </a:r>
            <a:r>
              <a:rPr lang="en-US" b="0" i="0" dirty="0">
                <a:solidFill>
                  <a:srgbClr val="1F2328"/>
                </a:solidFill>
                <a:effectLst/>
                <a:latin typeface="-apple-system"/>
              </a:rPr>
              <a:t> command to get the information about the kernel (by itself it doesn't provide much information except that the system uses the </a:t>
            </a:r>
            <a:r>
              <a:rPr lang="en-US" b="1" i="0" dirty="0">
                <a:solidFill>
                  <a:srgbClr val="1F2328"/>
                </a:solidFill>
                <a:effectLst/>
                <a:latin typeface="-apple-system"/>
              </a:rPr>
              <a:t>Linux</a:t>
            </a:r>
            <a:r>
              <a:rPr lang="en-US" b="0" i="0" dirty="0">
                <a:solidFill>
                  <a:srgbClr val="1F2328"/>
                </a:solidFill>
                <a:effectLst/>
                <a:latin typeface="-apple-system"/>
              </a:rPr>
              <a:t> Kernel.</a:t>
            </a:r>
          </a:p>
          <a:p>
            <a:pPr algn="l"/>
            <a:r>
              <a:rPr lang="en-US" b="0" i="0" dirty="0">
                <a:solidFill>
                  <a:srgbClr val="1F2328"/>
                </a:solidFill>
                <a:effectLst/>
                <a:latin typeface="-apple-system"/>
              </a:rPr>
              <a:t>$ </a:t>
            </a:r>
            <a:r>
              <a:rPr lang="en-US" b="0" i="0" dirty="0" err="1">
                <a:solidFill>
                  <a:srgbClr val="1F2328"/>
                </a:solidFill>
                <a:effectLst/>
                <a:latin typeface="-apple-system"/>
              </a:rPr>
              <a:t>uname</a:t>
            </a:r>
            <a:endParaRPr lang="en-US" b="0" i="0" dirty="0">
              <a:solidFill>
                <a:srgbClr val="1F2328"/>
              </a:solidFill>
              <a:effectLst/>
              <a:latin typeface="-apple-system"/>
            </a:endParaRPr>
          </a:p>
          <a:p>
            <a:pPr algn="l">
              <a:buFont typeface="Arial" panose="020B0604020202020204" pitchFamily="34" charset="0"/>
              <a:buNone/>
            </a:pPr>
            <a:endParaRPr lang="en-US" b="0" i="0" dirty="0">
              <a:solidFill>
                <a:srgbClr val="1F2328"/>
              </a:solidFill>
              <a:effectLst/>
              <a:latin typeface="-apple-system"/>
            </a:endParaRPr>
          </a:p>
          <a:p>
            <a:pPr algn="l"/>
            <a:r>
              <a:rPr lang="en-US" b="0" i="0" dirty="0">
                <a:solidFill>
                  <a:srgbClr val="1F2328"/>
                </a:solidFill>
                <a:effectLst/>
                <a:latin typeface="-apple-system"/>
              </a:rPr>
              <a:t>Use the </a:t>
            </a:r>
            <a:r>
              <a:rPr lang="en-US" b="1" i="0" dirty="0" err="1">
                <a:solidFill>
                  <a:srgbClr val="1F2328"/>
                </a:solidFill>
                <a:effectLst/>
                <a:latin typeface="-apple-system"/>
              </a:rPr>
              <a:t>uname</a:t>
            </a:r>
            <a:r>
              <a:rPr lang="en-US" b="1" i="0" dirty="0">
                <a:solidFill>
                  <a:srgbClr val="1F2328"/>
                </a:solidFill>
                <a:effectLst/>
                <a:latin typeface="-apple-system"/>
              </a:rPr>
              <a:t> -r</a:t>
            </a:r>
            <a:r>
              <a:rPr lang="en-US" b="0" i="0" dirty="0">
                <a:solidFill>
                  <a:srgbClr val="1F2328"/>
                </a:solidFill>
                <a:effectLst/>
                <a:latin typeface="-apple-system"/>
              </a:rPr>
              <a:t> or </a:t>
            </a:r>
            <a:r>
              <a:rPr lang="en-US" b="1" i="0" dirty="0" err="1">
                <a:solidFill>
                  <a:srgbClr val="1F2328"/>
                </a:solidFill>
                <a:effectLst/>
                <a:latin typeface="-apple-system"/>
              </a:rPr>
              <a:t>uname</a:t>
            </a:r>
            <a:r>
              <a:rPr lang="en-US" b="0" i="0" dirty="0">
                <a:solidFill>
                  <a:srgbClr val="1F2328"/>
                </a:solidFill>
                <a:effectLst/>
                <a:latin typeface="-apple-system"/>
              </a:rPr>
              <a:t> </a:t>
            </a:r>
            <a:r>
              <a:rPr lang="en-US" b="0" i="0" dirty="0" err="1">
                <a:solidFill>
                  <a:srgbClr val="1F2328"/>
                </a:solidFill>
                <a:effectLst/>
                <a:latin typeface="-apple-system"/>
              </a:rPr>
              <a:t>comamnd</a:t>
            </a:r>
            <a:r>
              <a:rPr lang="en-US" b="0" i="0" dirty="0">
                <a:solidFill>
                  <a:srgbClr val="1F2328"/>
                </a:solidFill>
                <a:effectLst/>
                <a:latin typeface="-apple-system"/>
              </a:rPr>
              <a:t> and option to print the kernel version</a:t>
            </a:r>
          </a:p>
          <a:p>
            <a:pPr algn="l"/>
            <a:r>
              <a:rPr lang="en-US" b="0" i="0" dirty="0">
                <a:solidFill>
                  <a:srgbClr val="1F2328"/>
                </a:solidFill>
                <a:effectLst/>
                <a:latin typeface="-apple-system"/>
              </a:rPr>
              <a:t>$ </a:t>
            </a:r>
            <a:r>
              <a:rPr lang="en-US" b="0" i="0" dirty="0" err="1">
                <a:solidFill>
                  <a:srgbClr val="1F2328"/>
                </a:solidFill>
                <a:effectLst/>
                <a:latin typeface="-apple-system"/>
              </a:rPr>
              <a:t>uname</a:t>
            </a:r>
            <a:r>
              <a:rPr lang="en-US" b="0" i="0" dirty="0">
                <a:solidFill>
                  <a:srgbClr val="1F2328"/>
                </a:solidFill>
                <a:effectLst/>
                <a:latin typeface="-apple-system"/>
              </a:rPr>
              <a:t> -r $ </a:t>
            </a:r>
            <a:r>
              <a:rPr lang="en-US" b="0" i="0" dirty="0" err="1">
                <a:solidFill>
                  <a:srgbClr val="1F2328"/>
                </a:solidFill>
                <a:effectLst/>
                <a:latin typeface="-apple-system"/>
              </a:rPr>
              <a:t>uname</a:t>
            </a:r>
            <a:r>
              <a:rPr lang="en-US" b="0" i="0" dirty="0">
                <a:solidFill>
                  <a:srgbClr val="1F2328"/>
                </a:solidFill>
                <a:effectLst/>
                <a:latin typeface="-apple-system"/>
              </a:rPr>
              <a:t> -a</a:t>
            </a:r>
          </a:p>
          <a:p>
            <a:pPr algn="l">
              <a:buFont typeface="Arial" panose="020B0604020202020204" pitchFamily="34" charset="0"/>
              <a:buNone/>
            </a:pPr>
            <a:endParaRPr lang="en-US" b="0" i="0" dirty="0">
              <a:solidFill>
                <a:srgbClr val="1F2328"/>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6</a:t>
            </a:fld>
            <a:endParaRPr lang="en-US"/>
          </a:p>
        </p:txBody>
      </p:sp>
    </p:spTree>
    <p:extLst>
      <p:ext uri="{BB962C8B-B14F-4D97-AF65-F5344CB8AC3E}">
        <p14:creationId xmlns:p14="http://schemas.microsoft.com/office/powerpoint/2010/main" val="1901574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F2328"/>
                </a:solidFill>
                <a:effectLst/>
                <a:latin typeface="-apple-system"/>
              </a:rPr>
              <a:t>One of the important functions of the </a:t>
            </a:r>
            <a:r>
              <a:rPr lang="en-US" b="1" i="0" dirty="0" err="1">
                <a:solidFill>
                  <a:srgbClr val="1F2328"/>
                </a:solidFill>
                <a:effectLst/>
                <a:latin typeface="-apple-system"/>
              </a:rPr>
              <a:t>linux</a:t>
            </a:r>
            <a:r>
              <a:rPr lang="en-US" b="1" i="0" dirty="0">
                <a:solidFill>
                  <a:srgbClr val="1F2328"/>
                </a:solidFill>
                <a:effectLst/>
                <a:latin typeface="-apple-system"/>
              </a:rPr>
              <a:t> kernel is the Memory Management . We will now see how memory is </a:t>
            </a:r>
            <a:r>
              <a:rPr lang="en-US" b="1" i="0" dirty="0" err="1">
                <a:solidFill>
                  <a:srgbClr val="1F2328"/>
                </a:solidFill>
                <a:effectLst/>
                <a:latin typeface="-apple-system"/>
              </a:rPr>
              <a:t>seperated</a:t>
            </a:r>
            <a:r>
              <a:rPr lang="en-US" b="1" i="0" dirty="0">
                <a:solidFill>
                  <a:srgbClr val="1F2328"/>
                </a:solidFill>
                <a:effectLst/>
                <a:latin typeface="-apple-system"/>
              </a:rPr>
              <a:t> within the </a:t>
            </a:r>
            <a:r>
              <a:rPr lang="en-US" b="1" i="0" dirty="0" err="1">
                <a:solidFill>
                  <a:srgbClr val="1F2328"/>
                </a:solidFill>
                <a:effectLst/>
                <a:latin typeface="-apple-system"/>
              </a:rPr>
              <a:t>linux</a:t>
            </a:r>
            <a:r>
              <a:rPr lang="en-US" b="1" i="0" dirty="0">
                <a:solidFill>
                  <a:srgbClr val="1F2328"/>
                </a:solidFill>
                <a:effectLst/>
                <a:latin typeface="-apple-system"/>
              </a:rPr>
              <a:t> kernel</a:t>
            </a:r>
          </a:p>
          <a:p>
            <a:pPr algn="l"/>
            <a:r>
              <a:rPr lang="en-US" b="0" i="0" dirty="0">
                <a:solidFill>
                  <a:srgbClr val="1F2328"/>
                </a:solidFill>
                <a:effectLst/>
                <a:latin typeface="-apple-system"/>
              </a:rPr>
              <a:t>Memory is </a:t>
            </a:r>
            <a:r>
              <a:rPr lang="en-US" b="0" i="0" dirty="0" err="1">
                <a:solidFill>
                  <a:srgbClr val="1F2328"/>
                </a:solidFill>
                <a:effectLst/>
                <a:latin typeface="-apple-system"/>
              </a:rPr>
              <a:t>divded</a:t>
            </a:r>
            <a:r>
              <a:rPr lang="en-US" b="0" i="0" dirty="0">
                <a:solidFill>
                  <a:srgbClr val="1F2328"/>
                </a:solidFill>
                <a:effectLst/>
                <a:latin typeface="-apple-system"/>
              </a:rPr>
              <a:t> into two areas.</a:t>
            </a:r>
          </a:p>
          <a:p>
            <a:pPr algn="l">
              <a:buFont typeface="+mj-lt"/>
              <a:buAutoNum type="arabicPeriod"/>
            </a:pPr>
            <a:r>
              <a:rPr lang="en-US" b="0" i="0" dirty="0">
                <a:solidFill>
                  <a:srgbClr val="1F2328"/>
                </a:solidFill>
                <a:effectLst/>
                <a:latin typeface="-apple-system"/>
              </a:rPr>
              <a:t>Kernel Space</a:t>
            </a:r>
          </a:p>
          <a:p>
            <a:pPr marL="742950" lvl="1" indent="-285750" algn="l">
              <a:buFont typeface="+mj-lt"/>
              <a:buAutoNum type="arabicPeriod"/>
            </a:pPr>
            <a:r>
              <a:rPr lang="en-US" b="0" i="0" dirty="0">
                <a:solidFill>
                  <a:srgbClr val="1F2328"/>
                </a:solidFill>
                <a:effectLst/>
                <a:latin typeface="-apple-system"/>
              </a:rPr>
              <a:t>Kernel Code</a:t>
            </a:r>
          </a:p>
          <a:p>
            <a:pPr marL="742950" lvl="1" indent="-285750" algn="l">
              <a:buFont typeface="+mj-lt"/>
              <a:buAutoNum type="arabicPeriod"/>
            </a:pPr>
            <a:r>
              <a:rPr lang="en-US" b="0" i="0" dirty="0">
                <a:solidFill>
                  <a:srgbClr val="1F2328"/>
                </a:solidFill>
                <a:effectLst/>
                <a:latin typeface="-apple-system"/>
              </a:rPr>
              <a:t>kernel Extensions</a:t>
            </a:r>
          </a:p>
          <a:p>
            <a:pPr marL="742950" lvl="1" indent="-285750" algn="l">
              <a:buFont typeface="+mj-lt"/>
              <a:buAutoNum type="arabicPeriod"/>
            </a:pPr>
            <a:r>
              <a:rPr lang="en-US" b="0" i="0" dirty="0">
                <a:solidFill>
                  <a:srgbClr val="1F2328"/>
                </a:solidFill>
                <a:effectLst/>
                <a:latin typeface="-apple-system"/>
              </a:rPr>
              <a:t>Device Drivers</a:t>
            </a:r>
          </a:p>
          <a:p>
            <a:pPr algn="l">
              <a:buFont typeface="+mj-lt"/>
              <a:buAutoNum type="arabicPeriod"/>
            </a:pPr>
            <a:r>
              <a:rPr lang="en-US" b="0" i="0" dirty="0">
                <a:solidFill>
                  <a:srgbClr val="1F2328"/>
                </a:solidFill>
                <a:effectLst/>
                <a:latin typeface="-apple-system"/>
              </a:rPr>
              <a:t>User Space</a:t>
            </a:r>
          </a:p>
          <a:p>
            <a:pPr marL="742950" lvl="1" indent="-285750" algn="l">
              <a:buFont typeface="+mj-lt"/>
              <a:buAutoNum type="arabicPeriod"/>
            </a:pPr>
            <a:r>
              <a:rPr lang="en-US" b="0" i="0" dirty="0">
                <a:solidFill>
                  <a:srgbClr val="1F2328"/>
                </a:solidFill>
                <a:effectLst/>
                <a:latin typeface="-apple-system"/>
              </a:rPr>
              <a:t>C</a:t>
            </a:r>
          </a:p>
          <a:p>
            <a:pPr marL="742950" lvl="1" indent="-285750" algn="l">
              <a:buFont typeface="+mj-lt"/>
              <a:buAutoNum type="arabicPeriod"/>
            </a:pPr>
            <a:r>
              <a:rPr lang="en-US" b="0" i="0" dirty="0">
                <a:solidFill>
                  <a:srgbClr val="1F2328"/>
                </a:solidFill>
                <a:effectLst/>
                <a:latin typeface="-apple-system"/>
              </a:rPr>
              <a:t>Java</a:t>
            </a:r>
          </a:p>
          <a:p>
            <a:pPr marL="742950" lvl="1" indent="-285750" algn="l">
              <a:buFont typeface="+mj-lt"/>
              <a:buAutoNum type="arabicPeriod"/>
            </a:pPr>
            <a:r>
              <a:rPr lang="en-US" b="0" i="0" dirty="0">
                <a:solidFill>
                  <a:srgbClr val="1F2328"/>
                </a:solidFill>
                <a:effectLst/>
                <a:latin typeface="-apple-system"/>
              </a:rPr>
              <a:t>Python</a:t>
            </a:r>
          </a:p>
          <a:p>
            <a:pPr marL="742950" lvl="1" indent="-285750" algn="l">
              <a:buFont typeface="+mj-lt"/>
              <a:buAutoNum type="arabicPeriod"/>
            </a:pPr>
            <a:r>
              <a:rPr lang="en-US" b="0" i="0" dirty="0">
                <a:solidFill>
                  <a:srgbClr val="1F2328"/>
                </a:solidFill>
                <a:effectLst/>
                <a:latin typeface="-apple-system"/>
              </a:rPr>
              <a:t>Ruby </a:t>
            </a:r>
            <a:r>
              <a:rPr lang="en-US" b="0" i="0" dirty="0" err="1">
                <a:solidFill>
                  <a:srgbClr val="1F2328"/>
                </a:solidFill>
                <a:effectLst/>
                <a:latin typeface="-apple-system"/>
              </a:rPr>
              <a:t>e.t.c</a:t>
            </a:r>
            <a:endParaRPr lang="en-US" b="0" i="0" dirty="0">
              <a:solidFill>
                <a:srgbClr val="1F2328"/>
              </a:solidFill>
              <a:effectLst/>
              <a:latin typeface="-apple-system"/>
            </a:endParaRPr>
          </a:p>
          <a:p>
            <a:pPr marL="742950" lvl="1" indent="-285750" algn="l">
              <a:buFont typeface="+mj-lt"/>
              <a:buAutoNum type="arabicPeriod"/>
            </a:pPr>
            <a:r>
              <a:rPr lang="en-US" b="0" i="0" dirty="0">
                <a:solidFill>
                  <a:srgbClr val="1F2328"/>
                </a:solidFill>
                <a:effectLst/>
                <a:latin typeface="-apple-system"/>
              </a:rPr>
              <a:t>Docker Containers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7</a:t>
            </a:fld>
            <a:endParaRPr lang="en-US"/>
          </a:p>
        </p:txBody>
      </p:sp>
    </p:spTree>
    <p:extLst>
      <p:ext uri="{BB962C8B-B14F-4D97-AF65-F5344CB8AC3E}">
        <p14:creationId xmlns:p14="http://schemas.microsoft.com/office/powerpoint/2010/main" val="3205875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F2328"/>
                </a:solidFill>
                <a:effectLst/>
                <a:latin typeface="-apple-system"/>
              </a:rPr>
              <a:t>How to initiate a </a:t>
            </a:r>
            <a:r>
              <a:rPr lang="en-US" b="1" i="0" dirty="0" err="1">
                <a:solidFill>
                  <a:srgbClr val="1F2328"/>
                </a:solidFill>
                <a:effectLst/>
                <a:latin typeface="-apple-system"/>
              </a:rPr>
              <a:t>linux</a:t>
            </a:r>
            <a:r>
              <a:rPr lang="en-US" b="1" i="0" dirty="0">
                <a:solidFill>
                  <a:srgbClr val="1F2328"/>
                </a:solidFill>
                <a:effectLst/>
                <a:latin typeface="-apple-system"/>
              </a:rPr>
              <a:t> boot process?</a:t>
            </a:r>
          </a:p>
          <a:p>
            <a:pPr algn="l">
              <a:buFont typeface="Arial" panose="020B0604020202020204" pitchFamily="34" charset="0"/>
              <a:buChar char="•"/>
            </a:pPr>
            <a:r>
              <a:rPr lang="en-US" b="0" i="0" dirty="0">
                <a:solidFill>
                  <a:srgbClr val="1F2328"/>
                </a:solidFill>
                <a:effectLst/>
                <a:latin typeface="-apple-system"/>
              </a:rPr>
              <a:t>This can be achieved in one of the two ways.</a:t>
            </a:r>
          </a:p>
          <a:p>
            <a:pPr marL="742950" lvl="1" indent="-285750" algn="l">
              <a:buFont typeface="Arial" panose="020B0604020202020204" pitchFamily="34" charset="0"/>
              <a:buChar char="•"/>
            </a:pPr>
            <a:r>
              <a:rPr lang="en-US" b="0" i="0" dirty="0">
                <a:solidFill>
                  <a:srgbClr val="1F2328"/>
                </a:solidFill>
                <a:effectLst/>
                <a:latin typeface="-apple-system"/>
              </a:rPr>
              <a:t>The first method is to start a </a:t>
            </a:r>
            <a:r>
              <a:rPr lang="en-US" b="0" i="0" dirty="0" err="1">
                <a:solidFill>
                  <a:srgbClr val="1F2328"/>
                </a:solidFill>
                <a:effectLst/>
                <a:latin typeface="-apple-system"/>
              </a:rPr>
              <a:t>linux</a:t>
            </a:r>
            <a:r>
              <a:rPr lang="en-US" b="0" i="0" dirty="0">
                <a:solidFill>
                  <a:srgbClr val="1F2328"/>
                </a:solidFill>
                <a:effectLst/>
                <a:latin typeface="-apple-system"/>
              </a:rPr>
              <a:t> device which is in a halted or stopped state</a:t>
            </a:r>
          </a:p>
          <a:p>
            <a:pPr marL="742950" lvl="1" indent="-285750" algn="l">
              <a:buFont typeface="Arial" panose="020B0604020202020204" pitchFamily="34" charset="0"/>
              <a:buChar char="•"/>
            </a:pPr>
            <a:r>
              <a:rPr lang="en-US" b="0" i="0" dirty="0">
                <a:solidFill>
                  <a:srgbClr val="1F2328"/>
                </a:solidFill>
                <a:effectLst/>
                <a:latin typeface="-apple-system"/>
              </a:rPr>
              <a:t>Second method is to reboot or reset a running system</a:t>
            </a:r>
          </a:p>
          <a:p>
            <a:endParaRPr lang="en-US" dirty="0"/>
          </a:p>
          <a:p>
            <a:pPr algn="l"/>
            <a:r>
              <a:rPr lang="en-US" b="1" i="0" dirty="0">
                <a:solidFill>
                  <a:srgbClr val="1F2328"/>
                </a:solidFill>
                <a:effectLst/>
                <a:latin typeface="-apple-system"/>
              </a:rPr>
              <a:t>BIOS POST</a:t>
            </a:r>
          </a:p>
          <a:p>
            <a:pPr algn="l">
              <a:buFont typeface="Arial" panose="020B0604020202020204" pitchFamily="34" charset="0"/>
              <a:buChar char="•"/>
            </a:pPr>
            <a:r>
              <a:rPr lang="en-US" b="0" i="0" dirty="0">
                <a:solidFill>
                  <a:srgbClr val="1F2328"/>
                </a:solidFill>
                <a:effectLst/>
                <a:latin typeface="-apple-system"/>
              </a:rPr>
              <a:t>The first stage, called </a:t>
            </a:r>
            <a:r>
              <a:rPr lang="en-US" b="1" i="0" dirty="0">
                <a:solidFill>
                  <a:srgbClr val="1F2328"/>
                </a:solidFill>
                <a:effectLst/>
                <a:latin typeface="-apple-system"/>
              </a:rPr>
              <a:t>BIOS POST</a:t>
            </a:r>
            <a:r>
              <a:rPr lang="en-US" b="0" i="0" dirty="0">
                <a:solidFill>
                  <a:srgbClr val="1F2328"/>
                </a:solidFill>
                <a:effectLst/>
                <a:latin typeface="-apple-system"/>
              </a:rPr>
              <a:t> has very little to do with </a:t>
            </a:r>
            <a:r>
              <a:rPr lang="en-US" b="0" i="0" dirty="0" err="1">
                <a:solidFill>
                  <a:srgbClr val="1F2328"/>
                </a:solidFill>
                <a:effectLst/>
                <a:latin typeface="-apple-system"/>
              </a:rPr>
              <a:t>linux</a:t>
            </a:r>
            <a:r>
              <a:rPr lang="en-US" b="0" i="0" dirty="0">
                <a:solidFill>
                  <a:srgbClr val="1F2328"/>
                </a:solidFill>
                <a:effectLst/>
                <a:latin typeface="-apple-system"/>
              </a:rPr>
              <a:t> itself.</a:t>
            </a:r>
          </a:p>
          <a:p>
            <a:pPr algn="l">
              <a:buFont typeface="Arial" panose="020B0604020202020204" pitchFamily="34" charset="0"/>
              <a:buChar char="•"/>
            </a:pPr>
            <a:r>
              <a:rPr lang="en-US" b="1" i="0" dirty="0">
                <a:solidFill>
                  <a:srgbClr val="1F2328"/>
                </a:solidFill>
                <a:effectLst/>
                <a:latin typeface="-apple-system"/>
              </a:rPr>
              <a:t>POST</a:t>
            </a:r>
            <a:r>
              <a:rPr lang="en-US" b="0" i="0" dirty="0">
                <a:solidFill>
                  <a:srgbClr val="1F2328"/>
                </a:solidFill>
                <a:effectLst/>
                <a:latin typeface="-apple-system"/>
              </a:rPr>
              <a:t> Stands for </a:t>
            </a:r>
            <a:r>
              <a:rPr lang="en-US" b="1" i="0" dirty="0">
                <a:solidFill>
                  <a:srgbClr val="1F2328"/>
                </a:solidFill>
                <a:effectLst/>
                <a:latin typeface="-apple-system"/>
              </a:rPr>
              <a:t>Power On Self Test</a:t>
            </a:r>
            <a:r>
              <a:rPr lang="en-US" b="0" i="0" dirty="0">
                <a:solidFill>
                  <a:srgbClr val="1F2328"/>
                </a:solidFill>
                <a:effectLst/>
                <a:latin typeface="-apple-system"/>
              </a:rPr>
              <a:t>.</a:t>
            </a:r>
          </a:p>
          <a:p>
            <a:pPr algn="l">
              <a:buFont typeface="Arial" panose="020B0604020202020204" pitchFamily="34" charset="0"/>
              <a:buChar char="•"/>
            </a:pPr>
            <a:r>
              <a:rPr lang="en-US" b="0" i="0" dirty="0">
                <a:solidFill>
                  <a:srgbClr val="1F2328"/>
                </a:solidFill>
                <a:effectLst/>
                <a:latin typeface="-apple-system"/>
              </a:rPr>
              <a:t>In this stage, BIOS runs a POST test, to ensure the hardware components that are attached to the device are functioning correctly, if POST fails the computer may not be operable and the system will not be proceed to next stage of the boot process</a:t>
            </a:r>
          </a:p>
          <a:p>
            <a:endParaRPr lang="en-US" dirty="0"/>
          </a:p>
          <a:p>
            <a:pPr algn="l"/>
            <a:r>
              <a:rPr lang="en-US" b="1" i="0" dirty="0">
                <a:solidFill>
                  <a:srgbClr val="1F2328"/>
                </a:solidFill>
                <a:effectLst/>
                <a:latin typeface="-apple-system"/>
              </a:rPr>
              <a:t>Boot Loader</a:t>
            </a:r>
          </a:p>
          <a:p>
            <a:pPr algn="l">
              <a:buFont typeface="Arial" panose="020B0604020202020204" pitchFamily="34" charset="0"/>
              <a:buChar char="•"/>
            </a:pPr>
            <a:r>
              <a:rPr lang="en-US" b="0" i="0" dirty="0">
                <a:solidFill>
                  <a:srgbClr val="1F2328"/>
                </a:solidFill>
                <a:effectLst/>
                <a:latin typeface="-apple-system"/>
              </a:rPr>
              <a:t>The next stage after BIOS POST is </a:t>
            </a:r>
            <a:r>
              <a:rPr lang="en-US" b="1" i="0" dirty="0">
                <a:solidFill>
                  <a:srgbClr val="1F2328"/>
                </a:solidFill>
                <a:effectLst/>
                <a:latin typeface="-apple-system"/>
              </a:rPr>
              <a:t>Boot Loader</a:t>
            </a:r>
            <a:r>
              <a:rPr lang="en-US" b="0" i="0" dirty="0">
                <a:solidFill>
                  <a:srgbClr val="1F2328"/>
                </a:solidFill>
                <a:effectLst/>
                <a:latin typeface="-apple-system"/>
              </a:rPr>
              <a:t> after successful of POST test.</a:t>
            </a:r>
          </a:p>
          <a:p>
            <a:pPr algn="l">
              <a:buFont typeface="Arial" panose="020B0604020202020204" pitchFamily="34" charset="0"/>
              <a:buChar char="•"/>
            </a:pPr>
            <a:r>
              <a:rPr lang="en-US" b="0" i="0" dirty="0">
                <a:solidFill>
                  <a:srgbClr val="1F2328"/>
                </a:solidFill>
                <a:effectLst/>
                <a:latin typeface="-apple-system"/>
              </a:rPr>
              <a:t>BIOS loads and executes the boot code from the boot device, which is located in the first sector of the </a:t>
            </a:r>
            <a:r>
              <a:rPr lang="en-US" b="0" i="0" dirty="0" err="1">
                <a:solidFill>
                  <a:srgbClr val="1F2328"/>
                </a:solidFill>
                <a:effectLst/>
                <a:latin typeface="-apple-system"/>
              </a:rPr>
              <a:t>harddisk</a:t>
            </a:r>
            <a:r>
              <a:rPr lang="en-US" b="0" i="0" dirty="0">
                <a:solidFill>
                  <a:srgbClr val="1F2328"/>
                </a:solidFill>
                <a:effectLst/>
                <a:latin typeface="-apple-system"/>
              </a:rPr>
              <a:t>. In Linux this is located in the </a:t>
            </a:r>
            <a:r>
              <a:rPr lang="en-US" b="1" i="0" dirty="0">
                <a:solidFill>
                  <a:srgbClr val="1F2328"/>
                </a:solidFill>
                <a:effectLst/>
                <a:latin typeface="-apple-system"/>
              </a:rPr>
              <a:t>/boot</a:t>
            </a:r>
            <a:r>
              <a:rPr lang="en-US" b="0" i="0" dirty="0">
                <a:solidFill>
                  <a:srgbClr val="1F2328"/>
                </a:solidFill>
                <a:effectLst/>
                <a:latin typeface="-apple-system"/>
              </a:rPr>
              <a:t> file system.</a:t>
            </a:r>
          </a:p>
          <a:p>
            <a:pPr algn="l">
              <a:buFont typeface="Arial" panose="020B0604020202020204" pitchFamily="34" charset="0"/>
              <a:buChar char="•"/>
            </a:pPr>
            <a:r>
              <a:rPr lang="en-US" b="0" i="0" dirty="0">
                <a:solidFill>
                  <a:srgbClr val="1F2328"/>
                </a:solidFill>
                <a:effectLst/>
                <a:latin typeface="-apple-system"/>
              </a:rPr>
              <a:t>The boot loader will provide the user with the boot screen, often with multiple options to boot into. Such as Microsoft windows O.S or Ubuntu 18.04 O.S in an example of a dual boot system.</a:t>
            </a:r>
          </a:p>
          <a:p>
            <a:pPr algn="l">
              <a:buFont typeface="Arial" panose="020B0604020202020204" pitchFamily="34" charset="0"/>
              <a:buChar char="•"/>
            </a:pPr>
            <a:r>
              <a:rPr lang="en-US" b="0" i="0" dirty="0">
                <a:solidFill>
                  <a:srgbClr val="1F2328"/>
                </a:solidFill>
                <a:effectLst/>
                <a:latin typeface="-apple-system"/>
              </a:rPr>
              <a:t>Once the selection is made at the boot screen, boot </a:t>
            </a:r>
            <a:r>
              <a:rPr lang="en-US" b="0" i="0" dirty="0" err="1">
                <a:solidFill>
                  <a:srgbClr val="1F2328"/>
                </a:solidFill>
                <a:effectLst/>
                <a:latin typeface="-apple-system"/>
              </a:rPr>
              <a:t>laoder</a:t>
            </a:r>
            <a:r>
              <a:rPr lang="en-US" b="0" i="0" dirty="0">
                <a:solidFill>
                  <a:srgbClr val="1F2328"/>
                </a:solidFill>
                <a:effectLst/>
                <a:latin typeface="-apple-system"/>
              </a:rPr>
              <a:t> loads the kernel into the memory supplies it with some parameters and </a:t>
            </a:r>
            <a:r>
              <a:rPr lang="en-US" b="0" i="0" dirty="0" err="1">
                <a:solidFill>
                  <a:srgbClr val="1F2328"/>
                </a:solidFill>
                <a:effectLst/>
                <a:latin typeface="-apple-system"/>
              </a:rPr>
              <a:t>handsover</a:t>
            </a:r>
            <a:r>
              <a:rPr lang="en-US" b="0" i="0" dirty="0">
                <a:solidFill>
                  <a:srgbClr val="1F2328"/>
                </a:solidFill>
                <a:effectLst/>
                <a:latin typeface="-apple-system"/>
              </a:rPr>
              <a:t> the control to kernel</a:t>
            </a:r>
          </a:p>
          <a:p>
            <a:pPr algn="l">
              <a:buFont typeface="Arial" panose="020B0604020202020204" pitchFamily="34" charset="0"/>
              <a:buChar char="•"/>
            </a:pPr>
            <a:r>
              <a:rPr lang="en-US" b="0" i="0" dirty="0">
                <a:solidFill>
                  <a:srgbClr val="1F2328"/>
                </a:solidFill>
                <a:effectLst/>
                <a:latin typeface="-apple-system"/>
              </a:rPr>
              <a:t>A popular example of the boot loader is </a:t>
            </a:r>
            <a:r>
              <a:rPr lang="en-US" b="1" i="0" dirty="0">
                <a:solidFill>
                  <a:srgbClr val="1F2328"/>
                </a:solidFill>
                <a:effectLst/>
                <a:latin typeface="-apple-system"/>
              </a:rPr>
              <a:t>GRUB2</a:t>
            </a:r>
            <a:r>
              <a:rPr lang="en-US" b="0" i="0" dirty="0">
                <a:solidFill>
                  <a:srgbClr val="1F2328"/>
                </a:solidFill>
                <a:effectLst/>
                <a:latin typeface="-apple-system"/>
              </a:rPr>
              <a:t> (</a:t>
            </a:r>
            <a:r>
              <a:rPr lang="en-US" b="0" i="0" dirty="0" err="1">
                <a:solidFill>
                  <a:srgbClr val="1F2328"/>
                </a:solidFill>
                <a:effectLst/>
                <a:latin typeface="-apple-system"/>
              </a:rPr>
              <a:t>GRand</a:t>
            </a:r>
            <a:r>
              <a:rPr lang="en-US" b="0" i="0" dirty="0">
                <a:solidFill>
                  <a:srgbClr val="1F2328"/>
                </a:solidFill>
                <a:effectLst/>
                <a:latin typeface="-apple-system"/>
              </a:rPr>
              <a:t> Unified Bootloader Version 2). Its a primary boot loader now for most of the operating system.</a:t>
            </a:r>
          </a:p>
          <a:p>
            <a:endParaRPr lang="en-US" dirty="0"/>
          </a:p>
          <a:p>
            <a:pPr algn="l"/>
            <a:r>
              <a:rPr lang="en-US" b="1" i="0" dirty="0">
                <a:solidFill>
                  <a:srgbClr val="1F2328"/>
                </a:solidFill>
                <a:effectLst/>
                <a:latin typeface="-apple-system"/>
              </a:rPr>
              <a:t>Kernel Initialization</a:t>
            </a:r>
          </a:p>
          <a:p>
            <a:pPr algn="l">
              <a:buFont typeface="Arial" panose="020B0604020202020204" pitchFamily="34" charset="0"/>
              <a:buChar char="•"/>
            </a:pPr>
            <a:r>
              <a:rPr lang="en-US" b="0" i="0" dirty="0">
                <a:solidFill>
                  <a:srgbClr val="1F2328"/>
                </a:solidFill>
                <a:effectLst/>
                <a:latin typeface="-apple-system"/>
              </a:rPr>
              <a:t>After the selected </a:t>
            </a:r>
            <a:r>
              <a:rPr lang="en-US" b="0" i="0" dirty="0" err="1">
                <a:solidFill>
                  <a:srgbClr val="1F2328"/>
                </a:solidFill>
                <a:effectLst/>
                <a:latin typeface="-apple-system"/>
              </a:rPr>
              <a:t>kerenl</a:t>
            </a:r>
            <a:r>
              <a:rPr lang="en-US" b="0" i="0" dirty="0">
                <a:solidFill>
                  <a:srgbClr val="1F2328"/>
                </a:solidFill>
                <a:effectLst/>
                <a:latin typeface="-apple-system"/>
              </a:rPr>
              <a:t> is selected and loads into the memory, it usually decompress and then loads kernel into the memory.</a:t>
            </a:r>
          </a:p>
          <a:p>
            <a:pPr algn="l">
              <a:buFont typeface="Arial" panose="020B0604020202020204" pitchFamily="34" charset="0"/>
              <a:buChar char="•"/>
            </a:pPr>
            <a:r>
              <a:rPr lang="en-US" b="0" i="0" dirty="0">
                <a:solidFill>
                  <a:srgbClr val="1F2328"/>
                </a:solidFill>
                <a:effectLst/>
                <a:latin typeface="-apple-system"/>
              </a:rPr>
              <a:t>At this stage, kernel carries out tasks such as initializing hardware and memory management tasks among other things.</a:t>
            </a:r>
          </a:p>
          <a:p>
            <a:pPr algn="l">
              <a:buFont typeface="Arial" panose="020B0604020202020204" pitchFamily="34" charset="0"/>
              <a:buChar char="•"/>
            </a:pPr>
            <a:r>
              <a:rPr lang="en-US" b="0" i="0" dirty="0">
                <a:solidFill>
                  <a:srgbClr val="1F2328"/>
                </a:solidFill>
                <a:effectLst/>
                <a:latin typeface="-apple-system"/>
              </a:rPr>
              <a:t>Once it is completely operational , kernel looks for </a:t>
            </a:r>
            <a:r>
              <a:rPr lang="en-US" b="1" i="0" dirty="0">
                <a:solidFill>
                  <a:srgbClr val="1F2328"/>
                </a:solidFill>
                <a:effectLst/>
                <a:latin typeface="-apple-system"/>
              </a:rPr>
              <a:t>INIT Process</a:t>
            </a:r>
            <a:r>
              <a:rPr lang="en-US" b="0" i="0" dirty="0">
                <a:solidFill>
                  <a:srgbClr val="1F2328"/>
                </a:solidFill>
                <a:effectLst/>
                <a:latin typeface="-apple-system"/>
              </a:rPr>
              <a:t> to run. Which sets up the </a:t>
            </a:r>
            <a:r>
              <a:rPr lang="en-US" b="1" i="0" dirty="0">
                <a:solidFill>
                  <a:srgbClr val="1F2328"/>
                </a:solidFill>
                <a:effectLst/>
                <a:latin typeface="-apple-system"/>
              </a:rPr>
              <a:t>User Space</a:t>
            </a:r>
            <a:r>
              <a:rPr lang="en-US" b="0" i="0" dirty="0">
                <a:solidFill>
                  <a:srgbClr val="1F2328"/>
                </a:solidFill>
                <a:effectLst/>
                <a:latin typeface="-apple-system"/>
              </a:rPr>
              <a:t> and the process is needed for the environment.</a:t>
            </a:r>
          </a:p>
          <a:p>
            <a:endParaRPr lang="en-US" dirty="0"/>
          </a:p>
          <a:p>
            <a:pPr algn="l"/>
            <a:r>
              <a:rPr lang="en-US" b="1" i="0" dirty="0">
                <a:solidFill>
                  <a:srgbClr val="1F2328"/>
                </a:solidFill>
                <a:effectLst/>
                <a:latin typeface="-apple-system"/>
              </a:rPr>
              <a:t>INIT Process</a:t>
            </a:r>
          </a:p>
          <a:p>
            <a:pPr algn="l">
              <a:buFont typeface="Arial" panose="020B0604020202020204" pitchFamily="34" charset="0"/>
              <a:buChar char="•"/>
            </a:pPr>
            <a:r>
              <a:rPr lang="en-US" b="0" i="0" dirty="0">
                <a:solidFill>
                  <a:srgbClr val="1F2328"/>
                </a:solidFill>
                <a:effectLst/>
                <a:latin typeface="-apple-system"/>
              </a:rPr>
              <a:t>In most of the current day </a:t>
            </a:r>
            <a:r>
              <a:rPr lang="en-US" b="0" i="0" dirty="0" err="1">
                <a:solidFill>
                  <a:srgbClr val="1F2328"/>
                </a:solidFill>
                <a:effectLst/>
                <a:latin typeface="-apple-system"/>
              </a:rPr>
              <a:t>linux</a:t>
            </a:r>
            <a:r>
              <a:rPr lang="en-US" b="0" i="0" dirty="0">
                <a:solidFill>
                  <a:srgbClr val="1F2328"/>
                </a:solidFill>
                <a:effectLst/>
                <a:latin typeface="-apple-system"/>
              </a:rPr>
              <a:t> distribution, the </a:t>
            </a:r>
            <a:r>
              <a:rPr lang="en-US" b="1" i="0" dirty="0">
                <a:solidFill>
                  <a:srgbClr val="1F2328"/>
                </a:solidFill>
                <a:effectLst/>
                <a:latin typeface="-apple-system"/>
              </a:rPr>
              <a:t>INIT</a:t>
            </a:r>
            <a:r>
              <a:rPr lang="en-US" b="0" i="0" dirty="0">
                <a:solidFill>
                  <a:srgbClr val="1F2328"/>
                </a:solidFill>
                <a:effectLst/>
                <a:latin typeface="-apple-system"/>
              </a:rPr>
              <a:t> function then calls the </a:t>
            </a:r>
            <a:r>
              <a:rPr lang="en-US" b="1" i="0" dirty="0" err="1">
                <a:solidFill>
                  <a:srgbClr val="1F2328"/>
                </a:solidFill>
                <a:effectLst/>
                <a:latin typeface="-apple-system"/>
              </a:rPr>
              <a:t>systemd</a:t>
            </a:r>
            <a:r>
              <a:rPr lang="en-US" b="0" i="0" dirty="0">
                <a:solidFill>
                  <a:srgbClr val="1F2328"/>
                </a:solidFill>
                <a:effectLst/>
                <a:latin typeface="-apple-system"/>
              </a:rPr>
              <a:t> daemon.</a:t>
            </a:r>
          </a:p>
          <a:p>
            <a:pPr algn="l">
              <a:buFont typeface="Arial" panose="020B0604020202020204" pitchFamily="34" charset="0"/>
              <a:buChar char="•"/>
            </a:pPr>
            <a:r>
              <a:rPr lang="en-US" b="0" i="0" dirty="0">
                <a:solidFill>
                  <a:srgbClr val="1F2328"/>
                </a:solidFill>
                <a:effectLst/>
                <a:latin typeface="-apple-system"/>
              </a:rPr>
              <a:t>The </a:t>
            </a:r>
            <a:r>
              <a:rPr lang="en-US" b="1" i="0" dirty="0" err="1">
                <a:solidFill>
                  <a:srgbClr val="1F2328"/>
                </a:solidFill>
                <a:effectLst/>
                <a:latin typeface="-apple-system"/>
              </a:rPr>
              <a:t>systemd</a:t>
            </a:r>
            <a:r>
              <a:rPr lang="en-US" b="0" i="0" dirty="0">
                <a:solidFill>
                  <a:srgbClr val="1F2328"/>
                </a:solidFill>
                <a:effectLst/>
                <a:latin typeface="-apple-system"/>
              </a:rPr>
              <a:t> is responsible for bringing the </a:t>
            </a:r>
            <a:r>
              <a:rPr lang="en-US" b="0" i="0" dirty="0" err="1">
                <a:solidFill>
                  <a:srgbClr val="1F2328"/>
                </a:solidFill>
                <a:effectLst/>
                <a:latin typeface="-apple-system"/>
              </a:rPr>
              <a:t>linux</a:t>
            </a:r>
            <a:r>
              <a:rPr lang="en-US" b="0" i="0" dirty="0">
                <a:solidFill>
                  <a:srgbClr val="1F2328"/>
                </a:solidFill>
                <a:effectLst/>
                <a:latin typeface="-apple-system"/>
              </a:rPr>
              <a:t> host to usable state.</a:t>
            </a:r>
          </a:p>
          <a:p>
            <a:pPr algn="l">
              <a:buFont typeface="Arial" panose="020B0604020202020204" pitchFamily="34" charset="0"/>
              <a:buChar char="•"/>
            </a:pPr>
            <a:r>
              <a:rPr lang="en-US" b="1" i="0" dirty="0" err="1">
                <a:solidFill>
                  <a:srgbClr val="1F2328"/>
                </a:solidFill>
                <a:effectLst/>
                <a:latin typeface="-apple-system"/>
              </a:rPr>
              <a:t>systemd</a:t>
            </a:r>
            <a:r>
              <a:rPr lang="en-US" b="0" i="0" dirty="0">
                <a:solidFill>
                  <a:srgbClr val="1F2328"/>
                </a:solidFill>
                <a:effectLst/>
                <a:latin typeface="-apple-system"/>
              </a:rPr>
              <a:t> is responsible for mounting the file systems, starting and managing system services.</a:t>
            </a:r>
          </a:p>
          <a:p>
            <a:pPr algn="l">
              <a:buFont typeface="Arial" panose="020B0604020202020204" pitchFamily="34" charset="0"/>
              <a:buChar char="•"/>
            </a:pPr>
            <a:r>
              <a:rPr lang="en-US" b="1" i="0" dirty="0" err="1">
                <a:solidFill>
                  <a:srgbClr val="1F2328"/>
                </a:solidFill>
                <a:effectLst/>
                <a:latin typeface="-apple-system"/>
              </a:rPr>
              <a:t>systemd</a:t>
            </a:r>
            <a:r>
              <a:rPr lang="en-US" b="0" i="0" dirty="0">
                <a:solidFill>
                  <a:srgbClr val="1F2328"/>
                </a:solidFill>
                <a:effectLst/>
                <a:latin typeface="-apple-system"/>
              </a:rPr>
              <a:t> is the universal standard these days, but not too long ago another initialization process called </a:t>
            </a:r>
            <a:r>
              <a:rPr lang="en-US" b="1" i="0" dirty="0">
                <a:solidFill>
                  <a:srgbClr val="1F2328"/>
                </a:solidFill>
                <a:effectLst/>
                <a:latin typeface="-apple-system"/>
              </a:rPr>
              <a:t>system V (five) </a:t>
            </a:r>
            <a:r>
              <a:rPr lang="en-US" b="1" i="0" dirty="0" err="1">
                <a:solidFill>
                  <a:srgbClr val="1F2328"/>
                </a:solidFill>
                <a:effectLst/>
                <a:latin typeface="-apple-system"/>
              </a:rPr>
              <a:t>init</a:t>
            </a:r>
            <a:r>
              <a:rPr lang="en-US" b="0" i="0" dirty="0">
                <a:solidFill>
                  <a:srgbClr val="1F2328"/>
                </a:solidFill>
                <a:effectLst/>
                <a:latin typeface="-apple-system"/>
              </a:rPr>
              <a:t> was used. It is also called **Sys5</a:t>
            </a:r>
          </a:p>
          <a:p>
            <a:pPr marL="742950" lvl="1" indent="-285750" algn="l">
              <a:buFont typeface="Arial" panose="020B0604020202020204" pitchFamily="34" charset="0"/>
              <a:buChar char="•"/>
            </a:pPr>
            <a:r>
              <a:rPr lang="en-US" b="0" i="0" dirty="0">
                <a:solidFill>
                  <a:srgbClr val="1F2328"/>
                </a:solidFill>
                <a:effectLst/>
                <a:latin typeface="-apple-system"/>
              </a:rPr>
              <a:t>For example these were used in </a:t>
            </a:r>
            <a:r>
              <a:rPr lang="en-US" b="1" i="0" dirty="0">
                <a:solidFill>
                  <a:srgbClr val="1F2328"/>
                </a:solidFill>
                <a:effectLst/>
                <a:latin typeface="-apple-system"/>
              </a:rPr>
              <a:t>RHEL 6</a:t>
            </a:r>
            <a:r>
              <a:rPr lang="en-US" b="0" i="0" dirty="0">
                <a:solidFill>
                  <a:srgbClr val="1F2328"/>
                </a:solidFill>
                <a:effectLst/>
                <a:latin typeface="-apple-system"/>
              </a:rPr>
              <a:t> or </a:t>
            </a:r>
            <a:r>
              <a:rPr lang="en-US" b="1" i="0" dirty="0">
                <a:solidFill>
                  <a:srgbClr val="1F2328"/>
                </a:solidFill>
                <a:effectLst/>
                <a:latin typeface="-apple-system"/>
              </a:rPr>
              <a:t>CentOS 6</a:t>
            </a:r>
            <a:r>
              <a:rPr lang="en-US" b="0" i="0" dirty="0">
                <a:solidFill>
                  <a:srgbClr val="1F2328"/>
                </a:solidFill>
                <a:effectLst/>
                <a:latin typeface="-apple-system"/>
              </a:rPr>
              <a:t> distribution</a:t>
            </a:r>
          </a:p>
          <a:p>
            <a:pPr algn="l">
              <a:buFont typeface="Arial" panose="020B0604020202020204" pitchFamily="34" charset="0"/>
              <a:buChar char="•"/>
            </a:pPr>
            <a:r>
              <a:rPr lang="en-US" b="0" i="0" dirty="0">
                <a:solidFill>
                  <a:srgbClr val="1F2328"/>
                </a:solidFill>
                <a:effectLst/>
                <a:latin typeface="-apple-system"/>
              </a:rPr>
              <a:t>Once of the key advantages of using </a:t>
            </a:r>
            <a:r>
              <a:rPr lang="en-US" b="1" i="0" dirty="0" err="1">
                <a:solidFill>
                  <a:srgbClr val="1F2328"/>
                </a:solidFill>
                <a:effectLst/>
                <a:latin typeface="-apple-system"/>
              </a:rPr>
              <a:t>systemd</a:t>
            </a:r>
            <a:r>
              <a:rPr lang="en-US" b="0" i="0" dirty="0">
                <a:solidFill>
                  <a:srgbClr val="1F2328"/>
                </a:solidFill>
                <a:effectLst/>
                <a:latin typeface="-apple-system"/>
              </a:rPr>
              <a:t> over </a:t>
            </a:r>
            <a:r>
              <a:rPr lang="en-US" b="1" i="0" dirty="0">
                <a:solidFill>
                  <a:srgbClr val="1F2328"/>
                </a:solidFill>
                <a:effectLst/>
                <a:latin typeface="-apple-system"/>
              </a:rPr>
              <a:t>system V(five) </a:t>
            </a:r>
            <a:r>
              <a:rPr lang="en-US" b="1" i="0" dirty="0" err="1">
                <a:solidFill>
                  <a:srgbClr val="1F2328"/>
                </a:solidFill>
                <a:effectLst/>
                <a:latin typeface="-apple-system"/>
              </a:rPr>
              <a:t>init</a:t>
            </a:r>
            <a:r>
              <a:rPr lang="en-US" b="0" i="0" dirty="0">
                <a:solidFill>
                  <a:srgbClr val="1F2328"/>
                </a:solidFill>
                <a:effectLst/>
                <a:latin typeface="-apple-system"/>
              </a:rPr>
              <a:t> is that it reduces the system startup time by parallelizing the startup of services.</a:t>
            </a:r>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8</a:t>
            </a:fld>
            <a:endParaRPr lang="en-US"/>
          </a:p>
        </p:txBody>
      </p:sp>
    </p:spTree>
    <p:extLst>
      <p:ext uri="{BB962C8B-B14F-4D97-AF65-F5344CB8AC3E}">
        <p14:creationId xmlns:p14="http://schemas.microsoft.com/office/powerpoint/2010/main" val="325335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To see the operation mode run in the system. Run the command </a:t>
            </a:r>
            <a:r>
              <a:rPr lang="en-US" b="1" i="0" dirty="0" err="1">
                <a:solidFill>
                  <a:srgbClr val="1F2328"/>
                </a:solidFill>
                <a:effectLst/>
                <a:latin typeface="-apple-system"/>
              </a:rPr>
              <a:t>runlevel</a:t>
            </a:r>
            <a:r>
              <a:rPr lang="en-US" b="0" i="0" dirty="0">
                <a:solidFill>
                  <a:srgbClr val="1F2328"/>
                </a:solidFill>
                <a:effectLst/>
                <a:latin typeface="-apple-system"/>
              </a:rPr>
              <a:t> from the terminal</a:t>
            </a:r>
          </a:p>
          <a:p>
            <a:pPr algn="l"/>
            <a:r>
              <a:rPr lang="en-US" b="0" i="0" dirty="0">
                <a:solidFill>
                  <a:srgbClr val="1F2328"/>
                </a:solidFill>
                <a:effectLst/>
                <a:latin typeface="-apple-system"/>
              </a:rPr>
              <a:t>$ </a:t>
            </a:r>
            <a:r>
              <a:rPr lang="en-US" b="0" i="0" dirty="0" err="1">
                <a:solidFill>
                  <a:srgbClr val="1F2328"/>
                </a:solidFill>
                <a:effectLst/>
                <a:latin typeface="-apple-system"/>
              </a:rPr>
              <a:t>runlevel</a:t>
            </a:r>
            <a:endParaRPr lang="en-US" b="0" i="0" dirty="0">
              <a:solidFill>
                <a:srgbClr val="1F2328"/>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9</a:t>
            </a:fld>
            <a:endParaRPr lang="en-US"/>
          </a:p>
        </p:txBody>
      </p:sp>
    </p:spTree>
    <p:extLst>
      <p:ext uri="{BB962C8B-B14F-4D97-AF65-F5344CB8AC3E}">
        <p14:creationId xmlns:p14="http://schemas.microsoft.com/office/powerpoint/2010/main" val="3831093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F2328"/>
                </a:solidFill>
                <a:effectLst/>
                <a:latin typeface="-apple-system"/>
              </a:rPr>
              <a:t>Special files</a:t>
            </a:r>
            <a:r>
              <a:rPr lang="en-US" b="0" i="0" dirty="0">
                <a:solidFill>
                  <a:srgbClr val="1F2328"/>
                </a:solidFill>
                <a:effectLst/>
                <a:latin typeface="-apple-system"/>
              </a:rPr>
              <a:t> are again </a:t>
            </a:r>
            <a:r>
              <a:rPr lang="en-US" b="0" i="0" dirty="0" err="1">
                <a:solidFill>
                  <a:srgbClr val="1F2328"/>
                </a:solidFill>
                <a:effectLst/>
                <a:latin typeface="-apple-system"/>
              </a:rPr>
              <a:t>catagorized</a:t>
            </a:r>
            <a:r>
              <a:rPr lang="en-US" b="0" i="0" dirty="0">
                <a:solidFill>
                  <a:srgbClr val="1F2328"/>
                </a:solidFill>
                <a:effectLst/>
                <a:latin typeface="-apple-system"/>
              </a:rPr>
              <a:t> into five other file types.</a:t>
            </a:r>
          </a:p>
          <a:p>
            <a:pPr algn="l">
              <a:buFont typeface="+mj-lt"/>
              <a:buAutoNum type="arabicPeriod"/>
            </a:pPr>
            <a:r>
              <a:rPr lang="en-US" b="0" i="0" dirty="0">
                <a:solidFill>
                  <a:srgbClr val="1F2328"/>
                </a:solidFill>
                <a:effectLst/>
                <a:latin typeface="-apple-system"/>
              </a:rPr>
              <a:t>Character Files</a:t>
            </a:r>
          </a:p>
          <a:p>
            <a:pPr marL="742950" lvl="1" indent="-285750" algn="l">
              <a:buFont typeface="+mj-lt"/>
              <a:buAutoNum type="arabicPeriod"/>
            </a:pPr>
            <a:r>
              <a:rPr lang="en-US" b="0" i="0" dirty="0">
                <a:solidFill>
                  <a:srgbClr val="1F2328"/>
                </a:solidFill>
                <a:effectLst/>
                <a:latin typeface="-apple-system"/>
              </a:rPr>
              <a:t>These files represent devices under the </a:t>
            </a:r>
            <a:r>
              <a:rPr lang="en-US" b="1" i="0" dirty="0">
                <a:solidFill>
                  <a:srgbClr val="1F2328"/>
                </a:solidFill>
                <a:effectLst/>
                <a:latin typeface="-apple-system"/>
              </a:rPr>
              <a:t>/dev</a:t>
            </a:r>
            <a:r>
              <a:rPr lang="en-US" b="0" i="0" dirty="0">
                <a:solidFill>
                  <a:srgbClr val="1F2328"/>
                </a:solidFill>
                <a:effectLst/>
                <a:latin typeface="-apple-system"/>
              </a:rPr>
              <a:t> file system.</a:t>
            </a:r>
          </a:p>
          <a:p>
            <a:pPr marL="742950" lvl="1" indent="-285750" algn="l">
              <a:buFont typeface="+mj-lt"/>
              <a:buAutoNum type="arabicPeriod"/>
            </a:pPr>
            <a:r>
              <a:rPr lang="en-US" b="0" i="0" dirty="0">
                <a:solidFill>
                  <a:srgbClr val="1F2328"/>
                </a:solidFill>
                <a:effectLst/>
                <a:latin typeface="-apple-system"/>
              </a:rPr>
              <a:t>Examples include the devices such as the </a:t>
            </a:r>
            <a:r>
              <a:rPr lang="en-US" b="1" i="0" dirty="0">
                <a:solidFill>
                  <a:srgbClr val="1F2328"/>
                </a:solidFill>
                <a:effectLst/>
                <a:latin typeface="-apple-system"/>
              </a:rPr>
              <a:t>keyboard</a:t>
            </a:r>
            <a:r>
              <a:rPr lang="en-US" b="0" i="0" dirty="0">
                <a:solidFill>
                  <a:srgbClr val="1F2328"/>
                </a:solidFill>
                <a:effectLst/>
                <a:latin typeface="-apple-system"/>
              </a:rPr>
              <a:t> and </a:t>
            </a:r>
            <a:r>
              <a:rPr lang="en-US" b="1" i="0" dirty="0">
                <a:solidFill>
                  <a:srgbClr val="1F2328"/>
                </a:solidFill>
                <a:effectLst/>
                <a:latin typeface="-apple-system"/>
              </a:rPr>
              <a:t>mouse</a:t>
            </a:r>
            <a:r>
              <a:rPr lang="en-US" b="0" i="0" dirty="0">
                <a:solidFill>
                  <a:srgbClr val="1F2328"/>
                </a:solidFill>
                <a:effectLst/>
                <a:latin typeface="-apple-system"/>
              </a:rPr>
              <a:t>.</a:t>
            </a:r>
          </a:p>
          <a:p>
            <a:pPr algn="l">
              <a:buFont typeface="+mj-lt"/>
              <a:buAutoNum type="arabicPeriod"/>
            </a:pPr>
            <a:r>
              <a:rPr lang="en-US" b="0" i="0" dirty="0">
                <a:solidFill>
                  <a:srgbClr val="1F2328"/>
                </a:solidFill>
                <a:effectLst/>
                <a:latin typeface="-apple-system"/>
              </a:rPr>
              <a:t>Block Files</a:t>
            </a:r>
          </a:p>
          <a:p>
            <a:pPr marL="742950" lvl="1" indent="-285750" algn="l">
              <a:buFont typeface="+mj-lt"/>
              <a:buAutoNum type="arabicPeriod"/>
            </a:pPr>
            <a:r>
              <a:rPr lang="en-US" b="0" i="0" dirty="0">
                <a:solidFill>
                  <a:srgbClr val="1F2328"/>
                </a:solidFill>
                <a:effectLst/>
                <a:latin typeface="-apple-system"/>
              </a:rPr>
              <a:t>These files represent block devices also located under </a:t>
            </a:r>
            <a:r>
              <a:rPr lang="en-US" b="1" i="0" dirty="0">
                <a:solidFill>
                  <a:srgbClr val="1F2328"/>
                </a:solidFill>
                <a:effectLst/>
                <a:latin typeface="-apple-system"/>
              </a:rPr>
              <a:t>/dev/</a:t>
            </a:r>
            <a:r>
              <a:rPr lang="en-US" b="0" i="0" dirty="0">
                <a:solidFill>
                  <a:srgbClr val="1F2328"/>
                </a:solidFill>
                <a:effectLst/>
                <a:latin typeface="-apple-system"/>
              </a:rPr>
              <a:t> file system.</a:t>
            </a:r>
          </a:p>
          <a:p>
            <a:pPr marL="742950" lvl="1" indent="-285750" algn="l">
              <a:buFont typeface="+mj-lt"/>
              <a:buAutoNum type="arabicPeriod"/>
            </a:pPr>
            <a:r>
              <a:rPr lang="en-US" b="0" i="0" dirty="0">
                <a:solidFill>
                  <a:srgbClr val="1F2328"/>
                </a:solidFill>
                <a:effectLst/>
                <a:latin typeface="-apple-system"/>
              </a:rPr>
              <a:t>Examples include the </a:t>
            </a:r>
            <a:r>
              <a:rPr lang="en-US" b="1" i="0" dirty="0" err="1">
                <a:solidFill>
                  <a:srgbClr val="1F2328"/>
                </a:solidFill>
                <a:effectLst/>
                <a:latin typeface="-apple-system"/>
              </a:rPr>
              <a:t>harddisks</a:t>
            </a:r>
            <a:r>
              <a:rPr lang="en-US" b="0" i="0" dirty="0">
                <a:solidFill>
                  <a:srgbClr val="1F2328"/>
                </a:solidFill>
                <a:effectLst/>
                <a:latin typeface="-apple-system"/>
              </a:rPr>
              <a:t> and </a:t>
            </a:r>
            <a:r>
              <a:rPr lang="en-US" b="1" i="0" dirty="0">
                <a:solidFill>
                  <a:srgbClr val="1F2328"/>
                </a:solidFill>
                <a:effectLst/>
                <a:latin typeface="-apple-system"/>
              </a:rPr>
              <a:t>RAM</a:t>
            </a:r>
            <a:endParaRPr lang="en-US" b="0" i="0" dirty="0">
              <a:solidFill>
                <a:srgbClr val="1F2328"/>
              </a:solidFill>
              <a:effectLst/>
              <a:latin typeface="-apple-system"/>
            </a:endParaRPr>
          </a:p>
          <a:p>
            <a:pPr algn="l">
              <a:buFont typeface="+mj-lt"/>
              <a:buAutoNum type="arabicPeriod"/>
            </a:pPr>
            <a:r>
              <a:rPr lang="en-US" b="0" i="0" dirty="0">
                <a:solidFill>
                  <a:srgbClr val="1F2328"/>
                </a:solidFill>
                <a:effectLst/>
                <a:latin typeface="-apple-system"/>
              </a:rPr>
              <a:t>Links</a:t>
            </a:r>
          </a:p>
          <a:p>
            <a:pPr marL="742950" lvl="1" indent="-285750" algn="l">
              <a:buFont typeface="+mj-lt"/>
              <a:buAutoNum type="arabicPeriod"/>
            </a:pPr>
            <a:r>
              <a:rPr lang="en-US" b="0" i="0" dirty="0">
                <a:solidFill>
                  <a:srgbClr val="1F2328"/>
                </a:solidFill>
                <a:effectLst/>
                <a:latin typeface="-apple-system"/>
              </a:rPr>
              <a:t>Links in </a:t>
            </a:r>
            <a:r>
              <a:rPr lang="en-US" b="0" i="0" dirty="0" err="1">
                <a:solidFill>
                  <a:srgbClr val="1F2328"/>
                </a:solidFill>
                <a:effectLst/>
                <a:latin typeface="-apple-system"/>
              </a:rPr>
              <a:t>linux</a:t>
            </a:r>
            <a:r>
              <a:rPr lang="en-US" b="0" i="0" dirty="0">
                <a:solidFill>
                  <a:srgbClr val="1F2328"/>
                </a:solidFill>
                <a:effectLst/>
                <a:latin typeface="-apple-system"/>
              </a:rPr>
              <a:t> is a way to associate two or more file names to the same set of file data.</a:t>
            </a:r>
          </a:p>
          <a:p>
            <a:pPr marL="742950" lvl="1" indent="-285750" algn="l">
              <a:buFont typeface="+mj-lt"/>
              <a:buAutoNum type="arabicPeriod"/>
            </a:pPr>
            <a:r>
              <a:rPr lang="en-US" b="0" i="0" dirty="0">
                <a:solidFill>
                  <a:srgbClr val="1F2328"/>
                </a:solidFill>
                <a:effectLst/>
                <a:latin typeface="-apple-system"/>
              </a:rPr>
              <a:t>There are two types of links</a:t>
            </a:r>
          </a:p>
          <a:p>
            <a:pPr marL="1143000" lvl="2" indent="-228600" algn="l">
              <a:buFont typeface="+mj-lt"/>
              <a:buAutoNum type="arabicPeriod"/>
            </a:pPr>
            <a:r>
              <a:rPr lang="en-US" b="0" i="0" dirty="0">
                <a:solidFill>
                  <a:srgbClr val="1F2328"/>
                </a:solidFill>
                <a:effectLst/>
                <a:latin typeface="-apple-system"/>
              </a:rPr>
              <a:t>The Hard Link</a:t>
            </a:r>
          </a:p>
          <a:p>
            <a:pPr marL="1143000" lvl="2" indent="-228600" algn="l">
              <a:buFont typeface="+mj-lt"/>
              <a:buAutoNum type="arabicPeriod"/>
            </a:pPr>
            <a:r>
              <a:rPr lang="en-US" b="0" i="0" dirty="0">
                <a:solidFill>
                  <a:srgbClr val="1F2328"/>
                </a:solidFill>
                <a:effectLst/>
                <a:latin typeface="-apple-system"/>
              </a:rPr>
              <a:t>The Soft Link</a:t>
            </a:r>
          </a:p>
          <a:p>
            <a:pPr algn="l">
              <a:buFont typeface="+mj-lt"/>
              <a:buAutoNum type="arabicPeriod"/>
            </a:pPr>
            <a:r>
              <a:rPr lang="en-US" b="0" i="0" dirty="0">
                <a:solidFill>
                  <a:srgbClr val="1F2328"/>
                </a:solidFill>
                <a:effectLst/>
                <a:latin typeface="-apple-system"/>
              </a:rPr>
              <a:t>Sockets</a:t>
            </a:r>
          </a:p>
          <a:p>
            <a:pPr marL="742950" lvl="1" indent="-285750" algn="l">
              <a:buFont typeface="+mj-lt"/>
              <a:buAutoNum type="arabicPeriod"/>
            </a:pPr>
            <a:r>
              <a:rPr lang="en-US" b="0" i="0" dirty="0">
                <a:solidFill>
                  <a:srgbClr val="1F2328"/>
                </a:solidFill>
                <a:effectLst/>
                <a:latin typeface="-apple-system"/>
              </a:rPr>
              <a:t>A sockets is a special file that enables the communication between two processes.</a:t>
            </a:r>
          </a:p>
          <a:p>
            <a:pPr algn="l">
              <a:buFont typeface="+mj-lt"/>
              <a:buAutoNum type="arabicPeriod"/>
            </a:pPr>
            <a:r>
              <a:rPr lang="en-US" b="0" i="0" dirty="0">
                <a:solidFill>
                  <a:srgbClr val="1F2328"/>
                </a:solidFill>
                <a:effectLst/>
                <a:latin typeface="-apple-system"/>
              </a:rPr>
              <a:t>Named Pipes</a:t>
            </a:r>
          </a:p>
          <a:p>
            <a:pPr marL="742950" lvl="1" indent="-285750" algn="l">
              <a:buFont typeface="+mj-lt"/>
              <a:buAutoNum type="arabicPeriod"/>
            </a:pPr>
            <a:r>
              <a:rPr lang="en-US" b="0" i="0" dirty="0">
                <a:solidFill>
                  <a:srgbClr val="1F2328"/>
                </a:solidFill>
                <a:effectLst/>
                <a:latin typeface="-apple-system"/>
              </a:rPr>
              <a:t>The Named Pipes is a special type of file that allows connecting one process as an input to another</a:t>
            </a:r>
          </a:p>
          <a:p>
            <a:endParaRPr lang="en-US" b="0" i="0" dirty="0">
              <a:solidFill>
                <a:srgbClr val="1F2328"/>
              </a:solidFill>
              <a:effectLst/>
              <a:latin typeface="-apple-system"/>
            </a:endParaRPr>
          </a:p>
          <a:p>
            <a:pPr algn="l"/>
            <a:r>
              <a:rPr lang="en-US" b="1" i="0" dirty="0">
                <a:solidFill>
                  <a:srgbClr val="1F2328"/>
                </a:solidFill>
                <a:effectLst/>
                <a:latin typeface="-apple-system"/>
              </a:rPr>
              <a:t>Let us now see how to identify different file types in Linux.</a:t>
            </a:r>
          </a:p>
          <a:p>
            <a:pPr algn="l"/>
            <a:r>
              <a:rPr lang="en-US" b="0" i="0" dirty="0">
                <a:solidFill>
                  <a:srgbClr val="1F2328"/>
                </a:solidFill>
                <a:effectLst/>
                <a:latin typeface="-apple-system"/>
              </a:rPr>
              <a:t>One way to identify a file type is by making use of the </a:t>
            </a:r>
            <a:r>
              <a:rPr lang="en-US" b="1" i="0" dirty="0">
                <a:solidFill>
                  <a:srgbClr val="1F2328"/>
                </a:solidFill>
                <a:effectLst/>
                <a:latin typeface="-apple-system"/>
              </a:rPr>
              <a:t>file</a:t>
            </a:r>
            <a:r>
              <a:rPr lang="en-US" b="0" i="0" dirty="0">
                <a:solidFill>
                  <a:srgbClr val="1F2328"/>
                </a:solidFill>
                <a:effectLst/>
                <a:latin typeface="-apple-system"/>
              </a:rPr>
              <a:t> command.</a:t>
            </a:r>
          </a:p>
          <a:p>
            <a:pPr algn="l"/>
            <a:r>
              <a:rPr lang="en-US" b="0" i="0" dirty="0">
                <a:solidFill>
                  <a:srgbClr val="1F2328"/>
                </a:solidFill>
                <a:effectLst/>
                <a:latin typeface="-apple-system"/>
              </a:rPr>
              <a:t>$ file /home/</a:t>
            </a:r>
            <a:r>
              <a:rPr lang="en-US" b="0" i="0" dirty="0" err="1">
                <a:solidFill>
                  <a:srgbClr val="1F2328"/>
                </a:solidFill>
                <a:effectLst/>
                <a:latin typeface="-apple-system"/>
              </a:rPr>
              <a:t>michael</a:t>
            </a:r>
            <a:r>
              <a:rPr lang="en-US" b="0" i="0" dirty="0">
                <a:solidFill>
                  <a:srgbClr val="1F2328"/>
                </a:solidFill>
                <a:effectLst/>
                <a:latin typeface="-apple-system"/>
              </a:rPr>
              <a:t> $ </a:t>
            </a:r>
            <a:r>
              <a:rPr lang="en-US" b="0" i="0" dirty="0" err="1">
                <a:solidFill>
                  <a:srgbClr val="1F2328"/>
                </a:solidFill>
                <a:effectLst/>
                <a:latin typeface="-apple-system"/>
              </a:rPr>
              <a:t>flle</a:t>
            </a:r>
            <a:r>
              <a:rPr lang="en-US" b="0" i="0" dirty="0">
                <a:solidFill>
                  <a:srgbClr val="1F2328"/>
                </a:solidFill>
                <a:effectLst/>
                <a:latin typeface="-apple-system"/>
              </a:rPr>
              <a:t> bash-script.sh $ file insync1000.sock $ file /home/</a:t>
            </a:r>
            <a:r>
              <a:rPr lang="en-US" b="0" i="0" dirty="0" err="1">
                <a:solidFill>
                  <a:srgbClr val="1F2328"/>
                </a:solidFill>
                <a:effectLst/>
                <a:latin typeface="-apple-system"/>
              </a:rPr>
              <a:t>michael</a:t>
            </a:r>
            <a:r>
              <a:rPr lang="en-US" b="0" i="0" dirty="0">
                <a:solidFill>
                  <a:srgbClr val="1F2328"/>
                </a:solidFill>
                <a:effectLst/>
                <a:latin typeface="-apple-system"/>
              </a:rPr>
              <a:t>/bash-script</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Another way to identify a file type is by making use of the </a:t>
            </a:r>
            <a:r>
              <a:rPr lang="en-US" b="1" i="0" dirty="0">
                <a:solidFill>
                  <a:srgbClr val="1F2328"/>
                </a:solidFill>
                <a:effectLst/>
                <a:latin typeface="-apple-system"/>
              </a:rPr>
              <a:t>ls -</a:t>
            </a:r>
            <a:r>
              <a:rPr lang="en-US" b="1" i="0" dirty="0" err="1">
                <a:solidFill>
                  <a:srgbClr val="1F2328"/>
                </a:solidFill>
                <a:effectLst/>
                <a:latin typeface="-apple-system"/>
              </a:rPr>
              <a:t>ld</a:t>
            </a:r>
            <a:r>
              <a:rPr lang="en-US" b="0" i="0" dirty="0">
                <a:solidFill>
                  <a:srgbClr val="1F2328"/>
                </a:solidFill>
                <a:effectLst/>
                <a:latin typeface="-apple-system"/>
              </a:rPr>
              <a:t> command</a:t>
            </a:r>
          </a:p>
          <a:p>
            <a:pPr algn="l"/>
            <a:r>
              <a:rPr lang="en-US" b="0" i="0" dirty="0">
                <a:solidFill>
                  <a:srgbClr val="1F2328"/>
                </a:solidFill>
                <a:effectLst/>
                <a:latin typeface="-apple-system"/>
              </a:rPr>
              <a:t>ls -</a:t>
            </a:r>
            <a:r>
              <a:rPr lang="en-US" b="0" i="0" dirty="0" err="1">
                <a:solidFill>
                  <a:srgbClr val="1F2328"/>
                </a:solidFill>
                <a:effectLst/>
                <a:latin typeface="-apple-system"/>
              </a:rPr>
              <a:t>ld</a:t>
            </a:r>
            <a:r>
              <a:rPr lang="en-US" b="0" i="0" dirty="0">
                <a:solidFill>
                  <a:srgbClr val="1F2328"/>
                </a:solidFill>
                <a:effectLst/>
                <a:latin typeface="-apple-system"/>
              </a:rPr>
              <a:t> /home/</a:t>
            </a:r>
            <a:r>
              <a:rPr lang="en-US" b="0" i="0" dirty="0" err="1">
                <a:solidFill>
                  <a:srgbClr val="1F2328"/>
                </a:solidFill>
                <a:effectLst/>
                <a:latin typeface="-apple-system"/>
              </a:rPr>
              <a:t>michael</a:t>
            </a:r>
            <a:r>
              <a:rPr lang="en-US" b="0" i="0" dirty="0">
                <a:solidFill>
                  <a:srgbClr val="1F2328"/>
                </a:solidFill>
                <a:effectLst/>
                <a:latin typeface="-apple-system"/>
              </a:rPr>
              <a:t> ls -l basg-script.sh</a:t>
            </a:r>
          </a:p>
          <a:p>
            <a:pPr algn="l"/>
            <a:endParaRPr lang="en-US" b="0" i="0" dirty="0">
              <a:solidFill>
                <a:srgbClr val="1F2328"/>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F07CB064-F45B-42A9-9384-5C9F1F7EE158}" type="slidenum">
              <a:rPr lang="en-US" smtClean="0"/>
              <a:t>10</a:t>
            </a:fld>
            <a:endParaRPr lang="en-US"/>
          </a:p>
        </p:txBody>
      </p:sp>
    </p:spTree>
    <p:extLst>
      <p:ext uri="{BB962C8B-B14F-4D97-AF65-F5344CB8AC3E}">
        <p14:creationId xmlns:p14="http://schemas.microsoft.com/office/powerpoint/2010/main" val="1236822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699B-E172-4D85-836C-4286E86DDD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BDC1B8-36AE-4E0B-8B8F-E060EC8CD5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D2959A-55ED-4DBB-B72C-BCE85BC632D8}"/>
              </a:ext>
            </a:extLst>
          </p:cNvPr>
          <p:cNvSpPr>
            <a:spLocks noGrp="1"/>
          </p:cNvSpPr>
          <p:nvPr>
            <p:ph type="dt" sz="half" idx="10"/>
          </p:nvPr>
        </p:nvSpPr>
        <p:spPr/>
        <p:txBody>
          <a:bodyPr/>
          <a:lstStyle/>
          <a:p>
            <a:fld id="{C4A1DDF2-1B22-44BC-ACD7-4E70FB742486}" type="datetimeFigureOut">
              <a:rPr lang="en-US" smtClean="0"/>
              <a:t>4/28/2023</a:t>
            </a:fld>
            <a:endParaRPr lang="en-US"/>
          </a:p>
        </p:txBody>
      </p:sp>
      <p:sp>
        <p:nvSpPr>
          <p:cNvPr id="5" name="Footer Placeholder 4">
            <a:extLst>
              <a:ext uri="{FF2B5EF4-FFF2-40B4-BE49-F238E27FC236}">
                <a16:creationId xmlns:a16="http://schemas.microsoft.com/office/drawing/2014/main" id="{87EF2EFF-E60B-42D8-9D7B-46DF301D4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27FAD-ADF9-4711-82F3-A2811BC73C15}"/>
              </a:ext>
            </a:extLst>
          </p:cNvPr>
          <p:cNvSpPr>
            <a:spLocks noGrp="1"/>
          </p:cNvSpPr>
          <p:nvPr>
            <p:ph type="sldNum" sz="quarter" idx="12"/>
          </p:nvPr>
        </p:nvSpPr>
        <p:spPr/>
        <p:txBody>
          <a:bodyPr/>
          <a:lstStyle/>
          <a:p>
            <a:fld id="{54729BEB-18FF-4858-87F2-76D34BBB5DA4}" type="slidenum">
              <a:rPr lang="en-US" smtClean="0"/>
              <a:t>‹#›</a:t>
            </a:fld>
            <a:endParaRPr lang="en-US"/>
          </a:p>
        </p:txBody>
      </p:sp>
    </p:spTree>
    <p:extLst>
      <p:ext uri="{BB962C8B-B14F-4D97-AF65-F5344CB8AC3E}">
        <p14:creationId xmlns:p14="http://schemas.microsoft.com/office/powerpoint/2010/main" val="1405509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338D-DBD5-45EF-80C7-AD5F905661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D9220C-5D93-4A56-B185-0F586AEEC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41989-ACC2-48AC-9C8F-5ADDF53C1A95}"/>
              </a:ext>
            </a:extLst>
          </p:cNvPr>
          <p:cNvSpPr>
            <a:spLocks noGrp="1"/>
          </p:cNvSpPr>
          <p:nvPr>
            <p:ph type="dt" sz="half" idx="10"/>
          </p:nvPr>
        </p:nvSpPr>
        <p:spPr/>
        <p:txBody>
          <a:bodyPr/>
          <a:lstStyle/>
          <a:p>
            <a:fld id="{C4A1DDF2-1B22-44BC-ACD7-4E70FB742486}" type="datetimeFigureOut">
              <a:rPr lang="en-US" smtClean="0"/>
              <a:t>4/28/2023</a:t>
            </a:fld>
            <a:endParaRPr lang="en-US"/>
          </a:p>
        </p:txBody>
      </p:sp>
      <p:sp>
        <p:nvSpPr>
          <p:cNvPr id="5" name="Footer Placeholder 4">
            <a:extLst>
              <a:ext uri="{FF2B5EF4-FFF2-40B4-BE49-F238E27FC236}">
                <a16:creationId xmlns:a16="http://schemas.microsoft.com/office/drawing/2014/main" id="{9144F933-5D57-4145-90F1-CDB905703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A2717-B6AA-429B-96BF-FC65D21C7B31}"/>
              </a:ext>
            </a:extLst>
          </p:cNvPr>
          <p:cNvSpPr>
            <a:spLocks noGrp="1"/>
          </p:cNvSpPr>
          <p:nvPr>
            <p:ph type="sldNum" sz="quarter" idx="12"/>
          </p:nvPr>
        </p:nvSpPr>
        <p:spPr/>
        <p:txBody>
          <a:bodyPr/>
          <a:lstStyle/>
          <a:p>
            <a:fld id="{54729BEB-18FF-4858-87F2-76D34BBB5DA4}" type="slidenum">
              <a:rPr lang="en-US" smtClean="0"/>
              <a:t>‹#›</a:t>
            </a:fld>
            <a:endParaRPr lang="en-US"/>
          </a:p>
        </p:txBody>
      </p:sp>
    </p:spTree>
    <p:extLst>
      <p:ext uri="{BB962C8B-B14F-4D97-AF65-F5344CB8AC3E}">
        <p14:creationId xmlns:p14="http://schemas.microsoft.com/office/powerpoint/2010/main" val="2895578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8509DC-E87E-4DBD-AB96-35D6536F6D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948AEF-6F71-4F6F-9CB9-5133600A61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C4945-B93D-4B9E-BC35-0DC6C5B6D322}"/>
              </a:ext>
            </a:extLst>
          </p:cNvPr>
          <p:cNvSpPr>
            <a:spLocks noGrp="1"/>
          </p:cNvSpPr>
          <p:nvPr>
            <p:ph type="dt" sz="half" idx="10"/>
          </p:nvPr>
        </p:nvSpPr>
        <p:spPr/>
        <p:txBody>
          <a:bodyPr/>
          <a:lstStyle/>
          <a:p>
            <a:fld id="{C4A1DDF2-1B22-44BC-ACD7-4E70FB742486}" type="datetimeFigureOut">
              <a:rPr lang="en-US" smtClean="0"/>
              <a:t>4/28/2023</a:t>
            </a:fld>
            <a:endParaRPr lang="en-US"/>
          </a:p>
        </p:txBody>
      </p:sp>
      <p:sp>
        <p:nvSpPr>
          <p:cNvPr id="5" name="Footer Placeholder 4">
            <a:extLst>
              <a:ext uri="{FF2B5EF4-FFF2-40B4-BE49-F238E27FC236}">
                <a16:creationId xmlns:a16="http://schemas.microsoft.com/office/drawing/2014/main" id="{7DEB4C6C-207D-4ED3-8D1B-2F7B6BFC7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9EC0EF-08A0-46E9-A25C-20DF780D58F5}"/>
              </a:ext>
            </a:extLst>
          </p:cNvPr>
          <p:cNvSpPr>
            <a:spLocks noGrp="1"/>
          </p:cNvSpPr>
          <p:nvPr>
            <p:ph type="sldNum" sz="quarter" idx="12"/>
          </p:nvPr>
        </p:nvSpPr>
        <p:spPr/>
        <p:txBody>
          <a:bodyPr/>
          <a:lstStyle/>
          <a:p>
            <a:fld id="{54729BEB-18FF-4858-87F2-76D34BBB5DA4}" type="slidenum">
              <a:rPr lang="en-US" smtClean="0"/>
              <a:t>‹#›</a:t>
            </a:fld>
            <a:endParaRPr lang="en-US"/>
          </a:p>
        </p:txBody>
      </p:sp>
    </p:spTree>
    <p:extLst>
      <p:ext uri="{BB962C8B-B14F-4D97-AF65-F5344CB8AC3E}">
        <p14:creationId xmlns:p14="http://schemas.microsoft.com/office/powerpoint/2010/main" val="71898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F89C2-AE53-431C-99D6-4B0E181C86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067B2-BAC0-4AE6-9129-7DF4029613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616AB-5D33-45CC-9B7D-6F44F6910AB7}"/>
              </a:ext>
            </a:extLst>
          </p:cNvPr>
          <p:cNvSpPr>
            <a:spLocks noGrp="1"/>
          </p:cNvSpPr>
          <p:nvPr>
            <p:ph type="dt" sz="half" idx="10"/>
          </p:nvPr>
        </p:nvSpPr>
        <p:spPr/>
        <p:txBody>
          <a:bodyPr/>
          <a:lstStyle/>
          <a:p>
            <a:fld id="{C4A1DDF2-1B22-44BC-ACD7-4E70FB742486}" type="datetimeFigureOut">
              <a:rPr lang="en-US" smtClean="0"/>
              <a:t>4/28/2023</a:t>
            </a:fld>
            <a:endParaRPr lang="en-US"/>
          </a:p>
        </p:txBody>
      </p:sp>
      <p:sp>
        <p:nvSpPr>
          <p:cNvPr id="5" name="Footer Placeholder 4">
            <a:extLst>
              <a:ext uri="{FF2B5EF4-FFF2-40B4-BE49-F238E27FC236}">
                <a16:creationId xmlns:a16="http://schemas.microsoft.com/office/drawing/2014/main" id="{A258A30E-8D67-45E9-A97D-6B947027F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1B074-47EE-4137-B635-C29589450F77}"/>
              </a:ext>
            </a:extLst>
          </p:cNvPr>
          <p:cNvSpPr>
            <a:spLocks noGrp="1"/>
          </p:cNvSpPr>
          <p:nvPr>
            <p:ph type="sldNum" sz="quarter" idx="12"/>
          </p:nvPr>
        </p:nvSpPr>
        <p:spPr/>
        <p:txBody>
          <a:bodyPr/>
          <a:lstStyle/>
          <a:p>
            <a:fld id="{54729BEB-18FF-4858-87F2-76D34BBB5DA4}" type="slidenum">
              <a:rPr lang="en-US" smtClean="0"/>
              <a:t>‹#›</a:t>
            </a:fld>
            <a:endParaRPr lang="en-US"/>
          </a:p>
        </p:txBody>
      </p:sp>
    </p:spTree>
    <p:extLst>
      <p:ext uri="{BB962C8B-B14F-4D97-AF65-F5344CB8AC3E}">
        <p14:creationId xmlns:p14="http://schemas.microsoft.com/office/powerpoint/2010/main" val="696252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1EA4-4838-4EB0-9F26-5B1AF41F01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91AEF4-5A8E-4DFE-9F3F-ED3158461F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F77F5C-46B8-400B-911F-3A4FEF1C88E3}"/>
              </a:ext>
            </a:extLst>
          </p:cNvPr>
          <p:cNvSpPr>
            <a:spLocks noGrp="1"/>
          </p:cNvSpPr>
          <p:nvPr>
            <p:ph type="dt" sz="half" idx="10"/>
          </p:nvPr>
        </p:nvSpPr>
        <p:spPr/>
        <p:txBody>
          <a:bodyPr/>
          <a:lstStyle/>
          <a:p>
            <a:fld id="{C4A1DDF2-1B22-44BC-ACD7-4E70FB742486}" type="datetimeFigureOut">
              <a:rPr lang="en-US" smtClean="0"/>
              <a:t>4/28/2023</a:t>
            </a:fld>
            <a:endParaRPr lang="en-US"/>
          </a:p>
        </p:txBody>
      </p:sp>
      <p:sp>
        <p:nvSpPr>
          <p:cNvPr id="5" name="Footer Placeholder 4">
            <a:extLst>
              <a:ext uri="{FF2B5EF4-FFF2-40B4-BE49-F238E27FC236}">
                <a16:creationId xmlns:a16="http://schemas.microsoft.com/office/drawing/2014/main" id="{113F986F-F60C-43A0-95CA-601CA0294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EC3D7-30F9-4D17-907D-25083F264364}"/>
              </a:ext>
            </a:extLst>
          </p:cNvPr>
          <p:cNvSpPr>
            <a:spLocks noGrp="1"/>
          </p:cNvSpPr>
          <p:nvPr>
            <p:ph type="sldNum" sz="quarter" idx="12"/>
          </p:nvPr>
        </p:nvSpPr>
        <p:spPr/>
        <p:txBody>
          <a:bodyPr/>
          <a:lstStyle/>
          <a:p>
            <a:fld id="{54729BEB-18FF-4858-87F2-76D34BBB5DA4}" type="slidenum">
              <a:rPr lang="en-US" smtClean="0"/>
              <a:t>‹#›</a:t>
            </a:fld>
            <a:endParaRPr lang="en-US"/>
          </a:p>
        </p:txBody>
      </p:sp>
    </p:spTree>
    <p:extLst>
      <p:ext uri="{BB962C8B-B14F-4D97-AF65-F5344CB8AC3E}">
        <p14:creationId xmlns:p14="http://schemas.microsoft.com/office/powerpoint/2010/main" val="2712849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F6213-A466-48CF-90DB-83BC428456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11A06F-16EF-44CB-96E2-A2FDF7A0A5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CEDAB4-08C1-44ED-9EFA-1DE8B3BF2B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C2C700-2E9C-44A4-A038-AE8BCE1C550E}"/>
              </a:ext>
            </a:extLst>
          </p:cNvPr>
          <p:cNvSpPr>
            <a:spLocks noGrp="1"/>
          </p:cNvSpPr>
          <p:nvPr>
            <p:ph type="dt" sz="half" idx="10"/>
          </p:nvPr>
        </p:nvSpPr>
        <p:spPr/>
        <p:txBody>
          <a:bodyPr/>
          <a:lstStyle/>
          <a:p>
            <a:fld id="{C4A1DDF2-1B22-44BC-ACD7-4E70FB742486}" type="datetimeFigureOut">
              <a:rPr lang="en-US" smtClean="0"/>
              <a:t>4/28/2023</a:t>
            </a:fld>
            <a:endParaRPr lang="en-US"/>
          </a:p>
        </p:txBody>
      </p:sp>
      <p:sp>
        <p:nvSpPr>
          <p:cNvPr id="6" name="Footer Placeholder 5">
            <a:extLst>
              <a:ext uri="{FF2B5EF4-FFF2-40B4-BE49-F238E27FC236}">
                <a16:creationId xmlns:a16="http://schemas.microsoft.com/office/drawing/2014/main" id="{10443028-273F-48B7-B06A-7EEE96939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17270-54AB-4F03-B963-E627DE556553}"/>
              </a:ext>
            </a:extLst>
          </p:cNvPr>
          <p:cNvSpPr>
            <a:spLocks noGrp="1"/>
          </p:cNvSpPr>
          <p:nvPr>
            <p:ph type="sldNum" sz="quarter" idx="12"/>
          </p:nvPr>
        </p:nvSpPr>
        <p:spPr/>
        <p:txBody>
          <a:bodyPr/>
          <a:lstStyle/>
          <a:p>
            <a:fld id="{54729BEB-18FF-4858-87F2-76D34BBB5DA4}" type="slidenum">
              <a:rPr lang="en-US" smtClean="0"/>
              <a:t>‹#›</a:t>
            </a:fld>
            <a:endParaRPr lang="en-US"/>
          </a:p>
        </p:txBody>
      </p:sp>
    </p:spTree>
    <p:extLst>
      <p:ext uri="{BB962C8B-B14F-4D97-AF65-F5344CB8AC3E}">
        <p14:creationId xmlns:p14="http://schemas.microsoft.com/office/powerpoint/2010/main" val="1704538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D2E13-41C4-4089-A3A6-7756142494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DA59BC-8FB6-40B8-97ED-061B1F589A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2B3019-FAE0-4486-BDE0-C08FD368DF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2BCEA3-EDE0-4693-9114-603C4A0D61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C0D8BB-04E0-4BF4-B1D9-E76764F73C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880838-8FBD-47EC-9EF9-CECCD360E711}"/>
              </a:ext>
            </a:extLst>
          </p:cNvPr>
          <p:cNvSpPr>
            <a:spLocks noGrp="1"/>
          </p:cNvSpPr>
          <p:nvPr>
            <p:ph type="dt" sz="half" idx="10"/>
          </p:nvPr>
        </p:nvSpPr>
        <p:spPr/>
        <p:txBody>
          <a:bodyPr/>
          <a:lstStyle/>
          <a:p>
            <a:fld id="{C4A1DDF2-1B22-44BC-ACD7-4E70FB742486}" type="datetimeFigureOut">
              <a:rPr lang="en-US" smtClean="0"/>
              <a:t>4/28/2023</a:t>
            </a:fld>
            <a:endParaRPr lang="en-US"/>
          </a:p>
        </p:txBody>
      </p:sp>
      <p:sp>
        <p:nvSpPr>
          <p:cNvPr id="8" name="Footer Placeholder 7">
            <a:extLst>
              <a:ext uri="{FF2B5EF4-FFF2-40B4-BE49-F238E27FC236}">
                <a16:creationId xmlns:a16="http://schemas.microsoft.com/office/drawing/2014/main" id="{BCB87B7F-F4BF-4E2C-AE29-2E7DADF800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AF31F2-6ED4-4A2D-8FAF-CE5A995B8E0D}"/>
              </a:ext>
            </a:extLst>
          </p:cNvPr>
          <p:cNvSpPr>
            <a:spLocks noGrp="1"/>
          </p:cNvSpPr>
          <p:nvPr>
            <p:ph type="sldNum" sz="quarter" idx="12"/>
          </p:nvPr>
        </p:nvSpPr>
        <p:spPr/>
        <p:txBody>
          <a:bodyPr/>
          <a:lstStyle/>
          <a:p>
            <a:fld id="{54729BEB-18FF-4858-87F2-76D34BBB5DA4}" type="slidenum">
              <a:rPr lang="en-US" smtClean="0"/>
              <a:t>‹#›</a:t>
            </a:fld>
            <a:endParaRPr lang="en-US"/>
          </a:p>
        </p:txBody>
      </p:sp>
    </p:spTree>
    <p:extLst>
      <p:ext uri="{BB962C8B-B14F-4D97-AF65-F5344CB8AC3E}">
        <p14:creationId xmlns:p14="http://schemas.microsoft.com/office/powerpoint/2010/main" val="726004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63DD-142D-45C2-8023-629E0457C4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32E2CD-AE71-4186-8433-5A5F5FB4A452}"/>
              </a:ext>
            </a:extLst>
          </p:cNvPr>
          <p:cNvSpPr>
            <a:spLocks noGrp="1"/>
          </p:cNvSpPr>
          <p:nvPr>
            <p:ph type="dt" sz="half" idx="10"/>
          </p:nvPr>
        </p:nvSpPr>
        <p:spPr/>
        <p:txBody>
          <a:bodyPr/>
          <a:lstStyle/>
          <a:p>
            <a:fld id="{C4A1DDF2-1B22-44BC-ACD7-4E70FB742486}" type="datetimeFigureOut">
              <a:rPr lang="en-US" smtClean="0"/>
              <a:t>4/28/2023</a:t>
            </a:fld>
            <a:endParaRPr lang="en-US"/>
          </a:p>
        </p:txBody>
      </p:sp>
      <p:sp>
        <p:nvSpPr>
          <p:cNvPr id="4" name="Footer Placeholder 3">
            <a:extLst>
              <a:ext uri="{FF2B5EF4-FFF2-40B4-BE49-F238E27FC236}">
                <a16:creationId xmlns:a16="http://schemas.microsoft.com/office/drawing/2014/main" id="{6B2B34D7-C9A7-41E8-B1EE-88957DB4C4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199EB0-1241-4C79-AEA4-E96008836863}"/>
              </a:ext>
            </a:extLst>
          </p:cNvPr>
          <p:cNvSpPr>
            <a:spLocks noGrp="1"/>
          </p:cNvSpPr>
          <p:nvPr>
            <p:ph type="sldNum" sz="quarter" idx="12"/>
          </p:nvPr>
        </p:nvSpPr>
        <p:spPr/>
        <p:txBody>
          <a:bodyPr/>
          <a:lstStyle/>
          <a:p>
            <a:fld id="{54729BEB-18FF-4858-87F2-76D34BBB5DA4}" type="slidenum">
              <a:rPr lang="en-US" smtClean="0"/>
              <a:t>‹#›</a:t>
            </a:fld>
            <a:endParaRPr lang="en-US"/>
          </a:p>
        </p:txBody>
      </p:sp>
    </p:spTree>
    <p:extLst>
      <p:ext uri="{BB962C8B-B14F-4D97-AF65-F5344CB8AC3E}">
        <p14:creationId xmlns:p14="http://schemas.microsoft.com/office/powerpoint/2010/main" val="218945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F44673-5B7F-402F-80D3-038A4041BE73}"/>
              </a:ext>
            </a:extLst>
          </p:cNvPr>
          <p:cNvSpPr>
            <a:spLocks noGrp="1"/>
          </p:cNvSpPr>
          <p:nvPr>
            <p:ph type="dt" sz="half" idx="10"/>
          </p:nvPr>
        </p:nvSpPr>
        <p:spPr/>
        <p:txBody>
          <a:bodyPr/>
          <a:lstStyle/>
          <a:p>
            <a:fld id="{C4A1DDF2-1B22-44BC-ACD7-4E70FB742486}" type="datetimeFigureOut">
              <a:rPr lang="en-US" smtClean="0"/>
              <a:t>4/28/2023</a:t>
            </a:fld>
            <a:endParaRPr lang="en-US"/>
          </a:p>
        </p:txBody>
      </p:sp>
      <p:sp>
        <p:nvSpPr>
          <p:cNvPr id="3" name="Footer Placeholder 2">
            <a:extLst>
              <a:ext uri="{FF2B5EF4-FFF2-40B4-BE49-F238E27FC236}">
                <a16:creationId xmlns:a16="http://schemas.microsoft.com/office/drawing/2014/main" id="{E1E1034B-C9BC-48F4-A5E9-46DAAE0BE5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605520-161A-4D5F-A2A0-74E8D4F78F7E}"/>
              </a:ext>
            </a:extLst>
          </p:cNvPr>
          <p:cNvSpPr>
            <a:spLocks noGrp="1"/>
          </p:cNvSpPr>
          <p:nvPr>
            <p:ph type="sldNum" sz="quarter" idx="12"/>
          </p:nvPr>
        </p:nvSpPr>
        <p:spPr/>
        <p:txBody>
          <a:bodyPr/>
          <a:lstStyle/>
          <a:p>
            <a:fld id="{54729BEB-18FF-4858-87F2-76D34BBB5DA4}" type="slidenum">
              <a:rPr lang="en-US" smtClean="0"/>
              <a:t>‹#›</a:t>
            </a:fld>
            <a:endParaRPr lang="en-US"/>
          </a:p>
        </p:txBody>
      </p:sp>
    </p:spTree>
    <p:extLst>
      <p:ext uri="{BB962C8B-B14F-4D97-AF65-F5344CB8AC3E}">
        <p14:creationId xmlns:p14="http://schemas.microsoft.com/office/powerpoint/2010/main" val="99500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78DBB-C217-47D7-BCB3-A5063E7EA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72C6E0-EB51-436D-9C39-DDC6A53708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332504-491F-440B-B39A-CD882E687B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AEEB7-F2B1-4CDA-931E-9AD79F6F2256}"/>
              </a:ext>
            </a:extLst>
          </p:cNvPr>
          <p:cNvSpPr>
            <a:spLocks noGrp="1"/>
          </p:cNvSpPr>
          <p:nvPr>
            <p:ph type="dt" sz="half" idx="10"/>
          </p:nvPr>
        </p:nvSpPr>
        <p:spPr/>
        <p:txBody>
          <a:bodyPr/>
          <a:lstStyle/>
          <a:p>
            <a:fld id="{C4A1DDF2-1B22-44BC-ACD7-4E70FB742486}" type="datetimeFigureOut">
              <a:rPr lang="en-US" smtClean="0"/>
              <a:t>4/28/2023</a:t>
            </a:fld>
            <a:endParaRPr lang="en-US"/>
          </a:p>
        </p:txBody>
      </p:sp>
      <p:sp>
        <p:nvSpPr>
          <p:cNvPr id="6" name="Footer Placeholder 5">
            <a:extLst>
              <a:ext uri="{FF2B5EF4-FFF2-40B4-BE49-F238E27FC236}">
                <a16:creationId xmlns:a16="http://schemas.microsoft.com/office/drawing/2014/main" id="{9D999F4A-9A3D-4D18-A244-E1A764A6E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E17D89-A86E-49CA-A61D-695CE972F1E0}"/>
              </a:ext>
            </a:extLst>
          </p:cNvPr>
          <p:cNvSpPr>
            <a:spLocks noGrp="1"/>
          </p:cNvSpPr>
          <p:nvPr>
            <p:ph type="sldNum" sz="quarter" idx="12"/>
          </p:nvPr>
        </p:nvSpPr>
        <p:spPr/>
        <p:txBody>
          <a:bodyPr/>
          <a:lstStyle/>
          <a:p>
            <a:fld id="{54729BEB-18FF-4858-87F2-76D34BBB5DA4}" type="slidenum">
              <a:rPr lang="en-US" smtClean="0"/>
              <a:t>‹#›</a:t>
            </a:fld>
            <a:endParaRPr lang="en-US"/>
          </a:p>
        </p:txBody>
      </p:sp>
    </p:spTree>
    <p:extLst>
      <p:ext uri="{BB962C8B-B14F-4D97-AF65-F5344CB8AC3E}">
        <p14:creationId xmlns:p14="http://schemas.microsoft.com/office/powerpoint/2010/main" val="96575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A5CA-B9D9-418C-AFE5-98CBB5588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1A4F21-73D7-4DFB-8C0C-80840BEC51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64DF62-2ABE-4F03-90A0-0AFC3467F1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F6602-E5D8-4254-8F1A-834E90B6581C}"/>
              </a:ext>
            </a:extLst>
          </p:cNvPr>
          <p:cNvSpPr>
            <a:spLocks noGrp="1"/>
          </p:cNvSpPr>
          <p:nvPr>
            <p:ph type="dt" sz="half" idx="10"/>
          </p:nvPr>
        </p:nvSpPr>
        <p:spPr/>
        <p:txBody>
          <a:bodyPr/>
          <a:lstStyle/>
          <a:p>
            <a:fld id="{C4A1DDF2-1B22-44BC-ACD7-4E70FB742486}" type="datetimeFigureOut">
              <a:rPr lang="en-US" smtClean="0"/>
              <a:t>4/28/2023</a:t>
            </a:fld>
            <a:endParaRPr lang="en-US"/>
          </a:p>
        </p:txBody>
      </p:sp>
      <p:sp>
        <p:nvSpPr>
          <p:cNvPr id="6" name="Footer Placeholder 5">
            <a:extLst>
              <a:ext uri="{FF2B5EF4-FFF2-40B4-BE49-F238E27FC236}">
                <a16:creationId xmlns:a16="http://schemas.microsoft.com/office/drawing/2014/main" id="{1823907B-03E5-4C94-AAC1-0DB3F348E4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D12DB2-D2B3-4680-8D59-D60C3A3C7665}"/>
              </a:ext>
            </a:extLst>
          </p:cNvPr>
          <p:cNvSpPr>
            <a:spLocks noGrp="1"/>
          </p:cNvSpPr>
          <p:nvPr>
            <p:ph type="sldNum" sz="quarter" idx="12"/>
          </p:nvPr>
        </p:nvSpPr>
        <p:spPr/>
        <p:txBody>
          <a:bodyPr/>
          <a:lstStyle/>
          <a:p>
            <a:fld id="{54729BEB-18FF-4858-87F2-76D34BBB5DA4}" type="slidenum">
              <a:rPr lang="en-US" smtClean="0"/>
              <a:t>‹#›</a:t>
            </a:fld>
            <a:endParaRPr lang="en-US"/>
          </a:p>
        </p:txBody>
      </p:sp>
    </p:spTree>
    <p:extLst>
      <p:ext uri="{BB962C8B-B14F-4D97-AF65-F5344CB8AC3E}">
        <p14:creationId xmlns:p14="http://schemas.microsoft.com/office/powerpoint/2010/main" val="2996329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06036-37DF-4E7D-B563-4BD954BA5D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A16B0E-5B14-40F5-9C19-5252A4146D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20F165-B4ED-4ADD-809E-1DF25A9FA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1DDF2-1B22-44BC-ACD7-4E70FB742486}" type="datetimeFigureOut">
              <a:rPr lang="en-US" smtClean="0"/>
              <a:t>4/28/2023</a:t>
            </a:fld>
            <a:endParaRPr lang="en-US"/>
          </a:p>
        </p:txBody>
      </p:sp>
      <p:sp>
        <p:nvSpPr>
          <p:cNvPr id="5" name="Footer Placeholder 4">
            <a:extLst>
              <a:ext uri="{FF2B5EF4-FFF2-40B4-BE49-F238E27FC236}">
                <a16:creationId xmlns:a16="http://schemas.microsoft.com/office/drawing/2014/main" id="{4A4A5591-D167-4CC7-A7DA-2BD1946A38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D26E97-1607-4DFC-B737-4BAFA199AD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29BEB-18FF-4858-87F2-76D34BBB5DA4}" type="slidenum">
              <a:rPr lang="en-US" smtClean="0"/>
              <a:t>‹#›</a:t>
            </a:fld>
            <a:endParaRPr lang="en-US"/>
          </a:p>
        </p:txBody>
      </p:sp>
    </p:spTree>
    <p:extLst>
      <p:ext uri="{BB962C8B-B14F-4D97-AF65-F5344CB8AC3E}">
        <p14:creationId xmlns:p14="http://schemas.microsoft.com/office/powerpoint/2010/main" val="3635900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B8D77-B20A-44B7-A50B-93ABE54E126D}"/>
              </a:ext>
            </a:extLst>
          </p:cNvPr>
          <p:cNvSpPr>
            <a:spLocks noGrp="1"/>
          </p:cNvSpPr>
          <p:nvPr>
            <p:ph type="ctrTitle"/>
          </p:nvPr>
        </p:nvSpPr>
        <p:spPr/>
        <p:txBody>
          <a:bodyPr/>
          <a:lstStyle/>
          <a:p>
            <a:r>
              <a:rPr lang="en-US" dirty="0"/>
              <a:t>Linux Basics</a:t>
            </a:r>
          </a:p>
        </p:txBody>
      </p:sp>
      <p:sp>
        <p:nvSpPr>
          <p:cNvPr id="3" name="Subtitle 2">
            <a:extLst>
              <a:ext uri="{FF2B5EF4-FFF2-40B4-BE49-F238E27FC236}">
                <a16:creationId xmlns:a16="http://schemas.microsoft.com/office/drawing/2014/main" id="{631F6F8F-C34D-4198-98CD-B2194551944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41737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D0D7-8B4E-4DBB-9958-D9D57C60D545}"/>
              </a:ext>
            </a:extLst>
          </p:cNvPr>
          <p:cNvSpPr>
            <a:spLocks noGrp="1"/>
          </p:cNvSpPr>
          <p:nvPr>
            <p:ph type="title"/>
          </p:nvPr>
        </p:nvSpPr>
        <p:spPr/>
        <p:txBody>
          <a:bodyPr/>
          <a:lstStyle/>
          <a:p>
            <a:r>
              <a:rPr lang="en-US" b="1" dirty="0"/>
              <a:t>Linux-Core-Concepts – </a:t>
            </a:r>
            <a:r>
              <a:rPr lang="en-US" b="1" i="1" dirty="0"/>
              <a:t>File Types</a:t>
            </a:r>
          </a:p>
        </p:txBody>
      </p:sp>
      <p:sp>
        <p:nvSpPr>
          <p:cNvPr id="3" name="Content Placeholder 2">
            <a:extLst>
              <a:ext uri="{FF2B5EF4-FFF2-40B4-BE49-F238E27FC236}">
                <a16:creationId xmlns:a16="http://schemas.microsoft.com/office/drawing/2014/main" id="{0254D601-D43B-4C7A-8070-34B3DF82A207}"/>
              </a:ext>
            </a:extLst>
          </p:cNvPr>
          <p:cNvSpPr>
            <a:spLocks noGrp="1"/>
          </p:cNvSpPr>
          <p:nvPr>
            <p:ph idx="1"/>
          </p:nvPr>
        </p:nvSpPr>
        <p:spPr/>
        <p:txBody>
          <a:bodyPr/>
          <a:lstStyle/>
          <a:p>
            <a:pPr algn="l">
              <a:buFont typeface="Arial" panose="020B0604020202020204" pitchFamily="34" charset="0"/>
              <a:buChar char="•"/>
            </a:pPr>
            <a:r>
              <a:rPr lang="en-US" b="0" i="0" dirty="0">
                <a:solidFill>
                  <a:srgbClr val="1F2328"/>
                </a:solidFill>
                <a:effectLst/>
                <a:latin typeface="-apple-system"/>
              </a:rPr>
              <a:t>Everything is a file in Linux.</a:t>
            </a:r>
          </a:p>
          <a:p>
            <a:pPr marL="742950" lvl="1" indent="-285750" algn="l">
              <a:buFont typeface="Arial" panose="020B0604020202020204" pitchFamily="34" charset="0"/>
              <a:buChar char="•"/>
            </a:pPr>
            <a:r>
              <a:rPr lang="en-US" b="0" i="0" dirty="0">
                <a:solidFill>
                  <a:srgbClr val="1F2328"/>
                </a:solidFill>
                <a:effectLst/>
                <a:latin typeface="-apple-system"/>
              </a:rPr>
              <a:t>Every object in </a:t>
            </a:r>
            <a:r>
              <a:rPr lang="en-US" b="0" i="0" dirty="0" err="1">
                <a:solidFill>
                  <a:srgbClr val="1F2328"/>
                </a:solidFill>
                <a:effectLst/>
                <a:latin typeface="-apple-system"/>
              </a:rPr>
              <a:t>linux</a:t>
            </a:r>
            <a:r>
              <a:rPr lang="en-US" b="0" i="0" dirty="0">
                <a:solidFill>
                  <a:srgbClr val="1F2328"/>
                </a:solidFill>
                <a:effectLst/>
                <a:latin typeface="-apple-system"/>
              </a:rPr>
              <a:t> can be considered to be a type of file, even a directory for example is a special type of file.</a:t>
            </a:r>
          </a:p>
          <a:p>
            <a:pPr algn="l"/>
            <a:r>
              <a:rPr lang="en-US" b="0" i="0" dirty="0">
                <a:solidFill>
                  <a:srgbClr val="1F2328"/>
                </a:solidFill>
                <a:effectLst/>
                <a:latin typeface="-apple-system"/>
              </a:rPr>
              <a:t>There are three types of files.</a:t>
            </a:r>
          </a:p>
          <a:p>
            <a:pPr lvl="1">
              <a:buFont typeface="+mj-lt"/>
              <a:buAutoNum type="arabicPeriod"/>
            </a:pPr>
            <a:r>
              <a:rPr lang="en-US" b="0" i="0" dirty="0">
                <a:solidFill>
                  <a:srgbClr val="1F2328"/>
                </a:solidFill>
                <a:effectLst/>
                <a:latin typeface="-apple-system"/>
              </a:rPr>
              <a:t>Regular File</a:t>
            </a:r>
          </a:p>
          <a:p>
            <a:pPr lvl="1">
              <a:buFont typeface="+mj-lt"/>
              <a:buAutoNum type="arabicPeriod"/>
            </a:pPr>
            <a:r>
              <a:rPr lang="en-US" b="0" i="0" dirty="0">
                <a:solidFill>
                  <a:srgbClr val="1F2328"/>
                </a:solidFill>
                <a:effectLst/>
                <a:latin typeface="-apple-system"/>
              </a:rPr>
              <a:t>Directory</a:t>
            </a:r>
          </a:p>
          <a:p>
            <a:pPr lvl="1">
              <a:buFont typeface="+mj-lt"/>
              <a:buAutoNum type="arabicPeriod"/>
            </a:pPr>
            <a:r>
              <a:rPr lang="en-US" b="0" i="0" dirty="0">
                <a:solidFill>
                  <a:srgbClr val="1F2328"/>
                </a:solidFill>
                <a:effectLst/>
                <a:latin typeface="-apple-system"/>
              </a:rPr>
              <a:t>Special Files</a:t>
            </a:r>
          </a:p>
          <a:p>
            <a:endParaRPr lang="en-US" dirty="0"/>
          </a:p>
        </p:txBody>
      </p:sp>
    </p:spTree>
    <p:extLst>
      <p:ext uri="{BB962C8B-B14F-4D97-AF65-F5344CB8AC3E}">
        <p14:creationId xmlns:p14="http://schemas.microsoft.com/office/powerpoint/2010/main" val="3635084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A0C7-30C1-46C4-883E-EB0E99AD7A58}"/>
              </a:ext>
            </a:extLst>
          </p:cNvPr>
          <p:cNvSpPr>
            <a:spLocks noGrp="1"/>
          </p:cNvSpPr>
          <p:nvPr>
            <p:ph type="title"/>
          </p:nvPr>
        </p:nvSpPr>
        <p:spPr/>
        <p:txBody>
          <a:bodyPr/>
          <a:lstStyle/>
          <a:p>
            <a:r>
              <a:rPr lang="en-US" b="1" dirty="0"/>
              <a:t>Linux Core Concepts – </a:t>
            </a:r>
            <a:r>
              <a:rPr lang="en-US" b="1" i="1" dirty="0"/>
              <a:t>Filesystem Hierarchy</a:t>
            </a:r>
          </a:p>
        </p:txBody>
      </p:sp>
      <p:pic>
        <p:nvPicPr>
          <p:cNvPr id="5" name="Content Placeholder 4">
            <a:extLst>
              <a:ext uri="{FF2B5EF4-FFF2-40B4-BE49-F238E27FC236}">
                <a16:creationId xmlns:a16="http://schemas.microsoft.com/office/drawing/2014/main" id="{83E7FADC-3993-4FAA-83A6-4F25CEDEB559}"/>
              </a:ext>
            </a:extLst>
          </p:cNvPr>
          <p:cNvPicPr>
            <a:picLocks noGrp="1" noChangeAspect="1"/>
          </p:cNvPicPr>
          <p:nvPr>
            <p:ph idx="1"/>
          </p:nvPr>
        </p:nvPicPr>
        <p:blipFill>
          <a:blip r:embed="rId3"/>
          <a:stretch>
            <a:fillRect/>
          </a:stretch>
        </p:blipFill>
        <p:spPr>
          <a:xfrm>
            <a:off x="838200" y="2167095"/>
            <a:ext cx="9247619" cy="2523809"/>
          </a:xfrm>
        </p:spPr>
      </p:pic>
    </p:spTree>
    <p:extLst>
      <p:ext uri="{BB962C8B-B14F-4D97-AF65-F5344CB8AC3E}">
        <p14:creationId xmlns:p14="http://schemas.microsoft.com/office/powerpoint/2010/main" val="415608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39937-1BC0-4BAD-B7B1-9EE6F4EB316F}"/>
              </a:ext>
            </a:extLst>
          </p:cNvPr>
          <p:cNvSpPr>
            <a:spLocks noGrp="1"/>
          </p:cNvSpPr>
          <p:nvPr>
            <p:ph type="title"/>
          </p:nvPr>
        </p:nvSpPr>
        <p:spPr/>
        <p:txBody>
          <a:bodyPr/>
          <a:lstStyle/>
          <a:p>
            <a:r>
              <a:rPr lang="en-US" dirty="0"/>
              <a:t>Working With Shell – Part 2</a:t>
            </a:r>
          </a:p>
        </p:txBody>
      </p:sp>
      <p:sp>
        <p:nvSpPr>
          <p:cNvPr id="3" name="Content Placeholder 2">
            <a:extLst>
              <a:ext uri="{FF2B5EF4-FFF2-40B4-BE49-F238E27FC236}">
                <a16:creationId xmlns:a16="http://schemas.microsoft.com/office/drawing/2014/main" id="{7B814C37-79CB-401D-AB2C-77AD72546703}"/>
              </a:ext>
            </a:extLst>
          </p:cNvPr>
          <p:cNvSpPr>
            <a:spLocks noGrp="1"/>
          </p:cNvSpPr>
          <p:nvPr>
            <p:ph idx="1"/>
          </p:nvPr>
        </p:nvSpPr>
        <p:spPr/>
        <p:txBody>
          <a:bodyPr/>
          <a:lstStyle/>
          <a:p>
            <a:r>
              <a:rPr lang="en-US" b="1" i="0" dirty="0">
                <a:solidFill>
                  <a:srgbClr val="1F2328"/>
                </a:solidFill>
                <a:effectLst/>
                <a:latin typeface="-apple-system"/>
              </a:rPr>
              <a:t>File Compression and Archival</a:t>
            </a:r>
          </a:p>
          <a:p>
            <a:pPr lvl="1"/>
            <a:r>
              <a:rPr lang="en-US" b="1" i="0" dirty="0">
                <a:solidFill>
                  <a:srgbClr val="1F2328"/>
                </a:solidFill>
                <a:effectLst/>
                <a:latin typeface="-apple-system"/>
              </a:rPr>
              <a:t>Viewing file sizes</a:t>
            </a:r>
          </a:p>
          <a:p>
            <a:pPr lvl="1"/>
            <a:r>
              <a:rPr lang="en-US" b="1" i="0" dirty="0">
                <a:solidFill>
                  <a:srgbClr val="1F2328"/>
                </a:solidFill>
                <a:effectLst/>
                <a:latin typeface="-apple-system"/>
              </a:rPr>
              <a:t>Archiving Files</a:t>
            </a:r>
          </a:p>
          <a:p>
            <a:pPr lvl="1"/>
            <a:r>
              <a:rPr lang="en-US" b="1" i="0" dirty="0">
                <a:solidFill>
                  <a:srgbClr val="1F2328"/>
                </a:solidFill>
                <a:effectLst/>
                <a:latin typeface="-apple-system"/>
              </a:rPr>
              <a:t>Compression</a:t>
            </a:r>
          </a:p>
          <a:p>
            <a:pPr lvl="1"/>
            <a:endParaRPr lang="en-US" b="1" i="0" dirty="0">
              <a:solidFill>
                <a:srgbClr val="1F2328"/>
              </a:solidFill>
              <a:effectLst/>
              <a:latin typeface="-apple-system"/>
            </a:endParaRPr>
          </a:p>
          <a:p>
            <a:endParaRPr lang="en-US" dirty="0"/>
          </a:p>
        </p:txBody>
      </p:sp>
    </p:spTree>
    <p:extLst>
      <p:ext uri="{BB962C8B-B14F-4D97-AF65-F5344CB8AC3E}">
        <p14:creationId xmlns:p14="http://schemas.microsoft.com/office/powerpoint/2010/main" val="735627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39937-1BC0-4BAD-B7B1-9EE6F4EB316F}"/>
              </a:ext>
            </a:extLst>
          </p:cNvPr>
          <p:cNvSpPr>
            <a:spLocks noGrp="1"/>
          </p:cNvSpPr>
          <p:nvPr>
            <p:ph type="title"/>
          </p:nvPr>
        </p:nvSpPr>
        <p:spPr/>
        <p:txBody>
          <a:bodyPr/>
          <a:lstStyle/>
          <a:p>
            <a:r>
              <a:rPr lang="en-US" dirty="0"/>
              <a:t>Working With Shell – Part 2</a:t>
            </a:r>
          </a:p>
        </p:txBody>
      </p:sp>
      <p:sp>
        <p:nvSpPr>
          <p:cNvPr id="3" name="Content Placeholder 2">
            <a:extLst>
              <a:ext uri="{FF2B5EF4-FFF2-40B4-BE49-F238E27FC236}">
                <a16:creationId xmlns:a16="http://schemas.microsoft.com/office/drawing/2014/main" id="{7B814C37-79CB-401D-AB2C-77AD72546703}"/>
              </a:ext>
            </a:extLst>
          </p:cNvPr>
          <p:cNvSpPr>
            <a:spLocks noGrp="1"/>
          </p:cNvSpPr>
          <p:nvPr>
            <p:ph idx="1"/>
          </p:nvPr>
        </p:nvSpPr>
        <p:spPr/>
        <p:txBody>
          <a:bodyPr/>
          <a:lstStyle/>
          <a:p>
            <a:pPr algn="l"/>
            <a:r>
              <a:rPr lang="en-US" b="1" i="0" dirty="0">
                <a:solidFill>
                  <a:srgbClr val="1F2328"/>
                </a:solidFill>
                <a:effectLst/>
                <a:latin typeface="-apple-system"/>
              </a:rPr>
              <a:t>Searching for files and Patterns</a:t>
            </a:r>
          </a:p>
          <a:p>
            <a:pPr lvl="1"/>
            <a:r>
              <a:rPr lang="en-US" b="0" i="0" dirty="0">
                <a:solidFill>
                  <a:srgbClr val="1F2328"/>
                </a:solidFill>
                <a:effectLst/>
                <a:latin typeface="-apple-system"/>
              </a:rPr>
              <a:t>locate</a:t>
            </a:r>
          </a:p>
          <a:p>
            <a:pPr lvl="1"/>
            <a:r>
              <a:rPr lang="en-US" b="0" i="0" dirty="0">
                <a:solidFill>
                  <a:srgbClr val="1F2328"/>
                </a:solidFill>
                <a:effectLst/>
                <a:latin typeface="-apple-system"/>
              </a:rPr>
              <a:t>find</a:t>
            </a:r>
          </a:p>
          <a:p>
            <a:pPr lvl="1"/>
            <a:r>
              <a:rPr lang="en-US" b="0" i="0" dirty="0">
                <a:solidFill>
                  <a:srgbClr val="1F2328"/>
                </a:solidFill>
                <a:effectLst/>
                <a:latin typeface="-apple-system"/>
              </a:rPr>
              <a:t>grep</a:t>
            </a:r>
          </a:p>
          <a:p>
            <a:pPr lvl="1"/>
            <a:endParaRPr lang="en-US" b="1" i="0" dirty="0">
              <a:solidFill>
                <a:srgbClr val="1F2328"/>
              </a:solidFill>
              <a:effectLst/>
              <a:latin typeface="-apple-system"/>
            </a:endParaRPr>
          </a:p>
          <a:p>
            <a:endParaRPr lang="en-US" dirty="0"/>
          </a:p>
        </p:txBody>
      </p:sp>
    </p:spTree>
    <p:extLst>
      <p:ext uri="{BB962C8B-B14F-4D97-AF65-F5344CB8AC3E}">
        <p14:creationId xmlns:p14="http://schemas.microsoft.com/office/powerpoint/2010/main" val="2450801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36517-D6B3-4475-ADAB-03340E5ED82E}"/>
              </a:ext>
            </a:extLst>
          </p:cNvPr>
          <p:cNvSpPr>
            <a:spLocks noGrp="1"/>
          </p:cNvSpPr>
          <p:nvPr>
            <p:ph type="title"/>
          </p:nvPr>
        </p:nvSpPr>
        <p:spPr/>
        <p:txBody>
          <a:bodyPr/>
          <a:lstStyle/>
          <a:p>
            <a:r>
              <a:rPr lang="en-US" dirty="0"/>
              <a:t>Working with Shell – Part 2</a:t>
            </a:r>
          </a:p>
        </p:txBody>
      </p:sp>
      <p:sp>
        <p:nvSpPr>
          <p:cNvPr id="3" name="Content Placeholder 2">
            <a:extLst>
              <a:ext uri="{FF2B5EF4-FFF2-40B4-BE49-F238E27FC236}">
                <a16:creationId xmlns:a16="http://schemas.microsoft.com/office/drawing/2014/main" id="{B0ECCC41-13FD-4411-BADF-AD2137B80DEC}"/>
              </a:ext>
            </a:extLst>
          </p:cNvPr>
          <p:cNvSpPr>
            <a:spLocks noGrp="1"/>
          </p:cNvSpPr>
          <p:nvPr>
            <p:ph idx="1"/>
          </p:nvPr>
        </p:nvSpPr>
        <p:spPr>
          <a:xfrm>
            <a:off x="838200" y="1825625"/>
            <a:ext cx="6408420" cy="4255135"/>
          </a:xfrm>
        </p:spPr>
        <p:txBody>
          <a:bodyPr>
            <a:normAutofit lnSpcReduction="10000"/>
          </a:bodyPr>
          <a:lstStyle/>
          <a:p>
            <a:r>
              <a:rPr lang="en-US" b="1" i="0" dirty="0">
                <a:solidFill>
                  <a:srgbClr val="1F2328"/>
                </a:solidFill>
                <a:effectLst/>
                <a:latin typeface="-apple-system"/>
              </a:rPr>
              <a:t>IO Redirection</a:t>
            </a:r>
          </a:p>
          <a:p>
            <a:pPr algn="l"/>
            <a:r>
              <a:rPr lang="en-US" b="0" i="0" dirty="0">
                <a:solidFill>
                  <a:srgbClr val="1F2328"/>
                </a:solidFill>
                <a:effectLst/>
                <a:latin typeface="-apple-system"/>
              </a:rPr>
              <a:t>There are three data streams created when you launch a Linux command.</a:t>
            </a:r>
          </a:p>
          <a:p>
            <a:pPr lvl="1"/>
            <a:r>
              <a:rPr lang="en-US" b="0" i="0" dirty="0">
                <a:solidFill>
                  <a:srgbClr val="1F2328"/>
                </a:solidFill>
                <a:effectLst/>
                <a:latin typeface="-apple-system"/>
              </a:rPr>
              <a:t>Standard Input (STDIN)</a:t>
            </a:r>
          </a:p>
          <a:p>
            <a:pPr marL="1200150" lvl="2" indent="-285750"/>
            <a:r>
              <a:rPr lang="en-US" b="0" i="0" dirty="0">
                <a:solidFill>
                  <a:srgbClr val="1F2328"/>
                </a:solidFill>
                <a:effectLst/>
                <a:latin typeface="-apple-system"/>
              </a:rPr>
              <a:t>STDIN is the standard input stream which accepts text as an input.</a:t>
            </a:r>
          </a:p>
          <a:p>
            <a:pPr lvl="1"/>
            <a:r>
              <a:rPr lang="en-US" b="0" i="0" dirty="0">
                <a:solidFill>
                  <a:srgbClr val="1F2328"/>
                </a:solidFill>
                <a:effectLst/>
                <a:latin typeface="-apple-system"/>
              </a:rPr>
              <a:t>Standard Output (STDOUT)</a:t>
            </a:r>
          </a:p>
          <a:p>
            <a:pPr marL="1200150" lvl="2" indent="-285750"/>
            <a:r>
              <a:rPr lang="en-US" b="0" i="0" dirty="0">
                <a:solidFill>
                  <a:srgbClr val="1F2328"/>
                </a:solidFill>
                <a:effectLst/>
                <a:latin typeface="-apple-system"/>
              </a:rPr>
              <a:t>Text output is delivered as STDOUT or the standard out stream</a:t>
            </a:r>
          </a:p>
          <a:p>
            <a:pPr lvl="1"/>
            <a:r>
              <a:rPr lang="en-US" b="0" i="0" dirty="0">
                <a:solidFill>
                  <a:srgbClr val="1F2328"/>
                </a:solidFill>
                <a:effectLst/>
                <a:latin typeface="-apple-system"/>
              </a:rPr>
              <a:t>Standard ERROR (STDERR)</a:t>
            </a:r>
          </a:p>
          <a:p>
            <a:pPr marL="1200150" lvl="2" indent="-285750"/>
            <a:r>
              <a:rPr lang="en-US" b="0" i="0" dirty="0">
                <a:solidFill>
                  <a:srgbClr val="1F2328"/>
                </a:solidFill>
                <a:effectLst/>
                <a:latin typeface="-apple-system"/>
              </a:rPr>
              <a:t>Error messages of the command are sent through the standard ERROR stream (STDERR)</a:t>
            </a:r>
          </a:p>
          <a:p>
            <a:endParaRPr lang="en-US" dirty="0"/>
          </a:p>
        </p:txBody>
      </p:sp>
      <p:pic>
        <p:nvPicPr>
          <p:cNvPr id="5" name="Picture 4">
            <a:extLst>
              <a:ext uri="{FF2B5EF4-FFF2-40B4-BE49-F238E27FC236}">
                <a16:creationId xmlns:a16="http://schemas.microsoft.com/office/drawing/2014/main" id="{3C343A67-9DBD-41F9-A8EF-B2799425B5F3}"/>
              </a:ext>
            </a:extLst>
          </p:cNvPr>
          <p:cNvPicPr>
            <a:picLocks noChangeAspect="1"/>
          </p:cNvPicPr>
          <p:nvPr/>
        </p:nvPicPr>
        <p:blipFill>
          <a:blip r:embed="rId3"/>
          <a:stretch>
            <a:fillRect/>
          </a:stretch>
        </p:blipFill>
        <p:spPr>
          <a:xfrm>
            <a:off x="6838950" y="2726944"/>
            <a:ext cx="5257800" cy="2179066"/>
          </a:xfrm>
          <a:prstGeom prst="rect">
            <a:avLst/>
          </a:prstGeom>
        </p:spPr>
      </p:pic>
    </p:spTree>
    <p:extLst>
      <p:ext uri="{BB962C8B-B14F-4D97-AF65-F5344CB8AC3E}">
        <p14:creationId xmlns:p14="http://schemas.microsoft.com/office/powerpoint/2010/main" val="806617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EF28-FF34-4FE6-AB0E-9E9CD44F816A}"/>
              </a:ext>
            </a:extLst>
          </p:cNvPr>
          <p:cNvSpPr>
            <a:spLocks noGrp="1"/>
          </p:cNvSpPr>
          <p:nvPr>
            <p:ph type="title"/>
          </p:nvPr>
        </p:nvSpPr>
        <p:spPr/>
        <p:txBody>
          <a:bodyPr/>
          <a:lstStyle/>
          <a:p>
            <a:r>
              <a:rPr lang="en-US" dirty="0"/>
              <a:t>Working with Shell – Part 2</a:t>
            </a:r>
          </a:p>
        </p:txBody>
      </p:sp>
      <p:sp>
        <p:nvSpPr>
          <p:cNvPr id="3" name="Content Placeholder 2">
            <a:extLst>
              <a:ext uri="{FF2B5EF4-FFF2-40B4-BE49-F238E27FC236}">
                <a16:creationId xmlns:a16="http://schemas.microsoft.com/office/drawing/2014/main" id="{CAC21332-4920-4350-B830-B8E81BF408B6}"/>
              </a:ext>
            </a:extLst>
          </p:cNvPr>
          <p:cNvSpPr>
            <a:spLocks noGrp="1"/>
          </p:cNvSpPr>
          <p:nvPr>
            <p:ph idx="1"/>
          </p:nvPr>
        </p:nvSpPr>
        <p:spPr/>
        <p:txBody>
          <a:bodyPr/>
          <a:lstStyle/>
          <a:p>
            <a:r>
              <a:rPr lang="en-US" b="1" i="0" dirty="0">
                <a:solidFill>
                  <a:srgbClr val="1F2328"/>
                </a:solidFill>
                <a:effectLst/>
                <a:latin typeface="-apple-system"/>
              </a:rPr>
              <a:t>Vi Editor</a:t>
            </a:r>
          </a:p>
          <a:p>
            <a:pPr lvl="1"/>
            <a:r>
              <a:rPr lang="en-US" b="0" i="0" dirty="0">
                <a:solidFill>
                  <a:srgbClr val="1F2328"/>
                </a:solidFill>
                <a:effectLst/>
                <a:latin typeface="-apple-system"/>
              </a:rPr>
              <a:t>Command Mode</a:t>
            </a:r>
          </a:p>
          <a:p>
            <a:pPr lvl="1"/>
            <a:r>
              <a:rPr lang="en-US" dirty="0">
                <a:solidFill>
                  <a:srgbClr val="1F2328"/>
                </a:solidFill>
                <a:latin typeface="-apple-system"/>
              </a:rPr>
              <a:t>Insert Mode</a:t>
            </a:r>
          </a:p>
          <a:p>
            <a:pPr lvl="1"/>
            <a:r>
              <a:rPr lang="en-US" dirty="0">
                <a:solidFill>
                  <a:srgbClr val="1F2328"/>
                </a:solidFill>
                <a:latin typeface="-apple-system"/>
              </a:rPr>
              <a:t>Last Line Mode</a:t>
            </a:r>
            <a:endParaRPr lang="en-US" dirty="0"/>
          </a:p>
        </p:txBody>
      </p:sp>
    </p:spTree>
    <p:extLst>
      <p:ext uri="{BB962C8B-B14F-4D97-AF65-F5344CB8AC3E}">
        <p14:creationId xmlns:p14="http://schemas.microsoft.com/office/powerpoint/2010/main" val="3312462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4B51-113E-4D06-B1CD-A21D021A9A0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3E146AB-BEE1-4B15-8C33-CB1F1935C5FD}"/>
              </a:ext>
            </a:extLst>
          </p:cNvPr>
          <p:cNvPicPr>
            <a:picLocks noGrp="1" noChangeAspect="1"/>
          </p:cNvPicPr>
          <p:nvPr>
            <p:ph idx="1"/>
          </p:nvPr>
        </p:nvPicPr>
        <p:blipFill>
          <a:blip r:embed="rId2"/>
          <a:stretch>
            <a:fillRect/>
          </a:stretch>
        </p:blipFill>
        <p:spPr>
          <a:xfrm>
            <a:off x="1472190" y="2651759"/>
            <a:ext cx="4921745" cy="2286001"/>
          </a:xfrm>
        </p:spPr>
      </p:pic>
      <p:pic>
        <p:nvPicPr>
          <p:cNvPr id="7" name="Picture 6">
            <a:extLst>
              <a:ext uri="{FF2B5EF4-FFF2-40B4-BE49-F238E27FC236}">
                <a16:creationId xmlns:a16="http://schemas.microsoft.com/office/drawing/2014/main" id="{D18E01FD-39A3-40CF-AD5C-A9F9E7B580BE}"/>
              </a:ext>
            </a:extLst>
          </p:cNvPr>
          <p:cNvPicPr>
            <a:picLocks noChangeAspect="1"/>
          </p:cNvPicPr>
          <p:nvPr/>
        </p:nvPicPr>
        <p:blipFill>
          <a:blip r:embed="rId3"/>
          <a:stretch>
            <a:fillRect/>
          </a:stretch>
        </p:blipFill>
        <p:spPr>
          <a:xfrm>
            <a:off x="6569021" y="2754629"/>
            <a:ext cx="5105577" cy="2286001"/>
          </a:xfrm>
          <a:prstGeom prst="rect">
            <a:avLst/>
          </a:prstGeom>
        </p:spPr>
      </p:pic>
    </p:spTree>
    <p:extLst>
      <p:ext uri="{BB962C8B-B14F-4D97-AF65-F5344CB8AC3E}">
        <p14:creationId xmlns:p14="http://schemas.microsoft.com/office/powerpoint/2010/main" val="412818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16F7B-2129-4BDF-BC34-74B9548571BD}"/>
              </a:ext>
            </a:extLst>
          </p:cNvPr>
          <p:cNvSpPr>
            <a:spLocks noGrp="1"/>
          </p:cNvSpPr>
          <p:nvPr>
            <p:ph type="title"/>
          </p:nvPr>
        </p:nvSpPr>
        <p:spPr/>
        <p:txBody>
          <a:bodyPr/>
          <a:lstStyle/>
          <a:p>
            <a:r>
              <a:rPr lang="en-US" dirty="0"/>
              <a:t>Security and File Permissions – Linux Accounts</a:t>
            </a:r>
          </a:p>
        </p:txBody>
      </p:sp>
      <p:pic>
        <p:nvPicPr>
          <p:cNvPr id="5" name="Content Placeholder 4">
            <a:extLst>
              <a:ext uri="{FF2B5EF4-FFF2-40B4-BE49-F238E27FC236}">
                <a16:creationId xmlns:a16="http://schemas.microsoft.com/office/drawing/2014/main" id="{690F101F-16F2-4025-993F-A1B80F24D35A}"/>
              </a:ext>
            </a:extLst>
          </p:cNvPr>
          <p:cNvPicPr>
            <a:picLocks noGrp="1" noChangeAspect="1"/>
          </p:cNvPicPr>
          <p:nvPr>
            <p:ph idx="1"/>
          </p:nvPr>
        </p:nvPicPr>
        <p:blipFill>
          <a:blip r:embed="rId3"/>
          <a:stretch>
            <a:fillRect/>
          </a:stretch>
        </p:blipFill>
        <p:spPr>
          <a:xfrm>
            <a:off x="1296000" y="2001294"/>
            <a:ext cx="9600000" cy="4000000"/>
          </a:xfrm>
        </p:spPr>
      </p:pic>
    </p:spTree>
    <p:extLst>
      <p:ext uri="{BB962C8B-B14F-4D97-AF65-F5344CB8AC3E}">
        <p14:creationId xmlns:p14="http://schemas.microsoft.com/office/powerpoint/2010/main" val="3184809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A9EA-1998-4956-871E-478C3C2A16FA}"/>
              </a:ext>
            </a:extLst>
          </p:cNvPr>
          <p:cNvSpPr>
            <a:spLocks noGrp="1"/>
          </p:cNvSpPr>
          <p:nvPr>
            <p:ph type="title"/>
          </p:nvPr>
        </p:nvSpPr>
        <p:spPr/>
        <p:txBody>
          <a:bodyPr/>
          <a:lstStyle/>
          <a:p>
            <a:r>
              <a:rPr lang="en-US" dirty="0"/>
              <a:t>Security and File Permissions – User Management</a:t>
            </a:r>
          </a:p>
        </p:txBody>
      </p:sp>
      <p:sp>
        <p:nvSpPr>
          <p:cNvPr id="3" name="Content Placeholder 2">
            <a:extLst>
              <a:ext uri="{FF2B5EF4-FFF2-40B4-BE49-F238E27FC236}">
                <a16:creationId xmlns:a16="http://schemas.microsoft.com/office/drawing/2014/main" id="{10B83F69-EB01-4B8E-BEF6-2750681D5E61}"/>
              </a:ext>
            </a:extLst>
          </p:cNvPr>
          <p:cNvSpPr>
            <a:spLocks noGrp="1"/>
          </p:cNvSpPr>
          <p:nvPr>
            <p:ph idx="1"/>
          </p:nvPr>
        </p:nvSpPr>
        <p:spPr/>
        <p:txBody>
          <a:bodyPr/>
          <a:lstStyle/>
          <a:p>
            <a:r>
              <a:rPr lang="en-US" dirty="0"/>
              <a:t>User Add</a:t>
            </a:r>
          </a:p>
          <a:p>
            <a:r>
              <a:rPr lang="en-US" dirty="0"/>
              <a:t>Managing Users</a:t>
            </a:r>
          </a:p>
        </p:txBody>
      </p:sp>
    </p:spTree>
    <p:extLst>
      <p:ext uri="{BB962C8B-B14F-4D97-AF65-F5344CB8AC3E}">
        <p14:creationId xmlns:p14="http://schemas.microsoft.com/office/powerpoint/2010/main" val="2561311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87A8-E811-4E50-B383-42720173FE80}"/>
              </a:ext>
            </a:extLst>
          </p:cNvPr>
          <p:cNvSpPr>
            <a:spLocks noGrp="1"/>
          </p:cNvSpPr>
          <p:nvPr>
            <p:ph type="title"/>
          </p:nvPr>
        </p:nvSpPr>
        <p:spPr/>
        <p:txBody>
          <a:bodyPr/>
          <a:lstStyle/>
          <a:p>
            <a:r>
              <a:rPr lang="en-US" dirty="0"/>
              <a:t>Security and File Permissions – Access Control Files</a:t>
            </a:r>
          </a:p>
        </p:txBody>
      </p:sp>
      <p:sp>
        <p:nvSpPr>
          <p:cNvPr id="3" name="Content Placeholder 2">
            <a:extLst>
              <a:ext uri="{FF2B5EF4-FFF2-40B4-BE49-F238E27FC236}">
                <a16:creationId xmlns:a16="http://schemas.microsoft.com/office/drawing/2014/main" id="{F7CE4A42-5265-47E7-94E7-E5D5593D2D78}"/>
              </a:ext>
            </a:extLst>
          </p:cNvPr>
          <p:cNvSpPr>
            <a:spLocks noGrp="1"/>
          </p:cNvSpPr>
          <p:nvPr>
            <p:ph idx="1"/>
          </p:nvPr>
        </p:nvSpPr>
        <p:spPr/>
        <p:txBody>
          <a:bodyPr/>
          <a:lstStyle/>
          <a:p>
            <a:r>
              <a:rPr lang="en-US" dirty="0"/>
              <a:t>Control files</a:t>
            </a:r>
          </a:p>
          <a:p>
            <a:endParaRPr lang="en-US" dirty="0"/>
          </a:p>
        </p:txBody>
      </p:sp>
    </p:spTree>
    <p:extLst>
      <p:ext uri="{BB962C8B-B14F-4D97-AF65-F5344CB8AC3E}">
        <p14:creationId xmlns:p14="http://schemas.microsoft.com/office/powerpoint/2010/main" val="139904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EC81-7D25-4C12-AC19-15ACE95DCFE7}"/>
              </a:ext>
            </a:extLst>
          </p:cNvPr>
          <p:cNvSpPr>
            <a:spLocks noGrp="1"/>
          </p:cNvSpPr>
          <p:nvPr>
            <p:ph type="title"/>
          </p:nvPr>
        </p:nvSpPr>
        <p:spPr/>
        <p:txBody>
          <a:bodyPr/>
          <a:lstStyle/>
          <a:p>
            <a:r>
              <a:rPr lang="en-US" dirty="0"/>
              <a:t>Working with Shell – Part 1</a:t>
            </a:r>
          </a:p>
        </p:txBody>
      </p:sp>
      <p:sp>
        <p:nvSpPr>
          <p:cNvPr id="3" name="Content Placeholder 2">
            <a:extLst>
              <a:ext uri="{FF2B5EF4-FFF2-40B4-BE49-F238E27FC236}">
                <a16:creationId xmlns:a16="http://schemas.microsoft.com/office/drawing/2014/main" id="{25578D21-5E0D-4AD0-8494-8D472D987370}"/>
              </a:ext>
            </a:extLst>
          </p:cNvPr>
          <p:cNvSpPr>
            <a:spLocks noGrp="1"/>
          </p:cNvSpPr>
          <p:nvPr>
            <p:ph idx="1"/>
          </p:nvPr>
        </p:nvSpPr>
        <p:spPr/>
        <p:txBody>
          <a:bodyPr/>
          <a:lstStyle/>
          <a:p>
            <a:r>
              <a:rPr lang="en-US" dirty="0"/>
              <a:t>Linux Shell</a:t>
            </a:r>
          </a:p>
          <a:p>
            <a:r>
              <a:rPr lang="en-US" dirty="0"/>
              <a:t>The Home Directory</a:t>
            </a:r>
          </a:p>
          <a:p>
            <a:r>
              <a:rPr lang="en-US" dirty="0"/>
              <a:t>Command Prompt</a:t>
            </a:r>
          </a:p>
          <a:p>
            <a:r>
              <a:rPr lang="en-US" dirty="0"/>
              <a:t>Commands and Arguments</a:t>
            </a:r>
          </a:p>
        </p:txBody>
      </p:sp>
    </p:spTree>
    <p:extLst>
      <p:ext uri="{BB962C8B-B14F-4D97-AF65-F5344CB8AC3E}">
        <p14:creationId xmlns:p14="http://schemas.microsoft.com/office/powerpoint/2010/main" val="3617690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BBFFB-B82A-4742-8180-2E99E32226FA}"/>
              </a:ext>
            </a:extLst>
          </p:cNvPr>
          <p:cNvSpPr>
            <a:spLocks noGrp="1"/>
          </p:cNvSpPr>
          <p:nvPr>
            <p:ph type="title"/>
          </p:nvPr>
        </p:nvSpPr>
        <p:spPr/>
        <p:txBody>
          <a:bodyPr>
            <a:normAutofit fontScale="90000"/>
          </a:bodyPr>
          <a:lstStyle/>
          <a:p>
            <a:r>
              <a:rPr lang="en-US" b="1" i="0" dirty="0">
                <a:solidFill>
                  <a:srgbClr val="1F2328"/>
                </a:solidFill>
                <a:effectLst/>
                <a:latin typeface="-apple-system"/>
              </a:rPr>
              <a:t>LINUX FILE PERMISSIONS</a:t>
            </a:r>
            <a:br>
              <a:rPr lang="en-US" b="1" i="0" dirty="0">
                <a:solidFill>
                  <a:srgbClr val="1F2328"/>
                </a:solidFill>
                <a:effectLst/>
                <a:latin typeface="-apple-system"/>
              </a:rPr>
            </a:br>
            <a:br>
              <a:rPr lang="en-US" b="0" i="0" dirty="0">
                <a:solidFill>
                  <a:srgbClr val="1F2328"/>
                </a:solidFill>
                <a:effectLst/>
                <a:latin typeface="-apple-system"/>
              </a:rPr>
            </a:br>
            <a:endParaRPr lang="en-US" dirty="0"/>
          </a:p>
        </p:txBody>
      </p:sp>
      <p:pic>
        <p:nvPicPr>
          <p:cNvPr id="5" name="Content Placeholder 4">
            <a:extLst>
              <a:ext uri="{FF2B5EF4-FFF2-40B4-BE49-F238E27FC236}">
                <a16:creationId xmlns:a16="http://schemas.microsoft.com/office/drawing/2014/main" id="{699CCF24-36DE-4D9B-8C5D-9198B1DD2CA7}"/>
              </a:ext>
            </a:extLst>
          </p:cNvPr>
          <p:cNvPicPr>
            <a:picLocks noGrp="1" noChangeAspect="1"/>
          </p:cNvPicPr>
          <p:nvPr>
            <p:ph idx="1"/>
          </p:nvPr>
        </p:nvPicPr>
        <p:blipFill>
          <a:blip r:embed="rId3"/>
          <a:stretch>
            <a:fillRect/>
          </a:stretch>
        </p:blipFill>
        <p:spPr>
          <a:xfrm>
            <a:off x="1978965" y="1825625"/>
            <a:ext cx="8234069" cy="4351338"/>
          </a:xfrm>
        </p:spPr>
      </p:pic>
    </p:spTree>
    <p:extLst>
      <p:ext uri="{BB962C8B-B14F-4D97-AF65-F5344CB8AC3E}">
        <p14:creationId xmlns:p14="http://schemas.microsoft.com/office/powerpoint/2010/main" val="37948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5195-33E0-4C75-B5C4-C8B63DD27907}"/>
              </a:ext>
            </a:extLst>
          </p:cNvPr>
          <p:cNvSpPr>
            <a:spLocks noGrp="1"/>
          </p:cNvSpPr>
          <p:nvPr>
            <p:ph type="title"/>
          </p:nvPr>
        </p:nvSpPr>
        <p:spPr/>
        <p:txBody>
          <a:bodyPr>
            <a:normAutofit fontScale="90000"/>
          </a:bodyPr>
          <a:lstStyle/>
          <a:p>
            <a:r>
              <a:rPr lang="en-US" b="1" i="0" dirty="0">
                <a:solidFill>
                  <a:srgbClr val="1F2328"/>
                </a:solidFill>
                <a:effectLst/>
                <a:latin typeface="-apple-system"/>
              </a:rPr>
              <a:t>LINUX FILE PERMISSIONS</a:t>
            </a:r>
            <a:br>
              <a:rPr lang="en-US" b="1" i="0" dirty="0">
                <a:solidFill>
                  <a:srgbClr val="1F2328"/>
                </a:solidFill>
                <a:effectLst/>
                <a:latin typeface="-apple-system"/>
              </a:rPr>
            </a:br>
            <a:br>
              <a:rPr lang="en-US" b="0" i="0" dirty="0">
                <a:solidFill>
                  <a:srgbClr val="1F2328"/>
                </a:solidFill>
                <a:effectLst/>
                <a:latin typeface="-apple-system"/>
              </a:rPr>
            </a:br>
            <a:endParaRPr lang="en-US" dirty="0"/>
          </a:p>
        </p:txBody>
      </p:sp>
      <p:pic>
        <p:nvPicPr>
          <p:cNvPr id="5" name="Content Placeholder 4">
            <a:extLst>
              <a:ext uri="{FF2B5EF4-FFF2-40B4-BE49-F238E27FC236}">
                <a16:creationId xmlns:a16="http://schemas.microsoft.com/office/drawing/2014/main" id="{A33C8CC9-3D3D-404C-94C6-44FC2FE37898}"/>
              </a:ext>
            </a:extLst>
          </p:cNvPr>
          <p:cNvPicPr>
            <a:picLocks noGrp="1" noChangeAspect="1"/>
          </p:cNvPicPr>
          <p:nvPr>
            <p:ph idx="1"/>
          </p:nvPr>
        </p:nvPicPr>
        <p:blipFill>
          <a:blip r:embed="rId3"/>
          <a:stretch>
            <a:fillRect/>
          </a:stretch>
        </p:blipFill>
        <p:spPr>
          <a:xfrm>
            <a:off x="2032683" y="1825625"/>
            <a:ext cx="8126633" cy="4351338"/>
          </a:xfrm>
        </p:spPr>
      </p:pic>
    </p:spTree>
    <p:extLst>
      <p:ext uri="{BB962C8B-B14F-4D97-AF65-F5344CB8AC3E}">
        <p14:creationId xmlns:p14="http://schemas.microsoft.com/office/powerpoint/2010/main" val="343226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4A52-2516-4944-AD8B-54177EC3D28E}"/>
              </a:ext>
            </a:extLst>
          </p:cNvPr>
          <p:cNvSpPr>
            <a:spLocks noGrp="1"/>
          </p:cNvSpPr>
          <p:nvPr>
            <p:ph type="title"/>
          </p:nvPr>
        </p:nvSpPr>
        <p:spPr/>
        <p:txBody>
          <a:bodyPr>
            <a:normAutofit fontScale="90000"/>
          </a:bodyPr>
          <a:lstStyle/>
          <a:p>
            <a:r>
              <a:rPr lang="en-US" b="1" i="0" dirty="0">
                <a:solidFill>
                  <a:srgbClr val="1F2328"/>
                </a:solidFill>
                <a:effectLst/>
                <a:latin typeface="-apple-system"/>
              </a:rPr>
              <a:t>LINUX FILE PERMISSIONS</a:t>
            </a:r>
            <a:br>
              <a:rPr lang="en-US" b="1" i="0" dirty="0">
                <a:solidFill>
                  <a:srgbClr val="1F2328"/>
                </a:solidFill>
                <a:effectLst/>
                <a:latin typeface="-apple-system"/>
              </a:rPr>
            </a:br>
            <a:br>
              <a:rPr lang="en-US" b="0" i="0" dirty="0">
                <a:solidFill>
                  <a:srgbClr val="1F2328"/>
                </a:solidFill>
                <a:effectLst/>
                <a:latin typeface="-apple-system"/>
              </a:rPr>
            </a:br>
            <a:endParaRPr lang="en-US" dirty="0"/>
          </a:p>
        </p:txBody>
      </p:sp>
      <p:pic>
        <p:nvPicPr>
          <p:cNvPr id="5" name="Content Placeholder 4">
            <a:extLst>
              <a:ext uri="{FF2B5EF4-FFF2-40B4-BE49-F238E27FC236}">
                <a16:creationId xmlns:a16="http://schemas.microsoft.com/office/drawing/2014/main" id="{77D1A9EF-F2BF-473E-AEE3-59C068C0D2E0}"/>
              </a:ext>
            </a:extLst>
          </p:cNvPr>
          <p:cNvPicPr>
            <a:picLocks noGrp="1" noChangeAspect="1"/>
          </p:cNvPicPr>
          <p:nvPr>
            <p:ph idx="1"/>
          </p:nvPr>
        </p:nvPicPr>
        <p:blipFill>
          <a:blip r:embed="rId3"/>
          <a:stretch>
            <a:fillRect/>
          </a:stretch>
        </p:blipFill>
        <p:spPr>
          <a:xfrm>
            <a:off x="3151225" y="1825625"/>
            <a:ext cx="5889550" cy="4351338"/>
          </a:xfrm>
        </p:spPr>
      </p:pic>
    </p:spTree>
    <p:extLst>
      <p:ext uri="{BB962C8B-B14F-4D97-AF65-F5344CB8AC3E}">
        <p14:creationId xmlns:p14="http://schemas.microsoft.com/office/powerpoint/2010/main" val="3778893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E3C4-F949-45AE-9A81-2B6E2DFB3F64}"/>
              </a:ext>
            </a:extLst>
          </p:cNvPr>
          <p:cNvSpPr>
            <a:spLocks noGrp="1"/>
          </p:cNvSpPr>
          <p:nvPr>
            <p:ph type="title"/>
          </p:nvPr>
        </p:nvSpPr>
        <p:spPr/>
        <p:txBody>
          <a:bodyPr>
            <a:normAutofit fontScale="90000"/>
          </a:bodyPr>
          <a:lstStyle/>
          <a:p>
            <a:r>
              <a:rPr lang="en-US" b="1" i="0" dirty="0">
                <a:solidFill>
                  <a:srgbClr val="1F2328"/>
                </a:solidFill>
                <a:effectLst/>
                <a:latin typeface="-apple-system"/>
              </a:rPr>
              <a:t>SSH and SCP</a:t>
            </a:r>
            <a:br>
              <a:rPr lang="en-US" b="1" i="0" dirty="0">
                <a:solidFill>
                  <a:srgbClr val="1F2328"/>
                </a:solidFill>
                <a:effectLst/>
                <a:latin typeface="-apple-system"/>
              </a:rPr>
            </a:br>
            <a:br>
              <a:rPr lang="en-US" b="0" i="0" dirty="0">
                <a:solidFill>
                  <a:srgbClr val="1F2328"/>
                </a:solidFill>
                <a:effectLst/>
                <a:latin typeface="-apple-system"/>
              </a:rPr>
            </a:br>
            <a:endParaRPr lang="en-US" dirty="0"/>
          </a:p>
        </p:txBody>
      </p:sp>
      <p:sp>
        <p:nvSpPr>
          <p:cNvPr id="3" name="Content Placeholder 2">
            <a:extLst>
              <a:ext uri="{FF2B5EF4-FFF2-40B4-BE49-F238E27FC236}">
                <a16:creationId xmlns:a16="http://schemas.microsoft.com/office/drawing/2014/main" id="{898518C2-E3C5-4D4B-8FD3-A888388EE9A2}"/>
              </a:ext>
            </a:extLst>
          </p:cNvPr>
          <p:cNvSpPr>
            <a:spLocks noGrp="1"/>
          </p:cNvSpPr>
          <p:nvPr>
            <p:ph idx="1"/>
          </p:nvPr>
        </p:nvSpPr>
        <p:spPr/>
        <p:txBody>
          <a:bodyPr/>
          <a:lstStyle/>
          <a:p>
            <a:pPr algn="l">
              <a:buFont typeface="Arial" panose="020B0604020202020204" pitchFamily="34" charset="0"/>
              <a:buChar char="•"/>
            </a:pPr>
            <a:r>
              <a:rPr lang="en-US" b="0" i="0" dirty="0">
                <a:solidFill>
                  <a:srgbClr val="1F2328"/>
                </a:solidFill>
                <a:effectLst/>
                <a:latin typeface="-apple-system"/>
              </a:rPr>
              <a:t>SSH is used to login to the remote computer.</a:t>
            </a:r>
          </a:p>
          <a:p>
            <a:pPr algn="l">
              <a:buFont typeface="Arial" panose="020B0604020202020204" pitchFamily="34" charset="0"/>
              <a:buChar char="•"/>
            </a:pPr>
            <a:r>
              <a:rPr lang="en-US" b="0" i="0" dirty="0">
                <a:solidFill>
                  <a:srgbClr val="1F2328"/>
                </a:solidFill>
                <a:effectLst/>
                <a:latin typeface="-apple-system"/>
              </a:rPr>
              <a:t>SCP is used to copy of files/directories within the file system also can copy data to remote computer.</a:t>
            </a:r>
          </a:p>
          <a:p>
            <a:endParaRPr lang="en-US" dirty="0"/>
          </a:p>
        </p:txBody>
      </p:sp>
    </p:spTree>
    <p:extLst>
      <p:ext uri="{BB962C8B-B14F-4D97-AF65-F5344CB8AC3E}">
        <p14:creationId xmlns:p14="http://schemas.microsoft.com/office/powerpoint/2010/main" val="327238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1685B-1436-4713-B67A-AC6D52333BAE}"/>
              </a:ext>
            </a:extLst>
          </p:cNvPr>
          <p:cNvSpPr>
            <a:spLocks noGrp="1"/>
          </p:cNvSpPr>
          <p:nvPr>
            <p:ph type="title"/>
          </p:nvPr>
        </p:nvSpPr>
        <p:spPr/>
        <p:txBody>
          <a:bodyPr>
            <a:normAutofit fontScale="90000"/>
          </a:bodyPr>
          <a:lstStyle/>
          <a:p>
            <a:r>
              <a:rPr lang="en-US" b="1" i="0" dirty="0">
                <a:solidFill>
                  <a:srgbClr val="1F2328"/>
                </a:solidFill>
                <a:effectLst/>
                <a:latin typeface="-apple-system"/>
              </a:rPr>
              <a:t>IPTABLES</a:t>
            </a:r>
            <a:br>
              <a:rPr lang="en-US" b="1" i="0" dirty="0">
                <a:solidFill>
                  <a:srgbClr val="1F2328"/>
                </a:solidFill>
                <a:effectLst/>
                <a:latin typeface="-apple-system"/>
              </a:rPr>
            </a:br>
            <a:br>
              <a:rPr lang="en-US" b="0" i="0" dirty="0">
                <a:solidFill>
                  <a:srgbClr val="1F2328"/>
                </a:solidFill>
                <a:effectLst/>
                <a:latin typeface="-apple-system"/>
              </a:rPr>
            </a:br>
            <a:endParaRPr lang="en-US" dirty="0"/>
          </a:p>
        </p:txBody>
      </p:sp>
      <p:sp>
        <p:nvSpPr>
          <p:cNvPr id="3" name="Content Placeholder 2">
            <a:extLst>
              <a:ext uri="{FF2B5EF4-FFF2-40B4-BE49-F238E27FC236}">
                <a16:creationId xmlns:a16="http://schemas.microsoft.com/office/drawing/2014/main" id="{794F2645-92C8-48EF-A946-D7F34E01E7B6}"/>
              </a:ext>
            </a:extLst>
          </p:cNvPr>
          <p:cNvSpPr>
            <a:spLocks noGrp="1"/>
          </p:cNvSpPr>
          <p:nvPr>
            <p:ph idx="1"/>
          </p:nvPr>
        </p:nvSpPr>
        <p:spPr/>
        <p:txBody>
          <a:bodyPr>
            <a:normAutofit lnSpcReduction="10000"/>
          </a:bodyPr>
          <a:lstStyle/>
          <a:p>
            <a:r>
              <a:rPr lang="en-US" dirty="0"/>
              <a:t>Iptables uses a set of tables that have chains that contain a set of built-in or user-defined rules.</a:t>
            </a:r>
          </a:p>
          <a:p>
            <a:endParaRPr lang="en-US" dirty="0"/>
          </a:p>
          <a:p>
            <a:r>
              <a:rPr lang="en-US" dirty="0"/>
              <a:t>The two types of tables/rules:</a:t>
            </a:r>
          </a:p>
          <a:p>
            <a:pPr lvl="1"/>
            <a:r>
              <a:rPr lang="en-US" dirty="0"/>
              <a:t>FILTER – this is the default table, which contains the built-in chains for: INPUT – packages destined for local sockets. FORWARD – packets routed through the system. OUTPUT – packets generated locally.</a:t>
            </a:r>
          </a:p>
          <a:p>
            <a:pPr lvl="1"/>
            <a:r>
              <a:rPr lang="en-US" dirty="0"/>
              <a:t>NAT – a table that is consulted when a packet tries to create a new connection. It has the following built-in: PREROUTING – used for altering a packet as soon as it’s received. OUTPUT – used for altering locally-generated packets. POSTROUTING – used for altering packets as they are about to go out.</a:t>
            </a:r>
          </a:p>
        </p:txBody>
      </p:sp>
    </p:spTree>
    <p:extLst>
      <p:ext uri="{BB962C8B-B14F-4D97-AF65-F5344CB8AC3E}">
        <p14:creationId xmlns:p14="http://schemas.microsoft.com/office/powerpoint/2010/main" val="3678333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8B0B-5AE6-43D8-A615-BCFB51DA2601}"/>
              </a:ext>
            </a:extLst>
          </p:cNvPr>
          <p:cNvSpPr>
            <a:spLocks noGrp="1"/>
          </p:cNvSpPr>
          <p:nvPr>
            <p:ph type="title"/>
          </p:nvPr>
        </p:nvSpPr>
        <p:spPr/>
        <p:txBody>
          <a:bodyPr>
            <a:normAutofit fontScale="90000"/>
          </a:bodyPr>
          <a:lstStyle/>
          <a:p>
            <a:r>
              <a:rPr lang="en-US" b="1" i="0" dirty="0">
                <a:solidFill>
                  <a:srgbClr val="1F2328"/>
                </a:solidFill>
                <a:effectLst/>
                <a:latin typeface="-apple-system"/>
              </a:rPr>
              <a:t>Cronjob in Linux</a:t>
            </a:r>
            <a:br>
              <a:rPr lang="en-US" b="1" i="0" dirty="0">
                <a:solidFill>
                  <a:srgbClr val="1F2328"/>
                </a:solidFill>
                <a:effectLst/>
                <a:latin typeface="-apple-system"/>
              </a:rPr>
            </a:br>
            <a:br>
              <a:rPr lang="en-US" b="0" i="0" dirty="0">
                <a:solidFill>
                  <a:srgbClr val="1F2328"/>
                </a:solidFill>
                <a:effectLst/>
                <a:latin typeface="-apple-system"/>
              </a:rPr>
            </a:br>
            <a:endParaRPr lang="en-US" dirty="0"/>
          </a:p>
        </p:txBody>
      </p:sp>
      <p:sp>
        <p:nvSpPr>
          <p:cNvPr id="3" name="Content Placeholder 2">
            <a:extLst>
              <a:ext uri="{FF2B5EF4-FFF2-40B4-BE49-F238E27FC236}">
                <a16:creationId xmlns:a16="http://schemas.microsoft.com/office/drawing/2014/main" id="{34B641F1-D598-4B08-9941-0B78704D4467}"/>
              </a:ext>
            </a:extLst>
          </p:cNvPr>
          <p:cNvSpPr>
            <a:spLocks noGrp="1"/>
          </p:cNvSpPr>
          <p:nvPr>
            <p:ph idx="1"/>
          </p:nvPr>
        </p:nvSpPr>
        <p:spPr/>
        <p:txBody>
          <a:bodyPr/>
          <a:lstStyle/>
          <a:p>
            <a:r>
              <a:rPr lang="en-US" sz="1400" dirty="0"/>
              <a:t>The basic usage of </a:t>
            </a:r>
            <a:r>
              <a:rPr lang="en-US" sz="1400" dirty="0" err="1"/>
              <a:t>cron</a:t>
            </a:r>
            <a:r>
              <a:rPr lang="en-US" sz="1400" dirty="0"/>
              <a:t> is to execute a job in a specific time. The crontab is a list of commands that you want to run on a regular schedule, and also the name of the command used to manage that list. Crontab stands for </a:t>
            </a:r>
            <a:r>
              <a:rPr lang="en-US" sz="1400" dirty="0" err="1"/>
              <a:t>cron</a:t>
            </a:r>
            <a:r>
              <a:rPr lang="en-US" sz="1400" dirty="0"/>
              <a:t> table because it uses the job scheduler </a:t>
            </a:r>
            <a:r>
              <a:rPr lang="en-US" sz="1400" dirty="0" err="1"/>
              <a:t>cron</a:t>
            </a:r>
            <a:r>
              <a:rPr lang="en-US" sz="1400" dirty="0"/>
              <a:t> to execute tasks. The schedule is called the crontab, which is also the name of the program used to edit that schedule</a:t>
            </a:r>
            <a:r>
              <a:rPr lang="en-US" dirty="0"/>
              <a:t>.</a:t>
            </a:r>
          </a:p>
          <a:p>
            <a:endParaRPr lang="en-US" dirty="0"/>
          </a:p>
          <a:p>
            <a:endParaRPr lang="en-US" dirty="0"/>
          </a:p>
        </p:txBody>
      </p:sp>
      <p:pic>
        <p:nvPicPr>
          <p:cNvPr id="6" name="Picture 5">
            <a:extLst>
              <a:ext uri="{FF2B5EF4-FFF2-40B4-BE49-F238E27FC236}">
                <a16:creationId xmlns:a16="http://schemas.microsoft.com/office/drawing/2014/main" id="{6876CA63-DABD-45A1-8FDC-B4B5701C4C72}"/>
              </a:ext>
            </a:extLst>
          </p:cNvPr>
          <p:cNvPicPr>
            <a:picLocks noChangeAspect="1"/>
          </p:cNvPicPr>
          <p:nvPr/>
        </p:nvPicPr>
        <p:blipFill>
          <a:blip r:embed="rId3"/>
          <a:stretch>
            <a:fillRect/>
          </a:stretch>
        </p:blipFill>
        <p:spPr>
          <a:xfrm>
            <a:off x="2397303" y="2691378"/>
            <a:ext cx="5135068" cy="3995171"/>
          </a:xfrm>
          <a:prstGeom prst="rect">
            <a:avLst/>
          </a:prstGeom>
        </p:spPr>
      </p:pic>
    </p:spTree>
    <p:extLst>
      <p:ext uri="{BB962C8B-B14F-4D97-AF65-F5344CB8AC3E}">
        <p14:creationId xmlns:p14="http://schemas.microsoft.com/office/powerpoint/2010/main" val="615822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7192-9F60-4359-8BFB-14E56F66ECCA}"/>
              </a:ext>
            </a:extLst>
          </p:cNvPr>
          <p:cNvSpPr>
            <a:spLocks noGrp="1"/>
          </p:cNvSpPr>
          <p:nvPr>
            <p:ph type="title"/>
          </p:nvPr>
        </p:nvSpPr>
        <p:spPr/>
        <p:txBody>
          <a:bodyPr/>
          <a:lstStyle/>
          <a:p>
            <a:r>
              <a:rPr lang="en-US" dirty="0"/>
              <a:t>Basic Commands</a:t>
            </a:r>
          </a:p>
        </p:txBody>
      </p:sp>
      <p:pic>
        <p:nvPicPr>
          <p:cNvPr id="5" name="Content Placeholder 4">
            <a:extLst>
              <a:ext uri="{FF2B5EF4-FFF2-40B4-BE49-F238E27FC236}">
                <a16:creationId xmlns:a16="http://schemas.microsoft.com/office/drawing/2014/main" id="{50A3CEBA-C630-41CC-893D-B72BA2AD2A05}"/>
              </a:ext>
            </a:extLst>
          </p:cNvPr>
          <p:cNvPicPr>
            <a:picLocks noGrp="1" noChangeAspect="1"/>
          </p:cNvPicPr>
          <p:nvPr>
            <p:ph idx="1"/>
          </p:nvPr>
        </p:nvPicPr>
        <p:blipFill>
          <a:blip r:embed="rId3"/>
          <a:stretch>
            <a:fillRect/>
          </a:stretch>
        </p:blipFill>
        <p:spPr>
          <a:xfrm>
            <a:off x="2446857" y="1609952"/>
            <a:ext cx="4685714" cy="3638095"/>
          </a:xfrm>
        </p:spPr>
      </p:pic>
    </p:spTree>
    <p:extLst>
      <p:ext uri="{BB962C8B-B14F-4D97-AF65-F5344CB8AC3E}">
        <p14:creationId xmlns:p14="http://schemas.microsoft.com/office/powerpoint/2010/main" val="191529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1552-160C-4F86-9231-9AD5968ED147}"/>
              </a:ext>
            </a:extLst>
          </p:cNvPr>
          <p:cNvSpPr>
            <a:spLocks noGrp="1"/>
          </p:cNvSpPr>
          <p:nvPr>
            <p:ph type="title"/>
          </p:nvPr>
        </p:nvSpPr>
        <p:spPr/>
        <p:txBody>
          <a:bodyPr/>
          <a:lstStyle/>
          <a:p>
            <a:r>
              <a:rPr lang="en-US" dirty="0"/>
              <a:t>Absolute and Relative Path</a:t>
            </a:r>
          </a:p>
        </p:txBody>
      </p:sp>
      <p:pic>
        <p:nvPicPr>
          <p:cNvPr id="5" name="Content Placeholder 4">
            <a:extLst>
              <a:ext uri="{FF2B5EF4-FFF2-40B4-BE49-F238E27FC236}">
                <a16:creationId xmlns:a16="http://schemas.microsoft.com/office/drawing/2014/main" id="{E0DD8823-E14A-4E41-B1B6-46606018CABF}"/>
              </a:ext>
            </a:extLst>
          </p:cNvPr>
          <p:cNvPicPr>
            <a:picLocks noGrp="1" noChangeAspect="1"/>
          </p:cNvPicPr>
          <p:nvPr>
            <p:ph idx="1"/>
          </p:nvPr>
        </p:nvPicPr>
        <p:blipFill>
          <a:blip r:embed="rId3"/>
          <a:stretch>
            <a:fillRect/>
          </a:stretch>
        </p:blipFill>
        <p:spPr>
          <a:xfrm>
            <a:off x="1827669" y="1825625"/>
            <a:ext cx="8536661" cy="4351338"/>
          </a:xfrm>
        </p:spPr>
      </p:pic>
    </p:spTree>
    <p:extLst>
      <p:ext uri="{BB962C8B-B14F-4D97-AF65-F5344CB8AC3E}">
        <p14:creationId xmlns:p14="http://schemas.microsoft.com/office/powerpoint/2010/main" val="141780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3012B-8714-4EAA-8E33-4AF0AA816BC6}"/>
              </a:ext>
            </a:extLst>
          </p:cNvPr>
          <p:cNvSpPr>
            <a:spLocks noGrp="1"/>
          </p:cNvSpPr>
          <p:nvPr>
            <p:ph type="title"/>
          </p:nvPr>
        </p:nvSpPr>
        <p:spPr/>
        <p:txBody>
          <a:bodyPr/>
          <a:lstStyle/>
          <a:p>
            <a:r>
              <a:rPr lang="en-US" dirty="0"/>
              <a:t>Bash Shell</a:t>
            </a:r>
          </a:p>
        </p:txBody>
      </p:sp>
      <p:sp>
        <p:nvSpPr>
          <p:cNvPr id="3" name="Content Placeholder 2">
            <a:extLst>
              <a:ext uri="{FF2B5EF4-FFF2-40B4-BE49-F238E27FC236}">
                <a16:creationId xmlns:a16="http://schemas.microsoft.com/office/drawing/2014/main" id="{D9728692-7DAA-4346-8167-491A3AA702E1}"/>
              </a:ext>
            </a:extLst>
          </p:cNvPr>
          <p:cNvSpPr>
            <a:spLocks noGrp="1"/>
          </p:cNvSpPr>
          <p:nvPr>
            <p:ph idx="1"/>
          </p:nvPr>
        </p:nvSpPr>
        <p:spPr/>
        <p:txBody>
          <a:bodyPr/>
          <a:lstStyle/>
          <a:p>
            <a:pPr algn="l">
              <a:buFont typeface="Arial" panose="020B0604020202020204" pitchFamily="34" charset="0"/>
              <a:buChar char="•"/>
            </a:pPr>
            <a:r>
              <a:rPr lang="en-US" b="0" i="0" dirty="0">
                <a:solidFill>
                  <a:srgbClr val="1F2328"/>
                </a:solidFill>
                <a:effectLst/>
                <a:latin typeface="-apple-system"/>
              </a:rPr>
              <a:t>There are different types of shells in </a:t>
            </a:r>
            <a:r>
              <a:rPr lang="en-US" b="0" i="0" dirty="0" err="1">
                <a:solidFill>
                  <a:srgbClr val="1F2328"/>
                </a:solidFill>
                <a:effectLst/>
                <a:latin typeface="-apple-system"/>
              </a:rPr>
              <a:t>linux</a:t>
            </a:r>
            <a:r>
              <a:rPr lang="en-US" b="0" i="0" dirty="0">
                <a:solidFill>
                  <a:srgbClr val="1F2328"/>
                </a:solidFill>
                <a:effectLst/>
                <a:latin typeface="-apple-system"/>
              </a:rPr>
              <a:t>, some of the popular ones are below</a:t>
            </a:r>
          </a:p>
          <a:p>
            <a:pPr marL="742950" lvl="1" indent="-285750" algn="l">
              <a:buFont typeface="Arial" panose="020B0604020202020204" pitchFamily="34" charset="0"/>
              <a:buChar char="•"/>
            </a:pPr>
            <a:r>
              <a:rPr lang="en-US" b="0" i="0" dirty="0" err="1">
                <a:solidFill>
                  <a:srgbClr val="1F2328"/>
                </a:solidFill>
                <a:effectLst/>
                <a:latin typeface="-apple-system"/>
              </a:rPr>
              <a:t>Bourne</a:t>
            </a:r>
            <a:r>
              <a:rPr lang="en-US" b="0" i="0" dirty="0">
                <a:solidFill>
                  <a:srgbClr val="1F2328"/>
                </a:solidFill>
                <a:effectLst/>
                <a:latin typeface="-apple-system"/>
              </a:rPr>
              <a:t> Shell (</a:t>
            </a:r>
            <a:r>
              <a:rPr lang="en-US" b="0" i="0" dirty="0" err="1">
                <a:solidFill>
                  <a:srgbClr val="1F2328"/>
                </a:solidFill>
                <a:effectLst/>
                <a:latin typeface="-apple-system"/>
              </a:rPr>
              <a:t>sh</a:t>
            </a:r>
            <a:r>
              <a:rPr lang="en-US" b="0" i="0" dirty="0">
                <a:solidFill>
                  <a:srgbClr val="1F2328"/>
                </a:solidFill>
                <a:effectLst/>
                <a:latin typeface="-apple-system"/>
              </a:rPr>
              <a:t>)</a:t>
            </a:r>
          </a:p>
          <a:p>
            <a:pPr marL="742950" lvl="1" indent="-285750" algn="l">
              <a:buFont typeface="Arial" panose="020B0604020202020204" pitchFamily="34" charset="0"/>
              <a:buChar char="•"/>
            </a:pPr>
            <a:r>
              <a:rPr lang="en-US" b="0" i="0" dirty="0">
                <a:solidFill>
                  <a:srgbClr val="1F2328"/>
                </a:solidFill>
                <a:effectLst/>
                <a:latin typeface="-apple-system"/>
              </a:rPr>
              <a:t>C Shell (</a:t>
            </a:r>
            <a:r>
              <a:rPr lang="en-US" b="0" i="0" dirty="0" err="1">
                <a:solidFill>
                  <a:srgbClr val="1F2328"/>
                </a:solidFill>
                <a:effectLst/>
                <a:latin typeface="-apple-system"/>
              </a:rPr>
              <a:t>csh</a:t>
            </a:r>
            <a:r>
              <a:rPr lang="en-US" b="0" i="0" dirty="0">
                <a:solidFill>
                  <a:srgbClr val="1F2328"/>
                </a:solidFill>
                <a:effectLst/>
                <a:latin typeface="-apple-system"/>
              </a:rPr>
              <a:t> or </a:t>
            </a:r>
            <a:r>
              <a:rPr lang="en-US" b="0" i="0" dirty="0" err="1">
                <a:solidFill>
                  <a:srgbClr val="1F2328"/>
                </a:solidFill>
                <a:effectLst/>
                <a:latin typeface="-apple-system"/>
              </a:rPr>
              <a:t>tsh</a:t>
            </a:r>
            <a:r>
              <a:rPr lang="en-US" b="0" i="0" dirty="0">
                <a:solidFill>
                  <a:srgbClr val="1F2328"/>
                </a:solidFill>
                <a:effectLst/>
                <a:latin typeface="-apple-system"/>
              </a:rPr>
              <a:t>)</a:t>
            </a:r>
          </a:p>
          <a:p>
            <a:pPr marL="742950" lvl="1" indent="-285750" algn="l">
              <a:buFont typeface="Arial" panose="020B0604020202020204" pitchFamily="34" charset="0"/>
              <a:buChar char="•"/>
            </a:pPr>
            <a:r>
              <a:rPr lang="en-US" b="0" i="0" dirty="0">
                <a:solidFill>
                  <a:srgbClr val="1F2328"/>
                </a:solidFill>
                <a:effectLst/>
                <a:latin typeface="-apple-system"/>
              </a:rPr>
              <a:t>Korn Shell (</a:t>
            </a:r>
            <a:r>
              <a:rPr lang="en-US" b="0" i="0" dirty="0" err="1">
                <a:solidFill>
                  <a:srgbClr val="1F2328"/>
                </a:solidFill>
                <a:effectLst/>
                <a:latin typeface="-apple-system"/>
              </a:rPr>
              <a:t>ksh</a:t>
            </a:r>
            <a:r>
              <a:rPr lang="en-US" b="0" i="0" dirty="0">
                <a:solidFill>
                  <a:srgbClr val="1F2328"/>
                </a:solidFill>
                <a:effectLst/>
                <a:latin typeface="-apple-system"/>
              </a:rPr>
              <a:t>)</a:t>
            </a:r>
          </a:p>
          <a:p>
            <a:pPr marL="742950" lvl="1" indent="-285750" algn="l">
              <a:buFont typeface="Arial" panose="020B0604020202020204" pitchFamily="34" charset="0"/>
              <a:buChar char="•"/>
            </a:pPr>
            <a:r>
              <a:rPr lang="en-US" b="0" i="0" dirty="0">
                <a:solidFill>
                  <a:srgbClr val="1F2328"/>
                </a:solidFill>
                <a:effectLst/>
                <a:latin typeface="-apple-system"/>
              </a:rPr>
              <a:t>Z Shell (</a:t>
            </a:r>
            <a:r>
              <a:rPr lang="en-US" b="0" i="0" dirty="0" err="1">
                <a:solidFill>
                  <a:srgbClr val="1F2328"/>
                </a:solidFill>
                <a:effectLst/>
                <a:latin typeface="-apple-system"/>
              </a:rPr>
              <a:t>zsh</a:t>
            </a:r>
            <a:r>
              <a:rPr lang="en-US" b="0" i="0" dirty="0">
                <a:solidFill>
                  <a:srgbClr val="1F2328"/>
                </a:solidFill>
                <a:effectLst/>
                <a:latin typeface="-apple-system"/>
              </a:rPr>
              <a:t>)</a:t>
            </a:r>
          </a:p>
          <a:p>
            <a:pPr marL="742950" lvl="1" indent="-285750" algn="l">
              <a:buFont typeface="Arial" panose="020B0604020202020204" pitchFamily="34" charset="0"/>
              <a:buChar char="•"/>
            </a:pPr>
            <a:r>
              <a:rPr lang="en-US" b="0" i="0" dirty="0" err="1">
                <a:solidFill>
                  <a:srgbClr val="1F2328"/>
                </a:solidFill>
                <a:effectLst/>
                <a:latin typeface="-apple-system"/>
              </a:rPr>
              <a:t>Bourne</a:t>
            </a:r>
            <a:r>
              <a:rPr lang="en-US" b="0" i="0" dirty="0">
                <a:solidFill>
                  <a:srgbClr val="1F2328"/>
                </a:solidFill>
                <a:effectLst/>
                <a:latin typeface="-apple-system"/>
              </a:rPr>
              <a:t> again shell (Bash)</a:t>
            </a:r>
          </a:p>
          <a:p>
            <a:r>
              <a:rPr lang="en-US" b="1" i="0" dirty="0">
                <a:solidFill>
                  <a:srgbClr val="1F2328"/>
                </a:solidFill>
                <a:effectLst/>
                <a:latin typeface="-apple-system"/>
              </a:rPr>
              <a:t>Bash environment variables</a:t>
            </a:r>
          </a:p>
          <a:p>
            <a:r>
              <a:rPr lang="en-US" b="1" dirty="0">
                <a:solidFill>
                  <a:srgbClr val="1F2328"/>
                </a:solidFill>
                <a:latin typeface="-apple-system"/>
              </a:rPr>
              <a:t>Path Variable</a:t>
            </a:r>
            <a:endParaRPr lang="en-US" b="1" i="0" dirty="0">
              <a:solidFill>
                <a:srgbClr val="1F2328"/>
              </a:solidFill>
              <a:effectLst/>
              <a:latin typeface="-apple-system"/>
            </a:endParaRPr>
          </a:p>
          <a:p>
            <a:endParaRPr lang="en-US" dirty="0"/>
          </a:p>
        </p:txBody>
      </p:sp>
    </p:spTree>
    <p:extLst>
      <p:ext uri="{BB962C8B-B14F-4D97-AF65-F5344CB8AC3E}">
        <p14:creationId xmlns:p14="http://schemas.microsoft.com/office/powerpoint/2010/main" val="240473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7783-57AE-41F7-9D7F-81C5F51E280D}"/>
              </a:ext>
            </a:extLst>
          </p:cNvPr>
          <p:cNvSpPr>
            <a:spLocks noGrp="1"/>
          </p:cNvSpPr>
          <p:nvPr>
            <p:ph type="title"/>
          </p:nvPr>
        </p:nvSpPr>
        <p:spPr/>
        <p:txBody>
          <a:bodyPr/>
          <a:lstStyle/>
          <a:p>
            <a:r>
              <a:rPr lang="en-US" b="1" dirty="0"/>
              <a:t>Linux Core Concepts </a:t>
            </a:r>
            <a:r>
              <a:rPr lang="en-US" dirty="0"/>
              <a:t>- </a:t>
            </a:r>
            <a:r>
              <a:rPr lang="en-US" b="1" i="1" dirty="0"/>
              <a:t>Kernel</a:t>
            </a:r>
          </a:p>
        </p:txBody>
      </p:sp>
      <p:pic>
        <p:nvPicPr>
          <p:cNvPr id="5" name="Content Placeholder 4">
            <a:extLst>
              <a:ext uri="{FF2B5EF4-FFF2-40B4-BE49-F238E27FC236}">
                <a16:creationId xmlns:a16="http://schemas.microsoft.com/office/drawing/2014/main" id="{EA228A42-EF55-44F3-9CA2-2E7C3A48D823}"/>
              </a:ext>
            </a:extLst>
          </p:cNvPr>
          <p:cNvPicPr>
            <a:picLocks noGrp="1" noChangeAspect="1"/>
          </p:cNvPicPr>
          <p:nvPr>
            <p:ph idx="1"/>
          </p:nvPr>
        </p:nvPicPr>
        <p:blipFill>
          <a:blip r:embed="rId3"/>
          <a:stretch>
            <a:fillRect/>
          </a:stretch>
        </p:blipFill>
        <p:spPr>
          <a:xfrm>
            <a:off x="1948709" y="1690688"/>
            <a:ext cx="7342857" cy="3971429"/>
          </a:xfrm>
        </p:spPr>
      </p:pic>
    </p:spTree>
    <p:extLst>
      <p:ext uri="{BB962C8B-B14F-4D97-AF65-F5344CB8AC3E}">
        <p14:creationId xmlns:p14="http://schemas.microsoft.com/office/powerpoint/2010/main" val="213152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6F6B0-E07E-430E-A485-26594D29CF93}"/>
              </a:ext>
            </a:extLst>
          </p:cNvPr>
          <p:cNvSpPr>
            <a:spLocks noGrp="1"/>
          </p:cNvSpPr>
          <p:nvPr>
            <p:ph type="title"/>
          </p:nvPr>
        </p:nvSpPr>
        <p:spPr/>
        <p:txBody>
          <a:bodyPr/>
          <a:lstStyle/>
          <a:p>
            <a:r>
              <a:rPr lang="en-US" b="1" dirty="0"/>
              <a:t>Linux-Core-Concepts – </a:t>
            </a:r>
            <a:r>
              <a:rPr lang="en-US" b="1" i="1" dirty="0"/>
              <a:t>Kernel and User Space</a:t>
            </a:r>
          </a:p>
        </p:txBody>
      </p:sp>
      <p:pic>
        <p:nvPicPr>
          <p:cNvPr id="5" name="Content Placeholder 4">
            <a:extLst>
              <a:ext uri="{FF2B5EF4-FFF2-40B4-BE49-F238E27FC236}">
                <a16:creationId xmlns:a16="http://schemas.microsoft.com/office/drawing/2014/main" id="{2B630E4E-83C8-45CB-9CA1-06A0115B3BF6}"/>
              </a:ext>
            </a:extLst>
          </p:cNvPr>
          <p:cNvPicPr>
            <a:picLocks noGrp="1" noChangeAspect="1"/>
          </p:cNvPicPr>
          <p:nvPr>
            <p:ph idx="1"/>
          </p:nvPr>
        </p:nvPicPr>
        <p:blipFill>
          <a:blip r:embed="rId3"/>
          <a:stretch>
            <a:fillRect/>
          </a:stretch>
        </p:blipFill>
        <p:spPr>
          <a:xfrm>
            <a:off x="2790477" y="1825625"/>
            <a:ext cx="6611045" cy="4351338"/>
          </a:xfrm>
        </p:spPr>
      </p:pic>
    </p:spTree>
    <p:extLst>
      <p:ext uri="{BB962C8B-B14F-4D97-AF65-F5344CB8AC3E}">
        <p14:creationId xmlns:p14="http://schemas.microsoft.com/office/powerpoint/2010/main" val="16462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93756-9939-4D74-8FCC-FE2291F9F847}"/>
              </a:ext>
            </a:extLst>
          </p:cNvPr>
          <p:cNvSpPr>
            <a:spLocks noGrp="1"/>
          </p:cNvSpPr>
          <p:nvPr>
            <p:ph type="title"/>
          </p:nvPr>
        </p:nvSpPr>
        <p:spPr/>
        <p:txBody>
          <a:bodyPr/>
          <a:lstStyle/>
          <a:p>
            <a:r>
              <a:rPr lang="en-US" b="1" dirty="0"/>
              <a:t>Linux-Core-Concepts – </a:t>
            </a:r>
            <a:r>
              <a:rPr lang="en-US" b="1" i="1" dirty="0"/>
              <a:t>Boot Sequence</a:t>
            </a:r>
          </a:p>
        </p:txBody>
      </p:sp>
      <p:sp>
        <p:nvSpPr>
          <p:cNvPr id="3" name="Content Placeholder 2">
            <a:extLst>
              <a:ext uri="{FF2B5EF4-FFF2-40B4-BE49-F238E27FC236}">
                <a16:creationId xmlns:a16="http://schemas.microsoft.com/office/drawing/2014/main" id="{53188E41-7D66-4259-80EF-BDCFF3BAF9C4}"/>
              </a:ext>
            </a:extLst>
          </p:cNvPr>
          <p:cNvSpPr>
            <a:spLocks noGrp="1"/>
          </p:cNvSpPr>
          <p:nvPr>
            <p:ph idx="1"/>
          </p:nvPr>
        </p:nvSpPr>
        <p:spPr/>
        <p:txBody>
          <a:bodyPr/>
          <a:lstStyle/>
          <a:p>
            <a:pPr algn="l"/>
            <a:r>
              <a:rPr lang="en-US" b="0" i="0" dirty="0">
                <a:solidFill>
                  <a:srgbClr val="1F2328"/>
                </a:solidFill>
                <a:effectLst/>
                <a:latin typeface="-apple-system"/>
              </a:rPr>
              <a:t>The boot process can be broken down into four stages</a:t>
            </a:r>
          </a:p>
          <a:p>
            <a:pPr lvl="1">
              <a:buFont typeface="+mj-lt"/>
              <a:buAutoNum type="arabicPeriod"/>
            </a:pPr>
            <a:r>
              <a:rPr lang="en-US" b="0" i="0" dirty="0">
                <a:solidFill>
                  <a:srgbClr val="1F2328"/>
                </a:solidFill>
                <a:effectLst/>
                <a:latin typeface="-apple-system"/>
              </a:rPr>
              <a:t>BIOS POST</a:t>
            </a:r>
          </a:p>
          <a:p>
            <a:pPr lvl="1">
              <a:buFont typeface="+mj-lt"/>
              <a:buAutoNum type="arabicPeriod"/>
            </a:pPr>
            <a:r>
              <a:rPr lang="en-US" b="0" i="0" dirty="0">
                <a:solidFill>
                  <a:srgbClr val="1F2328"/>
                </a:solidFill>
                <a:effectLst/>
                <a:latin typeface="-apple-system"/>
              </a:rPr>
              <a:t>Boot Loader (GRUB2)</a:t>
            </a:r>
          </a:p>
          <a:p>
            <a:pPr lvl="1">
              <a:buFont typeface="+mj-lt"/>
              <a:buAutoNum type="arabicPeriod"/>
            </a:pPr>
            <a:r>
              <a:rPr lang="en-US" b="0" i="0" dirty="0">
                <a:solidFill>
                  <a:srgbClr val="1F2328"/>
                </a:solidFill>
                <a:effectLst/>
                <a:latin typeface="-apple-system"/>
              </a:rPr>
              <a:t>Kernel Initialization</a:t>
            </a:r>
          </a:p>
          <a:p>
            <a:pPr lvl="1">
              <a:buFont typeface="+mj-lt"/>
              <a:buAutoNum type="arabicPeriod"/>
            </a:pPr>
            <a:r>
              <a:rPr lang="en-US" b="0" i="0" dirty="0">
                <a:solidFill>
                  <a:srgbClr val="1F2328"/>
                </a:solidFill>
                <a:effectLst/>
                <a:latin typeface="-apple-system"/>
              </a:rPr>
              <a:t>INIT Process</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550762E-803D-406F-930B-BBCDA90684BF}"/>
              </a:ext>
            </a:extLst>
          </p:cNvPr>
          <p:cNvPicPr>
            <a:picLocks noChangeAspect="1"/>
          </p:cNvPicPr>
          <p:nvPr/>
        </p:nvPicPr>
        <p:blipFill>
          <a:blip r:embed="rId3"/>
          <a:stretch>
            <a:fillRect/>
          </a:stretch>
        </p:blipFill>
        <p:spPr>
          <a:xfrm>
            <a:off x="2110135" y="4148392"/>
            <a:ext cx="5571429" cy="2028571"/>
          </a:xfrm>
          <a:prstGeom prst="rect">
            <a:avLst/>
          </a:prstGeom>
        </p:spPr>
      </p:pic>
    </p:spTree>
    <p:extLst>
      <p:ext uri="{BB962C8B-B14F-4D97-AF65-F5344CB8AC3E}">
        <p14:creationId xmlns:p14="http://schemas.microsoft.com/office/powerpoint/2010/main" val="111681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9474-9BD9-4F80-B62E-B2366268B111}"/>
              </a:ext>
            </a:extLst>
          </p:cNvPr>
          <p:cNvSpPr>
            <a:spLocks noGrp="1"/>
          </p:cNvSpPr>
          <p:nvPr>
            <p:ph type="title"/>
          </p:nvPr>
        </p:nvSpPr>
        <p:spPr/>
        <p:txBody>
          <a:bodyPr/>
          <a:lstStyle/>
          <a:p>
            <a:r>
              <a:rPr lang="en-US" b="1" dirty="0"/>
              <a:t>Linux-Core-Concepts – </a:t>
            </a:r>
            <a:r>
              <a:rPr lang="en-US" b="1" i="1" dirty="0"/>
              <a:t>Run Levels</a:t>
            </a:r>
          </a:p>
        </p:txBody>
      </p:sp>
      <p:sp>
        <p:nvSpPr>
          <p:cNvPr id="3" name="Content Placeholder 2">
            <a:extLst>
              <a:ext uri="{FF2B5EF4-FFF2-40B4-BE49-F238E27FC236}">
                <a16:creationId xmlns:a16="http://schemas.microsoft.com/office/drawing/2014/main" id="{D608088E-15E0-44AA-9E7E-363F69E16534}"/>
              </a:ext>
            </a:extLst>
          </p:cNvPr>
          <p:cNvSpPr>
            <a:spLocks noGrp="1"/>
          </p:cNvSpPr>
          <p:nvPr>
            <p:ph idx="1"/>
          </p:nvPr>
        </p:nvSpPr>
        <p:spPr/>
        <p:txBody>
          <a:bodyPr>
            <a:normAutofit/>
          </a:bodyPr>
          <a:lstStyle/>
          <a:p>
            <a:r>
              <a:rPr lang="en-US" dirty="0" err="1"/>
              <a:t>Systemd</a:t>
            </a:r>
            <a:r>
              <a:rPr lang="en-US" dirty="0"/>
              <a:t> Targets (Run Levels)</a:t>
            </a:r>
          </a:p>
          <a:p>
            <a:r>
              <a:rPr lang="en-US" sz="1800" dirty="0"/>
              <a:t>We can setup the server to boot either into graphical mode or non-graphical mode. Linux can run in multiple modes and these modes are set by something called </a:t>
            </a:r>
            <a:r>
              <a:rPr lang="en-US" sz="1800" dirty="0" err="1"/>
              <a:t>runlevel</a:t>
            </a:r>
            <a:endParaRPr lang="en-US" sz="1800" dirty="0"/>
          </a:p>
          <a:p>
            <a:endParaRPr lang="en-US" sz="1800" dirty="0"/>
          </a:p>
          <a:p>
            <a:r>
              <a:rPr lang="en-US" sz="1800" dirty="0"/>
              <a:t>The operation mode which provide a graphical interface is called </a:t>
            </a:r>
            <a:r>
              <a:rPr lang="en-US" sz="1800" dirty="0" err="1"/>
              <a:t>runlevel</a:t>
            </a:r>
            <a:r>
              <a:rPr lang="en-US" sz="1800" dirty="0"/>
              <a:t> 5</a:t>
            </a:r>
          </a:p>
          <a:p>
            <a:endParaRPr lang="en-US" sz="1800" dirty="0"/>
          </a:p>
          <a:p>
            <a:r>
              <a:rPr lang="en-US" sz="1800" dirty="0"/>
              <a:t>The operation mode which provide a non-graphical mode is called </a:t>
            </a:r>
            <a:r>
              <a:rPr lang="en-US" sz="1800" dirty="0" err="1"/>
              <a:t>runlevel</a:t>
            </a:r>
            <a:r>
              <a:rPr lang="en-US" sz="1800" dirty="0"/>
              <a:t> 3</a:t>
            </a:r>
          </a:p>
        </p:txBody>
      </p:sp>
    </p:spTree>
    <p:extLst>
      <p:ext uri="{BB962C8B-B14F-4D97-AF65-F5344CB8AC3E}">
        <p14:creationId xmlns:p14="http://schemas.microsoft.com/office/powerpoint/2010/main" val="1933867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5008</Words>
  <Application>Microsoft Office PowerPoint</Application>
  <PresentationFormat>Widescreen</PresentationFormat>
  <Paragraphs>479</Paragraphs>
  <Slides>25</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-apple-system</vt:lpstr>
      <vt:lpstr>Arial</vt:lpstr>
      <vt:lpstr>Calibri</vt:lpstr>
      <vt:lpstr>Calibri Light</vt:lpstr>
      <vt:lpstr>Office Theme</vt:lpstr>
      <vt:lpstr>Linux Basics</vt:lpstr>
      <vt:lpstr>Working with Shell – Part 1</vt:lpstr>
      <vt:lpstr>Basic Commands</vt:lpstr>
      <vt:lpstr>Absolute and Relative Path</vt:lpstr>
      <vt:lpstr>Bash Shell</vt:lpstr>
      <vt:lpstr>Linux Core Concepts - Kernel</vt:lpstr>
      <vt:lpstr>Linux-Core-Concepts – Kernel and User Space</vt:lpstr>
      <vt:lpstr>Linux-Core-Concepts – Boot Sequence</vt:lpstr>
      <vt:lpstr>Linux-Core-Concepts – Run Levels</vt:lpstr>
      <vt:lpstr>Linux-Core-Concepts – File Types</vt:lpstr>
      <vt:lpstr>Linux Core Concepts – Filesystem Hierarchy</vt:lpstr>
      <vt:lpstr>Working With Shell – Part 2</vt:lpstr>
      <vt:lpstr>Working With Shell – Part 2</vt:lpstr>
      <vt:lpstr>Working with Shell – Part 2</vt:lpstr>
      <vt:lpstr>Working with Shell – Part 2</vt:lpstr>
      <vt:lpstr>PowerPoint Presentation</vt:lpstr>
      <vt:lpstr>Security and File Permissions – Linux Accounts</vt:lpstr>
      <vt:lpstr>Security and File Permissions – User Management</vt:lpstr>
      <vt:lpstr>Security and File Permissions – Access Control Files</vt:lpstr>
      <vt:lpstr>LINUX FILE PERMISSIONS  </vt:lpstr>
      <vt:lpstr>LINUX FILE PERMISSIONS  </vt:lpstr>
      <vt:lpstr>LINUX FILE PERMISSIONS  </vt:lpstr>
      <vt:lpstr>SSH and SCP  </vt:lpstr>
      <vt:lpstr>IPTABLES  </vt:lpstr>
      <vt:lpstr>Cronjob in Linux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Basics</dc:title>
  <dc:creator>Srinivas Cheeti</dc:creator>
  <cp:lastModifiedBy>Srinivas Cheeti</cp:lastModifiedBy>
  <cp:revision>14</cp:revision>
  <dcterms:created xsi:type="dcterms:W3CDTF">2023-04-28T19:33:54Z</dcterms:created>
  <dcterms:modified xsi:type="dcterms:W3CDTF">2023-04-28T20:42:31Z</dcterms:modified>
</cp:coreProperties>
</file>