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81" r:id="rId3"/>
    <p:sldId id="287" r:id="rId4"/>
    <p:sldId id="283" r:id="rId5"/>
    <p:sldId id="282" r:id="rId6"/>
    <p:sldId id="285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e Vang" initials="CV" lastIdx="1" clrIdx="0">
    <p:extLst>
      <p:ext uri="{19B8F6BF-5375-455C-9EA6-DF929625EA0E}">
        <p15:presenceInfo xmlns:p15="http://schemas.microsoft.com/office/powerpoint/2012/main" userId="3dcffb77c08fb7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324F-0E12-4249-B222-9A2A35FEBB3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0B0F-0CED-443C-9ECB-72C04C8C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EE89BC-6575-45C3-BF9B-DA9153772B8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F01335-5C76-471A-8E56-513E27F68B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.li@sjsu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ee.vang02@sjsu.edu" TargetMode="External"/><Relationship Id="rId4" Type="http://schemas.openxmlformats.org/officeDocument/2006/relationships/hyperlink" Target="mailto:aneemineshkumar.dudhia@sjs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uture-Electronics-Design-Center/Creative-Eval-Boar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A5F6238-2D9D-401E-9D48-A43DD8B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6" y="323737"/>
            <a:ext cx="3723420" cy="69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62A15-2CAD-4283-B51C-B6B9B0613A60}"/>
              </a:ext>
            </a:extLst>
          </p:cNvPr>
          <p:cNvSpPr txBox="1"/>
          <p:nvPr/>
        </p:nvSpPr>
        <p:spPr>
          <a:xfrm>
            <a:off x="772412" y="1249491"/>
            <a:ext cx="1070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RISC-V SoC for Computer Vision Applications</a:t>
            </a:r>
          </a:p>
          <a:p>
            <a:pPr algn="ctr"/>
            <a:r>
              <a:rPr lang="en-US" sz="3600" dirty="0">
                <a:latin typeface="+mj-lt"/>
              </a:rPr>
              <a:t>Tutorial 3</a:t>
            </a:r>
            <a:r>
              <a:rPr lang="en-US" sz="3600">
                <a:latin typeface="+mj-lt"/>
              </a:rPr>
              <a:t>: Custom </a:t>
            </a:r>
            <a:r>
              <a:rPr lang="en-US" sz="3600" dirty="0">
                <a:latin typeface="+mj-lt"/>
              </a:rPr>
              <a:t>Core from HDL with APB Bus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D05B3-04EC-40BB-AF0C-B84B457CC9A8}"/>
              </a:ext>
            </a:extLst>
          </p:cNvPr>
          <p:cNvSpPr txBox="1"/>
          <p:nvPr/>
        </p:nvSpPr>
        <p:spPr>
          <a:xfrm>
            <a:off x="772412" y="2723380"/>
            <a:ext cx="107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 297</a:t>
            </a:r>
          </a:p>
          <a:p>
            <a:pPr algn="ctr"/>
            <a:r>
              <a:rPr lang="en-US" dirty="0"/>
              <a:t>Thursday, January 21,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D8790-0B63-4A99-A350-820B1796CCE2}"/>
              </a:ext>
            </a:extLst>
          </p:cNvPr>
          <p:cNvSpPr txBox="1"/>
          <p:nvPr/>
        </p:nvSpPr>
        <p:spPr>
          <a:xfrm>
            <a:off x="772412" y="5650157"/>
            <a:ext cx="107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Advisor:</a:t>
            </a:r>
          </a:p>
          <a:p>
            <a:pPr algn="ctr"/>
            <a:r>
              <a:rPr lang="en-US" sz="1400" dirty="0"/>
              <a:t>Professor Harry Li, Ph. D.</a:t>
            </a:r>
            <a:r>
              <a:rPr lang="en-US" sz="1400" baseline="30000" dirty="0">
                <a:hlinkClick r:id="rId3"/>
              </a:rPr>
              <a:t>[3]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5AB6A-20D3-4A10-BFDF-78EB819AB6C1}"/>
              </a:ext>
            </a:extLst>
          </p:cNvPr>
          <p:cNvSpPr txBox="1"/>
          <p:nvPr/>
        </p:nvSpPr>
        <p:spPr>
          <a:xfrm>
            <a:off x="772412" y="4576377"/>
            <a:ext cx="10700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Project Members:</a:t>
            </a:r>
          </a:p>
          <a:p>
            <a:pPr algn="ctr"/>
            <a:r>
              <a:rPr lang="en-US" sz="1400" dirty="0" err="1"/>
              <a:t>Anee</a:t>
            </a:r>
            <a:r>
              <a:rPr lang="en-US" sz="1400" dirty="0"/>
              <a:t> </a:t>
            </a:r>
            <a:r>
              <a:rPr lang="en-US" sz="1400" dirty="0" err="1"/>
              <a:t>Mineshkumar</a:t>
            </a:r>
            <a:r>
              <a:rPr lang="en-US" sz="1400" dirty="0"/>
              <a:t> </a:t>
            </a:r>
            <a:r>
              <a:rPr lang="en-US" sz="1400" dirty="0" err="1"/>
              <a:t>Dubhia</a:t>
            </a:r>
            <a:r>
              <a:rPr lang="en-US" sz="1400" baseline="30000" dirty="0">
                <a:hlinkClick r:id="rId4"/>
              </a:rPr>
              <a:t>[1]</a:t>
            </a:r>
            <a:r>
              <a:rPr lang="en-US" sz="1400" baseline="30000" dirty="0"/>
              <a:t> </a:t>
            </a:r>
          </a:p>
          <a:p>
            <a:pPr algn="ctr"/>
            <a:r>
              <a:rPr lang="en-US" sz="1400" dirty="0"/>
              <a:t>Chee Vang</a:t>
            </a:r>
            <a:r>
              <a:rPr lang="en-US" sz="1400" baseline="30000" dirty="0">
                <a:hlinkClick r:id="rId5"/>
              </a:rPr>
              <a:t>[2]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59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9: Create Drivers for ADD2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6561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</a:t>
            </a:r>
            <a:r>
              <a:rPr lang="en-US" b="1" dirty="0"/>
              <a:t>drivers</a:t>
            </a:r>
            <a:r>
              <a:rPr lang="en-US" dirty="0"/>
              <a:t> folder and add a new folder named ADD2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3 new files to ADD2 folder: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Header File</a:t>
            </a:r>
            <a:r>
              <a:rPr lang="en-US" sz="2200" dirty="0"/>
              <a:t>: ADD2.h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Header File</a:t>
            </a:r>
            <a:r>
              <a:rPr lang="en-US" sz="2200" dirty="0"/>
              <a:t>: ADD2_regs.h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b="1" dirty="0"/>
              <a:t>Source File</a:t>
            </a:r>
            <a:r>
              <a:rPr lang="en-US" sz="2200" dirty="0"/>
              <a:t>: ADD2.c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Add the code in Appendix A, B, C.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download the source files here. 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Modify </a:t>
            </a:r>
            <a:r>
              <a:rPr lang="en-US" sz="2200" b="1" dirty="0"/>
              <a:t>AND2_GATE_BASE_ADDR</a:t>
            </a:r>
            <a:r>
              <a:rPr lang="en-US" sz="2200" dirty="0"/>
              <a:t> in </a:t>
            </a:r>
            <a:r>
              <a:rPr lang="en-US" sz="2200" b="1" dirty="0"/>
              <a:t>ADD2.h </a:t>
            </a:r>
            <a:r>
              <a:rPr lang="en-US" sz="2200" dirty="0"/>
              <a:t>to the one found in Step 7</a:t>
            </a:r>
            <a:endParaRPr lang="en-US" sz="2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AF547-2C2B-451E-9D47-D31AFFDD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472" y="2457450"/>
            <a:ext cx="3320415" cy="2354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EE163B-202E-4C1D-9BA7-36F1BEDC2C45}"/>
              </a:ext>
            </a:extLst>
          </p:cNvPr>
          <p:cNvSpPr txBox="1"/>
          <p:nvPr/>
        </p:nvSpPr>
        <p:spPr>
          <a:xfrm>
            <a:off x="7596444" y="4812030"/>
            <a:ext cx="375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Fig. 17. Adding new folder and source files</a:t>
            </a:r>
          </a:p>
        </p:txBody>
      </p:sp>
    </p:spTree>
    <p:extLst>
      <p:ext uri="{BB962C8B-B14F-4D97-AF65-F5344CB8AC3E}">
        <p14:creationId xmlns:p14="http://schemas.microsoft.com/office/powerpoint/2010/main" val="420024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10: Include ADD2 drivers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91324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project and select </a:t>
            </a:r>
            <a:r>
              <a:rPr lang="en-US" b="1" dirty="0"/>
              <a:t>Properties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C/C++ Build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Tool Settings </a:t>
            </a:r>
            <a:r>
              <a:rPr lang="en-US" dirty="0"/>
              <a:t>tab go to </a:t>
            </a:r>
            <a:r>
              <a:rPr lang="en-US" b="1" dirty="0"/>
              <a:t>GNU RISC-V Cross C Compiler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Includes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Include paths (-l)</a:t>
            </a:r>
            <a:r>
              <a:rPr lang="en-US" dirty="0"/>
              <a:t>, click on add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Workspace</a:t>
            </a:r>
            <a:r>
              <a:rPr lang="en-US" dirty="0"/>
              <a:t> button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b="1" dirty="0"/>
              <a:t>ADD2</a:t>
            </a:r>
            <a:r>
              <a:rPr lang="en-US" dirty="0"/>
              <a:t> folder and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 and Close</a:t>
            </a:r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  <a:p>
            <a:pPr marL="630936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3B4764-9086-433F-B4E0-215CCE9BD8CA}"/>
              </a:ext>
            </a:extLst>
          </p:cNvPr>
          <p:cNvGrpSpPr/>
          <p:nvPr/>
        </p:nvGrpSpPr>
        <p:grpSpPr>
          <a:xfrm>
            <a:off x="6393468" y="1407788"/>
            <a:ext cx="4601150" cy="2860179"/>
            <a:chOff x="6393468" y="1407788"/>
            <a:chExt cx="4601150" cy="286017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7E63E2-6081-4E59-B68E-B0CF79B7D8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9" t="7467" r="1268" b="2133"/>
            <a:stretch/>
          </p:blipFill>
          <p:spPr>
            <a:xfrm>
              <a:off x="6393468" y="1407788"/>
              <a:ext cx="4601150" cy="25831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14B8B-3549-461F-8A90-7E77C120C6CA}"/>
                </a:ext>
              </a:extLst>
            </p:cNvPr>
            <p:cNvSpPr txBox="1"/>
            <p:nvPr/>
          </p:nvSpPr>
          <p:spPr>
            <a:xfrm>
              <a:off x="6818808" y="3990968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18. Adding ADD2 drivers to Includes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C58C45-99F5-46F4-9F1C-FB53F2AE1C32}"/>
              </a:ext>
            </a:extLst>
          </p:cNvPr>
          <p:cNvGrpSpPr/>
          <p:nvPr/>
        </p:nvGrpSpPr>
        <p:grpSpPr>
          <a:xfrm>
            <a:off x="5904661" y="4870151"/>
            <a:ext cx="2708912" cy="1339989"/>
            <a:chOff x="6117241" y="4872038"/>
            <a:chExt cx="2708912" cy="1339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DD0184-469B-4F56-8B68-3CFFE7CC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7243" y="4872038"/>
              <a:ext cx="2708910" cy="106299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26E0C-4D71-4B94-A255-C970436B8110}"/>
                </a:ext>
              </a:extLst>
            </p:cNvPr>
            <p:cNvSpPr txBox="1"/>
            <p:nvPr/>
          </p:nvSpPr>
          <p:spPr>
            <a:xfrm>
              <a:off x="6117241" y="5935028"/>
              <a:ext cx="2708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19. Add directory path for Includes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45E1E0-1D0A-466E-84DE-AFCF3CF696E9}"/>
              </a:ext>
            </a:extLst>
          </p:cNvPr>
          <p:cNvGrpSpPr/>
          <p:nvPr/>
        </p:nvGrpSpPr>
        <p:grpSpPr>
          <a:xfrm>
            <a:off x="8946106" y="4573106"/>
            <a:ext cx="2255045" cy="2001042"/>
            <a:chOff x="9441755" y="4486097"/>
            <a:chExt cx="2255045" cy="20010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236CC0-5CFC-4515-A5C7-5005CCBF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763" y="4486097"/>
              <a:ext cx="1383030" cy="172593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CBE35-854B-4D20-A487-86FA0E459353}"/>
                </a:ext>
              </a:extLst>
            </p:cNvPr>
            <p:cNvSpPr txBox="1"/>
            <p:nvPr/>
          </p:nvSpPr>
          <p:spPr>
            <a:xfrm>
              <a:off x="9441755" y="6210140"/>
              <a:ext cx="2255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20. Selecting ADD2 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54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11: </a:t>
            </a:r>
            <a:r>
              <a:rPr lang="en-US" dirty="0" err="1"/>
              <a:t>ModiFy</a:t>
            </a:r>
            <a:r>
              <a:rPr lang="en-US" dirty="0"/>
              <a:t> </a:t>
            </a:r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 err="1"/>
              <a:t>main.c</a:t>
            </a:r>
            <a:r>
              <a:rPr lang="en-US" b="1" dirty="0"/>
              <a:t> </a:t>
            </a:r>
            <a:r>
              <a:rPr lang="en-US" dirty="0"/>
              <a:t>add the code in the red box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comment out unnecessary code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change the intro message. In this case, it is changed to “Checking…”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You can also place the code for ADD2 into a new task</a:t>
            </a:r>
          </a:p>
          <a:p>
            <a:pPr marL="1143000" lvl="2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Here is the source code for the modified </a:t>
            </a:r>
            <a:r>
              <a:rPr lang="en-US" sz="2200" dirty="0" err="1"/>
              <a:t>main.c</a:t>
            </a:r>
            <a:endParaRPr lang="en-US" sz="22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build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CC3C2-BD5A-4419-AE0D-4EF82377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39" y="4157662"/>
            <a:ext cx="276225" cy="2571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F17033-517A-48B4-9C36-F4A7A432E3B9}"/>
              </a:ext>
            </a:extLst>
          </p:cNvPr>
          <p:cNvGrpSpPr/>
          <p:nvPr/>
        </p:nvGrpSpPr>
        <p:grpSpPr>
          <a:xfrm>
            <a:off x="2754689" y="4807122"/>
            <a:ext cx="2686050" cy="1734324"/>
            <a:chOff x="2754689" y="4807122"/>
            <a:chExt cx="2686050" cy="17343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7DC82A-5B22-40FA-AD11-5DE758A75EE3}"/>
                </a:ext>
              </a:extLst>
            </p:cNvPr>
            <p:cNvGrpSpPr/>
            <p:nvPr/>
          </p:nvGrpSpPr>
          <p:grpSpPr>
            <a:xfrm>
              <a:off x="2754689" y="4807122"/>
              <a:ext cx="2686050" cy="1734324"/>
              <a:chOff x="3269039" y="4767569"/>
              <a:chExt cx="2686050" cy="173432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3EA9E1C-56DA-476E-ADD4-9A330395D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8829" y="4767569"/>
                <a:ext cx="1950244" cy="14573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6C4131-7D05-4A57-8CA2-B5A486F38068}"/>
                  </a:ext>
                </a:extLst>
              </p:cNvPr>
              <p:cNvSpPr txBox="1"/>
              <p:nvPr/>
            </p:nvSpPr>
            <p:spPr>
              <a:xfrm>
                <a:off x="3269039" y="6224894"/>
                <a:ext cx="2686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21. Including header files in </a:t>
                </a:r>
                <a:r>
                  <a:rPr lang="en-US" sz="1200" dirty="0" err="1"/>
                  <a:t>main.c</a:t>
                </a:r>
                <a:endParaRPr lang="en-US" sz="1200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AB44BD-5F36-4441-934E-1B6627D5C222}"/>
                </a:ext>
              </a:extLst>
            </p:cNvPr>
            <p:cNvSpPr/>
            <p:nvPr/>
          </p:nvSpPr>
          <p:spPr>
            <a:xfrm>
              <a:off x="2984479" y="5029200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3D346E-6D42-4F50-82A5-C5B7037FA545}"/>
                </a:ext>
              </a:extLst>
            </p:cNvPr>
            <p:cNvSpPr/>
            <p:nvPr/>
          </p:nvSpPr>
          <p:spPr>
            <a:xfrm>
              <a:off x="2984479" y="5997747"/>
              <a:ext cx="1351360" cy="1333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B9078-BCC9-4A6B-BC0B-2432C01AAAE5}"/>
              </a:ext>
            </a:extLst>
          </p:cNvPr>
          <p:cNvGrpSpPr/>
          <p:nvPr/>
        </p:nvGrpSpPr>
        <p:grpSpPr>
          <a:xfrm>
            <a:off x="7299614" y="633105"/>
            <a:ext cx="3614738" cy="5908341"/>
            <a:chOff x="7299614" y="633105"/>
            <a:chExt cx="3614738" cy="59083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DEF5CF-0DE0-4CED-A256-65AD1CA174AD}"/>
                </a:ext>
              </a:extLst>
            </p:cNvPr>
            <p:cNvGrpSpPr/>
            <p:nvPr/>
          </p:nvGrpSpPr>
          <p:grpSpPr>
            <a:xfrm>
              <a:off x="7299614" y="633105"/>
              <a:ext cx="3614738" cy="5908341"/>
              <a:chOff x="7299614" y="633105"/>
              <a:chExt cx="3614738" cy="590834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B95A257-7315-45F3-95FB-B2D087B42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416"/>
              <a:stretch/>
            </p:blipFill>
            <p:spPr>
              <a:xfrm>
                <a:off x="7299614" y="633105"/>
                <a:ext cx="3614738" cy="559178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694B98-1CEC-47F5-AEED-10394E191117}"/>
                  </a:ext>
                </a:extLst>
              </p:cNvPr>
              <p:cNvSpPr txBox="1"/>
              <p:nvPr/>
            </p:nvSpPr>
            <p:spPr>
              <a:xfrm>
                <a:off x="7299614" y="6264447"/>
                <a:ext cx="3614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Fig. 22. Modified </a:t>
                </a:r>
                <a:r>
                  <a:rPr lang="en-US" sz="1200" dirty="0" err="1"/>
                  <a:t>main.c</a:t>
                </a:r>
                <a:r>
                  <a:rPr lang="en-US" sz="1200" dirty="0"/>
                  <a:t> to use ADD2 core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3965A2-2382-4106-8CDE-8C695D8885E2}"/>
                </a:ext>
              </a:extLst>
            </p:cNvPr>
            <p:cNvSpPr/>
            <p:nvPr/>
          </p:nvSpPr>
          <p:spPr>
            <a:xfrm>
              <a:off x="7349202" y="1009650"/>
              <a:ext cx="2531397" cy="419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885978-C653-43F1-BD3A-222E93379901}"/>
                </a:ext>
              </a:extLst>
            </p:cNvPr>
            <p:cNvSpPr/>
            <p:nvPr/>
          </p:nvSpPr>
          <p:spPr>
            <a:xfrm>
              <a:off x="7349201" y="2209800"/>
              <a:ext cx="2890173" cy="152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F14700-D5D0-4FB9-AF01-9F5DB1639AC8}"/>
                </a:ext>
              </a:extLst>
            </p:cNvPr>
            <p:cNvSpPr/>
            <p:nvPr/>
          </p:nvSpPr>
          <p:spPr>
            <a:xfrm>
              <a:off x="7349200" y="3590844"/>
              <a:ext cx="2728249" cy="1895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63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12: Debug Project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06577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Make sure the board is connected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a terminal by going to </a:t>
            </a:r>
            <a:r>
              <a:rPr lang="en-US" b="1" dirty="0"/>
              <a:t>Windows</a:t>
            </a:r>
            <a:r>
              <a:rPr lang="en-US" dirty="0"/>
              <a:t> &gt; </a:t>
            </a:r>
            <a:r>
              <a:rPr lang="en-US" b="1" dirty="0"/>
              <a:t>Show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&gt; </a:t>
            </a:r>
            <a:r>
              <a:rPr lang="en-US" b="1" dirty="0"/>
              <a:t>Terminals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Open a Terminal</a:t>
            </a:r>
            <a:r>
              <a:rPr lang="en-US" dirty="0"/>
              <a:t> and select the correct serial port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project and go to </a:t>
            </a:r>
            <a:r>
              <a:rPr lang="en-US" b="1" dirty="0"/>
              <a:t>Run</a:t>
            </a:r>
            <a:r>
              <a:rPr lang="en-US" dirty="0"/>
              <a:t> &gt;</a:t>
            </a:r>
            <a:r>
              <a:rPr lang="en-US" b="1" dirty="0"/>
              <a:t>Debug Configurations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Debugger</a:t>
            </a:r>
            <a:r>
              <a:rPr lang="en-US" dirty="0"/>
              <a:t> tab add to </a:t>
            </a:r>
            <a:r>
              <a:rPr lang="en-US" b="1" dirty="0"/>
              <a:t>Config Options</a:t>
            </a:r>
          </a:p>
          <a:p>
            <a:pPr marL="173736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--command "set DEVICE M2GL025"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Apply</a:t>
            </a:r>
            <a:r>
              <a:rPr lang="en-US" dirty="0"/>
              <a:t> and then </a:t>
            </a:r>
            <a:r>
              <a:rPr lang="en-US" b="1" dirty="0"/>
              <a:t>Debug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no errors, click on </a:t>
            </a:r>
            <a:r>
              <a:rPr lang="en-US" b="1" dirty="0"/>
              <a:t>Resume (F8)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 intro message and the addition of a and b should appear in the terminal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5FE35-4C1F-4166-9CF3-CF4A48BE498D}"/>
              </a:ext>
            </a:extLst>
          </p:cNvPr>
          <p:cNvGrpSpPr/>
          <p:nvPr/>
        </p:nvGrpSpPr>
        <p:grpSpPr>
          <a:xfrm>
            <a:off x="8327959" y="885005"/>
            <a:ext cx="2097406" cy="2248674"/>
            <a:chOff x="8327959" y="885005"/>
            <a:chExt cx="2097406" cy="2248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983B90-60AA-4DE3-AE46-FB6D99BE7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7959" y="885005"/>
              <a:ext cx="2097405" cy="19716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F28D-3B25-4C5A-891C-10BF71AC4879}"/>
                </a:ext>
              </a:extLst>
            </p:cNvPr>
            <p:cNvSpPr txBox="1"/>
            <p:nvPr/>
          </p:nvSpPr>
          <p:spPr>
            <a:xfrm>
              <a:off x="8327959" y="2856680"/>
              <a:ext cx="2097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23. Open a new terminal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27FF54-4452-46FF-88DB-218160172DA4}"/>
              </a:ext>
            </a:extLst>
          </p:cNvPr>
          <p:cNvGrpSpPr/>
          <p:nvPr/>
        </p:nvGrpSpPr>
        <p:grpSpPr>
          <a:xfrm>
            <a:off x="7522143" y="3306395"/>
            <a:ext cx="3709035" cy="1762899"/>
            <a:chOff x="7424974" y="3555430"/>
            <a:chExt cx="3709035" cy="17628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58E753-2E59-4139-A279-ACEF85A76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974" y="3555430"/>
              <a:ext cx="3709035" cy="1485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E5777-31B4-49E9-B0C8-D603513CA3C5}"/>
                </a:ext>
              </a:extLst>
            </p:cNvPr>
            <p:cNvSpPr txBox="1"/>
            <p:nvPr/>
          </p:nvSpPr>
          <p:spPr>
            <a:xfrm>
              <a:off x="7445690" y="5041330"/>
              <a:ext cx="3688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24. Console window after successful debugging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AA497A-E3AC-4E67-AD31-31BC0D601D9A}"/>
              </a:ext>
            </a:extLst>
          </p:cNvPr>
          <p:cNvGrpSpPr/>
          <p:nvPr/>
        </p:nvGrpSpPr>
        <p:grpSpPr>
          <a:xfrm>
            <a:off x="7542859" y="5378082"/>
            <a:ext cx="3750470" cy="1177112"/>
            <a:chOff x="7404256" y="5500687"/>
            <a:chExt cx="3750470" cy="11771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EF647C-90FC-4C19-A792-D2CD42936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9033" y="5500687"/>
              <a:ext cx="1621631" cy="9001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3FEAB0-A27C-40FE-ACCC-D8C4A96CB63E}"/>
                </a:ext>
              </a:extLst>
            </p:cNvPr>
            <p:cNvSpPr txBox="1"/>
            <p:nvPr/>
          </p:nvSpPr>
          <p:spPr>
            <a:xfrm>
              <a:off x="7404256" y="640080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25. Message in the terminal to add a = 2 and b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7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A: ADD2.h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stdint.h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cpu_types.h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AND2_GATE_BASE_ADDR0x70002000UL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AND2_GATE_init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089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B: ADD2_regs.h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#ifndef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DRIVERS_ADD2_ADD2_REGS_H_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A_REG_OFFSET         0x00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B_REG_OFFSET         0x04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X_REG_OFFSET         0x08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/* DRIVERS_ADD2_ADD2_REGS_H_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951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Appendix C: ADD2.c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10910447" cy="5115539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"ADD2_regs.h"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"../../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hal_assert.h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AND2_GATE_init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addr_t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clears A and B registers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0x00);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0x00);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this_and2_gate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HAL_set_8bit_reg(this_and2_gate-&gt;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set_AB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this_and2_gate 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get_ABX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and2_gate_instance_t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  this_and2_gate,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0)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1)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 == 2)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HAL_get_8bit_reg(this_and2_gate-&gt;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base_addr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HAL_ASSERT(0);</a:t>
            </a: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86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743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E6B-23E7-4CC0-9171-73B4F78C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28" y="2679192"/>
            <a:ext cx="9720072" cy="149961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BE55BF-F943-465B-BC51-9334A521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2" y="6194772"/>
            <a:ext cx="3142343" cy="5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7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1: Create New HDL File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5418072" cy="5115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We are using the existing FPGA projects from Future Electronics: </a:t>
            </a:r>
            <a:r>
              <a:rPr lang="en-US" dirty="0">
                <a:hlinkClick r:id="rId2"/>
              </a:rPr>
              <a:t>https://github.com/Future-Electronics-Design-Center/Creative-Eval-Board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FPGA Design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Libero SoC v12.0 or higher and open the project that was unzipped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Create a new HDL file by going to </a:t>
            </a:r>
            <a:r>
              <a:rPr lang="en-US" b="1" dirty="0"/>
              <a:t>Design Flow </a:t>
            </a:r>
            <a:r>
              <a:rPr lang="en-US" dirty="0"/>
              <a:t>&gt; </a:t>
            </a:r>
            <a:r>
              <a:rPr lang="en-US" b="1" dirty="0"/>
              <a:t>Create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Verilog</a:t>
            </a:r>
            <a:r>
              <a:rPr lang="en-US" dirty="0"/>
              <a:t> for </a:t>
            </a:r>
            <a:r>
              <a:rPr lang="en-US" b="1" dirty="0"/>
              <a:t>HDL Type </a:t>
            </a:r>
            <a:r>
              <a:rPr lang="en-US" dirty="0"/>
              <a:t>and give the file a name.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479207-6912-4366-8717-C24D03B35A28}"/>
              </a:ext>
            </a:extLst>
          </p:cNvPr>
          <p:cNvGrpSpPr/>
          <p:nvPr/>
        </p:nvGrpSpPr>
        <p:grpSpPr>
          <a:xfrm>
            <a:off x="7402292" y="1937737"/>
            <a:ext cx="3750470" cy="2437269"/>
            <a:chOff x="7292668" y="1769099"/>
            <a:chExt cx="3750470" cy="243726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DD254EC-5474-49D3-9C6A-8A9D505E5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7715" y="1769099"/>
              <a:ext cx="3000375" cy="216027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7292668" y="3929369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1. Design Flow window to create a new HDL file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5C02476-31A7-44F8-92A4-4605238CB092}"/>
              </a:ext>
            </a:extLst>
          </p:cNvPr>
          <p:cNvGrpSpPr/>
          <p:nvPr/>
        </p:nvGrpSpPr>
        <p:grpSpPr>
          <a:xfrm>
            <a:off x="8063088" y="4718451"/>
            <a:ext cx="2428875" cy="1454289"/>
            <a:chOff x="8025038" y="4681675"/>
            <a:chExt cx="2428875" cy="145428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71FF4A-5BF0-4E42-8089-CBF7A4A46788}"/>
                </a:ext>
              </a:extLst>
            </p:cNvPr>
            <p:cNvSpPr txBox="1"/>
            <p:nvPr/>
          </p:nvSpPr>
          <p:spPr>
            <a:xfrm>
              <a:off x="8025038" y="5858965"/>
              <a:ext cx="2428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2. Create a new HDL file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FECBEF-23F3-457D-BFC8-2B05C4829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924" y="4681675"/>
              <a:ext cx="1943100" cy="1177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1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2: Verilog Code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730402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Verilog code to add two 8-bit numbers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Repeat 3-5 in Step 1 and name the file </a:t>
            </a:r>
            <a:r>
              <a:rPr lang="en-US" b="1" dirty="0"/>
              <a:t>ADD2_APB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Enter the Verilog code of APB wrapper for ADD2 module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Check HDL File </a:t>
            </a:r>
            <a:r>
              <a:rPr lang="en-US" dirty="0"/>
              <a:t>button for </a:t>
            </a:r>
            <a:r>
              <a:rPr lang="en-US" b="1" dirty="0"/>
              <a:t>ADD2_APB.v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986622-49A6-48CB-B17E-CD800636A822}"/>
              </a:ext>
            </a:extLst>
          </p:cNvPr>
          <p:cNvGrpSpPr/>
          <p:nvPr/>
        </p:nvGrpSpPr>
        <p:grpSpPr>
          <a:xfrm>
            <a:off x="2205988" y="2052333"/>
            <a:ext cx="3429002" cy="2502039"/>
            <a:chOff x="1786888" y="1938033"/>
            <a:chExt cx="3429002" cy="25020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1AF415-A4F8-4C98-9CE1-9CBFFFDDD0AB}"/>
                </a:ext>
              </a:extLst>
            </p:cNvPr>
            <p:cNvSpPr txBox="1"/>
            <p:nvPr/>
          </p:nvSpPr>
          <p:spPr>
            <a:xfrm>
              <a:off x="1786888" y="4163073"/>
              <a:ext cx="3429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3. ADD2 Verilog code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0CC23F-38F9-43EF-B4D1-0BF38E04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199" y="1938033"/>
              <a:ext cx="3040380" cy="22250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F774F-1857-4215-87F5-0D835DB6A9AD}"/>
              </a:ext>
            </a:extLst>
          </p:cNvPr>
          <p:cNvGrpSpPr/>
          <p:nvPr/>
        </p:nvGrpSpPr>
        <p:grpSpPr>
          <a:xfrm>
            <a:off x="7927831" y="809523"/>
            <a:ext cx="3618058" cy="5595759"/>
            <a:chOff x="7927831" y="809523"/>
            <a:chExt cx="3618058" cy="559575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0C95CF-824E-47E2-8DD8-1A8158F02B8A}"/>
                </a:ext>
              </a:extLst>
            </p:cNvPr>
            <p:cNvSpPr txBox="1"/>
            <p:nvPr/>
          </p:nvSpPr>
          <p:spPr>
            <a:xfrm>
              <a:off x="7927831" y="6128283"/>
              <a:ext cx="3618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4. APB wrapper for ADD2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9DF22CE-22B2-4B28-8B8A-0156453F0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5609" y="809523"/>
              <a:ext cx="3436620" cy="5318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3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>
            <a:normAutofit/>
          </a:bodyPr>
          <a:lstStyle/>
          <a:p>
            <a:r>
              <a:rPr lang="en-US" dirty="0"/>
              <a:t>Step 3: Create Core From HDL With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006419" cy="353549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Design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 </a:t>
            </a:r>
            <a:r>
              <a:rPr lang="en-US" dirty="0"/>
              <a:t>for the Verilog HDL file to appear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Right-click the HDL file and select </a:t>
            </a:r>
            <a:r>
              <a:rPr lang="en-US" b="1" dirty="0"/>
              <a:t>Create Core form HDL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Yes</a:t>
            </a:r>
            <a:r>
              <a:rPr lang="en-US" dirty="0"/>
              <a:t> to add bus interface to the core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Add/Edit bus interfaces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E0D900-7C7E-4CCD-80FB-07BB9E84542C}"/>
              </a:ext>
            </a:extLst>
          </p:cNvPr>
          <p:cNvGrpSpPr/>
          <p:nvPr/>
        </p:nvGrpSpPr>
        <p:grpSpPr>
          <a:xfrm>
            <a:off x="1580674" y="3681379"/>
            <a:ext cx="3793331" cy="2859284"/>
            <a:chOff x="6878683" y="2109628"/>
            <a:chExt cx="3793331" cy="2859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50253-B020-4A1D-81D1-66D7669C30AD}"/>
                </a:ext>
              </a:extLst>
            </p:cNvPr>
            <p:cNvSpPr txBox="1"/>
            <p:nvPr/>
          </p:nvSpPr>
          <p:spPr>
            <a:xfrm>
              <a:off x="6878683" y="4691913"/>
              <a:ext cx="379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5. Design Hierarchy window to create core from HDL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A53A4D-2574-451B-B599-2E0376D4B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879"/>
            <a:stretch/>
          </p:blipFill>
          <p:spPr>
            <a:xfrm>
              <a:off x="7272303" y="2109628"/>
              <a:ext cx="3006090" cy="25822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1FC5AC-DAC4-4EB0-93FB-252B34B8DA34}"/>
              </a:ext>
            </a:extLst>
          </p:cNvPr>
          <p:cNvGrpSpPr/>
          <p:nvPr/>
        </p:nvGrpSpPr>
        <p:grpSpPr>
          <a:xfrm>
            <a:off x="6694713" y="3429000"/>
            <a:ext cx="4572000" cy="2317254"/>
            <a:chOff x="2289104" y="3169146"/>
            <a:chExt cx="4572000" cy="23172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EF71D8-0DA6-42EB-9691-EDF1CDC3F56F}"/>
                </a:ext>
              </a:extLst>
            </p:cNvPr>
            <p:cNvSpPr txBox="1"/>
            <p:nvPr/>
          </p:nvSpPr>
          <p:spPr>
            <a:xfrm>
              <a:off x="2654096" y="5209401"/>
              <a:ext cx="3842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6. Edit Core Definition to add APB interface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983E96-906F-4A46-86FC-4212C3EA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9104" y="3169146"/>
              <a:ext cx="4572000" cy="2040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32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4: Add APB Bus Interface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4751321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Add Bus Interface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APB slave </a:t>
            </a:r>
            <a:r>
              <a:rPr lang="en-US" dirty="0"/>
              <a:t>and then Click </a:t>
            </a:r>
            <a:r>
              <a:rPr lang="en-US" b="1" dirty="0"/>
              <a:t>OK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Configure bus interface details, choose </a:t>
            </a:r>
            <a:r>
              <a:rPr lang="en-US" b="1" dirty="0"/>
              <a:t>PSEL</a:t>
            </a:r>
            <a:r>
              <a:rPr lang="en-US" dirty="0"/>
              <a:t> in drop down menu. Other signals should be automatically assigned.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OK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2AFE8D-A566-42F1-8288-747D7F68E1F1}"/>
              </a:ext>
            </a:extLst>
          </p:cNvPr>
          <p:cNvGrpSpPr/>
          <p:nvPr/>
        </p:nvGrpSpPr>
        <p:grpSpPr>
          <a:xfrm>
            <a:off x="6074350" y="2364056"/>
            <a:ext cx="5549265" cy="3317379"/>
            <a:chOff x="6049097" y="1187460"/>
            <a:chExt cx="5549265" cy="33173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400F13-6B0D-4E5D-9200-B582C58A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9097" y="1187460"/>
              <a:ext cx="5549265" cy="30403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C9AB-3C0B-410A-941C-F90FDA19E0DB}"/>
                </a:ext>
              </a:extLst>
            </p:cNvPr>
            <p:cNvSpPr txBox="1"/>
            <p:nvPr/>
          </p:nvSpPr>
          <p:spPr>
            <a:xfrm>
              <a:off x="6948494" y="422784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7. Edit Core Definition with APB signals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2F68B0-FEA6-4391-B132-6656554AA9BB}"/>
              </a:ext>
            </a:extLst>
          </p:cNvPr>
          <p:cNvGrpSpPr/>
          <p:nvPr/>
        </p:nvGrpSpPr>
        <p:grpSpPr>
          <a:xfrm>
            <a:off x="1323029" y="4175146"/>
            <a:ext cx="3750470" cy="1648599"/>
            <a:chOff x="8057204" y="5128906"/>
            <a:chExt cx="3750470" cy="16485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F4C4B8-3705-40E3-B899-7A7F5998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9422" y="5128906"/>
              <a:ext cx="2566035" cy="1371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DE861-FB0C-4055-AA6F-B568F6A1A602}"/>
                </a:ext>
              </a:extLst>
            </p:cNvPr>
            <p:cNvSpPr txBox="1"/>
            <p:nvPr/>
          </p:nvSpPr>
          <p:spPr>
            <a:xfrm>
              <a:off x="8057204" y="6500506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8. Select APB bus interface for slave 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25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5: ADD2 Core in </a:t>
            </a:r>
            <a:r>
              <a:rPr lang="en-US" dirty="0" err="1"/>
              <a:t>SmartDesign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8" y="1371600"/>
            <a:ext cx="10910447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b="1" dirty="0"/>
              <a:t>Design Hierarchy</a:t>
            </a:r>
            <a:r>
              <a:rPr lang="en-US" dirty="0"/>
              <a:t>, the </a:t>
            </a:r>
            <a:r>
              <a:rPr lang="en-US" b="1" dirty="0"/>
              <a:t>ADD2_APB </a:t>
            </a:r>
            <a:r>
              <a:rPr lang="en-US" dirty="0"/>
              <a:t>HDL file should be slightly difference (larger “HDL+” with blue background)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If not, then click on </a:t>
            </a:r>
            <a:r>
              <a:rPr lang="en-US" sz="2200" b="1" dirty="0"/>
              <a:t>Build Hierarchy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Drag and drop the component into the </a:t>
            </a:r>
            <a:r>
              <a:rPr lang="en-US" dirty="0" err="1"/>
              <a:t>SmartDesign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E6DDF2-E92C-4975-9AF1-3AF4AF30DE82}"/>
              </a:ext>
            </a:extLst>
          </p:cNvPr>
          <p:cNvGrpSpPr/>
          <p:nvPr/>
        </p:nvGrpSpPr>
        <p:grpSpPr>
          <a:xfrm>
            <a:off x="995509" y="3044862"/>
            <a:ext cx="7587615" cy="3637419"/>
            <a:chOff x="995509" y="3044862"/>
            <a:chExt cx="7587615" cy="36374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05C719-4ED4-426D-A0E2-E71BD999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509" y="3044862"/>
              <a:ext cx="7587615" cy="33604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0C448-AD7F-4173-986E-519743BB9228}"/>
                </a:ext>
              </a:extLst>
            </p:cNvPr>
            <p:cNvSpPr txBox="1"/>
            <p:nvPr/>
          </p:nvSpPr>
          <p:spPr>
            <a:xfrm>
              <a:off x="2914081" y="6405282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9. Adding ADD2_APB core to </a:t>
              </a:r>
              <a:r>
                <a:rPr lang="en-US" sz="1200" dirty="0" err="1"/>
                <a:t>SmartDesign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D5336-D6FF-4422-BADD-5A94660A7C8F}"/>
              </a:ext>
            </a:extLst>
          </p:cNvPr>
          <p:cNvGrpSpPr/>
          <p:nvPr/>
        </p:nvGrpSpPr>
        <p:grpSpPr>
          <a:xfrm>
            <a:off x="9208787" y="3923555"/>
            <a:ext cx="2646669" cy="1661815"/>
            <a:chOff x="9208787" y="3923555"/>
            <a:chExt cx="2646669" cy="16618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E344DF-351D-4267-8A60-F6E2B17E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7753" y="3923555"/>
              <a:ext cx="1328738" cy="12001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D04819-0B9F-4CB6-9BF2-14D7DADCEF97}"/>
                </a:ext>
              </a:extLst>
            </p:cNvPr>
            <p:cNvSpPr txBox="1"/>
            <p:nvPr/>
          </p:nvSpPr>
          <p:spPr>
            <a:xfrm>
              <a:off x="9208787" y="5123705"/>
              <a:ext cx="2646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10. Instantiated ADD2_APB core and its 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96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6: Connecting Custom Core to Design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30" y="1371600"/>
            <a:ext cx="4749032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Enable slave slot in </a:t>
            </a:r>
            <a:r>
              <a:rPr lang="en-US" b="1" dirty="0"/>
              <a:t>APB3_BUS_0</a:t>
            </a:r>
            <a:endParaRPr lang="en-US" dirty="0"/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Double click </a:t>
            </a:r>
            <a:r>
              <a:rPr lang="en-US" sz="2200" b="1" dirty="0"/>
              <a:t>APB3_BUS_0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Enable another slave slot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Click </a:t>
            </a:r>
            <a:r>
              <a:rPr lang="en-US" sz="2200" b="1" dirty="0"/>
              <a:t>OK</a:t>
            </a:r>
          </a:p>
          <a:p>
            <a:pPr marL="115252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200" dirty="0"/>
              <a:t>Right-clicking the core and selecting </a:t>
            </a:r>
            <a:r>
              <a:rPr lang="en-US" sz="2200" b="1" dirty="0"/>
              <a:t>Update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Connect the </a:t>
            </a:r>
            <a:r>
              <a:rPr lang="en-US" b="1" dirty="0"/>
              <a:t>ADD2_APB</a:t>
            </a:r>
            <a:r>
              <a:rPr lang="en-US" sz="2200" b="1" dirty="0"/>
              <a:t> _0</a:t>
            </a:r>
            <a:r>
              <a:rPr lang="en-US" b="1" dirty="0"/>
              <a:t> </a:t>
            </a:r>
            <a:r>
              <a:rPr lang="en-US" dirty="0"/>
              <a:t>core the design shown in Fig. ??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Design Rules Check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Generate Component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Build Hierarchy</a:t>
            </a:r>
          </a:p>
          <a:p>
            <a:pPr marL="1146175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/>
              <a:t>ADD2_APB</a:t>
            </a:r>
            <a:r>
              <a:rPr lang="en-US" sz="2200" dirty="0"/>
              <a:t> should be listed under </a:t>
            </a:r>
            <a:r>
              <a:rPr lang="en-US" sz="2200" b="1" dirty="0" err="1"/>
              <a:t>Top_Level</a:t>
            </a:r>
            <a:r>
              <a:rPr lang="en-US" sz="2200" dirty="0"/>
              <a:t> </a:t>
            </a:r>
            <a:r>
              <a:rPr lang="en-US" sz="2200" dirty="0" err="1"/>
              <a:t>SmartDesign</a:t>
            </a:r>
            <a:endParaRPr lang="en-US" sz="22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CB7C65-7374-4BC7-A934-5684B4D80032}"/>
              </a:ext>
            </a:extLst>
          </p:cNvPr>
          <p:cNvGrpSpPr/>
          <p:nvPr/>
        </p:nvGrpSpPr>
        <p:grpSpPr>
          <a:xfrm>
            <a:off x="5747239" y="1549998"/>
            <a:ext cx="3114675" cy="1842901"/>
            <a:chOff x="5747239" y="1549998"/>
            <a:chExt cx="3114675" cy="184290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777700B-4064-4AEA-9EEA-315A34F9E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7239" y="1549998"/>
              <a:ext cx="3114675" cy="158305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4CCF20-BDF0-4FDD-B9EE-6C32CA7DB7BD}"/>
                </a:ext>
              </a:extLst>
            </p:cNvPr>
            <p:cNvSpPr txBox="1"/>
            <p:nvPr/>
          </p:nvSpPr>
          <p:spPr>
            <a:xfrm>
              <a:off x="5747239" y="3115900"/>
              <a:ext cx="3114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11. Adding new APB slave slot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215200-AB13-4C5D-9DAD-9815D9150EBA}"/>
              </a:ext>
            </a:extLst>
          </p:cNvPr>
          <p:cNvGrpSpPr/>
          <p:nvPr/>
        </p:nvGrpSpPr>
        <p:grpSpPr>
          <a:xfrm>
            <a:off x="6627111" y="3654938"/>
            <a:ext cx="4279106" cy="3027343"/>
            <a:chOff x="6627111" y="3654938"/>
            <a:chExt cx="4279106" cy="302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E6B63C-A9D9-4915-8340-CA6CC2E8F960}"/>
                </a:ext>
              </a:extLst>
            </p:cNvPr>
            <p:cNvGrpSpPr/>
            <p:nvPr/>
          </p:nvGrpSpPr>
          <p:grpSpPr>
            <a:xfrm>
              <a:off x="6627111" y="3654938"/>
              <a:ext cx="4279106" cy="2750344"/>
              <a:chOff x="7047309" y="3521588"/>
              <a:chExt cx="4279106" cy="275034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FBAA390-BD94-4208-8820-69E0FCD0E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7309" y="3521588"/>
                <a:ext cx="4279106" cy="2750344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97094D9-CE59-45DA-9408-8A73319E4AC3}"/>
                  </a:ext>
                </a:extLst>
              </p:cNvPr>
              <p:cNvGrpSpPr/>
              <p:nvPr/>
            </p:nvGrpSpPr>
            <p:grpSpPr>
              <a:xfrm>
                <a:off x="8153400" y="4333876"/>
                <a:ext cx="1547813" cy="1724024"/>
                <a:chOff x="8153400" y="4333876"/>
                <a:chExt cx="1547813" cy="1724024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8AC492-04A0-49F4-93B7-A8C9CA00F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3400" y="4348162"/>
                  <a:ext cx="1524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E7B93CD-5E74-42A1-8C9E-544B44910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91513" y="4333876"/>
                  <a:ext cx="0" cy="172402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532741-DDC4-4DD4-922B-76FB07DFE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7227" y="6057900"/>
                  <a:ext cx="142398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CF35BA7-C9E7-4860-B5A3-BCB00C7E6C2D}"/>
                  </a:ext>
                </a:extLst>
              </p:cNvPr>
              <p:cNvGrpSpPr/>
              <p:nvPr/>
            </p:nvGrpSpPr>
            <p:grpSpPr>
              <a:xfrm>
                <a:off x="8486777" y="4648200"/>
                <a:ext cx="1214436" cy="1304925"/>
                <a:chOff x="8486777" y="4648200"/>
                <a:chExt cx="1214436" cy="1304925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5C933CD-6EAF-4167-886D-C0037603F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86777" y="5945981"/>
                  <a:ext cx="1214436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DD4D512-6611-4835-9455-98A9FDEB5E89}"/>
                    </a:ext>
                  </a:extLst>
                </p:cNvPr>
                <p:cNvCxnSpPr/>
                <p:nvPr/>
              </p:nvCxnSpPr>
              <p:spPr>
                <a:xfrm flipV="1">
                  <a:off x="8501063" y="4648200"/>
                  <a:ext cx="0" cy="1304925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5A910DB-C810-40EC-B0DB-9758941E3270}"/>
                  </a:ext>
                </a:extLst>
              </p:cNvPr>
              <p:cNvGrpSpPr/>
              <p:nvPr/>
            </p:nvGrpSpPr>
            <p:grpSpPr>
              <a:xfrm>
                <a:off x="8701088" y="4748213"/>
                <a:ext cx="1000125" cy="1121007"/>
                <a:chOff x="8701088" y="4748213"/>
                <a:chExt cx="1000125" cy="1121007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C2251FA-64F2-4CC2-A16E-872B51CB3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1088" y="5862077"/>
                  <a:ext cx="1000125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A922AC8-BE6B-437F-A96A-6EE12ECE13F3}"/>
                    </a:ext>
                  </a:extLst>
                </p:cNvPr>
                <p:cNvCxnSpPr/>
                <p:nvPr/>
              </p:nvCxnSpPr>
              <p:spPr>
                <a:xfrm flipV="1">
                  <a:off x="8715375" y="4748213"/>
                  <a:ext cx="0" cy="112100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65D04C-CF7A-467F-844A-F31165AC051F}"/>
                </a:ext>
              </a:extLst>
            </p:cNvPr>
            <p:cNvSpPr txBox="1"/>
            <p:nvPr/>
          </p:nvSpPr>
          <p:spPr>
            <a:xfrm>
              <a:off x="6627111" y="6405282"/>
              <a:ext cx="4279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12. Connections of ADD2_APB_0 core to APB3_BUS_0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15193A-336E-471D-A5A3-465E163E300C}"/>
              </a:ext>
            </a:extLst>
          </p:cNvPr>
          <p:cNvGrpSpPr/>
          <p:nvPr/>
        </p:nvGrpSpPr>
        <p:grpSpPr>
          <a:xfrm>
            <a:off x="9104894" y="1169947"/>
            <a:ext cx="2926080" cy="2377975"/>
            <a:chOff x="9047744" y="1291923"/>
            <a:chExt cx="2926080" cy="237797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F10A13E-6CFE-4424-8EC4-B3B212F7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7744" y="1291923"/>
              <a:ext cx="2926080" cy="209740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5DD6B3-C8F2-44C7-B006-B47690C8677D}"/>
                </a:ext>
              </a:extLst>
            </p:cNvPr>
            <p:cNvSpPr txBox="1"/>
            <p:nvPr/>
          </p:nvSpPr>
          <p:spPr>
            <a:xfrm>
              <a:off x="9047744" y="3392899"/>
              <a:ext cx="2926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13. ADD2_APB under </a:t>
              </a:r>
              <a:r>
                <a:rPr lang="en-US" sz="1200" dirty="0" err="1"/>
                <a:t>SmartDesgin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68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7: Program The FPGA Board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7280696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 Design Flow, double-click on </a:t>
            </a:r>
            <a:r>
              <a:rPr lang="en-US" b="1" dirty="0"/>
              <a:t>Synthesize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Double-click on </a:t>
            </a:r>
            <a:r>
              <a:rPr lang="en-US" b="1" dirty="0"/>
              <a:t>Generate Bitstream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If no errors, green check mark appears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there are no errors, connect the board to your computer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Then, click on </a:t>
            </a:r>
            <a:r>
              <a:rPr lang="en-US" b="1" dirty="0"/>
              <a:t>Run PRGRAM Action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Before we program the board in C, click on </a:t>
            </a:r>
            <a:r>
              <a:rPr lang="en-US" b="1" dirty="0"/>
              <a:t>Generate Memory Map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Go to the bottom of the data sheet to locate the address to ADD2_APB_0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8DAC2-637C-4C87-B511-49F5A4E80090}"/>
              </a:ext>
            </a:extLst>
          </p:cNvPr>
          <p:cNvGrpSpPr/>
          <p:nvPr/>
        </p:nvGrpSpPr>
        <p:grpSpPr>
          <a:xfrm>
            <a:off x="8617211" y="1960959"/>
            <a:ext cx="2400300" cy="3677424"/>
            <a:chOff x="8531486" y="1941909"/>
            <a:chExt cx="2400300" cy="367742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9A694D-3217-4D75-A7EA-0571DB53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486" y="1941909"/>
              <a:ext cx="2400300" cy="34004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2025E6-668F-4D3A-B89C-734934F4F8E7}"/>
                </a:ext>
              </a:extLst>
            </p:cNvPr>
            <p:cNvSpPr txBox="1"/>
            <p:nvPr/>
          </p:nvSpPr>
          <p:spPr>
            <a:xfrm>
              <a:off x="8531486" y="5342334"/>
              <a:ext cx="2400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14. Design Flow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C48F5-3E56-40E5-A4BD-63F2D708F993}"/>
              </a:ext>
            </a:extLst>
          </p:cNvPr>
          <p:cNvGrpSpPr/>
          <p:nvPr/>
        </p:nvGrpSpPr>
        <p:grpSpPr>
          <a:xfrm>
            <a:off x="1922836" y="5016489"/>
            <a:ext cx="4214813" cy="1205687"/>
            <a:chOff x="1902430" y="5022056"/>
            <a:chExt cx="4214813" cy="12056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CC8AC6-32E7-44A2-B9EA-74BCC2A2D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430" y="5022056"/>
              <a:ext cx="4214813" cy="9286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E4A3BC-B2DF-4C4D-8814-3A8F427EB548}"/>
                </a:ext>
              </a:extLst>
            </p:cNvPr>
            <p:cNvSpPr txBox="1"/>
            <p:nvPr/>
          </p:nvSpPr>
          <p:spPr>
            <a:xfrm>
              <a:off x="1902430" y="5950744"/>
              <a:ext cx="4214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15. Memory address for ADD2_APB_0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7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7549-5CBC-4D5A-945C-617EC041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42265" cy="864575"/>
          </a:xfrm>
        </p:spPr>
        <p:txBody>
          <a:bodyPr/>
          <a:lstStyle/>
          <a:p>
            <a:r>
              <a:rPr lang="en-US" dirty="0"/>
              <a:t>Step 8: Import Project in </a:t>
            </a:r>
            <a:r>
              <a:rPr lang="en-US" dirty="0" err="1"/>
              <a:t>SoftConsole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51CEB4FD-5A32-498C-998D-CDE4EC11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929" y="1371600"/>
            <a:ext cx="6133418" cy="5115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Unzip the project located </a:t>
            </a:r>
            <a:r>
              <a:rPr lang="en-US" b="1" dirty="0"/>
              <a:t>IGL2_MiV_FreeRTOS_Demo </a:t>
            </a:r>
            <a:r>
              <a:rPr lang="en-US" dirty="0"/>
              <a:t>&gt; </a:t>
            </a:r>
            <a:r>
              <a:rPr lang="en-US" b="1" dirty="0"/>
              <a:t>Software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SoftConsole</a:t>
            </a:r>
            <a:r>
              <a:rPr lang="en-US" dirty="0"/>
              <a:t> and select workspace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Import software project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Go to </a:t>
            </a:r>
            <a:r>
              <a:rPr lang="en-US" sz="2200" b="1" dirty="0"/>
              <a:t>File</a:t>
            </a:r>
            <a:r>
              <a:rPr lang="en-US" sz="2200" dirty="0"/>
              <a:t> &gt; </a:t>
            </a:r>
            <a:r>
              <a:rPr lang="en-US" sz="2200" b="1" dirty="0"/>
              <a:t>Import</a:t>
            </a:r>
            <a:r>
              <a:rPr lang="en-US" sz="2200" dirty="0"/>
              <a:t> &gt; </a:t>
            </a:r>
            <a:r>
              <a:rPr lang="en-US" sz="2200" b="1" dirty="0"/>
              <a:t>Exiting Projects into Workspace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Next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Browse</a:t>
            </a:r>
            <a:r>
              <a:rPr lang="en-US" sz="2200" dirty="0"/>
              <a:t> and select unzipped folder </a:t>
            </a:r>
            <a:r>
              <a:rPr lang="en-US" sz="2200" b="1" dirty="0" err="1"/>
              <a:t>Creative_MiV_FreeRTOS_Demo</a:t>
            </a:r>
            <a:endParaRPr lang="en-US" sz="2200" b="1" dirty="0"/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Check the box for the correct project in </a:t>
            </a:r>
            <a:r>
              <a:rPr lang="en-US" sz="2200" b="1" dirty="0"/>
              <a:t>Projects</a:t>
            </a:r>
            <a:r>
              <a:rPr lang="en-US" sz="2200" dirty="0"/>
              <a:t> (Optional: Copy projects into workspace)</a:t>
            </a:r>
          </a:p>
          <a:p>
            <a:pPr marL="113823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Click </a:t>
            </a:r>
            <a:r>
              <a:rPr lang="en-US" sz="2200" b="1" dirty="0"/>
              <a:t>Finish</a:t>
            </a:r>
            <a:endParaRPr lang="en-US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F012B3-7657-42A8-95DA-ED10B4F29AD8}"/>
              </a:ext>
            </a:extLst>
          </p:cNvPr>
          <p:cNvGrpSpPr/>
          <p:nvPr/>
        </p:nvGrpSpPr>
        <p:grpSpPr>
          <a:xfrm>
            <a:off x="7586627" y="1924050"/>
            <a:ext cx="3750470" cy="3923169"/>
            <a:chOff x="7586627" y="1924050"/>
            <a:chExt cx="3750470" cy="3923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A100E6-BC4C-4CF6-88C4-AA9FCD7E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680" y="1924050"/>
              <a:ext cx="2920365" cy="364617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A712D-D4E1-4C9A-B63B-4BA731C8E35A}"/>
                </a:ext>
              </a:extLst>
            </p:cNvPr>
            <p:cNvSpPr txBox="1"/>
            <p:nvPr/>
          </p:nvSpPr>
          <p:spPr>
            <a:xfrm>
              <a:off x="7586627" y="5570220"/>
              <a:ext cx="375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Fig. 16. Importing existing project to workspace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12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18816</TotalTime>
  <Words>1801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Step 1: Create New HDL File</vt:lpstr>
      <vt:lpstr>Step 2: Verilog Code</vt:lpstr>
      <vt:lpstr>Step 3: Create Core From HDL With Bus Interface</vt:lpstr>
      <vt:lpstr>Step 4: Add APB Bus Interface</vt:lpstr>
      <vt:lpstr>Step 5: ADD2 Core in SmartDesign</vt:lpstr>
      <vt:lpstr>Step 6: Connecting Custom Core to Design</vt:lpstr>
      <vt:lpstr>Step 7: Program The FPGA Board</vt:lpstr>
      <vt:lpstr>Step 8: Import Project in SoftConsole</vt:lpstr>
      <vt:lpstr>Step 9: Create Drivers for ADD2</vt:lpstr>
      <vt:lpstr>Step 10: Include ADD2 drivers</vt:lpstr>
      <vt:lpstr>Step 11: ModiFy Main.C</vt:lpstr>
      <vt:lpstr>Step 12: Debug Project</vt:lpstr>
      <vt:lpstr>Appendix A: ADD2.h</vt:lpstr>
      <vt:lpstr>Appendix B: ADD2_regs.h</vt:lpstr>
      <vt:lpstr>Appendix C: ADD2.c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AND Gate on IGLOO2 Using Libero</dc:title>
  <dc:creator>Chee Vang</dc:creator>
  <cp:lastModifiedBy>Chee Vang</cp:lastModifiedBy>
  <cp:revision>368</cp:revision>
  <dcterms:created xsi:type="dcterms:W3CDTF">2020-06-04T17:50:27Z</dcterms:created>
  <dcterms:modified xsi:type="dcterms:W3CDTF">2021-01-22T01:33:10Z</dcterms:modified>
</cp:coreProperties>
</file>