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27EC-B8EF-4A6F-97C0-CC4F822F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7DD19-BA1A-496A-A525-7E1866DE2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1B99-7292-4E67-B4F1-701FDB93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DEA9-04DE-4F7E-86CB-C9423ACC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17B5-198C-41D7-82FC-F91AE4C5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7550-1615-49C0-9368-345284E9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A848F-14FF-4D21-8554-724608567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9FF6-00F6-4E09-9FCB-B4B7E7A7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7C47-2B89-4E4A-855D-34C5B604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B73A-275D-4271-ADC8-A34B2E9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458A-AEC1-4522-8E05-A648BE582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F957-3039-422F-A1D5-EEF44EFD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0DDB-1DBF-46CF-8C1D-D679A28B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EDA8-0AAD-454F-9B35-A089182A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19AC-5B46-4708-9A8C-B64C5E5B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CAEC-4B52-494B-9822-DFFAD81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10F1-0BA3-44AB-935F-393C533D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46C5-EF10-4996-8C6B-4A160963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D995-8173-4142-981F-8A7204C4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A56A-7868-4677-A2A4-A1600834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4821-BA09-47BE-A8B6-776839C3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BEF86-D08F-4404-B55E-13098826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5C0D-CA93-4C81-ADA6-F38BC062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3370-6291-475D-A3C0-373E0CC2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D7C7-109E-42DC-894B-5530BD3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0FBA-9766-4F8A-A175-BF31A486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59C1-C414-4677-B365-5D717153A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28F2B-60CB-42F2-9CE7-A44C1EDB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A6B80-FB3E-4FEE-9816-B5EB0F4A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D20C0-3152-4C62-B554-50E4623A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A40D-A612-4A49-ABEF-0DFBBA48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DCF0-0009-4D4B-8497-7E12BDEA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D309F-290D-4287-B034-61DE1DDB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8890-F97D-4277-B0D0-85158427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13EE-A1ED-4CF8-8A4A-2FC165037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E8E8A-E52A-4B24-9C56-2689CD7F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09E63-F865-43AC-BD6D-BBBBC62C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CF96B-3DDA-4685-A491-13CC2EF5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DDA5E-C49D-4AFF-89DF-7EB0AFAD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5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16D7-A209-4A36-AD5E-06063810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41794-3E3E-4EEF-9FBF-97A45C54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EA6AB-458F-4FFB-8E2D-860C7BB4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1358A-57CB-47A3-85DE-30524309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43E68-3B21-448E-8954-81408C61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1020C-5C8F-4821-B06E-A2B5884B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4BA97-0B4D-41D0-8999-C696E868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844E-7EEE-4F04-AF5D-707CF962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AFFB-831B-4FFC-B4E9-52FC9894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7E17B-AEB7-4BE5-B147-30121A36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E317-F595-45F7-ACDC-3257822F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EC710-CD14-4CB7-A8FD-C6D4D613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D5FE-5FEC-4BB0-B298-921A69D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2045-AE38-423E-BD84-900A5EC8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50D36-5D56-42D8-BE17-AEEDBD05F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9BB5-1572-4550-8D60-D6DAD3A2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4C4F-078E-47F5-B5D0-BE61A2D9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96FC-5A79-4748-AB1F-ECCF1505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DA9B0-FE93-4C05-8475-4D8B76C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4C1B8-810D-4798-A1AB-011D7BAE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07C4-9A5D-4C6B-B6CF-7651EAD1A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2817-4197-4FF0-AB3C-DA1ED6072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AF93-9733-4675-B1AE-D50BAF0E36F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50E3-F1C0-4571-998B-69BEF0032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3932-97B8-4F3D-8AD8-FE39457C9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8A06-AF44-424C-93CC-9B7BC947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arducam.com/product/2mp-ov2640-camera-modul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cam.com/docs/camera-breakout-board/2mp-ov264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uctronics.com/download/cam_module/U3359-1Inch4_2_Megapixel_OV2640_CMOS_Camera_Module_REVA_D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uctronics.com/download/OV2640_D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uctronics.com/download/OV2640_D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0761B-0787-411C-B174-DAF1B812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807"/>
          </a:xfrm>
        </p:spPr>
        <p:txBody>
          <a:bodyPr>
            <a:normAutofit/>
          </a:bodyPr>
          <a:lstStyle/>
          <a:p>
            <a:r>
              <a:rPr lang="en-US" dirty="0"/>
              <a:t>OV2640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610889-53E1-41FA-BC12-84EB0350D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6932"/>
            <a:ext cx="5181600" cy="4890031"/>
          </a:xfrm>
        </p:spPr>
        <p:txBody>
          <a:bodyPr>
            <a:normAutofit fontScale="92500"/>
          </a:bodyPr>
          <a:lstStyle/>
          <a:p>
            <a:r>
              <a:rPr lang="en-US" dirty="0"/>
              <a:t>CMOS OV2640 Cameral Module 2-Megapixel</a:t>
            </a:r>
          </a:p>
          <a:p>
            <a:r>
              <a:rPr lang="en-US" dirty="0"/>
              <a:t>Max image sizes and transfer rates:</a:t>
            </a:r>
          </a:p>
          <a:p>
            <a:pPr lvl="1"/>
            <a:r>
              <a:rPr lang="en-US" dirty="0"/>
              <a:t>UXGA/SXGA @ 15 fps</a:t>
            </a:r>
          </a:p>
          <a:p>
            <a:pPr lvl="1"/>
            <a:r>
              <a:rPr lang="en-US" dirty="0"/>
              <a:t>SVGA @ 20 fps</a:t>
            </a:r>
          </a:p>
          <a:p>
            <a:pPr lvl="1"/>
            <a:r>
              <a:rPr lang="en-US" dirty="0"/>
              <a:t>CIF @ 60 fps</a:t>
            </a:r>
          </a:p>
          <a:p>
            <a:r>
              <a:rPr lang="en-US" dirty="0"/>
              <a:t>Controlled through SCCB interface</a:t>
            </a:r>
          </a:p>
          <a:p>
            <a:r>
              <a:rPr lang="en-US" dirty="0"/>
              <a:t>Output formats:</a:t>
            </a:r>
          </a:p>
          <a:p>
            <a:pPr lvl="1"/>
            <a:r>
              <a:rPr lang="en-US" dirty="0"/>
              <a:t>RGB (RBG565/555)</a:t>
            </a:r>
          </a:p>
          <a:p>
            <a:pPr lvl="1"/>
            <a:r>
              <a:rPr lang="en-US" dirty="0"/>
              <a:t>GRB422</a:t>
            </a:r>
          </a:p>
          <a:p>
            <a:pPr lvl="1"/>
            <a:r>
              <a:rPr lang="en-US" dirty="0"/>
              <a:t>YUV (422/420)</a:t>
            </a:r>
          </a:p>
          <a:p>
            <a:pPr lvl="1"/>
            <a:r>
              <a:rPr lang="en-US" dirty="0" err="1"/>
              <a:t>YCbCr</a:t>
            </a:r>
            <a:r>
              <a:rPr lang="en-US" dirty="0"/>
              <a:t>(4:2:2)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917AD-5AB2-4DC4-B26F-E4F53D972954}"/>
              </a:ext>
            </a:extLst>
          </p:cNvPr>
          <p:cNvSpPr txBox="1"/>
          <p:nvPr/>
        </p:nvSpPr>
        <p:spPr>
          <a:xfrm>
            <a:off x="6897430" y="5047218"/>
            <a:ext cx="38290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2"/>
              </a:rPr>
              <a:t>https://www.arducam.com/product/2mp-ov2640-camera-module/</a:t>
            </a:r>
            <a:endParaRPr 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B10954-8994-47D5-AF6A-A01935903C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 t="12864" r="3456" b="9779"/>
          <a:stretch/>
        </p:blipFill>
        <p:spPr bwMode="auto">
          <a:xfrm>
            <a:off x="6647121" y="1681682"/>
            <a:ext cx="4079357" cy="336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0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0761B-0787-411C-B174-DAF1B812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807"/>
          </a:xfrm>
        </p:spPr>
        <p:txBody>
          <a:bodyPr>
            <a:normAutofit/>
          </a:bodyPr>
          <a:lstStyle/>
          <a:p>
            <a:r>
              <a:rPr lang="en-US" dirty="0"/>
              <a:t>Functional Block Diagram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259B07A-FBB8-4E84-9837-19BC2FCBE0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45732"/>
            <a:ext cx="10692667" cy="4047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FEE2F-6F29-4C2E-A649-4AD299DC3C3F}"/>
              </a:ext>
            </a:extLst>
          </p:cNvPr>
          <p:cNvSpPr txBox="1"/>
          <p:nvPr/>
        </p:nvSpPr>
        <p:spPr>
          <a:xfrm>
            <a:off x="4029075" y="6328489"/>
            <a:ext cx="4133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https://www.arducam.com/docs/camera-breakout-board/2mp-ov2640/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051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0761B-0787-411C-B174-DAF1B812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807"/>
          </a:xfrm>
        </p:spPr>
        <p:txBody>
          <a:bodyPr>
            <a:normAutofit/>
          </a:bodyPr>
          <a:lstStyle/>
          <a:p>
            <a:r>
              <a:rPr lang="en-US" dirty="0"/>
              <a:t>Pin Description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068C0-56B5-4F6F-BD55-5879547C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932"/>
            <a:ext cx="5857875" cy="4810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306E4-0935-4BE8-A2DC-64ABC31AD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6" t="7131" r="18864" b="16759"/>
          <a:stretch/>
        </p:blipFill>
        <p:spPr>
          <a:xfrm>
            <a:off x="7034048" y="1425559"/>
            <a:ext cx="4319752" cy="426832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8B9E167-C1D7-401D-B2D9-68EEAA26CC29}"/>
              </a:ext>
            </a:extLst>
          </p:cNvPr>
          <p:cNvGrpSpPr/>
          <p:nvPr/>
        </p:nvGrpSpPr>
        <p:grpSpPr>
          <a:xfrm>
            <a:off x="7550150" y="4594282"/>
            <a:ext cx="3435350" cy="1249836"/>
            <a:chOff x="7550150" y="4594282"/>
            <a:chExt cx="3435350" cy="12498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E94192-0063-4314-9B50-5CD893A8456E}"/>
                </a:ext>
              </a:extLst>
            </p:cNvPr>
            <p:cNvSpPr txBox="1"/>
            <p:nvPr/>
          </p:nvSpPr>
          <p:spPr>
            <a:xfrm>
              <a:off x="7550150" y="54700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466187-2B08-4C31-864F-28D408256158}"/>
                </a:ext>
              </a:extLst>
            </p:cNvPr>
            <p:cNvSpPr txBox="1"/>
            <p:nvPr/>
          </p:nvSpPr>
          <p:spPr>
            <a:xfrm>
              <a:off x="7550150" y="459428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5F5DBE-22ED-4AC9-89E5-CBAAD8D23B7A}"/>
                </a:ext>
              </a:extLst>
            </p:cNvPr>
            <p:cNvSpPr txBox="1"/>
            <p:nvPr/>
          </p:nvSpPr>
          <p:spPr>
            <a:xfrm>
              <a:off x="7874000" y="54700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A829B4-09B0-4CF2-9B1A-E96B8D537B72}"/>
                </a:ext>
              </a:extLst>
            </p:cNvPr>
            <p:cNvSpPr txBox="1"/>
            <p:nvPr/>
          </p:nvSpPr>
          <p:spPr>
            <a:xfrm>
              <a:off x="7874000" y="459428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6F43AF-96AA-4507-8D49-07CB9E7FAC28}"/>
                </a:ext>
              </a:extLst>
            </p:cNvPr>
            <p:cNvSpPr txBox="1"/>
            <p:nvPr/>
          </p:nvSpPr>
          <p:spPr>
            <a:xfrm>
              <a:off x="8218323" y="54700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F6F38B-266F-4B78-8466-9C6053DC96A6}"/>
                </a:ext>
              </a:extLst>
            </p:cNvPr>
            <p:cNvSpPr txBox="1"/>
            <p:nvPr/>
          </p:nvSpPr>
          <p:spPr>
            <a:xfrm>
              <a:off x="8218323" y="459428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5FF2B2-A754-49F5-B04F-B6A48B576003}"/>
                </a:ext>
              </a:extLst>
            </p:cNvPr>
            <p:cNvSpPr txBox="1"/>
            <p:nvPr/>
          </p:nvSpPr>
          <p:spPr>
            <a:xfrm>
              <a:off x="8554873" y="547002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810A7C-2BCC-436B-9B6E-79403A00926E}"/>
                </a:ext>
              </a:extLst>
            </p:cNvPr>
            <p:cNvSpPr txBox="1"/>
            <p:nvPr/>
          </p:nvSpPr>
          <p:spPr>
            <a:xfrm>
              <a:off x="8554873" y="459428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146FC-6A4C-4B1F-9664-14031DE88F21}"/>
                </a:ext>
              </a:extLst>
            </p:cNvPr>
            <p:cNvSpPr txBox="1"/>
            <p:nvPr/>
          </p:nvSpPr>
          <p:spPr>
            <a:xfrm>
              <a:off x="8910473" y="547478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F1CEDF-0237-4CBC-BE4D-45D9CC09521F}"/>
                </a:ext>
              </a:extLst>
            </p:cNvPr>
            <p:cNvSpPr txBox="1"/>
            <p:nvPr/>
          </p:nvSpPr>
          <p:spPr>
            <a:xfrm>
              <a:off x="8840622" y="4599043"/>
              <a:ext cx="4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CEC425-0BB9-4048-98CD-03E5710C4C0D}"/>
                </a:ext>
              </a:extLst>
            </p:cNvPr>
            <p:cNvSpPr txBox="1"/>
            <p:nvPr/>
          </p:nvSpPr>
          <p:spPr>
            <a:xfrm>
              <a:off x="9191296" y="5474786"/>
              <a:ext cx="46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AD9B77-36BB-4B43-9131-3AC091E2ADBA}"/>
                </a:ext>
              </a:extLst>
            </p:cNvPr>
            <p:cNvSpPr txBox="1"/>
            <p:nvPr/>
          </p:nvSpPr>
          <p:spPr>
            <a:xfrm>
              <a:off x="9189872" y="4599043"/>
              <a:ext cx="41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7B55B-26AA-4BFE-9530-6D841CDCFF0E}"/>
                </a:ext>
              </a:extLst>
            </p:cNvPr>
            <p:cNvSpPr txBox="1"/>
            <p:nvPr/>
          </p:nvSpPr>
          <p:spPr>
            <a:xfrm>
              <a:off x="9521494" y="5474786"/>
              <a:ext cx="4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F89AD9-C486-4449-9DEF-5B86A69FD97A}"/>
                </a:ext>
              </a:extLst>
            </p:cNvPr>
            <p:cNvSpPr txBox="1"/>
            <p:nvPr/>
          </p:nvSpPr>
          <p:spPr>
            <a:xfrm>
              <a:off x="9520073" y="4599043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BAB3DE-D141-4D53-B238-088FBF9D07D9}"/>
                </a:ext>
              </a:extLst>
            </p:cNvPr>
            <p:cNvSpPr txBox="1"/>
            <p:nvPr/>
          </p:nvSpPr>
          <p:spPr>
            <a:xfrm>
              <a:off x="9862972" y="547478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EB7699-5471-4CB0-B8EC-63E2B75B90A0}"/>
                </a:ext>
              </a:extLst>
            </p:cNvPr>
            <p:cNvSpPr txBox="1"/>
            <p:nvPr/>
          </p:nvSpPr>
          <p:spPr>
            <a:xfrm>
              <a:off x="9858045" y="4599043"/>
              <a:ext cx="42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6DC07B-6A8C-44F5-860C-0FA2036C36B3}"/>
                </a:ext>
              </a:extLst>
            </p:cNvPr>
            <p:cNvSpPr txBox="1"/>
            <p:nvPr/>
          </p:nvSpPr>
          <p:spPr>
            <a:xfrm>
              <a:off x="10205872" y="5471900"/>
              <a:ext cx="4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C1FFE1-039E-4E3B-939C-FB0F9F47F4E5}"/>
                </a:ext>
              </a:extLst>
            </p:cNvPr>
            <p:cNvSpPr txBox="1"/>
            <p:nvPr/>
          </p:nvSpPr>
          <p:spPr>
            <a:xfrm>
              <a:off x="10204451" y="4596157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C00CF9-06BA-4806-BF1E-CFBAA987BD3B}"/>
                </a:ext>
              </a:extLst>
            </p:cNvPr>
            <p:cNvSpPr txBox="1"/>
            <p:nvPr/>
          </p:nvSpPr>
          <p:spPr>
            <a:xfrm>
              <a:off x="10547350" y="547190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5DC1F76-3370-4243-B895-7A1ADB4B5AA8}"/>
                </a:ext>
              </a:extLst>
            </p:cNvPr>
            <p:cNvSpPr txBox="1"/>
            <p:nvPr/>
          </p:nvSpPr>
          <p:spPr>
            <a:xfrm>
              <a:off x="10542423" y="4596157"/>
              <a:ext cx="42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20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A59CB67-57D5-461C-8CC0-90A2CB0A3611}"/>
              </a:ext>
            </a:extLst>
          </p:cNvPr>
          <p:cNvSpPr txBox="1"/>
          <p:nvPr/>
        </p:nvSpPr>
        <p:spPr>
          <a:xfrm>
            <a:off x="2605087" y="6352486"/>
            <a:ext cx="6981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4"/>
              </a:rPr>
              <a:t>https://www.uctronics.com/download/cam_module/U3359-1Inch4_2_Megapixel_OV2640_CMOS_Camera_Module_REVA_DS.pdf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155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0761B-0787-411C-B174-DAF1B812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807"/>
          </a:xfrm>
        </p:spPr>
        <p:txBody>
          <a:bodyPr>
            <a:normAutofit/>
          </a:bodyPr>
          <a:lstStyle/>
          <a:p>
            <a:r>
              <a:rPr lang="en-US" dirty="0"/>
              <a:t>Pixel Timing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AB1CBF-F4DB-4B4C-9BB2-89C8475B7C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2310981"/>
              </p:ext>
            </p:extLst>
          </p:nvPr>
        </p:nvGraphicFramePr>
        <p:xfrm>
          <a:off x="838200" y="1626968"/>
          <a:ext cx="44805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99829760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045020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5996714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750258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7062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Frame Rate (fps)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2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PCLK (MHz)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5471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F34907-9106-445B-B774-43B8CBF3E6EE}"/>
              </a:ext>
            </a:extLst>
          </p:cNvPr>
          <p:cNvSpPr txBox="1"/>
          <p:nvPr/>
        </p:nvSpPr>
        <p:spPr>
          <a:xfrm>
            <a:off x="838199" y="1286932"/>
            <a:ext cx="448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 1    Frame/Pixel Rates in UXGA Mode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1EE4EB-9A76-419B-8534-1420BD9115F1}"/>
              </a:ext>
            </a:extLst>
          </p:cNvPr>
          <p:cNvGrpSpPr/>
          <p:nvPr/>
        </p:nvGrpSpPr>
        <p:grpSpPr>
          <a:xfrm>
            <a:off x="2439983" y="3480975"/>
            <a:ext cx="6884992" cy="2692160"/>
            <a:chOff x="838198" y="2713354"/>
            <a:chExt cx="6182590" cy="24175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2898C7-C22B-49A1-9B2D-4D0F8B965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551"/>
            <a:stretch/>
          </p:blipFill>
          <p:spPr>
            <a:xfrm>
              <a:off x="838200" y="2932386"/>
              <a:ext cx="6182588" cy="21984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674957-0082-43B9-9ABF-35DBA81914E2}"/>
                </a:ext>
              </a:extLst>
            </p:cNvPr>
            <p:cNvSpPr txBox="1"/>
            <p:nvPr/>
          </p:nvSpPr>
          <p:spPr>
            <a:xfrm>
              <a:off x="838198" y="2713354"/>
              <a:ext cx="4480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Figure 13    UXGA Frame Timing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E63F0AC-B24A-467B-8E7F-6DB327FF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38" y="1319339"/>
            <a:ext cx="4277322" cy="2057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C0756C-EFA5-43E1-8085-D2886C48BF0D}"/>
              </a:ext>
            </a:extLst>
          </p:cNvPr>
          <p:cNvSpPr txBox="1"/>
          <p:nvPr/>
        </p:nvSpPr>
        <p:spPr>
          <a:xfrm>
            <a:off x="4492171" y="6364023"/>
            <a:ext cx="3207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4"/>
              </a:rPr>
              <a:t>https://www.uctronics.com/download/OV2640_DS.pdf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14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0761B-0787-411C-B174-DAF1B812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807"/>
          </a:xfrm>
        </p:spPr>
        <p:txBody>
          <a:bodyPr>
            <a:normAutofit/>
          </a:bodyPr>
          <a:lstStyle/>
          <a:p>
            <a:r>
              <a:rPr lang="en-US" dirty="0"/>
              <a:t>Pixel Output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610889-53E1-41FA-BC12-84EB0350D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86932"/>
            <a:ext cx="6437243" cy="4890031"/>
          </a:xfrm>
        </p:spPr>
        <p:txBody>
          <a:bodyPr>
            <a:normAutofit/>
          </a:bodyPr>
          <a:lstStyle/>
          <a:p>
            <a:r>
              <a:rPr lang="en-US" dirty="0"/>
              <a:t>Data output sequence following first HREF and after VSYNC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EDA582-979C-4FBA-B906-093B9A323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208739"/>
            <a:ext cx="5181600" cy="360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6D0D-94D0-41CC-A0EE-2232D352A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55" y="1274131"/>
            <a:ext cx="4715533" cy="4725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AC39A-4F95-41E8-9D16-F2262CE4F997}"/>
              </a:ext>
            </a:extLst>
          </p:cNvPr>
          <p:cNvSpPr txBox="1"/>
          <p:nvPr/>
        </p:nvSpPr>
        <p:spPr>
          <a:xfrm>
            <a:off x="4492171" y="6369764"/>
            <a:ext cx="3207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4"/>
              </a:rPr>
              <a:t>https://www.uctronics.com/download/OV2640_DS.pdf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761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205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OV2640</vt:lpstr>
      <vt:lpstr>Functional Block Diagram</vt:lpstr>
      <vt:lpstr>Pin Description</vt:lpstr>
      <vt:lpstr>Pixel Timing</vt:lpstr>
      <vt:lpstr>Pixel Output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OV2640</dc:title>
  <dc:creator>Chee Vang</dc:creator>
  <cp:lastModifiedBy>Chee Vang</cp:lastModifiedBy>
  <cp:revision>17</cp:revision>
  <dcterms:created xsi:type="dcterms:W3CDTF">2020-10-22T23:56:15Z</dcterms:created>
  <dcterms:modified xsi:type="dcterms:W3CDTF">2020-10-28T21:22:57Z</dcterms:modified>
</cp:coreProperties>
</file>