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256" r:id="rId2"/>
    <p:sldId id="281" r:id="rId3"/>
    <p:sldId id="287" r:id="rId4"/>
    <p:sldId id="283" r:id="rId5"/>
    <p:sldId id="282" r:id="rId6"/>
    <p:sldId id="285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e Vang" initials="CV" lastIdx="1" clrIdx="0">
    <p:extLst>
      <p:ext uri="{19B8F6BF-5375-455C-9EA6-DF929625EA0E}">
        <p15:presenceInfo xmlns:p15="http://schemas.microsoft.com/office/powerpoint/2012/main" userId="3dcffb77c08fb7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A324F-0E12-4249-B222-9A2A35FEBB3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0B0F-0CED-443C-9ECB-72C04C8C1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8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2EE89BC-6575-45C3-BF9B-DA9153772B8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34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8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7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8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31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1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0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8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4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3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EE89BC-6575-45C3-BF9B-DA9153772B8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56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ua.li@sjsu.ed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hee.vang02@sjsu.edu" TargetMode="External"/><Relationship Id="rId4" Type="http://schemas.openxmlformats.org/officeDocument/2006/relationships/hyperlink" Target="mailto:aneemineshkumar.dudhia@sjsu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cheevang6/RISC-V_FreeRTOS_Computer_Vision/tree/main/Custom%20Core%20from%20HDL/Creative_MiV_FreeRTOS_Demo_old/drivers/ADD2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cheevang6/RISC-V_FreeRTOS_Computer_Vision/blob/main/Custom%20Core%20from%20HDL/Creative_MiV_FreeRTOS_Demo_old/main.c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Future-Electronics-Design-Center/Creative-Eval-Board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cheevang6/RISC-V_FreeRTOS_Computer_Vision/tree/main/Custom%20Core%20from%20HDL/IGL2_MiV_FreeRTOS_Demo_Custom_Core/hd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A5F6238-2D9D-401E-9D48-A43DD8B0A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6" y="323737"/>
            <a:ext cx="3723420" cy="6989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862A15-2CAD-4283-B51C-B6B9B0613A60}"/>
              </a:ext>
            </a:extLst>
          </p:cNvPr>
          <p:cNvSpPr txBox="1"/>
          <p:nvPr/>
        </p:nvSpPr>
        <p:spPr>
          <a:xfrm>
            <a:off x="772412" y="1249491"/>
            <a:ext cx="10700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RISC-V SoC for Computer Vision Applications</a:t>
            </a:r>
          </a:p>
          <a:p>
            <a:pPr algn="ctr"/>
            <a:r>
              <a:rPr lang="en-US" sz="3600" dirty="0">
                <a:latin typeface="+mj-lt"/>
              </a:rPr>
              <a:t>Tutorial 3</a:t>
            </a:r>
            <a:r>
              <a:rPr lang="en-US" sz="3600">
                <a:latin typeface="+mj-lt"/>
              </a:rPr>
              <a:t>: Custom </a:t>
            </a:r>
            <a:r>
              <a:rPr lang="en-US" sz="3600" dirty="0">
                <a:latin typeface="+mj-lt"/>
              </a:rPr>
              <a:t>Core from HDL with APB Bus Interface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B3-04EC-40BB-AF0C-B84B457CC9A8}"/>
              </a:ext>
            </a:extLst>
          </p:cNvPr>
          <p:cNvSpPr txBox="1"/>
          <p:nvPr/>
        </p:nvSpPr>
        <p:spPr>
          <a:xfrm>
            <a:off x="772412" y="2723380"/>
            <a:ext cx="1070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EE 297</a:t>
            </a:r>
          </a:p>
          <a:p>
            <a:pPr algn="ctr"/>
            <a:r>
              <a:rPr lang="en-US" dirty="0"/>
              <a:t>Thursday, January 21,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D8790-0B63-4A99-A350-820B1796CCE2}"/>
              </a:ext>
            </a:extLst>
          </p:cNvPr>
          <p:cNvSpPr txBox="1"/>
          <p:nvPr/>
        </p:nvSpPr>
        <p:spPr>
          <a:xfrm>
            <a:off x="772412" y="5650157"/>
            <a:ext cx="1070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Advisor:</a:t>
            </a:r>
          </a:p>
          <a:p>
            <a:pPr algn="ctr"/>
            <a:r>
              <a:rPr lang="en-US" sz="1400" dirty="0"/>
              <a:t>Professor Harry Li, Ph. D.</a:t>
            </a:r>
            <a:r>
              <a:rPr lang="en-US" sz="1400" baseline="30000" dirty="0">
                <a:hlinkClick r:id="rId3"/>
              </a:rPr>
              <a:t>[3]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5AB6A-20D3-4A10-BFDF-78EB819AB6C1}"/>
              </a:ext>
            </a:extLst>
          </p:cNvPr>
          <p:cNvSpPr txBox="1"/>
          <p:nvPr/>
        </p:nvSpPr>
        <p:spPr>
          <a:xfrm>
            <a:off x="772412" y="4576377"/>
            <a:ext cx="10700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Project Members:</a:t>
            </a:r>
          </a:p>
          <a:p>
            <a:pPr algn="ctr"/>
            <a:r>
              <a:rPr lang="en-US" sz="1400" dirty="0" err="1"/>
              <a:t>Anee</a:t>
            </a:r>
            <a:r>
              <a:rPr lang="en-US" sz="1400" dirty="0"/>
              <a:t> </a:t>
            </a:r>
            <a:r>
              <a:rPr lang="en-US" sz="1400" dirty="0" err="1"/>
              <a:t>Mineshkumar</a:t>
            </a:r>
            <a:r>
              <a:rPr lang="en-US" sz="1400" dirty="0"/>
              <a:t> </a:t>
            </a:r>
            <a:r>
              <a:rPr lang="en-US" sz="1400" dirty="0" err="1"/>
              <a:t>Dubhia</a:t>
            </a:r>
            <a:r>
              <a:rPr lang="en-US" sz="1400" baseline="30000" dirty="0">
                <a:hlinkClick r:id="rId4"/>
              </a:rPr>
              <a:t>[1]</a:t>
            </a:r>
            <a:r>
              <a:rPr lang="en-US" sz="1400" baseline="30000" dirty="0"/>
              <a:t> </a:t>
            </a:r>
          </a:p>
          <a:p>
            <a:pPr algn="ctr"/>
            <a:r>
              <a:rPr lang="en-US" sz="1400" dirty="0"/>
              <a:t>Chee Vang</a:t>
            </a:r>
            <a:r>
              <a:rPr lang="en-US" sz="1400" baseline="30000" dirty="0">
                <a:hlinkClick r:id="rId5"/>
              </a:rPr>
              <a:t>[2]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859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9: Create Drivers for ADD2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5656196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Right-click </a:t>
            </a:r>
            <a:r>
              <a:rPr lang="en-US" b="1" dirty="0"/>
              <a:t>drivers</a:t>
            </a:r>
            <a:r>
              <a:rPr lang="en-US" dirty="0"/>
              <a:t> folder and add a new folder named ADD2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Add 3 new files to ADD2 folder: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000" b="1" dirty="0"/>
              <a:t>Header File</a:t>
            </a:r>
            <a:r>
              <a:rPr lang="en-US" sz="2000" dirty="0"/>
              <a:t>: ADD2.h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000" b="1" dirty="0"/>
              <a:t>Header File</a:t>
            </a:r>
            <a:r>
              <a:rPr lang="en-US" sz="2000" dirty="0"/>
              <a:t>: ADD2_regs.h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000" b="1" dirty="0"/>
              <a:t>Source File</a:t>
            </a:r>
            <a:r>
              <a:rPr lang="en-US" sz="2000" dirty="0"/>
              <a:t>: ADD2.c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Add the code in Appendix A, B, C to the respective files.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You can download the source files </a:t>
            </a:r>
            <a:r>
              <a:rPr lang="en-US" sz="2000" dirty="0">
                <a:hlinkClick r:id="rId2"/>
              </a:rPr>
              <a:t>here</a:t>
            </a:r>
            <a:r>
              <a:rPr lang="en-US" sz="2000" dirty="0"/>
              <a:t>. 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Modify </a:t>
            </a:r>
            <a:r>
              <a:rPr lang="en-US" sz="2000" b="1" dirty="0"/>
              <a:t>AND2_GATE_BASE_ADDR</a:t>
            </a:r>
            <a:r>
              <a:rPr lang="en-US" sz="2000" dirty="0"/>
              <a:t> in </a:t>
            </a:r>
            <a:r>
              <a:rPr lang="en-US" sz="2000" b="1" dirty="0"/>
              <a:t>ADD2.h </a:t>
            </a:r>
            <a:r>
              <a:rPr lang="en-US" sz="2000" dirty="0"/>
              <a:t>to the one found in Step 7 #5</a:t>
            </a:r>
            <a:endParaRPr lang="en-US" sz="2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1AF547-2C2B-451E-9D47-D31AFFDDA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472" y="2457450"/>
            <a:ext cx="3320415" cy="23545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EE163B-202E-4C1D-9BA7-36F1BEDC2C45}"/>
              </a:ext>
            </a:extLst>
          </p:cNvPr>
          <p:cNvSpPr txBox="1"/>
          <p:nvPr/>
        </p:nvSpPr>
        <p:spPr>
          <a:xfrm>
            <a:off x="7596444" y="4812030"/>
            <a:ext cx="3750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Fig. 17. Adding new folder and source files</a:t>
            </a:r>
          </a:p>
        </p:txBody>
      </p:sp>
    </p:spTree>
    <p:extLst>
      <p:ext uri="{BB962C8B-B14F-4D97-AF65-F5344CB8AC3E}">
        <p14:creationId xmlns:p14="http://schemas.microsoft.com/office/powerpoint/2010/main" val="4200246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10: Include ADD2 drivers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30" y="1371600"/>
            <a:ext cx="5372336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Right-Click the project and select </a:t>
            </a:r>
            <a:r>
              <a:rPr lang="en-US" b="1" dirty="0"/>
              <a:t>Properties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C/C++ Build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Tool Settings </a:t>
            </a:r>
            <a:r>
              <a:rPr lang="en-US" dirty="0"/>
              <a:t>tab go to </a:t>
            </a:r>
            <a:r>
              <a:rPr lang="en-US" b="1" dirty="0"/>
              <a:t>GNU RISC-V Cross C Compiler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Includes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Include paths (-l)</a:t>
            </a:r>
            <a:r>
              <a:rPr lang="en-US" dirty="0"/>
              <a:t>, click on add button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Workspace</a:t>
            </a:r>
            <a:r>
              <a:rPr lang="en-US" dirty="0"/>
              <a:t> button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Find </a:t>
            </a:r>
            <a:r>
              <a:rPr lang="en-US" b="1" dirty="0"/>
              <a:t>ADD2</a:t>
            </a:r>
            <a:r>
              <a:rPr lang="en-US" dirty="0"/>
              <a:t> folder and Click </a:t>
            </a:r>
            <a:r>
              <a:rPr lang="en-US" b="1" dirty="0"/>
              <a:t>OK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OK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Apply and Close</a:t>
            </a:r>
          </a:p>
          <a:p>
            <a:pPr marL="630936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200" dirty="0"/>
          </a:p>
          <a:p>
            <a:pPr marL="630936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3B4764-9086-433F-B4E0-215CCE9BD8CA}"/>
              </a:ext>
            </a:extLst>
          </p:cNvPr>
          <p:cNvGrpSpPr/>
          <p:nvPr/>
        </p:nvGrpSpPr>
        <p:grpSpPr>
          <a:xfrm>
            <a:off x="6393468" y="1407788"/>
            <a:ext cx="4601150" cy="2860179"/>
            <a:chOff x="6393468" y="1407788"/>
            <a:chExt cx="4601150" cy="286017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97E63E2-6081-4E59-B68E-B0CF79B7D8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49" t="7467" r="1268" b="2133"/>
            <a:stretch/>
          </p:blipFill>
          <p:spPr>
            <a:xfrm>
              <a:off x="6393468" y="1407788"/>
              <a:ext cx="4601150" cy="25831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214B8B-3549-461F-8A90-7E77C120C6CA}"/>
                </a:ext>
              </a:extLst>
            </p:cNvPr>
            <p:cNvSpPr txBox="1"/>
            <p:nvPr/>
          </p:nvSpPr>
          <p:spPr>
            <a:xfrm>
              <a:off x="6818808" y="3990968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18. Adding ADD2 drivers to Includes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C58C45-99F5-46F4-9F1C-FB53F2AE1C32}"/>
              </a:ext>
            </a:extLst>
          </p:cNvPr>
          <p:cNvGrpSpPr/>
          <p:nvPr/>
        </p:nvGrpSpPr>
        <p:grpSpPr>
          <a:xfrm>
            <a:off x="5904661" y="4870151"/>
            <a:ext cx="2708912" cy="1339989"/>
            <a:chOff x="6117241" y="4872038"/>
            <a:chExt cx="2708912" cy="13399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DD0184-469B-4F56-8B68-3CFFE7CCE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7243" y="4872038"/>
              <a:ext cx="2708910" cy="106299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826E0C-4D71-4B94-A255-C970436B8110}"/>
                </a:ext>
              </a:extLst>
            </p:cNvPr>
            <p:cNvSpPr txBox="1"/>
            <p:nvPr/>
          </p:nvSpPr>
          <p:spPr>
            <a:xfrm>
              <a:off x="6117241" y="5935028"/>
              <a:ext cx="2708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19. Add directory path for Includes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45E1E0-1D0A-466E-84DE-AFCF3CF696E9}"/>
              </a:ext>
            </a:extLst>
          </p:cNvPr>
          <p:cNvGrpSpPr/>
          <p:nvPr/>
        </p:nvGrpSpPr>
        <p:grpSpPr>
          <a:xfrm>
            <a:off x="8946106" y="4573106"/>
            <a:ext cx="2255045" cy="2001042"/>
            <a:chOff x="9441755" y="4486097"/>
            <a:chExt cx="2255045" cy="200104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E236CC0-5CFC-4515-A5C7-5005CCBF8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763" y="4486097"/>
              <a:ext cx="1383030" cy="172593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ECBE35-854B-4D20-A487-86FA0E459353}"/>
                </a:ext>
              </a:extLst>
            </p:cNvPr>
            <p:cNvSpPr txBox="1"/>
            <p:nvPr/>
          </p:nvSpPr>
          <p:spPr>
            <a:xfrm>
              <a:off x="9441755" y="6210140"/>
              <a:ext cx="2255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20. Selecting ADD2 folder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954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11: </a:t>
            </a:r>
            <a:r>
              <a:rPr lang="en-US" dirty="0" err="1"/>
              <a:t>ModiFy</a:t>
            </a:r>
            <a:r>
              <a:rPr lang="en-US" dirty="0"/>
              <a:t> </a:t>
            </a:r>
            <a:r>
              <a:rPr lang="en-US" dirty="0" err="1"/>
              <a:t>Main.C</a:t>
            </a:r>
            <a:endParaRPr lang="en-US" dirty="0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6065771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 err="1"/>
              <a:t>main.c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add the code in the red boxes</a:t>
            </a:r>
          </a:p>
          <a:p>
            <a:pPr marL="1143000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You can comment out unnecessary code</a:t>
            </a:r>
          </a:p>
          <a:p>
            <a:pPr marL="1143000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You can change the intro message. In this case, it is modified to “Checking…”</a:t>
            </a:r>
          </a:p>
          <a:p>
            <a:pPr marL="1143000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You can also place the code for ADD2 into a new task</a:t>
            </a:r>
          </a:p>
          <a:p>
            <a:pPr marL="1143000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hlinkClick r:id="rId2"/>
              </a:rPr>
              <a:t>Here</a:t>
            </a:r>
            <a:r>
              <a:rPr lang="en-US" sz="2000" dirty="0"/>
              <a:t> is the source code for the modified </a:t>
            </a:r>
            <a:r>
              <a:rPr lang="en-US" sz="2000" dirty="0" err="1"/>
              <a:t>main.c</a:t>
            </a:r>
            <a:endParaRPr lang="en-US" sz="20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the project and build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CC3C2-BD5A-4419-AE0D-4EF823773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839" y="4157662"/>
            <a:ext cx="276225" cy="25717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DF17033-517A-48B4-9C36-F4A7A432E3B9}"/>
              </a:ext>
            </a:extLst>
          </p:cNvPr>
          <p:cNvGrpSpPr/>
          <p:nvPr/>
        </p:nvGrpSpPr>
        <p:grpSpPr>
          <a:xfrm>
            <a:off x="2622361" y="4414837"/>
            <a:ext cx="2686050" cy="1734324"/>
            <a:chOff x="2754689" y="4807122"/>
            <a:chExt cx="2686050" cy="17343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7DC82A-5B22-40FA-AD11-5DE758A75EE3}"/>
                </a:ext>
              </a:extLst>
            </p:cNvPr>
            <p:cNvGrpSpPr/>
            <p:nvPr/>
          </p:nvGrpSpPr>
          <p:grpSpPr>
            <a:xfrm>
              <a:off x="2754689" y="4807122"/>
              <a:ext cx="2686050" cy="1734324"/>
              <a:chOff x="3269039" y="4767569"/>
              <a:chExt cx="2686050" cy="1734324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3EA9E1C-56DA-476E-ADD4-9A330395D1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8829" y="4767569"/>
                <a:ext cx="1950244" cy="145732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6C4131-7D05-4A57-8CA2-B5A486F38068}"/>
                  </a:ext>
                </a:extLst>
              </p:cNvPr>
              <p:cNvSpPr txBox="1"/>
              <p:nvPr/>
            </p:nvSpPr>
            <p:spPr>
              <a:xfrm>
                <a:off x="3269039" y="6224894"/>
                <a:ext cx="26860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Fig. 21. Including header files in </a:t>
                </a:r>
                <a:r>
                  <a:rPr lang="en-US" sz="1200" dirty="0" err="1"/>
                  <a:t>main.c</a:t>
                </a:r>
                <a:endParaRPr lang="en-US" sz="1200" dirty="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AB44BD-5F36-4441-934E-1B6627D5C222}"/>
                </a:ext>
              </a:extLst>
            </p:cNvPr>
            <p:cNvSpPr/>
            <p:nvPr/>
          </p:nvSpPr>
          <p:spPr>
            <a:xfrm>
              <a:off x="2984479" y="5029200"/>
              <a:ext cx="1351360" cy="1333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3D346E-6D42-4F50-82A5-C5B7037FA545}"/>
                </a:ext>
              </a:extLst>
            </p:cNvPr>
            <p:cNvSpPr/>
            <p:nvPr/>
          </p:nvSpPr>
          <p:spPr>
            <a:xfrm>
              <a:off x="2984479" y="5997747"/>
              <a:ext cx="1351360" cy="1333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7742E3-82D1-4BD8-86E9-390D6281D13B}"/>
              </a:ext>
            </a:extLst>
          </p:cNvPr>
          <p:cNvGrpSpPr/>
          <p:nvPr/>
        </p:nvGrpSpPr>
        <p:grpSpPr>
          <a:xfrm>
            <a:off x="7284661" y="928066"/>
            <a:ext cx="4379119" cy="5604834"/>
            <a:chOff x="7284661" y="928066"/>
            <a:chExt cx="4379119" cy="56048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F608218-F678-4145-929A-C98BC0F3F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84661" y="928066"/>
              <a:ext cx="4379119" cy="5307806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5B9078-BCC9-4A6B-BC0B-2432C01AAAE5}"/>
                </a:ext>
              </a:extLst>
            </p:cNvPr>
            <p:cNvGrpSpPr/>
            <p:nvPr/>
          </p:nvGrpSpPr>
          <p:grpSpPr>
            <a:xfrm>
              <a:off x="7349200" y="1000125"/>
              <a:ext cx="3832489" cy="5532775"/>
              <a:chOff x="7349200" y="1000125"/>
              <a:chExt cx="3832489" cy="553277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694B98-1CEC-47F5-AEED-10394E191117}"/>
                  </a:ext>
                </a:extLst>
              </p:cNvPr>
              <p:cNvSpPr txBox="1"/>
              <p:nvPr/>
            </p:nvSpPr>
            <p:spPr>
              <a:xfrm>
                <a:off x="7566951" y="6255901"/>
                <a:ext cx="3614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Fig. 22. Modified </a:t>
                </a:r>
                <a:r>
                  <a:rPr lang="en-US" sz="1200" dirty="0" err="1"/>
                  <a:t>main.c</a:t>
                </a:r>
                <a:r>
                  <a:rPr lang="en-US" sz="1200" dirty="0"/>
                  <a:t> to use ADD2 core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13965A2-2382-4106-8CDE-8C695D8885E2}"/>
                  </a:ext>
                </a:extLst>
              </p:cNvPr>
              <p:cNvSpPr/>
              <p:nvPr/>
            </p:nvSpPr>
            <p:spPr>
              <a:xfrm>
                <a:off x="7349202" y="1000125"/>
                <a:ext cx="2531397" cy="4191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A885978-C653-43F1-BD3A-222E93379901}"/>
                  </a:ext>
                </a:extLst>
              </p:cNvPr>
              <p:cNvSpPr/>
              <p:nvPr/>
            </p:nvSpPr>
            <p:spPr>
              <a:xfrm>
                <a:off x="7349202" y="2209800"/>
                <a:ext cx="2531398" cy="14883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FF14700-D5D0-4FB9-AF01-9F5DB1639AC8}"/>
                  </a:ext>
                </a:extLst>
              </p:cNvPr>
              <p:cNvSpPr/>
              <p:nvPr/>
            </p:nvSpPr>
            <p:spPr>
              <a:xfrm>
                <a:off x="7349200" y="3600369"/>
                <a:ext cx="3214025" cy="189555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6634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12: Debug Project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7453813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Open a terminal from </a:t>
            </a:r>
            <a:r>
              <a:rPr lang="en-US" sz="2000" b="1" dirty="0"/>
              <a:t>Windows</a:t>
            </a:r>
            <a:r>
              <a:rPr lang="en-US" sz="2000" dirty="0"/>
              <a:t> &gt; </a:t>
            </a:r>
            <a:r>
              <a:rPr lang="en-US" sz="2000" b="1" dirty="0"/>
              <a:t>Show</a:t>
            </a:r>
            <a:r>
              <a:rPr lang="en-US" sz="2000" dirty="0"/>
              <a:t> </a:t>
            </a:r>
            <a:r>
              <a:rPr lang="en-US" sz="2000" b="1" dirty="0"/>
              <a:t>View</a:t>
            </a:r>
            <a:r>
              <a:rPr lang="en-US" sz="2000" dirty="0"/>
              <a:t> &gt; </a:t>
            </a:r>
            <a:r>
              <a:rPr lang="en-US" sz="2000" b="1" dirty="0"/>
              <a:t>Terminals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Click </a:t>
            </a:r>
            <a:r>
              <a:rPr lang="en-US" sz="2000" b="1" dirty="0"/>
              <a:t>Open a Terminal, </a:t>
            </a:r>
            <a:r>
              <a:rPr lang="en-US" sz="2000" dirty="0"/>
              <a:t>select correct serial port, and click </a:t>
            </a:r>
            <a:r>
              <a:rPr lang="en-US" sz="2000" b="1" dirty="0"/>
              <a:t>OK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Select the project and go to </a:t>
            </a:r>
            <a:r>
              <a:rPr lang="en-US" sz="2000" b="1" dirty="0"/>
              <a:t>Run</a:t>
            </a:r>
            <a:r>
              <a:rPr lang="en-US" sz="2000" dirty="0"/>
              <a:t> &gt; </a:t>
            </a:r>
            <a:r>
              <a:rPr lang="en-US" sz="2000" b="1" dirty="0"/>
              <a:t>Debug Configurations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b="1" dirty="0"/>
              <a:t>Main</a:t>
            </a:r>
            <a:r>
              <a:rPr lang="en-US" sz="2000" dirty="0"/>
              <a:t> tab, confirm </a:t>
            </a:r>
            <a:r>
              <a:rPr lang="en-US" sz="2000" b="1" dirty="0"/>
              <a:t>C/C++ Applications </a:t>
            </a:r>
            <a:r>
              <a:rPr lang="en-US" sz="2000" dirty="0"/>
              <a:t>is using correct .elf file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b="1" dirty="0"/>
              <a:t>Debugger</a:t>
            </a:r>
            <a:r>
              <a:rPr lang="en-US" sz="2000" dirty="0"/>
              <a:t> tab, add to 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Config Options</a:t>
            </a:r>
          </a:p>
          <a:p>
            <a:pPr marL="11430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--command "set DEVICE M2GL025“</a:t>
            </a:r>
          </a:p>
          <a:p>
            <a:pPr marL="11430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--file board/</a:t>
            </a:r>
            <a:r>
              <a:rPr lang="en-US" dirty="0" err="1"/>
              <a:t>microsemi-riscv.cfg</a:t>
            </a:r>
            <a:endParaRPr lang="en-US" dirty="0"/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Commands</a:t>
            </a:r>
          </a:p>
          <a:p>
            <a:pPr marL="11430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 $</a:t>
            </a:r>
            <a:r>
              <a:rPr lang="en-US" dirty="0" err="1"/>
              <a:t>target_riscv</a:t>
            </a:r>
            <a:r>
              <a:rPr lang="en-US" dirty="0"/>
              <a:t> = 1</a:t>
            </a:r>
          </a:p>
          <a:p>
            <a:pPr marL="11430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 mem inaccessible-by-default off</a:t>
            </a:r>
          </a:p>
          <a:p>
            <a:pPr marL="11430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 arch riscv:rv32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b="1" dirty="0"/>
              <a:t>Startup</a:t>
            </a:r>
            <a:r>
              <a:rPr lang="en-US" sz="2000" dirty="0"/>
              <a:t> tab, uncheck </a:t>
            </a:r>
            <a:r>
              <a:rPr lang="en-US" sz="2000" b="1" dirty="0"/>
              <a:t>Enable ARM </a:t>
            </a:r>
            <a:r>
              <a:rPr lang="en-US" sz="2000" b="1" dirty="0" err="1"/>
              <a:t>semihosting</a:t>
            </a:r>
            <a:r>
              <a:rPr lang="en-US" sz="2000" dirty="0"/>
              <a:t> and </a:t>
            </a:r>
            <a:r>
              <a:rPr lang="en-US" sz="2000" b="1" dirty="0"/>
              <a:t>Pre-run/Restart reset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Click </a:t>
            </a:r>
            <a:r>
              <a:rPr lang="en-US" sz="2000" b="1" dirty="0"/>
              <a:t>Apply</a:t>
            </a:r>
            <a:r>
              <a:rPr lang="en-US" sz="2000" dirty="0"/>
              <a:t> and then </a:t>
            </a:r>
            <a:r>
              <a:rPr lang="en-US" sz="2000" b="1" dirty="0"/>
              <a:t>Debug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After it finishes loading, click on </a:t>
            </a:r>
            <a:r>
              <a:rPr lang="en-US" sz="2000" b="1" dirty="0"/>
              <a:t>Resume (F8)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Message will be displayed on terminal window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25FE35-4C1F-4166-9CF3-CF4A48BE498D}"/>
              </a:ext>
            </a:extLst>
          </p:cNvPr>
          <p:cNvGrpSpPr/>
          <p:nvPr/>
        </p:nvGrpSpPr>
        <p:grpSpPr>
          <a:xfrm>
            <a:off x="9098429" y="885005"/>
            <a:ext cx="2097406" cy="2248674"/>
            <a:chOff x="8327959" y="885005"/>
            <a:chExt cx="2097406" cy="22486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B983B90-60AA-4DE3-AE46-FB6D99BE7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27959" y="885005"/>
              <a:ext cx="2097405" cy="197167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B0F28D-3B25-4C5A-891C-10BF71AC4879}"/>
                </a:ext>
              </a:extLst>
            </p:cNvPr>
            <p:cNvSpPr txBox="1"/>
            <p:nvPr/>
          </p:nvSpPr>
          <p:spPr>
            <a:xfrm>
              <a:off x="8327959" y="2856680"/>
              <a:ext cx="20974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23. Open a new terminal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27FF54-4452-46FF-88DB-218160172DA4}"/>
              </a:ext>
            </a:extLst>
          </p:cNvPr>
          <p:cNvGrpSpPr/>
          <p:nvPr/>
        </p:nvGrpSpPr>
        <p:grpSpPr>
          <a:xfrm>
            <a:off x="8131743" y="3249037"/>
            <a:ext cx="3709035" cy="1762899"/>
            <a:chOff x="7424974" y="3555430"/>
            <a:chExt cx="3709035" cy="17628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B58E753-2E59-4139-A279-ACEF85A76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24974" y="3555430"/>
              <a:ext cx="3709035" cy="14859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5E5777-31B4-49E9-B0C8-D603513CA3C5}"/>
                </a:ext>
              </a:extLst>
            </p:cNvPr>
            <p:cNvSpPr txBox="1"/>
            <p:nvPr/>
          </p:nvSpPr>
          <p:spPr>
            <a:xfrm>
              <a:off x="7445690" y="5041330"/>
              <a:ext cx="36883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24. Console window after successful debugging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84228A9-11C7-47B4-99B1-2D0A4C889414}"/>
              </a:ext>
            </a:extLst>
          </p:cNvPr>
          <p:cNvGrpSpPr/>
          <p:nvPr/>
        </p:nvGrpSpPr>
        <p:grpSpPr>
          <a:xfrm>
            <a:off x="9025779" y="5358663"/>
            <a:ext cx="2168138" cy="1231285"/>
            <a:chOff x="8478330" y="5508575"/>
            <a:chExt cx="2168138" cy="123128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3FEAB0-A27C-40FE-ACCC-D8C4A96CB63E}"/>
                </a:ext>
              </a:extLst>
            </p:cNvPr>
            <p:cNvSpPr txBox="1"/>
            <p:nvPr/>
          </p:nvSpPr>
          <p:spPr>
            <a:xfrm>
              <a:off x="8478330" y="6278195"/>
              <a:ext cx="21681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25. Message in terminal </a:t>
              </a:r>
            </a:p>
            <a:p>
              <a:pPr algn="ctr"/>
              <a:r>
                <a:rPr lang="en-US" sz="1200" dirty="0"/>
                <a:t>to add a = 2 and b = 5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0F8CFA-7DC8-40F4-AC5A-3E485E9A5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72789" y="5508575"/>
              <a:ext cx="1379220" cy="769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9710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Appendix A: ADD2.h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10910447" cy="5115539"/>
          </a:xfrm>
        </p:spPr>
        <p:txBody>
          <a:bodyPr numCol="2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#ifndef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DRIVERS_ADD2_ADD2_H_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DRIVERS_ADD2_ADD2_H_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stdint.h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cpu_types.h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ADD2_BASE_ADDR  0x70002000UL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 panose="020B0609020204030204" pitchFamily="49" charset="0"/>
              </a:rPr>
              <a:t>add2_instance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 panose="020B0609020204030204" pitchFamily="49" charset="0"/>
              </a:rPr>
              <a:t>add2_instance_t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 panose="020B0609020204030204" pitchFamily="49" charset="0"/>
              </a:rPr>
              <a:t>add2_instance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5032"/>
                </a:solidFill>
                <a:latin typeface="Consolas" panose="020B0609020204030204" pitchFamily="49" charset="0"/>
              </a:rPr>
              <a:t>addr_t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ADD2_init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add2_instance_t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this_add2,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5032"/>
                </a:solidFill>
                <a:latin typeface="Consolas" panose="020B0609020204030204" pitchFamily="49" charset="0"/>
              </a:rPr>
              <a:t>addr_t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base_addr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set_A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add2_instance_t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this_add2,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aValue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set_B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add2_instance_t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this_add2,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bValue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get_ABX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add2_instance_t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this_add2,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#endif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/* DRIVERS_ADD2_ADD2_H_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089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Appendix B: ADD2_regs.h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10910447" cy="5115539"/>
          </a:xfrm>
        </p:spPr>
        <p:txBody>
          <a:bodyPr numCol="2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#ifndef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DRIVERS_ADD2_ADD2_REGS_H_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DRIVERS_ADD2_ADD2_REGS_H_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/* Register Addresses */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A_REG_OFFSET         0x00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B_REG_OFFSET         0x04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X_REG_OFFSET         0x08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#endif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/* DRIVERS_ADD2_ADD2_REGS_H_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09512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Appendix C: ADD2.c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10910447" cy="5115539"/>
          </a:xfrm>
        </p:spPr>
        <p:txBody>
          <a:bodyPr numCol="2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"ADD2.h"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"ADD2_regs.h"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"../../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hal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hal.h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"../../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hal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hal_assert.h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ADD2_init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add2_instance_t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this_add2,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5032"/>
                </a:solidFill>
                <a:latin typeface="Consolas" panose="020B0609020204030204" pitchFamily="49" charset="0"/>
              </a:rPr>
              <a:t>addr_t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base_addr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this_add2-&gt;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clear all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HAL_set_8bit_reg(this_add2-&gt;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A, 0x00);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HAL_set_8bit_reg(this_add2-&gt;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B, 0x00);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set_A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add2_instance_t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this_add2,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aValue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HAL_set_8bit_reg(this_add2-&gt;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HAL_ASSERT(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set_AB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this_add2 )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set_B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add2_instance_t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this_add2,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bValue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HAL_set_8bit_reg(this_add2-&gt;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HAL_ASSERT(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set_AB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this_add2 )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get_ABX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add2_instance_t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this_add2,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output = 0;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 == 0)</a:t>
            </a:r>
          </a:p>
          <a:p>
            <a:pPr marL="46355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output = HAL_get_8bit_reg(this_add2-&gt;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 == 1)</a:t>
            </a:r>
          </a:p>
          <a:p>
            <a:pPr marL="46355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output = HAL_get_8bit_reg(this_add2-&gt;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B);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 == 2)</a:t>
            </a:r>
          </a:p>
          <a:p>
            <a:pPr marL="46355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output = HAL_get_8bit_reg(this_add2-&gt;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marL="46355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HAL_ASSERT(0);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output;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7432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6E6B-23E7-4CC0-9171-73B4F78C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28" y="2679192"/>
            <a:ext cx="9720072" cy="149961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FBE55BF-F943-465B-BC51-9334A521A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7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1: Create New HDL File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5418072" cy="51155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NOTE: We are using the existing FPGA projects from Future Electronics: </a:t>
            </a:r>
            <a:r>
              <a:rPr lang="en-US" dirty="0">
                <a:hlinkClick r:id="rId2"/>
              </a:rPr>
              <a:t>https://github.com/Future-Electronics-Design-Center/Creative-Eval-Board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Unzip the project located </a:t>
            </a:r>
            <a:r>
              <a:rPr lang="en-US" b="1" dirty="0"/>
              <a:t>IGL2_MiV_FreeRTOS_Demo </a:t>
            </a:r>
            <a:r>
              <a:rPr lang="en-US" dirty="0"/>
              <a:t>&gt; </a:t>
            </a:r>
            <a:r>
              <a:rPr lang="en-US" b="1" dirty="0"/>
              <a:t>FPGA Design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Open Libero SoC v12.0 or higher and open the project that was unzipped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Create a new HDL file by going to </a:t>
            </a:r>
            <a:r>
              <a:rPr lang="en-US" b="1" dirty="0"/>
              <a:t>Design Flow </a:t>
            </a:r>
            <a:r>
              <a:rPr lang="en-US" dirty="0"/>
              <a:t>&gt; </a:t>
            </a:r>
            <a:r>
              <a:rPr lang="en-US" b="1" dirty="0"/>
              <a:t>Create HDL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Verilog</a:t>
            </a:r>
            <a:r>
              <a:rPr lang="en-US" dirty="0"/>
              <a:t> for </a:t>
            </a:r>
            <a:r>
              <a:rPr lang="en-US" b="1" dirty="0"/>
              <a:t>HDL Type </a:t>
            </a:r>
            <a:r>
              <a:rPr lang="en-US" dirty="0"/>
              <a:t>and give the file a name.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OK</a:t>
            </a:r>
            <a:r>
              <a:rPr lang="en-US" dirty="0"/>
              <a:t>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3479207-6912-4366-8717-C24D03B35A28}"/>
              </a:ext>
            </a:extLst>
          </p:cNvPr>
          <p:cNvGrpSpPr/>
          <p:nvPr/>
        </p:nvGrpSpPr>
        <p:grpSpPr>
          <a:xfrm>
            <a:off x="7402292" y="1937737"/>
            <a:ext cx="3750470" cy="2437269"/>
            <a:chOff x="7292668" y="1769099"/>
            <a:chExt cx="3750470" cy="243726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DD254EC-5474-49D3-9C6A-8A9D505E5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7715" y="1769099"/>
              <a:ext cx="3000375" cy="216027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1AF415-A4F8-4C98-9CE1-9CBFFFDDD0AB}"/>
                </a:ext>
              </a:extLst>
            </p:cNvPr>
            <p:cNvSpPr txBox="1"/>
            <p:nvPr/>
          </p:nvSpPr>
          <p:spPr>
            <a:xfrm>
              <a:off x="7292668" y="3929369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1. Design Flow window to create a new HDL file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5C02476-31A7-44F8-92A4-4605238CB092}"/>
              </a:ext>
            </a:extLst>
          </p:cNvPr>
          <p:cNvGrpSpPr/>
          <p:nvPr/>
        </p:nvGrpSpPr>
        <p:grpSpPr>
          <a:xfrm>
            <a:off x="8063088" y="4718451"/>
            <a:ext cx="2428875" cy="1454289"/>
            <a:chOff x="8025038" y="4681675"/>
            <a:chExt cx="2428875" cy="145428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71FF4A-5BF0-4E42-8089-CBF7A4A46788}"/>
                </a:ext>
              </a:extLst>
            </p:cNvPr>
            <p:cNvSpPr txBox="1"/>
            <p:nvPr/>
          </p:nvSpPr>
          <p:spPr>
            <a:xfrm>
              <a:off x="8025038" y="5858965"/>
              <a:ext cx="2428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2. Create a new HDL file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8FECBEF-23F3-457D-BFC8-2B05C4829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7924" y="4681675"/>
              <a:ext cx="1943100" cy="1177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015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2: Verilog Code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8" y="1371600"/>
            <a:ext cx="7304022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Enter the </a:t>
            </a:r>
            <a:r>
              <a:rPr lang="en-US" dirty="0">
                <a:hlinkClick r:id="rId2"/>
              </a:rPr>
              <a:t>Verilog code</a:t>
            </a:r>
            <a:r>
              <a:rPr lang="en-US" dirty="0"/>
              <a:t> to add two 8-bit numbers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Check HDL File </a:t>
            </a:r>
            <a:r>
              <a:rPr lang="en-US" dirty="0"/>
              <a:t>button for </a:t>
            </a:r>
            <a:r>
              <a:rPr lang="en-US" b="1" dirty="0"/>
              <a:t>ADD2.v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Repeat 3-5 in Step 1 and name the file </a:t>
            </a:r>
            <a:r>
              <a:rPr lang="en-US" b="1" dirty="0"/>
              <a:t>ADD2_APB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Enter the Verilog code of APB wrapper for ADD2 module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Check HDL File </a:t>
            </a:r>
            <a:r>
              <a:rPr lang="en-US" dirty="0"/>
              <a:t>button for </a:t>
            </a:r>
            <a:r>
              <a:rPr lang="en-US" b="1" dirty="0"/>
              <a:t>ADD2_APB.v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986622-49A6-48CB-B17E-CD800636A822}"/>
              </a:ext>
            </a:extLst>
          </p:cNvPr>
          <p:cNvGrpSpPr/>
          <p:nvPr/>
        </p:nvGrpSpPr>
        <p:grpSpPr>
          <a:xfrm>
            <a:off x="2205988" y="2052333"/>
            <a:ext cx="3429002" cy="2502039"/>
            <a:chOff x="1786888" y="1938033"/>
            <a:chExt cx="3429002" cy="250203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1AF415-A4F8-4C98-9CE1-9CBFFFDDD0AB}"/>
                </a:ext>
              </a:extLst>
            </p:cNvPr>
            <p:cNvSpPr txBox="1"/>
            <p:nvPr/>
          </p:nvSpPr>
          <p:spPr>
            <a:xfrm>
              <a:off x="1786888" y="4163073"/>
              <a:ext cx="3429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3. ADD2 Verilog code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0CC23F-38F9-43EF-B4D1-0BF38E044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1199" y="1938033"/>
              <a:ext cx="3040380" cy="222504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4F774F-1857-4215-87F5-0D835DB6A9AD}"/>
              </a:ext>
            </a:extLst>
          </p:cNvPr>
          <p:cNvGrpSpPr/>
          <p:nvPr/>
        </p:nvGrpSpPr>
        <p:grpSpPr>
          <a:xfrm>
            <a:off x="7927831" y="809523"/>
            <a:ext cx="3618058" cy="5595759"/>
            <a:chOff x="7927831" y="809523"/>
            <a:chExt cx="3618058" cy="559575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0C95CF-824E-47E2-8DD8-1A8158F02B8A}"/>
                </a:ext>
              </a:extLst>
            </p:cNvPr>
            <p:cNvSpPr txBox="1"/>
            <p:nvPr/>
          </p:nvSpPr>
          <p:spPr>
            <a:xfrm>
              <a:off x="7927831" y="6128283"/>
              <a:ext cx="36180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4. APB wrapper for ADD2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9DF22CE-22B2-4B28-8B8A-0156453F0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45609" y="809523"/>
              <a:ext cx="3436620" cy="5318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732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>
            <a:normAutofit/>
          </a:bodyPr>
          <a:lstStyle/>
          <a:p>
            <a:r>
              <a:rPr lang="en-US" dirty="0"/>
              <a:t>Step 3: Create Core From HDL With Bus Interface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7006419" cy="353549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Design Hierarchy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Build Hierarchy </a:t>
            </a:r>
            <a:r>
              <a:rPr lang="en-US" dirty="0"/>
              <a:t>for the Verilog HDL file to appear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Right-click the HDL file and select </a:t>
            </a:r>
            <a:r>
              <a:rPr lang="en-US" b="1" dirty="0"/>
              <a:t>Create Core form HDL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Yes</a:t>
            </a:r>
            <a:r>
              <a:rPr lang="en-US" dirty="0"/>
              <a:t> to add bus interface to the core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Add/Edit bus interfaces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E0D900-7C7E-4CCD-80FB-07BB9E84542C}"/>
              </a:ext>
            </a:extLst>
          </p:cNvPr>
          <p:cNvGrpSpPr/>
          <p:nvPr/>
        </p:nvGrpSpPr>
        <p:grpSpPr>
          <a:xfrm>
            <a:off x="1580674" y="3681379"/>
            <a:ext cx="3793331" cy="2859284"/>
            <a:chOff x="6878683" y="2109628"/>
            <a:chExt cx="3793331" cy="28592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650253-B020-4A1D-81D1-66D7669C30AD}"/>
                </a:ext>
              </a:extLst>
            </p:cNvPr>
            <p:cNvSpPr txBox="1"/>
            <p:nvPr/>
          </p:nvSpPr>
          <p:spPr>
            <a:xfrm>
              <a:off x="6878683" y="4691913"/>
              <a:ext cx="379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5. Design Hierarchy window to create core from HDL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A53A4D-2574-451B-B599-2E0376D4B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879"/>
            <a:stretch/>
          </p:blipFill>
          <p:spPr>
            <a:xfrm>
              <a:off x="7272303" y="2109628"/>
              <a:ext cx="3006090" cy="258228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1FC5AC-DAC4-4EB0-93FB-252B34B8DA34}"/>
              </a:ext>
            </a:extLst>
          </p:cNvPr>
          <p:cNvGrpSpPr/>
          <p:nvPr/>
        </p:nvGrpSpPr>
        <p:grpSpPr>
          <a:xfrm>
            <a:off x="6694713" y="3429000"/>
            <a:ext cx="4572000" cy="2317254"/>
            <a:chOff x="2289104" y="3169146"/>
            <a:chExt cx="4572000" cy="23172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EF71D8-0DA6-42EB-9691-EDF1CDC3F56F}"/>
                </a:ext>
              </a:extLst>
            </p:cNvPr>
            <p:cNvSpPr txBox="1"/>
            <p:nvPr/>
          </p:nvSpPr>
          <p:spPr>
            <a:xfrm>
              <a:off x="2654096" y="5209401"/>
              <a:ext cx="3842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6. Edit Core Definition to add APB interface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B983E96-906F-4A46-86FC-4212C3EAE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9104" y="3169146"/>
              <a:ext cx="4572000" cy="20402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132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4: Add APB Bus Interface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4751321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Add Bus Interface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APB slave </a:t>
            </a:r>
            <a:r>
              <a:rPr lang="en-US" dirty="0"/>
              <a:t>and then Click </a:t>
            </a:r>
            <a:r>
              <a:rPr lang="en-US" b="1" dirty="0"/>
              <a:t>OK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Configure bus interface details, choose </a:t>
            </a:r>
            <a:r>
              <a:rPr lang="en-US" b="1" dirty="0"/>
              <a:t>PSEL</a:t>
            </a:r>
            <a:r>
              <a:rPr lang="en-US" dirty="0"/>
              <a:t> in drop down menu. Other signals should be automatically assigned.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OK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2AFE8D-A566-42F1-8288-747D7F68E1F1}"/>
              </a:ext>
            </a:extLst>
          </p:cNvPr>
          <p:cNvGrpSpPr/>
          <p:nvPr/>
        </p:nvGrpSpPr>
        <p:grpSpPr>
          <a:xfrm>
            <a:off x="6074350" y="2364056"/>
            <a:ext cx="5549265" cy="3317379"/>
            <a:chOff x="6049097" y="1187460"/>
            <a:chExt cx="5549265" cy="331737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7400F13-6B0D-4E5D-9200-B582C58AB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9097" y="1187460"/>
              <a:ext cx="5549265" cy="304038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3FC9AB-3C0B-410A-941C-F90FDA19E0DB}"/>
                </a:ext>
              </a:extLst>
            </p:cNvPr>
            <p:cNvSpPr txBox="1"/>
            <p:nvPr/>
          </p:nvSpPr>
          <p:spPr>
            <a:xfrm>
              <a:off x="6948494" y="4227840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7. Edit Core Definition with APB signals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2F68B0-FEA6-4391-B132-6656554AA9BB}"/>
              </a:ext>
            </a:extLst>
          </p:cNvPr>
          <p:cNvGrpSpPr/>
          <p:nvPr/>
        </p:nvGrpSpPr>
        <p:grpSpPr>
          <a:xfrm>
            <a:off x="1323029" y="4175146"/>
            <a:ext cx="3750470" cy="1648599"/>
            <a:chOff x="8057204" y="5128906"/>
            <a:chExt cx="3750470" cy="16485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F4C4B8-3705-40E3-B899-7A7F59984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49422" y="5128906"/>
              <a:ext cx="2566035" cy="13716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2DE861-FB0C-4055-AA6F-B568F6A1A602}"/>
                </a:ext>
              </a:extLst>
            </p:cNvPr>
            <p:cNvSpPr txBox="1"/>
            <p:nvPr/>
          </p:nvSpPr>
          <p:spPr>
            <a:xfrm>
              <a:off x="8057204" y="6500506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8. Select APB bus interface for slave device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1258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5: ADD2 Core in </a:t>
            </a:r>
            <a:r>
              <a:rPr lang="en-US" dirty="0" err="1"/>
              <a:t>SmartDesign</a:t>
            </a:r>
            <a:endParaRPr lang="en-US" dirty="0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8" y="1371600"/>
            <a:ext cx="10910447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Design Hierarchy</a:t>
            </a:r>
            <a:r>
              <a:rPr lang="en-US" dirty="0"/>
              <a:t>, the </a:t>
            </a:r>
            <a:r>
              <a:rPr lang="en-US" b="1" dirty="0"/>
              <a:t>ADD2_APB </a:t>
            </a:r>
            <a:r>
              <a:rPr lang="en-US" dirty="0"/>
              <a:t>HDL file should be slightly difference (larger “HDL+” with blue background)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If not, then click on </a:t>
            </a:r>
            <a:r>
              <a:rPr lang="en-US" sz="2000" b="1" dirty="0"/>
              <a:t>Build Hierarchy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Drag and drop the component into the </a:t>
            </a:r>
            <a:r>
              <a:rPr lang="en-US" dirty="0" err="1"/>
              <a:t>SmartDesign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E6DDF2-E92C-4975-9AF1-3AF4AF30DE82}"/>
              </a:ext>
            </a:extLst>
          </p:cNvPr>
          <p:cNvGrpSpPr/>
          <p:nvPr/>
        </p:nvGrpSpPr>
        <p:grpSpPr>
          <a:xfrm>
            <a:off x="995509" y="3044862"/>
            <a:ext cx="7587615" cy="3637419"/>
            <a:chOff x="995509" y="3044862"/>
            <a:chExt cx="7587615" cy="363741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E05C719-4ED4-426D-A0E2-E71BD9999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5509" y="3044862"/>
              <a:ext cx="7587615" cy="33604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0C448-AD7F-4173-986E-519743BB9228}"/>
                </a:ext>
              </a:extLst>
            </p:cNvPr>
            <p:cNvSpPr txBox="1"/>
            <p:nvPr/>
          </p:nvSpPr>
          <p:spPr>
            <a:xfrm>
              <a:off x="2914081" y="6405282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9. Adding ADD2_APB core to </a:t>
              </a:r>
              <a:r>
                <a:rPr lang="en-US" sz="1200" dirty="0" err="1"/>
                <a:t>SmartDesign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CD5336-D6FF-4422-BADD-5A94660A7C8F}"/>
              </a:ext>
            </a:extLst>
          </p:cNvPr>
          <p:cNvGrpSpPr/>
          <p:nvPr/>
        </p:nvGrpSpPr>
        <p:grpSpPr>
          <a:xfrm>
            <a:off x="9208787" y="3923555"/>
            <a:ext cx="2646669" cy="1661815"/>
            <a:chOff x="9208787" y="3923555"/>
            <a:chExt cx="2646669" cy="16618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E344DF-351D-4267-8A60-F6E2B17EB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7753" y="3923555"/>
              <a:ext cx="1328738" cy="12001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D04819-0B9F-4CB6-9BF2-14D7DADCEF97}"/>
                </a:ext>
              </a:extLst>
            </p:cNvPr>
            <p:cNvSpPr txBox="1"/>
            <p:nvPr/>
          </p:nvSpPr>
          <p:spPr>
            <a:xfrm>
              <a:off x="9208787" y="5123705"/>
              <a:ext cx="2646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10. Instantiated ADD2_APB core and its signals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96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6: Connecting Custom Core to Design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30" y="1371600"/>
            <a:ext cx="4749032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Enable slave slot in </a:t>
            </a:r>
            <a:r>
              <a:rPr lang="en-US" b="1" dirty="0"/>
              <a:t>APB3_BUS_0</a:t>
            </a:r>
            <a:endParaRPr lang="en-US" dirty="0"/>
          </a:p>
          <a:p>
            <a:pPr marL="1152525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000" dirty="0"/>
              <a:t>Double click </a:t>
            </a:r>
            <a:r>
              <a:rPr lang="en-US" sz="2000" b="1" dirty="0"/>
              <a:t>APB3_BUS_0</a:t>
            </a:r>
          </a:p>
          <a:p>
            <a:pPr marL="1152525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000" dirty="0"/>
              <a:t>Enable another slave slot</a:t>
            </a:r>
          </a:p>
          <a:p>
            <a:pPr marL="1152525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000" dirty="0"/>
              <a:t>Click </a:t>
            </a:r>
            <a:r>
              <a:rPr lang="en-US" sz="2000" b="1" dirty="0"/>
              <a:t>OK</a:t>
            </a:r>
          </a:p>
          <a:p>
            <a:pPr marL="1152525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000" dirty="0"/>
              <a:t>Right-clicking the core and selecting </a:t>
            </a:r>
            <a:r>
              <a:rPr lang="en-US" sz="2000" b="1" dirty="0"/>
              <a:t>Update Component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Connect the </a:t>
            </a:r>
            <a:r>
              <a:rPr lang="en-US" b="1" dirty="0"/>
              <a:t>ADD2_APB</a:t>
            </a:r>
            <a:r>
              <a:rPr lang="en-US" sz="2200" b="1" dirty="0"/>
              <a:t> _0</a:t>
            </a:r>
            <a:r>
              <a:rPr lang="en-US" b="1" dirty="0"/>
              <a:t> </a:t>
            </a:r>
            <a:r>
              <a:rPr lang="en-US" dirty="0"/>
              <a:t>core to the design shown in Fig. 12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Design Rules Check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Generate Component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Build Hierarchy</a:t>
            </a:r>
          </a:p>
          <a:p>
            <a:pPr marL="1146175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ADD2_APB</a:t>
            </a:r>
            <a:r>
              <a:rPr lang="en-US" sz="2000" dirty="0"/>
              <a:t> should be listed under </a:t>
            </a:r>
            <a:r>
              <a:rPr lang="en-US" sz="2000" b="1" dirty="0" err="1"/>
              <a:t>Top_Level</a:t>
            </a:r>
            <a:r>
              <a:rPr lang="en-US" sz="2000" dirty="0"/>
              <a:t> </a:t>
            </a:r>
            <a:r>
              <a:rPr lang="en-US" sz="2000" dirty="0" err="1"/>
              <a:t>SmartDesign</a:t>
            </a:r>
            <a:endParaRPr lang="en-US" sz="20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6CB7C65-7374-4BC7-A934-5684B4D80032}"/>
              </a:ext>
            </a:extLst>
          </p:cNvPr>
          <p:cNvGrpSpPr/>
          <p:nvPr/>
        </p:nvGrpSpPr>
        <p:grpSpPr>
          <a:xfrm>
            <a:off x="5747239" y="1549998"/>
            <a:ext cx="3114675" cy="1842901"/>
            <a:chOff x="5747239" y="1549998"/>
            <a:chExt cx="3114675" cy="184290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777700B-4064-4AEA-9EEA-315A34F9E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7239" y="1549998"/>
              <a:ext cx="3114675" cy="1583055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4CCF20-BDF0-4FDD-B9EE-6C32CA7DB7BD}"/>
                </a:ext>
              </a:extLst>
            </p:cNvPr>
            <p:cNvSpPr txBox="1"/>
            <p:nvPr/>
          </p:nvSpPr>
          <p:spPr>
            <a:xfrm>
              <a:off x="5747239" y="3115900"/>
              <a:ext cx="3114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11. Adding new APB slave slot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D215200-AB13-4C5D-9DAD-9815D9150EBA}"/>
              </a:ext>
            </a:extLst>
          </p:cNvPr>
          <p:cNvGrpSpPr/>
          <p:nvPr/>
        </p:nvGrpSpPr>
        <p:grpSpPr>
          <a:xfrm>
            <a:off x="6627111" y="3654938"/>
            <a:ext cx="4279106" cy="3027343"/>
            <a:chOff x="6627111" y="3654938"/>
            <a:chExt cx="4279106" cy="302734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4E6B63C-A9D9-4915-8340-CA6CC2E8F960}"/>
                </a:ext>
              </a:extLst>
            </p:cNvPr>
            <p:cNvGrpSpPr/>
            <p:nvPr/>
          </p:nvGrpSpPr>
          <p:grpSpPr>
            <a:xfrm>
              <a:off x="6627111" y="3654938"/>
              <a:ext cx="4279106" cy="2750344"/>
              <a:chOff x="7047309" y="3521588"/>
              <a:chExt cx="4279106" cy="275034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FBAA390-BD94-4208-8820-69E0FCD0E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7309" y="3521588"/>
                <a:ext cx="4279106" cy="2750344"/>
              </a:xfrm>
              <a:prstGeom prst="rect">
                <a:avLst/>
              </a:prstGeom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97094D9-CE59-45DA-9408-8A73319E4AC3}"/>
                  </a:ext>
                </a:extLst>
              </p:cNvPr>
              <p:cNvGrpSpPr/>
              <p:nvPr/>
            </p:nvGrpSpPr>
            <p:grpSpPr>
              <a:xfrm>
                <a:off x="8153400" y="4333876"/>
                <a:ext cx="1547813" cy="1724024"/>
                <a:chOff x="8153400" y="4333876"/>
                <a:chExt cx="1547813" cy="1724024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58AC492-04A0-49F4-93B7-A8C9CA00F7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4348162"/>
                  <a:ext cx="152400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E7B93CD-5E74-42A1-8C9E-544B449107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91513" y="4333876"/>
                  <a:ext cx="0" cy="172402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B532741-DDC4-4DD4-922B-76FB07DFE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7227" y="6057900"/>
                  <a:ext cx="142398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CF35BA7-C9E7-4860-B5A3-BCB00C7E6C2D}"/>
                  </a:ext>
                </a:extLst>
              </p:cNvPr>
              <p:cNvGrpSpPr/>
              <p:nvPr/>
            </p:nvGrpSpPr>
            <p:grpSpPr>
              <a:xfrm>
                <a:off x="8486777" y="4648200"/>
                <a:ext cx="1214436" cy="1304925"/>
                <a:chOff x="8486777" y="4648200"/>
                <a:chExt cx="1214436" cy="1304925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5C933CD-6EAF-4167-886D-C0037603F0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86777" y="5945981"/>
                  <a:ext cx="121443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DD4D512-6611-4835-9455-98A9FDEB5E89}"/>
                    </a:ext>
                  </a:extLst>
                </p:cNvPr>
                <p:cNvCxnSpPr/>
                <p:nvPr/>
              </p:nvCxnSpPr>
              <p:spPr>
                <a:xfrm flipV="1">
                  <a:off x="8501063" y="4648200"/>
                  <a:ext cx="0" cy="1304925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5A910DB-C810-40EC-B0DB-9758941E3270}"/>
                  </a:ext>
                </a:extLst>
              </p:cNvPr>
              <p:cNvGrpSpPr/>
              <p:nvPr/>
            </p:nvGrpSpPr>
            <p:grpSpPr>
              <a:xfrm>
                <a:off x="8701088" y="4748213"/>
                <a:ext cx="1000125" cy="1121007"/>
                <a:chOff x="8701088" y="4748213"/>
                <a:chExt cx="1000125" cy="1121007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C2251FA-64F2-4CC2-A16E-872B51CB33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1088" y="5862077"/>
                  <a:ext cx="1000125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A922AC8-BE6B-437F-A96A-6EE12ECE13F3}"/>
                    </a:ext>
                  </a:extLst>
                </p:cNvPr>
                <p:cNvCxnSpPr/>
                <p:nvPr/>
              </p:nvCxnSpPr>
              <p:spPr>
                <a:xfrm flipV="1">
                  <a:off x="8715375" y="4748213"/>
                  <a:ext cx="0" cy="112100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B65D04C-CF7A-467F-844A-F31165AC051F}"/>
                </a:ext>
              </a:extLst>
            </p:cNvPr>
            <p:cNvSpPr txBox="1"/>
            <p:nvPr/>
          </p:nvSpPr>
          <p:spPr>
            <a:xfrm>
              <a:off x="6627111" y="6405282"/>
              <a:ext cx="4279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12. Connections of ADD2_APB_0 core to APB3_BUS_0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215193A-336E-471D-A5A3-465E163E300C}"/>
              </a:ext>
            </a:extLst>
          </p:cNvPr>
          <p:cNvGrpSpPr/>
          <p:nvPr/>
        </p:nvGrpSpPr>
        <p:grpSpPr>
          <a:xfrm>
            <a:off x="9104894" y="1169947"/>
            <a:ext cx="2926080" cy="2377975"/>
            <a:chOff x="9047744" y="1291923"/>
            <a:chExt cx="2926080" cy="2377975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F10A13E-6CFE-4424-8EC4-B3B212F7A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7744" y="1291923"/>
              <a:ext cx="2926080" cy="2097405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05DD6B3-C8F2-44C7-B006-B47690C8677D}"/>
                </a:ext>
              </a:extLst>
            </p:cNvPr>
            <p:cNvSpPr txBox="1"/>
            <p:nvPr/>
          </p:nvSpPr>
          <p:spPr>
            <a:xfrm>
              <a:off x="9047744" y="3392899"/>
              <a:ext cx="2926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13. ADD2_APB under </a:t>
              </a:r>
              <a:r>
                <a:rPr lang="en-US" sz="1200" dirty="0" err="1"/>
                <a:t>SmartDesgin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168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7: Program The FPGA Board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7280696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Design Flow, double-click on </a:t>
            </a:r>
            <a:r>
              <a:rPr lang="en-US" b="1" dirty="0"/>
              <a:t>Synthesize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If no errors, green check mark appears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Double-click on </a:t>
            </a:r>
            <a:r>
              <a:rPr lang="en-US" b="1" dirty="0"/>
              <a:t>Generate Bitstream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If no errors, green check mark appears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If there are no errors, connect the board to your computer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Then, click on </a:t>
            </a:r>
            <a:r>
              <a:rPr lang="en-US" b="1" dirty="0"/>
              <a:t>Run PRGRAM Action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Before we program the board in C, click on </a:t>
            </a:r>
            <a:r>
              <a:rPr lang="en-US" b="1" dirty="0"/>
              <a:t>Generate Memory Map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Take note of the address at the bottom of the data sheet for ADD2_APB_0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18DAC2-637C-4C87-B511-49F5A4E80090}"/>
              </a:ext>
            </a:extLst>
          </p:cNvPr>
          <p:cNvGrpSpPr/>
          <p:nvPr/>
        </p:nvGrpSpPr>
        <p:grpSpPr>
          <a:xfrm>
            <a:off x="8617211" y="1960959"/>
            <a:ext cx="2400300" cy="3677424"/>
            <a:chOff x="8531486" y="1941909"/>
            <a:chExt cx="2400300" cy="367742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F9A694D-3217-4D75-A7EA-0571DB53C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1486" y="1941909"/>
              <a:ext cx="2400300" cy="340042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2025E6-668F-4D3A-B89C-734934F4F8E7}"/>
                </a:ext>
              </a:extLst>
            </p:cNvPr>
            <p:cNvSpPr txBox="1"/>
            <p:nvPr/>
          </p:nvSpPr>
          <p:spPr>
            <a:xfrm>
              <a:off x="8531486" y="5342334"/>
              <a:ext cx="2400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14. Design Flow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FC48F5-3E56-40E5-A4BD-63F2D708F993}"/>
              </a:ext>
            </a:extLst>
          </p:cNvPr>
          <p:cNvGrpSpPr/>
          <p:nvPr/>
        </p:nvGrpSpPr>
        <p:grpSpPr>
          <a:xfrm>
            <a:off x="1965699" y="4883556"/>
            <a:ext cx="4214813" cy="1205687"/>
            <a:chOff x="1902430" y="5022056"/>
            <a:chExt cx="4214813" cy="120568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CC8AC6-32E7-44A2-B9EA-74BCC2A2D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2430" y="5022056"/>
              <a:ext cx="4214813" cy="92868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E4A3BC-B2DF-4C4D-8814-3A8F427EB548}"/>
                </a:ext>
              </a:extLst>
            </p:cNvPr>
            <p:cNvSpPr txBox="1"/>
            <p:nvPr/>
          </p:nvSpPr>
          <p:spPr>
            <a:xfrm>
              <a:off x="1902430" y="5950744"/>
              <a:ext cx="42148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15. Memory address for ADD2_APB_0 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7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8: Import Project in </a:t>
            </a:r>
            <a:r>
              <a:rPr lang="en-US" dirty="0" err="1"/>
              <a:t>SoftConsole</a:t>
            </a:r>
            <a:endParaRPr lang="en-US" dirty="0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6908698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Unzip the project located </a:t>
            </a:r>
            <a:r>
              <a:rPr lang="en-US" b="1" dirty="0"/>
              <a:t>IGL2_MiV_FreeRTOS_Demo </a:t>
            </a:r>
            <a:r>
              <a:rPr lang="en-US" dirty="0"/>
              <a:t>&gt; </a:t>
            </a:r>
            <a:r>
              <a:rPr lang="en-US" b="1" dirty="0"/>
              <a:t>Software Project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Open </a:t>
            </a:r>
            <a:r>
              <a:rPr lang="en-US" dirty="0" err="1"/>
              <a:t>SoftConsole</a:t>
            </a:r>
            <a:r>
              <a:rPr lang="en-US" dirty="0"/>
              <a:t> and select your workspace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Import software project into workspace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Go to </a:t>
            </a:r>
            <a:r>
              <a:rPr lang="en-US" sz="2000" b="1" dirty="0"/>
              <a:t>File</a:t>
            </a:r>
            <a:r>
              <a:rPr lang="en-US" sz="2000" dirty="0"/>
              <a:t> &gt; </a:t>
            </a:r>
            <a:r>
              <a:rPr lang="en-US" sz="2000" b="1" dirty="0"/>
              <a:t>Import</a:t>
            </a:r>
            <a:r>
              <a:rPr lang="en-US" sz="2000" dirty="0"/>
              <a:t> &gt; </a:t>
            </a:r>
            <a:r>
              <a:rPr lang="en-US" sz="2000" b="1" dirty="0"/>
              <a:t>Exiting Projects into Workspace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Click </a:t>
            </a:r>
            <a:r>
              <a:rPr lang="en-US" sz="2000" b="1" dirty="0"/>
              <a:t>Next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Click </a:t>
            </a:r>
            <a:r>
              <a:rPr lang="en-US" sz="2000" b="1" dirty="0"/>
              <a:t>Browse</a:t>
            </a:r>
            <a:r>
              <a:rPr lang="en-US" sz="2000" dirty="0"/>
              <a:t> and select unzipped folder </a:t>
            </a:r>
            <a:r>
              <a:rPr lang="en-US" sz="2000" b="1" dirty="0" err="1"/>
              <a:t>Creative_MiV_FreeRTOS_Demo</a:t>
            </a:r>
            <a:endParaRPr lang="en-US" sz="2000" b="1" dirty="0"/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Check the box for the correct project in </a:t>
            </a:r>
            <a:r>
              <a:rPr lang="en-US" sz="2000" b="1" dirty="0"/>
              <a:t>Projects</a:t>
            </a:r>
            <a:r>
              <a:rPr lang="en-US" sz="2000" dirty="0"/>
              <a:t> (Optional: Copy projects into workspace)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Click </a:t>
            </a:r>
            <a:r>
              <a:rPr lang="en-US" sz="2000" b="1" dirty="0"/>
              <a:t>Finish</a:t>
            </a:r>
            <a:endParaRPr lang="en-US" sz="1600" b="1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F012B3-7657-42A8-95DA-ED10B4F29AD8}"/>
              </a:ext>
            </a:extLst>
          </p:cNvPr>
          <p:cNvGrpSpPr/>
          <p:nvPr/>
        </p:nvGrpSpPr>
        <p:grpSpPr>
          <a:xfrm>
            <a:off x="7586627" y="1924050"/>
            <a:ext cx="3750470" cy="3923169"/>
            <a:chOff x="7586627" y="1924050"/>
            <a:chExt cx="3750470" cy="39231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A100E6-BC4C-4CF6-88C4-AA9FCD7E1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680" y="1924050"/>
              <a:ext cx="2920365" cy="364617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8A712D-D4E1-4C9A-B63B-4BA731C8E35A}"/>
                </a:ext>
              </a:extLst>
            </p:cNvPr>
            <p:cNvSpPr txBox="1"/>
            <p:nvPr/>
          </p:nvSpPr>
          <p:spPr>
            <a:xfrm>
              <a:off x="7586627" y="5570220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16. Importing existing project to workspace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0128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19283</TotalTime>
  <Words>1775</Words>
  <Application>Microsoft Office PowerPoint</Application>
  <PresentationFormat>Widescreen</PresentationFormat>
  <Paragraphs>245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Consolas</vt:lpstr>
      <vt:lpstr>Tw Cen MT</vt:lpstr>
      <vt:lpstr>Tw Cen MT Condensed</vt:lpstr>
      <vt:lpstr>Wingdings</vt:lpstr>
      <vt:lpstr>Wingdings 3</vt:lpstr>
      <vt:lpstr>Integral</vt:lpstr>
      <vt:lpstr>PowerPoint Presentation</vt:lpstr>
      <vt:lpstr>Step 1: Create New HDL File</vt:lpstr>
      <vt:lpstr>Step 2: Verilog Code</vt:lpstr>
      <vt:lpstr>Step 3: Create Core From HDL With Bus Interface</vt:lpstr>
      <vt:lpstr>Step 4: Add APB Bus Interface</vt:lpstr>
      <vt:lpstr>Step 5: ADD2 Core in SmartDesign</vt:lpstr>
      <vt:lpstr>Step 6: Connecting Custom Core to Design</vt:lpstr>
      <vt:lpstr>Step 7: Program The FPGA Board</vt:lpstr>
      <vt:lpstr>Step 8: Import Project in SoftConsole</vt:lpstr>
      <vt:lpstr>Step 9: Create Drivers for ADD2</vt:lpstr>
      <vt:lpstr>Step 10: Include ADD2 drivers</vt:lpstr>
      <vt:lpstr>Step 11: ModiFy Main.C</vt:lpstr>
      <vt:lpstr>Step 12: Debug Project</vt:lpstr>
      <vt:lpstr>Appendix A: ADD2.h</vt:lpstr>
      <vt:lpstr>Appendix B: ADD2_regs.h</vt:lpstr>
      <vt:lpstr>Appendix C: ADD2.c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Tutorial: AND Gate on IGLOO2 Using Libero</dc:title>
  <dc:creator>Chee Vang</dc:creator>
  <cp:lastModifiedBy>Chee Vang</cp:lastModifiedBy>
  <cp:revision>403</cp:revision>
  <dcterms:created xsi:type="dcterms:W3CDTF">2020-06-04T17:50:27Z</dcterms:created>
  <dcterms:modified xsi:type="dcterms:W3CDTF">2021-01-28T02:35:34Z</dcterms:modified>
</cp:coreProperties>
</file>