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258" r:id="rId3"/>
    <p:sldId id="266" r:id="rId4"/>
    <p:sldId id="262" r:id="rId5"/>
    <p:sldId id="264" r:id="rId6"/>
    <p:sldId id="259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7-99E8-493E-B1DD-9E3344E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E0B6-2464-4EB4-8F24-1C791276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C95-45B6-45DC-952A-5A7AB9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E14-C5CD-488C-B7F7-EC7B1D8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B8CF-3E50-4525-A4C7-02C6E2D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EFA-EC2D-4E72-B348-E6BEC44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790-FECA-43B3-9895-FCFB0B3A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659C-AEC7-419F-8D8D-E033D06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204-91B7-4479-8574-062A40C8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91-EAB5-4AA6-A92E-F314F70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9B57-0FDA-48AC-B49E-B337718E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EBC-52F8-4FA2-B1AC-3635A8AE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8133-E1A4-47D4-9140-5A9E62A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FAA-2CCF-4094-9A1A-345D959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ACF2-1100-4E2A-9424-4B6DD7A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F0D-8A83-4160-BD36-149A099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926-6126-4822-B8D0-97C6F55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399-87E3-4BED-8875-20CC594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249-E18E-44DE-B4C5-F4B2D07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952E-9496-4664-9F3A-A82DF9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85-BCC5-4550-B002-86916BA9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C6EC-B85E-480E-B31A-9EA05267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A12D-383D-4CA8-A9BF-D4C2DB9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A7EF-7296-451A-B133-4FC3F3E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E31D-3B6C-4FD7-8BF9-6EC9B5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E94-F0E2-479C-8184-450E2B3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9728-578D-4C12-B704-D9BD5D4E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31BF-A6DA-407A-B349-68A3C7A8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4E14-ADFC-4BF2-9755-68E9CDDC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60E4-C386-4A46-BB65-2CE0072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0EB0-6B52-4029-84A2-BDFE143D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A4-1E46-4856-9EC3-5F44BF5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5217-0536-4548-8766-86C271B9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0011-33C7-4F5F-9EF0-33D160E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264B-3573-426B-9E24-CFA2AFA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6A16-AFC4-4D0D-99A1-39F13C25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8C01-991B-42C3-AF05-8484BC04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ED7E-E00E-4A18-B9D2-CC98412B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3E18-1FAC-44C9-8B2C-706994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CB8-BF9A-49DD-B059-37105C0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46D7-6FA1-4C69-B776-B1AD516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149BB-FD6C-4848-AD4F-C284B66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CD90-CDAD-433D-87A2-25D4CC3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7D91-DB98-4EE4-B8CF-51FE89E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D5EC-A373-41E7-88CF-7D472E33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AB3-FCA1-48C7-B076-783E071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14-D89D-443C-8EA3-C6CBFA9A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3A6-DA27-401E-8ADA-19A9B188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68DF-E353-449C-8B05-35848A6D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56B-4513-4382-8245-764307F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3465-192B-4497-8B25-6893AAF4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3A5-8ED8-49CA-B6BC-F291E71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E47B-B3CE-44E6-8FFA-69CEBBE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23A4-FDB5-402D-B224-DF8CEDB4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B6DF-6AD5-4573-B848-A9C1825E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1306-B9CB-4FFD-9D47-1CF6BF0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E2D3-4B24-4B49-9463-E036BFD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3-91AE-4B69-828C-EE3673F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76687-0440-4762-9E3A-F9A1A1F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FB22-96B3-4C55-9542-BFFC844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48AF-8C1D-44C8-A036-DB2002DC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89BC-6575-45C3-BF9B-DA9153772B8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8AC-2061-4165-AC63-1B51166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7515-FE54-403E-A728-73967F0A6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emi.com/product-directory/design-resources/1750-libero-soc#downloa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RISC-V FPGA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2: Porting RISC-V and </a:t>
            </a:r>
            <a:r>
              <a:rPr lang="en-US" sz="3600" dirty="0" err="1">
                <a:latin typeface="+mj-lt"/>
              </a:rPr>
              <a:t>FreeRTOS</a:t>
            </a:r>
            <a:r>
              <a:rPr lang="en-US" sz="3600" dirty="0">
                <a:latin typeface="+mj-lt"/>
              </a:rPr>
              <a:t> on IGLOO2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3112988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297A/B</a:t>
            </a:r>
          </a:p>
          <a:p>
            <a:pPr algn="ctr"/>
            <a:r>
              <a:rPr lang="en-US" dirty="0"/>
              <a:t>Friday, September 4,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8 Program Running On IGLOO2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10936288" cy="48159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2400" dirty="0"/>
              <a:t>A description of the demo project will appear in the terminal and the onboard LEDS will blink at </a:t>
            </a:r>
            <a:r>
              <a:rPr lang="en-US" sz="2400"/>
              <a:t>different times.</a:t>
            </a: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02BD6A4-90C0-4166-8403-3E669348C9D5}"/>
              </a:ext>
            </a:extLst>
          </p:cNvPr>
          <p:cNvGrpSpPr/>
          <p:nvPr/>
        </p:nvGrpSpPr>
        <p:grpSpPr>
          <a:xfrm>
            <a:off x="3492749" y="2283071"/>
            <a:ext cx="4680606" cy="1924887"/>
            <a:chOff x="1945933" y="3244464"/>
            <a:chExt cx="4680606" cy="192488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C3F940-135B-4C45-A18C-FC55FD2DE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933" y="3244464"/>
              <a:ext cx="4680606" cy="16786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385EA0-BC6F-4066-BD32-AF3E48126041}"/>
                </a:ext>
              </a:extLst>
            </p:cNvPr>
            <p:cNvSpPr txBox="1"/>
            <p:nvPr/>
          </p:nvSpPr>
          <p:spPr>
            <a:xfrm>
              <a:off x="2209963" y="4923130"/>
              <a:ext cx="4046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15. Message echoed back from FPGA once the program is resumed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E23903-0A3F-4EF4-81DC-484CB8245028}"/>
              </a:ext>
            </a:extLst>
          </p:cNvPr>
          <p:cNvSpPr txBox="1"/>
          <p:nvPr/>
        </p:nvSpPr>
        <p:spPr>
          <a:xfrm>
            <a:off x="4279775" y="4496618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26385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1 Download and Unzip Demo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Clone </a:t>
            </a:r>
            <a:r>
              <a:rPr lang="en-US" sz="2400" dirty="0" err="1"/>
              <a:t>github</a:t>
            </a:r>
            <a:r>
              <a:rPr lang="en-US" sz="2400" dirty="0"/>
              <a:t> repository of the demo project from </a:t>
            </a:r>
            <a:r>
              <a:rPr lang="en-US" sz="2400" dirty="0">
                <a:hlinkClick r:id="rId2"/>
              </a:rPr>
              <a:t>https://github.com/Future-Electronics-Design-Center/Creative-Eval-Board</a:t>
            </a:r>
            <a:endParaRPr lang="en-US" sz="24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b="1" dirty="0"/>
              <a:t>IGL2_MiV_FreeRTOS_Demo </a:t>
            </a:r>
            <a:r>
              <a:rPr lang="en-US" sz="2400" dirty="0"/>
              <a:t>folder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Unzip the files in the folders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FPGA Design </a:t>
            </a:r>
            <a:r>
              <a:rPr lang="en-US" sz="2400" dirty="0"/>
              <a:t>– Project used in Libero SoC IDE</a:t>
            </a:r>
          </a:p>
          <a:p>
            <a:pPr marL="914400" lvl="1" indent="-22383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Software Project </a:t>
            </a:r>
            <a:r>
              <a:rPr lang="en-US" sz="2400" dirty="0"/>
              <a:t>– Project used in </a:t>
            </a:r>
            <a:r>
              <a:rPr lang="en-US" sz="2400" dirty="0" err="1"/>
              <a:t>SoftConsole</a:t>
            </a:r>
            <a:r>
              <a:rPr lang="en-US" sz="2400" dirty="0"/>
              <a:t> IDE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403F3-D4FB-40F7-BB90-B7964D38D9ED}"/>
              </a:ext>
            </a:extLst>
          </p:cNvPr>
          <p:cNvGrpSpPr/>
          <p:nvPr/>
        </p:nvGrpSpPr>
        <p:grpSpPr>
          <a:xfrm>
            <a:off x="3281155" y="4030822"/>
            <a:ext cx="5191003" cy="1789844"/>
            <a:chOff x="3241356" y="3786815"/>
            <a:chExt cx="5191003" cy="17898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F7027D-8A6D-4C18-85FA-A435D9BF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1356" y="3786815"/>
              <a:ext cx="5191003" cy="14820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7123AB-FCA1-4CB9-BC2D-CF22E02FEC00}"/>
                </a:ext>
              </a:extLst>
            </p:cNvPr>
            <p:cNvSpPr txBox="1"/>
            <p:nvPr/>
          </p:nvSpPr>
          <p:spPr>
            <a:xfrm>
              <a:off x="3241356" y="5330438"/>
              <a:ext cx="5191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1. Items in the directory IGL2_MiV_FreeRTOS_DEMO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 err="1"/>
              <a:t>SmartDesign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88392-68BB-4B72-8186-2CB601D725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51" t="9153" r="1223" b="16480"/>
          <a:stretch/>
        </p:blipFill>
        <p:spPr>
          <a:xfrm>
            <a:off x="646111" y="1317292"/>
            <a:ext cx="10937707" cy="45194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4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2 Open Project in Libero SoC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10936289" cy="481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Open </a:t>
            </a:r>
            <a:r>
              <a:rPr lang="en-US" sz="2400" b="1" dirty="0"/>
              <a:t>Libero SoC IDE </a:t>
            </a:r>
            <a:r>
              <a:rPr lang="en-US" sz="2400" dirty="0"/>
              <a:t>(Download: </a:t>
            </a:r>
            <a:r>
              <a:rPr lang="en-US" sz="2400" dirty="0">
                <a:hlinkClick r:id="rId2"/>
              </a:rPr>
              <a:t>https://www.microsemi.com/product-directory/design-resources/1750-libero-soc#downloads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Click on </a:t>
            </a:r>
            <a:r>
              <a:rPr lang="en-US" sz="2400" b="1" dirty="0"/>
              <a:t>Open Project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Select project file from </a:t>
            </a:r>
            <a:r>
              <a:rPr lang="en-US" sz="2400" b="1" dirty="0"/>
              <a:t>FPGA Design </a:t>
            </a:r>
            <a:r>
              <a:rPr lang="en-US" sz="2400" dirty="0"/>
              <a:t>&gt; </a:t>
            </a:r>
            <a:r>
              <a:rPr lang="en-US" sz="2400" b="1" dirty="0"/>
              <a:t>IGL2_MiV_FreeRTOS_Demo</a:t>
            </a:r>
            <a:r>
              <a:rPr lang="en-US" sz="2400" dirty="0"/>
              <a:t> &gt; </a:t>
            </a:r>
            <a:r>
              <a:rPr lang="en-US" sz="2400" b="1" dirty="0"/>
              <a:t>IGL2_MiV_FreeRTOS_Demo.prjx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In </a:t>
            </a:r>
            <a:r>
              <a:rPr lang="en-US" sz="2400" b="1" dirty="0"/>
              <a:t>Design Flow</a:t>
            </a:r>
            <a:r>
              <a:rPr lang="en-US" sz="2400" dirty="0"/>
              <a:t>, double-click </a:t>
            </a:r>
            <a:r>
              <a:rPr lang="en-US" sz="2400" b="1" dirty="0"/>
              <a:t>Generate Bitstream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dirty="0"/>
              <a:t>Double-click </a:t>
            </a:r>
            <a:r>
              <a:rPr lang="en-US" sz="2400" b="1" dirty="0"/>
              <a:t>Run PROGRAM Action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4A49ED-F6D3-49DE-887F-3AA417B744C5}"/>
              </a:ext>
            </a:extLst>
          </p:cNvPr>
          <p:cNvGrpSpPr/>
          <p:nvPr/>
        </p:nvGrpSpPr>
        <p:grpSpPr>
          <a:xfrm>
            <a:off x="3612582" y="4557401"/>
            <a:ext cx="4966835" cy="1246448"/>
            <a:chOff x="3591388" y="4063284"/>
            <a:chExt cx="4966835" cy="12464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79A103-F4C5-4070-91EF-B3894D9589DA}"/>
                </a:ext>
              </a:extLst>
            </p:cNvPr>
            <p:cNvGrpSpPr/>
            <p:nvPr/>
          </p:nvGrpSpPr>
          <p:grpSpPr>
            <a:xfrm>
              <a:off x="3988617" y="4063284"/>
              <a:ext cx="4569606" cy="1246448"/>
              <a:chOff x="7700194" y="4558445"/>
              <a:chExt cx="4569606" cy="124644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72F4A47-7621-4F0B-9FFC-3882519A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194" y="4558445"/>
                <a:ext cx="4569606" cy="93866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0F6CBB-27FC-45D4-A84A-751576DB91E7}"/>
                  </a:ext>
                </a:extLst>
              </p:cNvPr>
              <p:cNvSpPr txBox="1"/>
              <p:nvPr/>
            </p:nvSpPr>
            <p:spPr>
              <a:xfrm>
                <a:off x="8292127" y="5558672"/>
                <a:ext cx="3385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2. Successful generation and upload of design 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9F7DE-8373-4371-8384-669EC624BC22}"/>
                </a:ext>
              </a:extLst>
            </p:cNvPr>
            <p:cNvSpPr/>
            <p:nvPr/>
          </p:nvSpPr>
          <p:spPr>
            <a:xfrm>
              <a:off x="3929503" y="4261988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FB384F-2FDE-43F2-84B8-F2824B0B0863}"/>
                </a:ext>
              </a:extLst>
            </p:cNvPr>
            <p:cNvSpPr/>
            <p:nvPr/>
          </p:nvSpPr>
          <p:spPr>
            <a:xfrm>
              <a:off x="3929502" y="4714653"/>
              <a:ext cx="4628719" cy="2872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E973B-06B1-4CC3-AEB9-A77CD2D3FE05}"/>
                </a:ext>
              </a:extLst>
            </p:cNvPr>
            <p:cNvSpPr txBox="1"/>
            <p:nvPr/>
          </p:nvSpPr>
          <p:spPr>
            <a:xfrm>
              <a:off x="3591388" y="4303064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CD402-28AE-49C6-BC06-05600023833F}"/>
                </a:ext>
              </a:extLst>
            </p:cNvPr>
            <p:cNvSpPr txBox="1"/>
            <p:nvPr/>
          </p:nvSpPr>
          <p:spPr>
            <a:xfrm>
              <a:off x="3591388" y="4755729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3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3 Import Project in SoftConsole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995" y="1342049"/>
            <a:ext cx="4814090" cy="481888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Open </a:t>
            </a:r>
            <a:r>
              <a:rPr lang="en-US" sz="2000" b="1" dirty="0" err="1"/>
              <a:t>SoftConsole</a:t>
            </a:r>
            <a:r>
              <a:rPr lang="en-US" sz="2000" b="1" dirty="0"/>
              <a:t> IDE </a:t>
            </a:r>
            <a:r>
              <a:rPr lang="en-US" sz="2000" dirty="0"/>
              <a:t>(Click on </a:t>
            </a:r>
            <a:r>
              <a:rPr lang="en-US" sz="2000" b="1" dirty="0"/>
              <a:t>Browse</a:t>
            </a:r>
            <a:r>
              <a:rPr lang="en-US" sz="2000" dirty="0"/>
              <a:t> to choose a workspace.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Launch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Import demo Project by going to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Import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Choose </a:t>
            </a:r>
            <a:r>
              <a:rPr lang="en-US" sz="2000" b="1" dirty="0"/>
              <a:t>General</a:t>
            </a:r>
            <a:r>
              <a:rPr lang="en-US" sz="2000" dirty="0"/>
              <a:t> &gt; </a:t>
            </a:r>
            <a:r>
              <a:rPr lang="en-US" sz="2000" b="1" dirty="0"/>
              <a:t>Existing Projects into Workspace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Next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on </a:t>
            </a:r>
            <a:r>
              <a:rPr lang="en-US" sz="2000" b="1" dirty="0"/>
              <a:t>Browse</a:t>
            </a:r>
            <a:r>
              <a:rPr lang="en-US" sz="2000" dirty="0"/>
              <a:t> and select unzipped folder contained in </a:t>
            </a:r>
            <a:r>
              <a:rPr lang="en-US" sz="2000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In </a:t>
            </a:r>
            <a:r>
              <a:rPr lang="en-US" sz="2000" b="1" dirty="0"/>
              <a:t>Projects</a:t>
            </a:r>
            <a:r>
              <a:rPr lang="en-US" sz="2000" dirty="0"/>
              <a:t>, check </a:t>
            </a:r>
            <a:r>
              <a:rPr lang="en-US" sz="2000" b="1" dirty="0" err="1"/>
              <a:t>PF_MiV_OTB_Morse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Uncheck all options except </a:t>
            </a:r>
            <a:r>
              <a:rPr lang="en-US" sz="2000" b="1" dirty="0"/>
              <a:t>Copy projects into workspace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2000" dirty="0"/>
              <a:t>Click </a:t>
            </a:r>
            <a:r>
              <a:rPr lang="en-US" sz="2000" b="1" dirty="0"/>
              <a:t>Finish.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E21991-7A0A-476D-9C54-BA210B64D873}"/>
              </a:ext>
            </a:extLst>
          </p:cNvPr>
          <p:cNvGrpSpPr/>
          <p:nvPr/>
        </p:nvGrpSpPr>
        <p:grpSpPr>
          <a:xfrm>
            <a:off x="582175" y="3355325"/>
            <a:ext cx="2931795" cy="2631487"/>
            <a:chOff x="522666" y="1341068"/>
            <a:chExt cx="2931795" cy="26314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985C78-E439-4510-B77D-07F583F89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66" y="1341068"/>
              <a:ext cx="2931795" cy="236315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9FD862-9F23-4694-9A7B-158D0B37200C}"/>
                </a:ext>
              </a:extLst>
            </p:cNvPr>
            <p:cNvSpPr/>
            <p:nvPr/>
          </p:nvSpPr>
          <p:spPr>
            <a:xfrm>
              <a:off x="892604" y="2421393"/>
              <a:ext cx="1025598" cy="1457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80EBC-A762-4FF9-9ECF-FF53C8AA548F}"/>
                </a:ext>
              </a:extLst>
            </p:cNvPr>
            <p:cNvSpPr/>
            <p:nvPr/>
          </p:nvSpPr>
          <p:spPr>
            <a:xfrm>
              <a:off x="1446983" y="3488423"/>
              <a:ext cx="664219" cy="1589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C0B72F-AD04-4E48-B5A4-9040C696C50D}"/>
                </a:ext>
              </a:extLst>
            </p:cNvPr>
            <p:cNvSpPr txBox="1"/>
            <p:nvPr/>
          </p:nvSpPr>
          <p:spPr>
            <a:xfrm>
              <a:off x="1880464" y="2355745"/>
              <a:ext cx="37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71428F-77C6-4D82-8847-D59E869A9115}"/>
                </a:ext>
              </a:extLst>
            </p:cNvPr>
            <p:cNvSpPr txBox="1"/>
            <p:nvPr/>
          </p:nvSpPr>
          <p:spPr>
            <a:xfrm>
              <a:off x="2069059" y="3429421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57DF2C-8AC1-4E4C-9774-3FDCAF95E115}"/>
                </a:ext>
              </a:extLst>
            </p:cNvPr>
            <p:cNvSpPr txBox="1"/>
            <p:nvPr/>
          </p:nvSpPr>
          <p:spPr>
            <a:xfrm>
              <a:off x="620203" y="3726334"/>
              <a:ext cx="2634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4. Importing exiting project into workspace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4ECD3-2A0B-49C8-89D7-389F4064D0DB}"/>
              </a:ext>
            </a:extLst>
          </p:cNvPr>
          <p:cNvGrpSpPr/>
          <p:nvPr/>
        </p:nvGrpSpPr>
        <p:grpSpPr>
          <a:xfrm>
            <a:off x="3554718" y="3352295"/>
            <a:ext cx="3156357" cy="3340894"/>
            <a:chOff x="1230738" y="3678484"/>
            <a:chExt cx="3156357" cy="33408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A9374D-F7B7-4748-A638-E8F9178B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1022" y="3678484"/>
              <a:ext cx="2866073" cy="309467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6F1826-8C1C-477E-BF9B-52E1EB71378A}"/>
                </a:ext>
              </a:extLst>
            </p:cNvPr>
            <p:cNvSpPr/>
            <p:nvPr/>
          </p:nvSpPr>
          <p:spPr>
            <a:xfrm>
              <a:off x="3714603" y="4303568"/>
              <a:ext cx="672492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8E0117-B87F-4316-A2F5-DF2191688B25}"/>
                </a:ext>
              </a:extLst>
            </p:cNvPr>
            <p:cNvSpPr/>
            <p:nvPr/>
          </p:nvSpPr>
          <p:spPr>
            <a:xfrm>
              <a:off x="3062489" y="6548039"/>
              <a:ext cx="652113" cy="1576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2B0F2-7A51-4B5D-8900-7EDB5DD5CBC2}"/>
                </a:ext>
              </a:extLst>
            </p:cNvPr>
            <p:cNvSpPr/>
            <p:nvPr/>
          </p:nvSpPr>
          <p:spPr>
            <a:xfrm>
              <a:off x="1544940" y="5280864"/>
              <a:ext cx="1685581" cy="6471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8199DB-71B9-42F6-BCFD-066EF4074A12}"/>
                </a:ext>
              </a:extLst>
            </p:cNvPr>
            <p:cNvSpPr/>
            <p:nvPr/>
          </p:nvSpPr>
          <p:spPr>
            <a:xfrm>
              <a:off x="1653675" y="4780341"/>
              <a:ext cx="153427" cy="154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FB2592-91E0-4650-A4EC-6C089D970C34}"/>
                </a:ext>
              </a:extLst>
            </p:cNvPr>
            <p:cNvSpPr txBox="1"/>
            <p:nvPr/>
          </p:nvSpPr>
          <p:spPr>
            <a:xfrm>
              <a:off x="3671014" y="4067364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3C5395-B40B-44A1-89B4-C99128391377}"/>
                </a:ext>
              </a:extLst>
            </p:cNvPr>
            <p:cNvSpPr txBox="1"/>
            <p:nvPr/>
          </p:nvSpPr>
          <p:spPr>
            <a:xfrm>
              <a:off x="1559860" y="4895888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94A2-65D1-452E-BB1A-DC71704A5768}"/>
                </a:ext>
              </a:extLst>
            </p:cNvPr>
            <p:cNvSpPr txBox="1"/>
            <p:nvPr/>
          </p:nvSpPr>
          <p:spPr>
            <a:xfrm>
              <a:off x="1230738" y="5219418"/>
              <a:ext cx="367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385E8A-EE7F-4FE6-ACE0-836502DCACFE}"/>
                </a:ext>
              </a:extLst>
            </p:cNvPr>
            <p:cNvSpPr txBox="1"/>
            <p:nvPr/>
          </p:nvSpPr>
          <p:spPr>
            <a:xfrm>
              <a:off x="3212022" y="6313001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24EBB7-87FA-41AB-9E1A-B62033DDF7A2}"/>
                </a:ext>
              </a:extLst>
            </p:cNvPr>
            <p:cNvSpPr txBox="1"/>
            <p:nvPr/>
          </p:nvSpPr>
          <p:spPr>
            <a:xfrm>
              <a:off x="1672622" y="6773157"/>
              <a:ext cx="2553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5. Importing existing project (continued)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63D23-DB0F-423F-8D5F-EBBDE753EDD2}"/>
              </a:ext>
            </a:extLst>
          </p:cNvPr>
          <p:cNvGrpSpPr/>
          <p:nvPr/>
        </p:nvGrpSpPr>
        <p:grpSpPr>
          <a:xfrm>
            <a:off x="1384079" y="1277831"/>
            <a:ext cx="4023360" cy="1963562"/>
            <a:chOff x="1384079" y="1277831"/>
            <a:chExt cx="4023360" cy="19635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7A9B8-BB3C-43E2-815D-A9562F465EE9}"/>
                </a:ext>
              </a:extLst>
            </p:cNvPr>
            <p:cNvGrpSpPr/>
            <p:nvPr/>
          </p:nvGrpSpPr>
          <p:grpSpPr>
            <a:xfrm>
              <a:off x="1384079" y="1277831"/>
              <a:ext cx="4023360" cy="1963562"/>
              <a:chOff x="1384079" y="1346071"/>
              <a:chExt cx="4023360" cy="196356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734FEAD-1ABD-464F-AE1F-CFDDF6534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079" y="1346071"/>
                <a:ext cx="4023360" cy="1711643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06A0DA-B971-4B02-A639-89CB17A20A26}"/>
                  </a:ext>
                </a:extLst>
              </p:cNvPr>
              <p:cNvSpPr txBox="1"/>
              <p:nvPr/>
            </p:nvSpPr>
            <p:spPr>
              <a:xfrm>
                <a:off x="1628208" y="3063412"/>
                <a:ext cx="33527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3. Selecting the workspace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3F3FBD-9998-4367-B252-3FEBCAB05BB4}"/>
                </a:ext>
              </a:extLst>
            </p:cNvPr>
            <p:cNvSpPr/>
            <p:nvPr/>
          </p:nvSpPr>
          <p:spPr>
            <a:xfrm>
              <a:off x="4298653" y="1870919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10989C-EE37-4257-8C35-65372656DEB5}"/>
                </a:ext>
              </a:extLst>
            </p:cNvPr>
            <p:cNvSpPr/>
            <p:nvPr/>
          </p:nvSpPr>
          <p:spPr>
            <a:xfrm>
              <a:off x="4054241" y="2765308"/>
              <a:ext cx="651046" cy="1567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CC27A6-B8F0-47AF-92A8-C2931CEDAC7A}"/>
                </a:ext>
              </a:extLst>
            </p:cNvPr>
            <p:cNvSpPr txBox="1"/>
            <p:nvPr/>
          </p:nvSpPr>
          <p:spPr>
            <a:xfrm>
              <a:off x="4917331" y="1813083"/>
              <a:ext cx="379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47C467-8E14-480A-8CE1-A7FEC00B2A98}"/>
                </a:ext>
              </a:extLst>
            </p:cNvPr>
            <p:cNvSpPr txBox="1"/>
            <p:nvPr/>
          </p:nvSpPr>
          <p:spPr>
            <a:xfrm>
              <a:off x="3757181" y="2701803"/>
              <a:ext cx="367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4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4 Build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0872" y="1375884"/>
            <a:ext cx="5311527" cy="249325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 err="1"/>
              <a:t>PF_MiV_OTB_Morse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Project Explorer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Build the project by going to </a:t>
            </a:r>
            <a:r>
              <a:rPr lang="en-US" sz="2400" b="1" dirty="0"/>
              <a:t>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sz="2400" dirty="0"/>
              <a:t>Select </a:t>
            </a: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en-US" sz="2400" b="1" dirty="0"/>
              <a:t>Project</a:t>
            </a:r>
            <a:r>
              <a:rPr lang="en-US" sz="2400" dirty="0"/>
              <a:t>. </a:t>
            </a:r>
          </a:p>
          <a:p>
            <a:pPr marL="914400" indent="-22542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Console window, it should say that there are zero errors and zero warnings.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3750CB4-E62B-40DD-BCAB-EBD491B26FD8}"/>
              </a:ext>
            </a:extLst>
          </p:cNvPr>
          <p:cNvGrpSpPr/>
          <p:nvPr/>
        </p:nvGrpSpPr>
        <p:grpSpPr>
          <a:xfrm>
            <a:off x="6891599" y="4081883"/>
            <a:ext cx="3801486" cy="1764631"/>
            <a:chOff x="2244472" y="3910299"/>
            <a:chExt cx="3801486" cy="176463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927B13-E00A-461A-99D6-59E103D12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472" y="3910299"/>
              <a:ext cx="3801486" cy="151841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254F40-803C-4A71-9670-8F883B1B8192}"/>
                </a:ext>
              </a:extLst>
            </p:cNvPr>
            <p:cNvSpPr txBox="1"/>
            <p:nvPr/>
          </p:nvSpPr>
          <p:spPr>
            <a:xfrm>
              <a:off x="2346830" y="5428709"/>
              <a:ext cx="35967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8. Successful build of demo project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D831F5-C037-4CE1-8845-D0248EC2303D}"/>
              </a:ext>
            </a:extLst>
          </p:cNvPr>
          <p:cNvGrpSpPr/>
          <p:nvPr/>
        </p:nvGrpSpPr>
        <p:grpSpPr>
          <a:xfrm>
            <a:off x="646111" y="1994894"/>
            <a:ext cx="4758842" cy="2467617"/>
            <a:chOff x="195295" y="1358800"/>
            <a:chExt cx="4758842" cy="24676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DE014A-CD5D-4323-883F-3CBBF23EB15B}"/>
                </a:ext>
              </a:extLst>
            </p:cNvPr>
            <p:cNvGrpSpPr/>
            <p:nvPr/>
          </p:nvGrpSpPr>
          <p:grpSpPr>
            <a:xfrm>
              <a:off x="495364" y="1358800"/>
              <a:ext cx="4458773" cy="2467617"/>
              <a:chOff x="495364" y="1358800"/>
              <a:chExt cx="4458773" cy="246761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C58D60F-2D08-4156-A45C-CFBF5BEDAF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3273" b="57650"/>
              <a:stretch/>
            </p:blipFill>
            <p:spPr>
              <a:xfrm>
                <a:off x="499872" y="1358800"/>
                <a:ext cx="4454265" cy="2216914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BF8726C-BB2B-4B95-B8DE-BB41AC800E70}"/>
                  </a:ext>
                </a:extLst>
              </p:cNvPr>
              <p:cNvSpPr/>
              <p:nvPr/>
            </p:nvSpPr>
            <p:spPr>
              <a:xfrm>
                <a:off x="495364" y="1894677"/>
                <a:ext cx="918908" cy="18101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F7EDA-E32A-4E60-BD33-ECDEBAB39A97}"/>
                  </a:ext>
                </a:extLst>
              </p:cNvPr>
              <p:cNvSpPr txBox="1"/>
              <p:nvPr/>
            </p:nvSpPr>
            <p:spPr>
              <a:xfrm>
                <a:off x="1048099" y="3580196"/>
                <a:ext cx="32304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6. Select the project and build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FEB5EA-A861-4B6B-9574-1C3F26987AD8}"/>
                  </a:ext>
                </a:extLst>
              </p:cNvPr>
              <p:cNvSpPr/>
              <p:nvPr/>
            </p:nvSpPr>
            <p:spPr>
              <a:xfrm>
                <a:off x="1816608" y="2039113"/>
                <a:ext cx="95097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8264B2-921A-4DEC-A2DD-7B3AA65C92D9}"/>
                  </a:ext>
                </a:extLst>
              </p:cNvPr>
              <p:cNvSpPr/>
              <p:nvPr/>
            </p:nvSpPr>
            <p:spPr>
              <a:xfrm>
                <a:off x="1816608" y="1466547"/>
                <a:ext cx="402336" cy="1463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3E217B-6362-455F-887E-0BD7445A5378}"/>
                </a:ext>
              </a:extLst>
            </p:cNvPr>
            <p:cNvSpPr txBox="1"/>
            <p:nvPr/>
          </p:nvSpPr>
          <p:spPr>
            <a:xfrm>
              <a:off x="1753305" y="15489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55426C-F573-490F-9EBC-08405EB8B395}"/>
                </a:ext>
              </a:extLst>
            </p:cNvPr>
            <p:cNvSpPr txBox="1"/>
            <p:nvPr/>
          </p:nvSpPr>
          <p:spPr>
            <a:xfrm>
              <a:off x="195295" y="1846682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A34EC-30EE-48A9-A3F4-4438B7B606B2}"/>
                </a:ext>
              </a:extLst>
            </p:cNvPr>
            <p:cNvSpPr txBox="1"/>
            <p:nvPr/>
          </p:nvSpPr>
          <p:spPr>
            <a:xfrm>
              <a:off x="1525746" y="1973765"/>
              <a:ext cx="377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1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5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78858"/>
            <a:ext cx="4874278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Go to </a:t>
            </a:r>
            <a:r>
              <a:rPr lang="en-US" sz="2000" b="1" dirty="0"/>
              <a:t>Run</a:t>
            </a:r>
            <a:r>
              <a:rPr lang="en-US" sz="2000" dirty="0"/>
              <a:t> &gt; </a:t>
            </a:r>
            <a:r>
              <a:rPr lang="en-US" sz="2000" b="1" dirty="0"/>
              <a:t>Debug Configurations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Double-click on </a:t>
            </a:r>
            <a:r>
              <a:rPr lang="en-US" sz="2000" b="1" dirty="0"/>
              <a:t>GDB </a:t>
            </a:r>
            <a:r>
              <a:rPr lang="en-US" sz="2000" b="1" dirty="0" err="1"/>
              <a:t>OpenOCD</a:t>
            </a:r>
            <a:r>
              <a:rPr lang="en-US" sz="2000" b="1" dirty="0"/>
              <a:t> Debugging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Main</a:t>
            </a:r>
            <a:r>
              <a:rPr lang="en-US" sz="2000" dirty="0"/>
              <a:t>, click on </a:t>
            </a:r>
            <a:r>
              <a:rPr lang="en-US" sz="2000" b="1" dirty="0"/>
              <a:t>Search Project.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Choose </a:t>
            </a:r>
            <a:r>
              <a:rPr lang="en-US" sz="2000" b="1" dirty="0" err="1"/>
              <a:t>PF_MiV_OTB_Morse.elf</a:t>
            </a:r>
            <a:r>
              <a:rPr lang="en-US" sz="20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  <a:r>
              <a:rPr lang="en-US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2"/>
            </a:pPr>
            <a:r>
              <a:rPr lang="en-US" sz="2000" dirty="0"/>
              <a:t>In </a:t>
            </a:r>
            <a:r>
              <a:rPr lang="en-US" sz="2000" b="1" dirty="0"/>
              <a:t>Debugger</a:t>
            </a:r>
            <a:r>
              <a:rPr lang="en-US" sz="2000" dirty="0"/>
              <a:t>, add to </a:t>
            </a:r>
            <a:r>
              <a:rPr lang="en-US" sz="2000" b="1" dirty="0"/>
              <a:t>Config Options</a:t>
            </a:r>
            <a:r>
              <a:rPr lang="en-US" sz="2000" dirty="0"/>
              <a:t>: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--command “set DEVICE M2GL025”</a:t>
            </a: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--file board/Microsemi-</a:t>
            </a:r>
            <a:r>
              <a:rPr lang="en-US" sz="2000" dirty="0" err="1"/>
              <a:t>riscv.cfg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8"/>
            </a:pPr>
            <a:r>
              <a:rPr lang="en-US" sz="2000" dirty="0"/>
              <a:t>Also add to </a:t>
            </a:r>
            <a:r>
              <a:rPr lang="en-US" sz="2000" b="1" dirty="0"/>
              <a:t>Commands</a:t>
            </a:r>
            <a:r>
              <a:rPr lang="en-US" sz="2000" dirty="0"/>
              <a:t>: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set $</a:t>
            </a:r>
            <a:r>
              <a:rPr lang="en-US" sz="2000" dirty="0" err="1"/>
              <a:t>target_riscv</a:t>
            </a:r>
            <a:r>
              <a:rPr lang="en-US" sz="2000" dirty="0"/>
              <a:t> = 1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mem inaccessible-by-default off</a:t>
            </a:r>
          </a:p>
          <a:p>
            <a:pPr marL="128016" lvl="1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/>
              <a:t>	set arch riscv:rv32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C5C2072-FE94-4856-A6E3-4B0895FF7E00}"/>
              </a:ext>
            </a:extLst>
          </p:cNvPr>
          <p:cNvGrpSpPr/>
          <p:nvPr/>
        </p:nvGrpSpPr>
        <p:grpSpPr>
          <a:xfrm>
            <a:off x="5155501" y="1234186"/>
            <a:ext cx="5612196" cy="2728021"/>
            <a:chOff x="5895495" y="1083236"/>
            <a:chExt cx="5612196" cy="27280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088371-673B-46B1-AFF5-C962D8682508}"/>
                </a:ext>
              </a:extLst>
            </p:cNvPr>
            <p:cNvSpPr txBox="1"/>
            <p:nvPr/>
          </p:nvSpPr>
          <p:spPr>
            <a:xfrm>
              <a:off x="5895495" y="3556635"/>
              <a:ext cx="3684367" cy="25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7. Main tab in Debug configuration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93E47F-E708-4628-A2AF-B7ED77575F2D}"/>
                </a:ext>
              </a:extLst>
            </p:cNvPr>
            <p:cNvGrpSpPr/>
            <p:nvPr/>
          </p:nvGrpSpPr>
          <p:grpSpPr>
            <a:xfrm>
              <a:off x="6096000" y="1083236"/>
              <a:ext cx="5411691" cy="2473399"/>
              <a:chOff x="6096000" y="1083236"/>
              <a:chExt cx="5411691" cy="24733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CE41C81-534E-4E80-AC0A-BD676B757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111091"/>
                <a:ext cx="3226594" cy="2445544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7B966D-B02F-46D7-8167-0158609D68C6}"/>
                  </a:ext>
                </a:extLst>
              </p:cNvPr>
              <p:cNvSpPr/>
              <p:nvPr/>
            </p:nvSpPr>
            <p:spPr>
              <a:xfrm>
                <a:off x="8111157" y="2317109"/>
                <a:ext cx="608982" cy="14125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25AE34-0EA8-4F7A-9767-BC23FD01F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2344" y="2363798"/>
                <a:ext cx="483281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3F9C0B-362D-4DCF-8123-5636BF8A2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9360" y="1083236"/>
                <a:ext cx="1888331" cy="151923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D98CC1-BCAF-4E33-980A-BE7B3614F111}"/>
                  </a:ext>
                </a:extLst>
              </p:cNvPr>
              <p:cNvSpPr/>
              <p:nvPr/>
            </p:nvSpPr>
            <p:spPr>
              <a:xfrm>
                <a:off x="9668256" y="1740577"/>
                <a:ext cx="728282" cy="12156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24C4AD-7838-4AF0-954A-40330A666A4B}"/>
                  </a:ext>
                </a:extLst>
              </p:cNvPr>
              <p:cNvSpPr txBox="1"/>
              <p:nvPr/>
            </p:nvSpPr>
            <p:spPr>
              <a:xfrm>
                <a:off x="8188844" y="208466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C01B22-6213-45CA-994C-83356B900016}"/>
                  </a:ext>
                </a:extLst>
              </p:cNvPr>
              <p:cNvSpPr txBox="1"/>
              <p:nvPr/>
            </p:nvSpPr>
            <p:spPr>
              <a:xfrm>
                <a:off x="10373702" y="166636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17A2D-9149-4C2D-858A-720C7496E431}"/>
                  </a:ext>
                </a:extLst>
              </p:cNvPr>
              <p:cNvSpPr txBox="1"/>
              <p:nvPr/>
            </p:nvSpPr>
            <p:spPr>
              <a:xfrm>
                <a:off x="10072784" y="2336412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1A60C-D946-4AA1-82DA-471A48AE5B0A}"/>
                  </a:ext>
                </a:extLst>
              </p:cNvPr>
              <p:cNvSpPr/>
              <p:nvPr/>
            </p:nvSpPr>
            <p:spPr>
              <a:xfrm>
                <a:off x="10369550" y="2397125"/>
                <a:ext cx="549275" cy="155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0289DA-4F7A-48BF-A012-18D854F31DA5}"/>
                  </a:ext>
                </a:extLst>
              </p:cNvPr>
              <p:cNvSpPr/>
              <p:nvPr/>
            </p:nvSpPr>
            <p:spPr>
              <a:xfrm>
                <a:off x="7246954" y="1723639"/>
                <a:ext cx="268723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8460F-8DCA-4FEA-A478-B1D07667F0B3}"/>
                  </a:ext>
                </a:extLst>
              </p:cNvPr>
              <p:cNvSpPr txBox="1"/>
              <p:nvPr/>
            </p:nvSpPr>
            <p:spPr>
              <a:xfrm>
                <a:off x="9737677" y="2613411"/>
                <a:ext cx="1565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8. Program Selection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A03764-2644-4CEC-B3EC-1E6107852063}"/>
              </a:ext>
            </a:extLst>
          </p:cNvPr>
          <p:cNvGrpSpPr/>
          <p:nvPr/>
        </p:nvGrpSpPr>
        <p:grpSpPr>
          <a:xfrm>
            <a:off x="8764014" y="3343300"/>
            <a:ext cx="3191807" cy="2628372"/>
            <a:chOff x="7181851" y="3327725"/>
            <a:chExt cx="3191807" cy="26283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AD1526-5FCD-4318-926C-C52035192DC9}"/>
                </a:ext>
              </a:extLst>
            </p:cNvPr>
            <p:cNvGrpSpPr/>
            <p:nvPr/>
          </p:nvGrpSpPr>
          <p:grpSpPr>
            <a:xfrm>
              <a:off x="7181851" y="3327725"/>
              <a:ext cx="3191807" cy="2376860"/>
              <a:chOff x="838201" y="1358262"/>
              <a:chExt cx="3191807" cy="237686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8D6AD8-CA5B-436E-8595-C6FB95196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485" t="14737" b="29123"/>
              <a:stretch/>
            </p:blipFill>
            <p:spPr>
              <a:xfrm>
                <a:off x="838201" y="1371600"/>
                <a:ext cx="3191807" cy="236352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E1EB9A-5BFE-4280-ACFD-D70ECBDBB8A5}"/>
                  </a:ext>
                </a:extLst>
              </p:cNvPr>
              <p:cNvSpPr txBox="1"/>
              <p:nvPr/>
            </p:nvSpPr>
            <p:spPr>
              <a:xfrm>
                <a:off x="2426922" y="2394988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F370A-FDAA-484B-8A4C-C23ADA0C090D}"/>
                  </a:ext>
                </a:extLst>
              </p:cNvPr>
              <p:cNvSpPr/>
              <p:nvPr/>
            </p:nvSpPr>
            <p:spPr>
              <a:xfrm>
                <a:off x="912851" y="2365687"/>
                <a:ext cx="1548409" cy="3356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489A85-D147-4B72-AA7F-590EBDC36364}"/>
                  </a:ext>
                </a:extLst>
              </p:cNvPr>
              <p:cNvSpPr txBox="1"/>
              <p:nvPr/>
            </p:nvSpPr>
            <p:spPr>
              <a:xfrm>
                <a:off x="2458121" y="3404839"/>
                <a:ext cx="365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28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F97A1E-D2C7-4AAD-8D38-CA154ED3B7DD}"/>
                  </a:ext>
                </a:extLst>
              </p:cNvPr>
              <p:cNvSpPr/>
              <p:nvPr/>
            </p:nvSpPr>
            <p:spPr>
              <a:xfrm>
                <a:off x="912851" y="3376394"/>
                <a:ext cx="1548409" cy="274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3E878-EB51-442D-91E7-F1DD3C7FC6FF}"/>
                  </a:ext>
                </a:extLst>
              </p:cNvPr>
              <p:cNvSpPr/>
              <p:nvPr/>
            </p:nvSpPr>
            <p:spPr>
              <a:xfrm>
                <a:off x="1094193" y="1358262"/>
                <a:ext cx="425997" cy="1385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53FBB8-8EA0-488D-B0BC-863D8881A1BC}"/>
                </a:ext>
              </a:extLst>
            </p:cNvPr>
            <p:cNvSpPr txBox="1"/>
            <p:nvPr/>
          </p:nvSpPr>
          <p:spPr>
            <a:xfrm>
              <a:off x="7400015" y="5709876"/>
              <a:ext cx="2857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9. Debugger tab in Debug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32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>
            <a:normAutofit/>
          </a:bodyPr>
          <a:lstStyle/>
          <a:p>
            <a:r>
              <a:rPr lang="en-US" dirty="0"/>
              <a:t>Step 6 (Continued) Debug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262395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In </a:t>
            </a:r>
            <a:r>
              <a:rPr lang="en-US" sz="2400" b="1" dirty="0"/>
              <a:t>Startup</a:t>
            </a:r>
            <a:r>
              <a:rPr lang="en-US" sz="2400" dirty="0"/>
              <a:t>, uncheck </a:t>
            </a:r>
            <a:r>
              <a:rPr lang="en-US" sz="2400" b="1" dirty="0"/>
              <a:t>Enable ARM </a:t>
            </a:r>
            <a:r>
              <a:rPr lang="en-US" sz="2400" b="1" dirty="0" err="1"/>
              <a:t>semihosting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Uncheck </a:t>
            </a:r>
            <a:r>
              <a:rPr lang="en-US" sz="2400" b="1" dirty="0"/>
              <a:t>Pre-run/Restart reset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Apply</a:t>
            </a:r>
            <a:r>
              <a:rPr lang="en-US" sz="2400" dirty="0"/>
              <a:t>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</a:t>
            </a:r>
            <a:r>
              <a:rPr lang="en-US" sz="2400" b="1" dirty="0"/>
              <a:t>Debug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Click on </a:t>
            </a:r>
            <a:r>
              <a:rPr lang="en-US" sz="2400" b="1" dirty="0"/>
              <a:t>Switch</a:t>
            </a:r>
            <a:r>
              <a:rPr lang="en-US" sz="2400" dirty="0"/>
              <a:t> to go to debug perspective.</a:t>
            </a:r>
            <a:endParaRPr lang="en-US" sz="24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9"/>
            </a:pPr>
            <a:r>
              <a:rPr lang="en-US" sz="2400" dirty="0"/>
              <a:t>No errors should appear and the program will be paused.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4F83F17-CE3D-4782-90F2-857AD1CD0E02}"/>
              </a:ext>
            </a:extLst>
          </p:cNvPr>
          <p:cNvGrpSpPr/>
          <p:nvPr/>
        </p:nvGrpSpPr>
        <p:grpSpPr>
          <a:xfrm>
            <a:off x="7066532" y="1403755"/>
            <a:ext cx="4017933" cy="4404781"/>
            <a:chOff x="8708844" y="2942831"/>
            <a:chExt cx="4017933" cy="44047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BEEBD5-3D62-4FE0-B8C2-6F910E233195}"/>
                </a:ext>
              </a:extLst>
            </p:cNvPr>
            <p:cNvGrpSpPr/>
            <p:nvPr/>
          </p:nvGrpSpPr>
          <p:grpSpPr>
            <a:xfrm>
              <a:off x="8943447" y="2942831"/>
              <a:ext cx="3783330" cy="4404781"/>
              <a:chOff x="8943447" y="2942831"/>
              <a:chExt cx="3783330" cy="44047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D49F093-961D-4667-A4DA-F0C2BDB8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3447" y="2942874"/>
                <a:ext cx="3783330" cy="4146233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82A4E3B-3438-4C47-9E5A-0B005DD8682B}"/>
                  </a:ext>
                </a:extLst>
              </p:cNvPr>
              <p:cNvSpPr/>
              <p:nvPr/>
            </p:nvSpPr>
            <p:spPr>
              <a:xfrm>
                <a:off x="9030538" y="374357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53A20D5-F125-4145-9949-C84AACCFB4CA}"/>
                  </a:ext>
                </a:extLst>
              </p:cNvPr>
              <p:cNvSpPr/>
              <p:nvPr/>
            </p:nvSpPr>
            <p:spPr>
              <a:xfrm>
                <a:off x="9028444" y="5507130"/>
                <a:ext cx="126206" cy="1238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849DD9-672B-41A7-B2F6-6700B4F83EB7}"/>
                  </a:ext>
                </a:extLst>
              </p:cNvPr>
              <p:cNvSpPr/>
              <p:nvPr/>
            </p:nvSpPr>
            <p:spPr>
              <a:xfrm>
                <a:off x="12000410" y="6610258"/>
                <a:ext cx="663339" cy="1564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6D19682-CD3C-45B8-AF9E-852176E07D50}"/>
                  </a:ext>
                </a:extLst>
              </p:cNvPr>
              <p:cNvSpPr/>
              <p:nvPr/>
            </p:nvSpPr>
            <p:spPr>
              <a:xfrm>
                <a:off x="11387509" y="6877150"/>
                <a:ext cx="689102" cy="192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E749AAF-EFCA-44DB-B9E1-E9133B36C330}"/>
                  </a:ext>
                </a:extLst>
              </p:cNvPr>
              <p:cNvSpPr/>
              <p:nvPr/>
            </p:nvSpPr>
            <p:spPr>
              <a:xfrm>
                <a:off x="9730861" y="2942831"/>
                <a:ext cx="399689" cy="16585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5FF061-A9E0-4D1B-B8B7-CD6D456528BF}"/>
                  </a:ext>
                </a:extLst>
              </p:cNvPr>
              <p:cNvSpPr txBox="1"/>
              <p:nvPr/>
            </p:nvSpPr>
            <p:spPr>
              <a:xfrm>
                <a:off x="12081535" y="6376367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C88493-DBCF-481B-87E0-A27BE489575A}"/>
                  </a:ext>
                </a:extLst>
              </p:cNvPr>
              <p:cNvSpPr txBox="1"/>
              <p:nvPr/>
            </p:nvSpPr>
            <p:spPr>
              <a:xfrm>
                <a:off x="11035291" y="6848171"/>
                <a:ext cx="386266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03BC47-DBFA-401C-A631-2FB62876D254}"/>
                  </a:ext>
                </a:extLst>
              </p:cNvPr>
              <p:cNvSpPr txBox="1"/>
              <p:nvPr/>
            </p:nvSpPr>
            <p:spPr>
              <a:xfrm>
                <a:off x="9356174" y="7093598"/>
                <a:ext cx="3142343" cy="25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10. Startup tab in Debug configuration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A95D4E-AB5E-4D5B-9E72-78ED3F80D2D3}"/>
                </a:ext>
              </a:extLst>
            </p:cNvPr>
            <p:cNvSpPr txBox="1"/>
            <p:nvPr/>
          </p:nvSpPr>
          <p:spPr>
            <a:xfrm>
              <a:off x="8708844" y="5420024"/>
              <a:ext cx="35364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9D3C37-F39B-4479-9D89-DCE30200D701}"/>
                </a:ext>
              </a:extLst>
            </p:cNvPr>
            <p:cNvSpPr txBox="1"/>
            <p:nvPr/>
          </p:nvSpPr>
          <p:spPr>
            <a:xfrm>
              <a:off x="8710938" y="367016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29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B0BE2-64FB-40C6-8936-BC2A63FEC343}"/>
              </a:ext>
            </a:extLst>
          </p:cNvPr>
          <p:cNvGrpSpPr/>
          <p:nvPr/>
        </p:nvGrpSpPr>
        <p:grpSpPr>
          <a:xfrm>
            <a:off x="1959847" y="4652677"/>
            <a:ext cx="3423283" cy="1556374"/>
            <a:chOff x="1182451" y="4156381"/>
            <a:chExt cx="3423283" cy="1556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0EE05B-65C0-4458-AF8E-02F8371E193B}"/>
                </a:ext>
              </a:extLst>
            </p:cNvPr>
            <p:cNvGrpSpPr/>
            <p:nvPr/>
          </p:nvGrpSpPr>
          <p:grpSpPr>
            <a:xfrm>
              <a:off x="1182451" y="4156381"/>
              <a:ext cx="3423283" cy="1556374"/>
              <a:chOff x="1537654" y="2904940"/>
              <a:chExt cx="3423283" cy="155637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2BBF530-59CD-4EE6-8C63-B611E1F952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50" t="2869" r="2146" b="5164"/>
              <a:stretch/>
            </p:blipFill>
            <p:spPr>
              <a:xfrm>
                <a:off x="1537654" y="2904940"/>
                <a:ext cx="3423283" cy="128244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FAC943-4424-4ABA-9CEE-459F74225FC4}"/>
                  </a:ext>
                </a:extLst>
              </p:cNvPr>
              <p:cNvSpPr txBox="1"/>
              <p:nvPr/>
            </p:nvSpPr>
            <p:spPr>
              <a:xfrm>
                <a:off x="1671752" y="4208488"/>
                <a:ext cx="3155085" cy="25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11. Prompts user to switch to debug perspective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FF8A8A-89B0-426E-8747-4CAB460F583C}"/>
                </a:ext>
              </a:extLst>
            </p:cNvPr>
            <p:cNvSpPr/>
            <p:nvPr/>
          </p:nvSpPr>
          <p:spPr>
            <a:xfrm>
              <a:off x="3236916" y="5205525"/>
              <a:ext cx="662744" cy="1621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7FB29E-9017-424F-BC35-44B513BA221C}"/>
                </a:ext>
              </a:extLst>
            </p:cNvPr>
            <p:cNvSpPr txBox="1"/>
            <p:nvPr/>
          </p:nvSpPr>
          <p:spPr>
            <a:xfrm>
              <a:off x="2909837" y="51657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6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864575"/>
          </a:xfrm>
        </p:spPr>
        <p:txBody>
          <a:bodyPr/>
          <a:lstStyle/>
          <a:p>
            <a:r>
              <a:rPr lang="en-US" dirty="0"/>
              <a:t>Step 7 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23C5-E8B2-4055-A15A-F6D94BFA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78858"/>
            <a:ext cx="6570719" cy="4815914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Open terminal window from </a:t>
            </a:r>
            <a:r>
              <a:rPr lang="en-US" sz="2400" b="1" dirty="0"/>
              <a:t>Window</a:t>
            </a:r>
            <a:r>
              <a:rPr lang="en-US" sz="2400" dirty="0"/>
              <a:t> &gt; </a:t>
            </a:r>
            <a:r>
              <a:rPr lang="en-US" sz="2400" b="1" dirty="0"/>
              <a:t>Show View </a:t>
            </a:r>
            <a:r>
              <a:rPr lang="en-US" sz="2400" dirty="0"/>
              <a:t>&gt; </a:t>
            </a:r>
            <a:r>
              <a:rPr lang="en-US" sz="2400" b="1" dirty="0"/>
              <a:t>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on </a:t>
            </a:r>
            <a:r>
              <a:rPr lang="en-US" sz="2400" b="1" dirty="0"/>
              <a:t>Open a Terminal</a:t>
            </a:r>
            <a:r>
              <a:rPr lang="en-US" sz="2400" dirty="0"/>
              <a:t> button.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In </a:t>
            </a:r>
            <a:r>
              <a:rPr lang="en-US" sz="2400" b="1" dirty="0"/>
              <a:t>Launch Terminal</a:t>
            </a:r>
            <a:r>
              <a:rPr lang="en-US" sz="2400" dirty="0"/>
              <a:t>, choose </a:t>
            </a:r>
            <a:r>
              <a:rPr lang="en-US" sz="2400" b="1" dirty="0"/>
              <a:t>Serial Terminal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For </a:t>
            </a:r>
            <a:r>
              <a:rPr lang="en-US" sz="2400" b="1" dirty="0"/>
              <a:t>Serial port,</a:t>
            </a:r>
            <a:r>
              <a:rPr lang="en-US" sz="2400" dirty="0"/>
              <a:t> select  the correct port found in </a:t>
            </a:r>
            <a:r>
              <a:rPr lang="en-US" sz="2400" b="1" dirty="0"/>
              <a:t>Device Manager</a:t>
            </a:r>
            <a:r>
              <a:rPr lang="en-US" sz="2400" dirty="0"/>
              <a:t>, labeled as </a:t>
            </a:r>
            <a:r>
              <a:rPr lang="en-US" sz="2400" b="1" dirty="0"/>
              <a:t>FlashPro5 Port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5"/>
            </a:pPr>
            <a:r>
              <a:rPr lang="en-US" sz="2400" dirty="0"/>
              <a:t>Resume debugging by clicking on </a:t>
            </a:r>
            <a:r>
              <a:rPr lang="en-US" sz="2400" b="1" dirty="0"/>
              <a:t>Resume</a:t>
            </a:r>
            <a:r>
              <a:rPr lang="en-US" sz="2400" dirty="0"/>
              <a:t> button.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CA01B8-6A55-4613-AA36-CF7FCF9AC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04A50-A648-4C08-AADD-0EF0BD49FF45}"/>
              </a:ext>
            </a:extLst>
          </p:cNvPr>
          <p:cNvGrpSpPr/>
          <p:nvPr/>
        </p:nvGrpSpPr>
        <p:grpSpPr>
          <a:xfrm>
            <a:off x="7562979" y="1438286"/>
            <a:ext cx="3331845" cy="1434866"/>
            <a:chOff x="838201" y="1371601"/>
            <a:chExt cx="3331845" cy="1434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EB6F9A-E587-4AE6-8104-B2506E98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371601"/>
              <a:ext cx="3331845" cy="12115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08465-8D43-409D-857F-69FB5FFE9BE9}"/>
                </a:ext>
              </a:extLst>
            </p:cNvPr>
            <p:cNvSpPr/>
            <p:nvPr/>
          </p:nvSpPr>
          <p:spPr>
            <a:xfrm>
              <a:off x="3152229" y="1516257"/>
              <a:ext cx="145451" cy="1728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800EAC-299E-4717-98EE-BF67469EC028}"/>
                </a:ext>
              </a:extLst>
            </p:cNvPr>
            <p:cNvSpPr txBox="1"/>
            <p:nvPr/>
          </p:nvSpPr>
          <p:spPr>
            <a:xfrm>
              <a:off x="2839460" y="1464580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265C5-3B70-4E99-BBA6-0FCC841C6D2C}"/>
                </a:ext>
              </a:extLst>
            </p:cNvPr>
            <p:cNvSpPr txBox="1"/>
            <p:nvPr/>
          </p:nvSpPr>
          <p:spPr>
            <a:xfrm>
              <a:off x="1020117" y="2560246"/>
              <a:ext cx="2968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12. Terminal window with COM11 connected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BB58B1-94D3-4A29-A271-CC0545FC381C}"/>
              </a:ext>
            </a:extLst>
          </p:cNvPr>
          <p:cNvGrpSpPr/>
          <p:nvPr/>
        </p:nvGrpSpPr>
        <p:grpSpPr>
          <a:xfrm>
            <a:off x="8266235" y="3258614"/>
            <a:ext cx="2093797" cy="2104123"/>
            <a:chOff x="6649773" y="3259899"/>
            <a:chExt cx="2093797" cy="21041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E8BC87-E7B7-4573-ADA0-244EF08712E2}"/>
                </a:ext>
              </a:extLst>
            </p:cNvPr>
            <p:cNvGrpSpPr/>
            <p:nvPr/>
          </p:nvGrpSpPr>
          <p:grpSpPr>
            <a:xfrm>
              <a:off x="6649773" y="3259899"/>
              <a:ext cx="2093797" cy="1860233"/>
              <a:chOff x="6649773" y="3259899"/>
              <a:chExt cx="2093797" cy="18602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AB7994-3FD7-4463-B00D-E725F22CB596}"/>
                  </a:ext>
                </a:extLst>
              </p:cNvPr>
              <p:cNvGrpSpPr/>
              <p:nvPr/>
            </p:nvGrpSpPr>
            <p:grpSpPr>
              <a:xfrm>
                <a:off x="6649773" y="3259899"/>
                <a:ext cx="2093797" cy="1860233"/>
                <a:chOff x="3929853" y="3635479"/>
                <a:chExt cx="2093797" cy="1860233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33BE1A9-197A-47AE-98C0-4980D3D9B1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42" r="1004"/>
                <a:stretch/>
              </p:blipFill>
              <p:spPr>
                <a:xfrm>
                  <a:off x="3929853" y="3635479"/>
                  <a:ext cx="2093797" cy="1860233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65C9FAA-96C0-42D4-88E7-9D1CD1EB8B7C}"/>
                    </a:ext>
                  </a:extLst>
                </p:cNvPr>
                <p:cNvSpPr/>
                <p:nvPr/>
              </p:nvSpPr>
              <p:spPr>
                <a:xfrm>
                  <a:off x="4414822" y="4154353"/>
                  <a:ext cx="405392" cy="16910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071C4D-4E7E-42B5-A0E3-7DAD54FFE5ED}"/>
                    </a:ext>
                  </a:extLst>
                </p:cNvPr>
                <p:cNvSpPr txBox="1"/>
                <p:nvPr/>
              </p:nvSpPr>
              <p:spPr>
                <a:xfrm>
                  <a:off x="4769346" y="4101795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38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0A4F84-2BF3-4610-A9C4-320F1CB9BDFE}"/>
                    </a:ext>
                  </a:extLst>
                </p:cNvPr>
                <p:cNvSpPr/>
                <p:nvPr/>
              </p:nvSpPr>
              <p:spPr>
                <a:xfrm>
                  <a:off x="4546956" y="3879369"/>
                  <a:ext cx="533111" cy="20019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FBA7F1-DAF2-4076-A4D0-ECF2D5179B22}"/>
                    </a:ext>
                  </a:extLst>
                </p:cNvPr>
                <p:cNvSpPr txBox="1"/>
                <p:nvPr/>
              </p:nvSpPr>
              <p:spPr>
                <a:xfrm>
                  <a:off x="5027992" y="3804580"/>
                  <a:ext cx="424188" cy="27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37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038631-F743-47DC-8B96-2B097DEA4737}"/>
                  </a:ext>
                </a:extLst>
              </p:cNvPr>
              <p:cNvSpPr/>
              <p:nvPr/>
            </p:nvSpPr>
            <p:spPr>
              <a:xfrm>
                <a:off x="7385032" y="4881365"/>
                <a:ext cx="652309" cy="1691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E23E26-5DCF-43ED-A5BE-D01D468D8FE9}"/>
                  </a:ext>
                </a:extLst>
              </p:cNvPr>
              <p:cNvSpPr txBox="1"/>
              <p:nvPr/>
            </p:nvSpPr>
            <p:spPr>
              <a:xfrm>
                <a:off x="7532202" y="4623408"/>
                <a:ext cx="424188" cy="27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39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2176D-9CCB-4E36-AA09-90646CB707E3}"/>
                </a:ext>
              </a:extLst>
            </p:cNvPr>
            <p:cNvSpPr txBox="1"/>
            <p:nvPr/>
          </p:nvSpPr>
          <p:spPr>
            <a:xfrm>
              <a:off x="6773749" y="5117801"/>
              <a:ext cx="1845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Fig. 13. Terminal settings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45DE1C-6E7D-47D8-8ECE-82C17B3CCA1B}"/>
              </a:ext>
            </a:extLst>
          </p:cNvPr>
          <p:cNvGrpSpPr/>
          <p:nvPr/>
        </p:nvGrpSpPr>
        <p:grpSpPr>
          <a:xfrm>
            <a:off x="1208488" y="5008519"/>
            <a:ext cx="5211130" cy="479072"/>
            <a:chOff x="1128256" y="4918745"/>
            <a:chExt cx="5211130" cy="4790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6BF70E-B603-4273-B7F6-3B19AAAEBA1B}"/>
                </a:ext>
              </a:extLst>
            </p:cNvPr>
            <p:cNvGrpSpPr/>
            <p:nvPr/>
          </p:nvGrpSpPr>
          <p:grpSpPr>
            <a:xfrm>
              <a:off x="1128256" y="4918745"/>
              <a:ext cx="5211130" cy="479072"/>
              <a:chOff x="1128256" y="5246291"/>
              <a:chExt cx="5211130" cy="47907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CCEB21-467A-473E-8D6D-7778D2588E50}"/>
                  </a:ext>
                </a:extLst>
              </p:cNvPr>
              <p:cNvGrpSpPr/>
              <p:nvPr/>
            </p:nvGrpSpPr>
            <p:grpSpPr>
              <a:xfrm>
                <a:off x="1128256" y="5246291"/>
                <a:ext cx="5211130" cy="235987"/>
                <a:chOff x="2592692" y="4761570"/>
                <a:chExt cx="5211130" cy="235987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5D9334F-5922-4B75-AAC3-6B7EA082A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17" r="9692" b="93715"/>
                <a:stretch/>
              </p:blipFill>
              <p:spPr>
                <a:xfrm>
                  <a:off x="2592692" y="4761571"/>
                  <a:ext cx="5211130" cy="235986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4E223A0-E4A5-4EF2-96A7-EF564D1B976B}"/>
                    </a:ext>
                  </a:extLst>
                </p:cNvPr>
                <p:cNvSpPr/>
                <p:nvPr/>
              </p:nvSpPr>
              <p:spPr>
                <a:xfrm>
                  <a:off x="2750729" y="4761570"/>
                  <a:ext cx="244954" cy="23598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D83381-423E-4D6C-B85C-DFCF0E66336A}"/>
                  </a:ext>
                </a:extLst>
              </p:cNvPr>
              <p:cNvSpPr txBox="1"/>
              <p:nvPr/>
            </p:nvSpPr>
            <p:spPr>
              <a:xfrm>
                <a:off x="1128256" y="5479142"/>
                <a:ext cx="52111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Fig. 14. </a:t>
                </a:r>
                <a:r>
                  <a:rPr lang="en-US" sz="1000" dirty="0" err="1"/>
                  <a:t>SoftConsole</a:t>
                </a:r>
                <a:r>
                  <a:rPr lang="en-US" sz="1000" dirty="0"/>
                  <a:t> debugging toolbar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1EEE2F-4318-4EF2-A616-8AC8C12D30E2}"/>
                </a:ext>
              </a:extLst>
            </p:cNvPr>
            <p:cNvSpPr txBox="1"/>
            <p:nvPr/>
          </p:nvSpPr>
          <p:spPr>
            <a:xfrm>
              <a:off x="1266069" y="5118821"/>
              <a:ext cx="424188" cy="27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8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9323</TotalTime>
  <Words>694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Step 1 Download and Unzip Demo project</vt:lpstr>
      <vt:lpstr>SmartDesign</vt:lpstr>
      <vt:lpstr>Step 2 Open Project in Libero SoC IDE</vt:lpstr>
      <vt:lpstr>Step 3 Import Project in SoftConsole IDE</vt:lpstr>
      <vt:lpstr>Step 4 Build Project</vt:lpstr>
      <vt:lpstr>Step 5 Debug Configurations</vt:lpstr>
      <vt:lpstr>Step 6 (Continued) Debug Configurations</vt:lpstr>
      <vt:lpstr>Step 7 Debugging</vt:lpstr>
      <vt:lpstr>Step 8 Program Running On IGLOO2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64</cp:revision>
  <dcterms:created xsi:type="dcterms:W3CDTF">2020-06-23T06:23:28Z</dcterms:created>
  <dcterms:modified xsi:type="dcterms:W3CDTF">2021-02-12T08:20:10Z</dcterms:modified>
</cp:coreProperties>
</file>