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78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71" r:id="rId12"/>
    <p:sldId id="273" r:id="rId13"/>
    <p:sldId id="279" r:id="rId14"/>
    <p:sldId id="274" r:id="rId15"/>
    <p:sldId id="27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Spartan" panose="020B0604020202020204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/p8FhM34LdmEqbnljuLJ9nhu9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8AF040-FA92-44A5-8465-83DAB80C1B93}">
  <a:tblStyle styleId="{E58AF040-FA92-44A5-8465-83DAB80C1B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9F0"/>
          </a:solidFill>
        </a:fill>
      </a:tcStyle>
    </a:wholeTbl>
    <a:band1H>
      <a:tcTxStyle/>
      <a:tcStyle>
        <a:tcBdr/>
        <a:fill>
          <a:solidFill>
            <a:srgbClr val="CAD0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0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05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0189736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8018973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09E7-99E8-493E-B1DD-9E3344ED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7E0B6-2464-4EB4-8F24-1C7912762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4C95-45B6-45DC-952A-5A7AB9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0E14-C5CD-488C-B7F7-EC7B1D8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B8CF-3E50-4525-A4C7-02C6E2D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1EFA-EC2D-4E72-B348-E6BEC44C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A5790-FECA-43B3-9895-FCFB0B3A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659C-AEC7-419F-8D8D-E033D065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204-91B7-4479-8574-062A40C8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FA91-EAB5-4AA6-A92E-F314F70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3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39B57-0FDA-48AC-B49E-B337718E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CDEBC-52F8-4FA2-B1AC-3635A8AE4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8133-E1A4-47D4-9140-5A9E62A3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5FAA-2CCF-4094-9A1A-345D9598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ACF2-1100-4E2A-9424-4B6DD7A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29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One Column - One-Line Headline">
  <p:cSld name="White One Column - One-Line Headlin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part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ftr" idx="11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ldNum" idx="12"/>
          </p:nvPr>
        </p:nvSpPr>
        <p:spPr>
          <a:xfrm>
            <a:off x="457200" y="6217920"/>
            <a:ext cx="631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body" idx="1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2"/>
          </p:nvPr>
        </p:nvSpPr>
        <p:spPr>
          <a:xfrm>
            <a:off x="838200" y="2117332"/>
            <a:ext cx="1051560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3" descr="SJSU Primary Mark" title="SJSU Primary Mark"/>
          <p:cNvSpPr txBox="1">
            <a:spLocks noGrp="1"/>
          </p:cNvSpPr>
          <p:nvPr>
            <p:ph type="body" idx="3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97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Two Column - One-Line Headline">
  <p:cSld name="White Two Column - One-Line Headlin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part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457200" y="6217920"/>
            <a:ext cx="631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838200" y="2117332"/>
            <a:ext cx="1051560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3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None/>
              <a:defRPr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 descr="SJSU Primary Mark" title="SJSU Primary Mark"/>
          <p:cNvSpPr txBox="1">
            <a:spLocks noGrp="1"/>
          </p:cNvSpPr>
          <p:nvPr>
            <p:ph type="body" idx="4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AF0D-8A83-4160-BD36-149A0999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D926-6126-4822-B8D0-97C6F55A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F399-87E3-4BED-8875-20CC5944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8249-E18E-44DE-B4C5-F4B2D072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952E-9496-4664-9F3A-A82DF946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50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685-BCC5-4550-B002-86916BA9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C6EC-B85E-480E-B31A-9EA05267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A12D-383D-4CA8-A9BF-D4C2DB92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CA7EF-7296-451A-B133-4FC3F3EF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E31D-3B6C-4FD7-8BF9-6EC9B5F2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12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E94-F0E2-479C-8184-450E2B3D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9728-578D-4C12-B704-D9BD5D4E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931BF-A6DA-407A-B349-68A3C7A8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4E14-ADFC-4BF2-9755-68E9CDDC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60E4-C386-4A46-BB65-2CE0072F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00EB0-6B52-4029-84A2-BDFE143D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23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B2A4-1E46-4856-9EC3-5F44BF5E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5217-0536-4548-8766-86C271B9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0011-33C7-4F5F-9EF0-33D160EA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264B-3573-426B-9E24-CFA2AFA7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66A16-AFC4-4D0D-99A1-39F13C25A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C8C01-991B-42C3-AF05-8484BC04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3ED7E-E00E-4A18-B9D2-CC98412B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B3E18-1FAC-44C9-8B2C-706994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5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3CB8-BF9A-49DD-B059-37105C00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246D7-6FA1-4C69-B776-B1AD5168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149BB-FD6C-4848-AD4F-C284B667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3CD90-CDAD-433D-87A2-25D4CC3C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1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7D91-DB98-4EE4-B8CF-51FE89E8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FD5EC-A373-41E7-88CF-7D472E33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62AB3-FCA1-48C7-B076-783E071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2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5714-D89D-443C-8EA3-C6CBFA9A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63A6-DA27-401E-8ADA-19A9B188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B68DF-E353-449C-8B05-35848A6D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956B-4513-4382-8245-764307FB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3465-192B-4497-8B25-6893AAF4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23A5-8ED8-49CA-B6BC-F291E71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93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E47B-B3CE-44E6-8FFA-69CEBBE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523A4-FDB5-402D-B224-DF8CEDB44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8B6DF-6AD5-4573-B848-A9C1825E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1306-B9CB-4FFD-9D47-1CF6BF0F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E2D3-4B24-4B49-9463-E036BFDF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C92E3-91AE-4B69-828C-EE3673F6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42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76687-0440-4762-9E3A-F9A1A1F9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FB22-96B3-4C55-9542-BFFC844D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48AF-8C1D-44C8-A036-DB2002DC0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041E-51F5-4CD5-BF39-2FB520184EB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D8AC-2061-4165-AC63-1B51166BA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7515-FE54-403E-A728-73967F0A6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RISC-V FPGA for Computer Vision Applications</a:t>
            </a:r>
          </a:p>
          <a:p>
            <a:pPr algn="ctr"/>
            <a:r>
              <a:rPr lang="en-US" sz="3200" dirty="0">
                <a:latin typeface="+mj-lt"/>
              </a:rPr>
              <a:t>Tutorial 3: Modifying the Demo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C951-7917-4560-8C35-A3132F36E89B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B13EE-27EA-4CAF-A075-C3EE7442314E}"/>
              </a:ext>
            </a:extLst>
          </p:cNvPr>
          <p:cNvSpPr txBox="1"/>
          <p:nvPr/>
        </p:nvSpPr>
        <p:spPr>
          <a:xfrm>
            <a:off x="772412" y="3112988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297A/B</a:t>
            </a:r>
          </a:p>
          <a:p>
            <a:pPr algn="ctr"/>
            <a:r>
              <a:rPr lang="en-US" dirty="0"/>
              <a:t>Friday, November 6,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46EBB-FADD-4E80-9259-6E51DC19FF9D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6: Pin Assignments</a:t>
            </a:r>
            <a:endParaRPr dirty="0"/>
          </a:p>
        </p:txBody>
      </p:sp>
      <p:sp>
        <p:nvSpPr>
          <p:cNvPr id="217" name="Google Shape;217;p13"/>
          <p:cNvSpPr txBox="1"/>
          <p:nvPr/>
        </p:nvSpPr>
        <p:spPr>
          <a:xfrm>
            <a:off x="793463" y="4723275"/>
            <a:ext cx="647451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Constraints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Flow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Manager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with I/O Editor 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Editor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look for the two new ports created earlier</a:t>
            </a:r>
            <a:endParaRPr lang="en-US"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pins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close the window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E25CA-AD08-43DC-9028-92FF10B71EDE}"/>
              </a:ext>
            </a:extLst>
          </p:cNvPr>
          <p:cNvGrpSpPr/>
          <p:nvPr/>
        </p:nvGrpSpPr>
        <p:grpSpPr>
          <a:xfrm>
            <a:off x="1349382" y="1348620"/>
            <a:ext cx="2923077" cy="1241560"/>
            <a:chOff x="2519578" y="2028366"/>
            <a:chExt cx="2923077" cy="1241560"/>
          </a:xfrm>
        </p:grpSpPr>
        <p:pic>
          <p:nvPicPr>
            <p:cNvPr id="218" name="Google Shape;218;p13"/>
            <p:cNvPicPr preferRelativeResize="0"/>
            <p:nvPr/>
          </p:nvPicPr>
          <p:blipFill rotWithShape="1">
            <a:blip r:embed="rId3">
              <a:alphaModFix/>
            </a:blip>
            <a:srcRect l="2451" t="46032" r="41412" b="36635"/>
            <a:stretch/>
          </p:blipFill>
          <p:spPr>
            <a:xfrm>
              <a:off x="2519578" y="2028366"/>
              <a:ext cx="2923077" cy="989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13"/>
            <p:cNvSpPr/>
            <p:nvPr/>
          </p:nvSpPr>
          <p:spPr>
            <a:xfrm>
              <a:off x="2563796" y="2120002"/>
              <a:ext cx="2265206" cy="251447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 txBox="1"/>
            <p:nvPr/>
          </p:nvSpPr>
          <p:spPr>
            <a:xfrm>
              <a:off x="4773124" y="2320418"/>
              <a:ext cx="464198" cy="280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 dirty="0"/>
            </a:p>
          </p:txBody>
        </p:sp>
        <p:sp>
          <p:nvSpPr>
            <p:cNvPr id="226" name="Google Shape;226;p13"/>
            <p:cNvSpPr txBox="1"/>
            <p:nvPr/>
          </p:nvSpPr>
          <p:spPr>
            <a:xfrm>
              <a:off x="2695315" y="3023705"/>
              <a:ext cx="25925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21. Manage Constraints in Design Flow</a:t>
              </a:r>
              <a:endParaRPr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D8E93F-EFE9-449E-ACB4-F3E1084D533C}"/>
              </a:ext>
            </a:extLst>
          </p:cNvPr>
          <p:cNvGrpSpPr/>
          <p:nvPr/>
        </p:nvGrpSpPr>
        <p:grpSpPr>
          <a:xfrm>
            <a:off x="642027" y="2700330"/>
            <a:ext cx="4321810" cy="1881631"/>
            <a:chOff x="1257940" y="3840491"/>
            <a:chExt cx="4321810" cy="1881631"/>
          </a:xfrm>
        </p:grpSpPr>
        <p:pic>
          <p:nvPicPr>
            <p:cNvPr id="219" name="Google Shape;219;p13"/>
            <p:cNvPicPr preferRelativeResize="0"/>
            <p:nvPr/>
          </p:nvPicPr>
          <p:blipFill rotWithShape="1">
            <a:blip r:embed="rId4">
              <a:alphaModFix/>
            </a:blip>
            <a:srcRect l="803" r="7118" b="7389"/>
            <a:stretch/>
          </p:blipFill>
          <p:spPr>
            <a:xfrm>
              <a:off x="1257940" y="3840491"/>
              <a:ext cx="4321810" cy="163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3"/>
            <p:cNvSpPr/>
            <p:nvPr/>
          </p:nvSpPr>
          <p:spPr>
            <a:xfrm>
              <a:off x="3511737" y="4519569"/>
              <a:ext cx="648720" cy="24447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 txBox="1"/>
            <p:nvPr/>
          </p:nvSpPr>
          <p:spPr>
            <a:xfrm>
              <a:off x="3924556" y="4287477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dirty="0"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3642038" y="4764043"/>
              <a:ext cx="1088899" cy="23209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 txBox="1"/>
            <p:nvPr/>
          </p:nvSpPr>
          <p:spPr>
            <a:xfrm>
              <a:off x="4783267" y="4741589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27" name="Google Shape;227;p13"/>
            <p:cNvSpPr txBox="1"/>
            <p:nvPr/>
          </p:nvSpPr>
          <p:spPr>
            <a:xfrm>
              <a:off x="1608479" y="5475941"/>
              <a:ext cx="3806516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22. Opening I/O Editor in Constraint Manager</a:t>
              </a:r>
              <a:endParaRPr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D6F3FB-B907-48D6-B366-B1306170F2B5}"/>
              </a:ext>
            </a:extLst>
          </p:cNvPr>
          <p:cNvGrpSpPr/>
          <p:nvPr/>
        </p:nvGrpSpPr>
        <p:grpSpPr>
          <a:xfrm>
            <a:off x="4861371" y="1343360"/>
            <a:ext cx="6903806" cy="3306422"/>
            <a:chOff x="168279" y="2302375"/>
            <a:chExt cx="6903806" cy="3306422"/>
          </a:xfrm>
        </p:grpSpPr>
        <p:pic>
          <p:nvPicPr>
            <p:cNvPr id="20" name="Google Shape;234;p14">
              <a:extLst>
                <a:ext uri="{FF2B5EF4-FFF2-40B4-BE49-F238E27FC236}">
                  <a16:creationId xmlns:a16="http://schemas.microsoft.com/office/drawing/2014/main" id="{7D4CCD96-D97F-4B1A-9EE0-67CB9303E72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5366"/>
            <a:stretch/>
          </p:blipFill>
          <p:spPr>
            <a:xfrm>
              <a:off x="463861" y="2302375"/>
              <a:ext cx="6608224" cy="3056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35;p14">
              <a:extLst>
                <a:ext uri="{FF2B5EF4-FFF2-40B4-BE49-F238E27FC236}">
                  <a16:creationId xmlns:a16="http://schemas.microsoft.com/office/drawing/2014/main" id="{A9D67CCE-3D37-4BC7-9C2F-9AD60AB2A557}"/>
                </a:ext>
              </a:extLst>
            </p:cNvPr>
            <p:cNvSpPr/>
            <p:nvPr/>
          </p:nvSpPr>
          <p:spPr>
            <a:xfrm>
              <a:off x="1949614" y="4571448"/>
              <a:ext cx="3666209" cy="231776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7;p14">
              <a:extLst>
                <a:ext uri="{FF2B5EF4-FFF2-40B4-BE49-F238E27FC236}">
                  <a16:creationId xmlns:a16="http://schemas.microsoft.com/office/drawing/2014/main" id="{A5C607B8-C0EA-4EA7-8B82-E09AA8098634}"/>
                </a:ext>
              </a:extLst>
            </p:cNvPr>
            <p:cNvSpPr/>
            <p:nvPr/>
          </p:nvSpPr>
          <p:spPr>
            <a:xfrm>
              <a:off x="640080" y="2434590"/>
              <a:ext cx="289560" cy="27137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8;p14">
              <a:extLst>
                <a:ext uri="{FF2B5EF4-FFF2-40B4-BE49-F238E27FC236}">
                  <a16:creationId xmlns:a16="http://schemas.microsoft.com/office/drawing/2014/main" id="{E7526BC0-0D11-4213-B789-9FDC8A30B854}"/>
                </a:ext>
              </a:extLst>
            </p:cNvPr>
            <p:cNvSpPr txBox="1"/>
            <p:nvPr/>
          </p:nvSpPr>
          <p:spPr>
            <a:xfrm>
              <a:off x="5307352" y="4330734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4" name="Google Shape;239;p14">
              <a:extLst>
                <a:ext uri="{FF2B5EF4-FFF2-40B4-BE49-F238E27FC236}">
                  <a16:creationId xmlns:a16="http://schemas.microsoft.com/office/drawing/2014/main" id="{C38210DA-4275-4A94-827E-271294F87701}"/>
                </a:ext>
              </a:extLst>
            </p:cNvPr>
            <p:cNvSpPr txBox="1"/>
            <p:nvPr/>
          </p:nvSpPr>
          <p:spPr>
            <a:xfrm>
              <a:off x="168279" y="2428964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/>
            </a:p>
          </p:txBody>
        </p:sp>
        <p:sp>
          <p:nvSpPr>
            <p:cNvPr id="25" name="Google Shape;241;p14">
              <a:extLst>
                <a:ext uri="{FF2B5EF4-FFF2-40B4-BE49-F238E27FC236}">
                  <a16:creationId xmlns:a16="http://schemas.microsoft.com/office/drawing/2014/main" id="{305D02D2-4A9F-4890-87A1-B1A5DE863736}"/>
                </a:ext>
              </a:extLst>
            </p:cNvPr>
            <p:cNvSpPr txBox="1"/>
            <p:nvPr/>
          </p:nvSpPr>
          <p:spPr>
            <a:xfrm>
              <a:off x="1660082" y="5362576"/>
              <a:ext cx="434340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23. List of ports in the design, including the two new output ports created</a:t>
              </a:r>
              <a:endParaRPr dirty="0"/>
            </a:p>
          </p:txBody>
        </p:sp>
      </p:grpSp>
      <p:graphicFrame>
        <p:nvGraphicFramePr>
          <p:cNvPr id="5" name="Google Shape;240;p14">
            <a:extLst>
              <a:ext uri="{FF2B5EF4-FFF2-40B4-BE49-F238E27FC236}">
                <a16:creationId xmlns:a16="http://schemas.microsoft.com/office/drawing/2014/main" id="{7195E083-BC82-47A9-9401-BE2DCF23D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961260"/>
              </p:ext>
            </p:extLst>
          </p:nvPr>
        </p:nvGraphicFramePr>
        <p:xfrm>
          <a:off x="7610882" y="5303490"/>
          <a:ext cx="3603800" cy="1097310"/>
        </p:xfrm>
        <a:graphic>
          <a:graphicData uri="http://schemas.openxmlformats.org/drawingml/2006/table">
            <a:tbl>
              <a:tblPr firstRow="1" bandRow="1">
                <a:noFill/>
                <a:tableStyleId>{E58AF040-FA92-44A5-8465-83DAB80C1B93}</a:tableStyleId>
              </a:tblPr>
              <a:tblGrid>
                <a:gridCol w="8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Port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FPGA Pin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Pin 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PIN0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P9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PIN1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D6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242;p14">
            <a:extLst>
              <a:ext uri="{FF2B5EF4-FFF2-40B4-BE49-F238E27FC236}">
                <a16:creationId xmlns:a16="http://schemas.microsoft.com/office/drawing/2014/main" id="{7D9E4213-CD4E-4E87-A25C-41A6BC9B2A20}"/>
              </a:ext>
            </a:extLst>
          </p:cNvPr>
          <p:cNvSpPr txBox="1"/>
          <p:nvPr/>
        </p:nvSpPr>
        <p:spPr>
          <a:xfrm>
            <a:off x="7267981" y="4992952"/>
            <a:ext cx="41788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1. Output ports with corresponding FPGA pin number and pin 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838198" y="457200"/>
            <a:ext cx="11259143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7: Generate and Run the Design</a:t>
            </a:r>
            <a:endParaRPr dirty="0"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2"/>
          </p:nvPr>
        </p:nvSpPr>
        <p:spPr>
          <a:xfrm>
            <a:off x="6170313" y="1464177"/>
            <a:ext cx="5207920" cy="473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6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Memory Map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Flow</a:t>
            </a:r>
            <a:endParaRPr lang="en-US" sz="20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6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at the bottom of the generated datasheet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 startAt="38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Double click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Generate Bitstream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lang="en-US" sz="2000" dirty="0"/>
              <a:t>Green check mark should appear</a:t>
            </a:r>
            <a:endParaRPr sz="2000" b="1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 startAt="38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Connect to FPGA board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AutoNum type="arabicPeriod" startAt="38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Double click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Run PROGRAM Action</a:t>
            </a:r>
            <a:endParaRPr sz="2000" dirty="0">
              <a:solidFill>
                <a:schemeClr val="tx1"/>
              </a:solidFill>
              <a:latin typeface="+mn-lt"/>
            </a:endParaRPr>
          </a:p>
          <a:p>
            <a:pPr marL="9144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If the program is running on SoftConsole, terminate it before clicking on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Run PROGRAM Action</a:t>
            </a:r>
            <a:endParaRPr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19CABD-49FA-405E-A901-8E062DAD4BA0}"/>
              </a:ext>
            </a:extLst>
          </p:cNvPr>
          <p:cNvGrpSpPr/>
          <p:nvPr/>
        </p:nvGrpSpPr>
        <p:grpSpPr>
          <a:xfrm>
            <a:off x="6753324" y="4885550"/>
            <a:ext cx="3966064" cy="1096556"/>
            <a:chOff x="1965458" y="3358133"/>
            <a:chExt cx="3966064" cy="1096556"/>
          </a:xfrm>
        </p:grpSpPr>
        <p:pic>
          <p:nvPicPr>
            <p:cNvPr id="11" name="Google Shape;267;p16">
              <a:extLst>
                <a:ext uri="{FF2B5EF4-FFF2-40B4-BE49-F238E27FC236}">
                  <a16:creationId xmlns:a16="http://schemas.microsoft.com/office/drawing/2014/main" id="{E3F22612-28A0-41A7-9384-96BF0FB476D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65458" y="3358133"/>
              <a:ext cx="3849292" cy="79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1BA239-C067-4F6E-B1EF-5654B15D0D4F}"/>
                </a:ext>
              </a:extLst>
            </p:cNvPr>
            <p:cNvGrpSpPr/>
            <p:nvPr/>
          </p:nvGrpSpPr>
          <p:grpSpPr>
            <a:xfrm>
              <a:off x="2149132" y="3532184"/>
              <a:ext cx="3782390" cy="922505"/>
              <a:chOff x="691177" y="3158574"/>
              <a:chExt cx="3782390" cy="92250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1DC8B51-3D89-48F6-9A05-C1DE9C0985B3}"/>
                  </a:ext>
                </a:extLst>
              </p:cNvPr>
              <p:cNvGrpSpPr/>
              <p:nvPr/>
            </p:nvGrpSpPr>
            <p:grpSpPr>
              <a:xfrm>
                <a:off x="1740099" y="3158574"/>
                <a:ext cx="2304377" cy="615546"/>
                <a:chOff x="1740099" y="3158574"/>
                <a:chExt cx="2304377" cy="615546"/>
              </a:xfrm>
            </p:grpSpPr>
            <p:sp>
              <p:nvSpPr>
                <p:cNvPr id="263" name="Google Shape;263;p16"/>
                <p:cNvSpPr/>
                <p:nvPr/>
              </p:nvSpPr>
              <p:spPr>
                <a:xfrm>
                  <a:off x="1740099" y="3158574"/>
                  <a:ext cx="1606351" cy="233749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1740099" y="3540371"/>
                  <a:ext cx="1834951" cy="233749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16"/>
                <p:cNvSpPr txBox="1"/>
                <p:nvPr/>
              </p:nvSpPr>
              <p:spPr>
                <a:xfrm>
                  <a:off x="3338194" y="3162955"/>
                  <a:ext cx="47371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38</a:t>
                  </a:r>
                  <a:endParaRPr dirty="0"/>
                </a:p>
              </p:txBody>
            </p:sp>
            <p:sp>
              <p:nvSpPr>
                <p:cNvPr id="266" name="Google Shape;266;p16"/>
                <p:cNvSpPr txBox="1"/>
                <p:nvPr/>
              </p:nvSpPr>
              <p:spPr>
                <a:xfrm>
                  <a:off x="3570766" y="3483679"/>
                  <a:ext cx="4737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40</a:t>
                  </a:r>
                  <a:endParaRPr dirty="0"/>
                </a:p>
              </p:txBody>
            </p:sp>
          </p:grpSp>
          <p:sp>
            <p:nvSpPr>
              <p:cNvPr id="268" name="Google Shape;268;p16"/>
              <p:cNvSpPr txBox="1"/>
              <p:nvPr/>
            </p:nvSpPr>
            <p:spPr>
              <a:xfrm>
                <a:off x="691177" y="3834898"/>
                <a:ext cx="3782390" cy="24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26. Generate </a:t>
                </a:r>
                <a:r>
                  <a:rPr lang="en-US" sz="10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Bistream</a:t>
                </a: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Run PROGRAM Action in Design Flow</a:t>
                </a:r>
                <a:endParaRPr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969781-4F5A-4E5C-B5E1-22C6C27401BE}"/>
              </a:ext>
            </a:extLst>
          </p:cNvPr>
          <p:cNvGrpSpPr/>
          <p:nvPr/>
        </p:nvGrpSpPr>
        <p:grpSpPr>
          <a:xfrm>
            <a:off x="2323225" y="1853694"/>
            <a:ext cx="2580820" cy="1977599"/>
            <a:chOff x="2425793" y="1390884"/>
            <a:chExt cx="2580820" cy="1977599"/>
          </a:xfrm>
        </p:grpSpPr>
        <p:pic>
          <p:nvPicPr>
            <p:cNvPr id="26" name="Google Shape;249;p15">
              <a:extLst>
                <a:ext uri="{FF2B5EF4-FFF2-40B4-BE49-F238E27FC236}">
                  <a16:creationId xmlns:a16="http://schemas.microsoft.com/office/drawing/2014/main" id="{FA2B6A23-F45B-4CCF-8806-F64A359AD96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7875" r="6696"/>
            <a:stretch/>
          </p:blipFill>
          <p:spPr>
            <a:xfrm>
              <a:off x="2425793" y="1390884"/>
              <a:ext cx="2580820" cy="16152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50;p15">
              <a:extLst>
                <a:ext uri="{FF2B5EF4-FFF2-40B4-BE49-F238E27FC236}">
                  <a16:creationId xmlns:a16="http://schemas.microsoft.com/office/drawing/2014/main" id="{81B61B82-45C3-4859-A18E-DE106BCB98AB}"/>
                </a:ext>
              </a:extLst>
            </p:cNvPr>
            <p:cNvSpPr/>
            <p:nvPr/>
          </p:nvSpPr>
          <p:spPr>
            <a:xfrm>
              <a:off x="2798469" y="2415392"/>
              <a:ext cx="1741870" cy="236427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3;p15">
              <a:extLst>
                <a:ext uri="{FF2B5EF4-FFF2-40B4-BE49-F238E27FC236}">
                  <a16:creationId xmlns:a16="http://schemas.microsoft.com/office/drawing/2014/main" id="{7B3C6D09-36B1-492C-81BC-B1DC00F78268}"/>
                </a:ext>
              </a:extLst>
            </p:cNvPr>
            <p:cNvSpPr txBox="1"/>
            <p:nvPr/>
          </p:nvSpPr>
          <p:spPr>
            <a:xfrm>
              <a:off x="2425793" y="3122302"/>
              <a:ext cx="258082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24. Generate Memory Map in Design Flow</a:t>
              </a:r>
              <a:endParaRPr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FE6631-66C0-4C06-8340-BE6E76701AE9}"/>
              </a:ext>
            </a:extLst>
          </p:cNvPr>
          <p:cNvGrpSpPr/>
          <p:nvPr/>
        </p:nvGrpSpPr>
        <p:grpSpPr>
          <a:xfrm>
            <a:off x="1429634" y="4130114"/>
            <a:ext cx="4368002" cy="1303714"/>
            <a:chOff x="1652412" y="4056962"/>
            <a:chExt cx="4368002" cy="1303714"/>
          </a:xfrm>
        </p:grpSpPr>
        <p:pic>
          <p:nvPicPr>
            <p:cNvPr id="30" name="Google Shape;251;p15">
              <a:extLst>
                <a:ext uri="{FF2B5EF4-FFF2-40B4-BE49-F238E27FC236}">
                  <a16:creationId xmlns:a16="http://schemas.microsoft.com/office/drawing/2014/main" id="{745AFA3C-CD2E-4EAE-B4C9-8FFF233C1CE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52412" y="4056962"/>
              <a:ext cx="4368002" cy="991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254;p15">
              <a:extLst>
                <a:ext uri="{FF2B5EF4-FFF2-40B4-BE49-F238E27FC236}">
                  <a16:creationId xmlns:a16="http://schemas.microsoft.com/office/drawing/2014/main" id="{8E16AEC7-8EC8-454C-8102-548A73FCFDC8}"/>
                </a:ext>
              </a:extLst>
            </p:cNvPr>
            <p:cNvSpPr txBox="1"/>
            <p:nvPr/>
          </p:nvSpPr>
          <p:spPr>
            <a:xfrm>
              <a:off x="1887970" y="5114495"/>
              <a:ext cx="3549433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25. </a:t>
              </a:r>
              <a:r>
                <a:rPr lang="en-US" sz="10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CoreGPIO</a:t>
              </a: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memory address from the report generated</a:t>
              </a: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8: Modify the Code on SoftConsole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857FC-09ED-4497-B281-363C7B823928}"/>
              </a:ext>
            </a:extLst>
          </p:cNvPr>
          <p:cNvGrpSpPr/>
          <p:nvPr/>
        </p:nvGrpSpPr>
        <p:grpSpPr>
          <a:xfrm>
            <a:off x="2791886" y="1919233"/>
            <a:ext cx="5221129" cy="4875576"/>
            <a:chOff x="2791886" y="1919233"/>
            <a:chExt cx="5221129" cy="4875576"/>
          </a:xfrm>
        </p:grpSpPr>
        <p:pic>
          <p:nvPicPr>
            <p:cNvPr id="282" name="Google Shape;282;p18"/>
            <p:cNvPicPr preferRelativeResize="0"/>
            <p:nvPr/>
          </p:nvPicPr>
          <p:blipFill rotWithShape="1">
            <a:blip r:embed="rId3">
              <a:alphaModFix/>
            </a:blip>
            <a:srcRect l="1565" t="67187" b="4915"/>
            <a:stretch/>
          </p:blipFill>
          <p:spPr>
            <a:xfrm>
              <a:off x="2836880" y="1967562"/>
              <a:ext cx="3455443" cy="135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22366" y="2109938"/>
              <a:ext cx="5190649" cy="4684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8"/>
            <p:cNvSpPr/>
            <p:nvPr/>
          </p:nvSpPr>
          <p:spPr>
            <a:xfrm>
              <a:off x="2791886" y="1919233"/>
              <a:ext cx="3696689" cy="52696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011761" y="3672461"/>
              <a:ext cx="3026246" cy="52696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011761" y="4531487"/>
              <a:ext cx="3920643" cy="1313226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F7B81A-1B6E-4FDF-9C7F-52B3CA564CCA}"/>
              </a:ext>
            </a:extLst>
          </p:cNvPr>
          <p:cNvGrpSpPr/>
          <p:nvPr/>
        </p:nvGrpSpPr>
        <p:grpSpPr>
          <a:xfrm>
            <a:off x="652225" y="2800036"/>
            <a:ext cx="1607345" cy="1333024"/>
            <a:chOff x="652225" y="2800036"/>
            <a:chExt cx="1607345" cy="1333024"/>
          </a:xfrm>
        </p:grpSpPr>
        <p:pic>
          <p:nvPicPr>
            <p:cNvPr id="288" name="Google Shape;288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2225" y="2800036"/>
              <a:ext cx="1607344" cy="1333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18"/>
            <p:cNvSpPr/>
            <p:nvPr/>
          </p:nvSpPr>
          <p:spPr>
            <a:xfrm>
              <a:off x="652226" y="3947886"/>
              <a:ext cx="1607344" cy="18517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AAD7FE-9FBF-417E-95D4-885B19D86FBA}"/>
              </a:ext>
            </a:extLst>
          </p:cNvPr>
          <p:cNvGrpSpPr/>
          <p:nvPr/>
        </p:nvGrpSpPr>
        <p:grpSpPr>
          <a:xfrm>
            <a:off x="8509047" y="1859620"/>
            <a:ext cx="3094673" cy="3351848"/>
            <a:chOff x="8509047" y="1859620"/>
            <a:chExt cx="3094673" cy="3351848"/>
          </a:xfrm>
        </p:grpSpPr>
        <p:pic>
          <p:nvPicPr>
            <p:cNvPr id="283" name="Google Shape;283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509047" y="1859620"/>
              <a:ext cx="3094673" cy="3351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18"/>
            <p:cNvSpPr/>
            <p:nvPr/>
          </p:nvSpPr>
          <p:spPr>
            <a:xfrm>
              <a:off x="8614228" y="2380342"/>
              <a:ext cx="2460173" cy="834571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8614227" y="4130650"/>
              <a:ext cx="2460173" cy="834571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18"/>
          <p:cNvSpPr txBox="1"/>
          <p:nvPr/>
        </p:nvSpPr>
        <p:spPr>
          <a:xfrm>
            <a:off x="486522" y="1415253"/>
            <a:ext cx="51906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Modify/Add the code in the red boxes in main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9: Add Drivers (not needed for now)</a:t>
            </a:r>
            <a:endParaRPr dirty="0"/>
          </a:p>
        </p:txBody>
      </p:sp>
      <p:sp>
        <p:nvSpPr>
          <p:cNvPr id="292" name="Google Shape;292;p18"/>
          <p:cNvSpPr txBox="1"/>
          <p:nvPr/>
        </p:nvSpPr>
        <p:spPr>
          <a:xfrm>
            <a:off x="838198" y="1415253"/>
            <a:ext cx="5581651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Firmware Catalog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necessary drivers used in your hardware design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where to save files and 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E958B-B7A1-4FBE-B8A5-CD0ACB16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2995878"/>
            <a:ext cx="3506637" cy="26408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AFCB2E-4C73-40C3-BCD6-1A4EB7D38E31}"/>
              </a:ext>
            </a:extLst>
          </p:cNvPr>
          <p:cNvSpPr txBox="1"/>
          <p:nvPr/>
        </p:nvSpPr>
        <p:spPr>
          <a:xfrm>
            <a:off x="5056035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On SoftConsole, right-click project and click on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C2890-4F44-4064-80A2-DD02479CE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95" y="1343359"/>
            <a:ext cx="4517507" cy="3838575"/>
          </a:xfrm>
          <a:prstGeom prst="rect">
            <a:avLst/>
          </a:prstGeom>
        </p:spPr>
      </p:pic>
      <p:sp>
        <p:nvSpPr>
          <p:cNvPr id="8" name="Google Shape;269;p16">
            <a:extLst>
              <a:ext uri="{FF2B5EF4-FFF2-40B4-BE49-F238E27FC236}">
                <a16:creationId xmlns:a16="http://schemas.microsoft.com/office/drawing/2014/main" id="{182BF349-615D-4743-8E42-C7D839F76C2E}"/>
              </a:ext>
            </a:extLst>
          </p:cNvPr>
          <p:cNvSpPr txBox="1"/>
          <p:nvPr/>
        </p:nvSpPr>
        <p:spPr>
          <a:xfrm>
            <a:off x="922882" y="5636679"/>
            <a:ext cx="39468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??. Downloading drivers from Firmware Catalog</a:t>
            </a:r>
            <a:endParaRPr dirty="0"/>
          </a:p>
        </p:txBody>
      </p:sp>
      <p:sp>
        <p:nvSpPr>
          <p:cNvPr id="9" name="Google Shape;269;p16">
            <a:extLst>
              <a:ext uri="{FF2B5EF4-FFF2-40B4-BE49-F238E27FC236}">
                <a16:creationId xmlns:a16="http://schemas.microsoft.com/office/drawing/2014/main" id="{EA1E6DE0-5B95-4FCE-B177-44B321286B1E}"/>
              </a:ext>
            </a:extLst>
          </p:cNvPr>
          <p:cNvSpPr txBox="1"/>
          <p:nvPr/>
        </p:nvSpPr>
        <p:spPr>
          <a:xfrm>
            <a:off x="6964668" y="5185354"/>
            <a:ext cx="39468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??. Importing driver files into software project on SoftConsole SDK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57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0189736f0_1_0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Understanding </a:t>
            </a:r>
            <a:r>
              <a:rPr lang="en-US" dirty="0" err="1"/>
              <a:t>xTaskCreate</a:t>
            </a:r>
            <a:endParaRPr dirty="0"/>
          </a:p>
        </p:txBody>
      </p:sp>
      <p:sp>
        <p:nvSpPr>
          <p:cNvPr id="300" name="Google Shape;300;g80189736f0_1_0"/>
          <p:cNvSpPr txBox="1"/>
          <p:nvPr/>
        </p:nvSpPr>
        <p:spPr>
          <a:xfrm>
            <a:off x="838200" y="1311847"/>
            <a:ext cx="10541000" cy="167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  <a:endParaRPr sz="1100" u="sng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xTaskCreate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(  	</a:t>
            </a: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TaskFunction_t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100" dirty="0" err="1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pvTaskCode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	// Task functions. Normally implemented as infinite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const char			*</a:t>
            </a:r>
            <a:r>
              <a:rPr lang="en-US" sz="1100" dirty="0" err="1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pcName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	// Descriptive name for task (Max length = 16).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configSTACK_DEPTH_TYPE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1100" dirty="0" err="1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usStackDepth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// Stack size (memory) allocated for task. Specified as no. of words (not byte).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void			*</a:t>
            </a:r>
            <a:r>
              <a:rPr lang="en-US" sz="1100" dirty="0" err="1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pvParameters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// Pointer for any parameter that needs to be passed to the task.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UBaseType_t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 		 </a:t>
            </a:r>
            <a:r>
              <a:rPr lang="en-US" sz="1100" dirty="0" err="1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uxPriority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,		// Priority of the task.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lang="en-US" sz="1100" dirty="0" err="1">
                <a:latin typeface="Helvetica Neue"/>
                <a:ea typeface="Helvetica Neue"/>
                <a:cs typeface="Helvetica Neue"/>
                <a:sym typeface="Helvetica Neue"/>
              </a:rPr>
              <a:t>TaskHandle_t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    		 *</a:t>
            </a:r>
            <a:r>
              <a:rPr lang="en-US" sz="1100" dirty="0" err="1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pxCreatedTask</a:t>
            </a: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	// Address of the task handle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sz="11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81FBD3-3DA2-42E8-8823-14A615C83532}"/>
              </a:ext>
            </a:extLst>
          </p:cNvPr>
          <p:cNvGrpSpPr/>
          <p:nvPr/>
        </p:nvGrpSpPr>
        <p:grpSpPr>
          <a:xfrm>
            <a:off x="838200" y="3434451"/>
            <a:ext cx="10252450" cy="2673642"/>
            <a:chOff x="1126750" y="3864806"/>
            <a:chExt cx="10252450" cy="2673642"/>
          </a:xfrm>
        </p:grpSpPr>
        <p:pic>
          <p:nvPicPr>
            <p:cNvPr id="299" name="Google Shape;299;g80189736f0_1_0"/>
            <p:cNvPicPr preferRelativeResize="0"/>
            <p:nvPr/>
          </p:nvPicPr>
          <p:blipFill rotWithShape="1">
            <a:blip r:embed="rId3">
              <a:alphaModFix/>
            </a:blip>
            <a:srcRect b="50850"/>
            <a:stretch/>
          </p:blipFill>
          <p:spPr>
            <a:xfrm>
              <a:off x="1212400" y="4891022"/>
              <a:ext cx="3094674" cy="1647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g80189736f0_1_0"/>
            <p:cNvSpPr txBox="1"/>
            <p:nvPr/>
          </p:nvSpPr>
          <p:spPr>
            <a:xfrm>
              <a:off x="1126750" y="3864806"/>
              <a:ext cx="10252450" cy="12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u="sng" dirty="0">
                  <a:latin typeface="Helvetica Neue"/>
                  <a:ea typeface="Helvetica Neue"/>
                  <a:cs typeface="Helvetica Neue"/>
                  <a:sym typeface="Helvetica Neue"/>
                </a:rPr>
                <a:t>EXAMPLE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//Creates task with vLEDTestTask1 function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err="1">
                  <a:latin typeface="Helvetica Neue"/>
                  <a:ea typeface="Helvetica Neue"/>
                  <a:cs typeface="Helvetica Neue"/>
                  <a:sym typeface="Helvetica Neue"/>
                </a:rPr>
                <a:t>xTaskCreate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(</a:t>
              </a:r>
              <a:r>
                <a:rPr lang="en-US" sz="1000" dirty="0">
                  <a:solidFill>
                    <a:srgbClr val="FF99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vLEDTestTask1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lang="en-US" sz="1000" dirty="0">
                  <a:solidFill>
                    <a:srgbClr val="99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"LED1"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 </a:t>
              </a:r>
              <a:r>
                <a:rPr lang="en-US" sz="1000" dirty="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1000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 </a:t>
              </a:r>
              <a:r>
                <a:rPr lang="en-US" sz="1000" dirty="0">
                  <a:solidFill>
                    <a:srgbClr val="38761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NULL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 </a:t>
              </a:r>
              <a:r>
                <a:rPr lang="en-US" sz="1000" dirty="0">
                  <a:solidFill>
                    <a:srgbClr val="CC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r>
                <a:rPr lang="en-US" sz="1000" dirty="0">
                  <a:solidFill>
                    <a:srgbClr val="1155C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US" sz="1000" dirty="0">
                  <a:solidFill>
                    <a:srgbClr val="FF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NULL</a:t>
              </a: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);		// with name “LED1”, stack size of 1000 word,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					// no parameter passed, priority of 1, and no handle;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Helvetica Neue"/>
                  <a:ea typeface="Helvetica Neue"/>
                  <a:cs typeface="Helvetica Neue"/>
                  <a:sym typeface="Helvetica Neue"/>
                </a:rPr>
                <a:t>… 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dirty="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…</a:t>
              </a:r>
              <a:endParaRPr sz="1000" dirty="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302" name="Google Shape;302;g80189736f0_1_0"/>
          <p:cNvCxnSpPr>
            <a:cxnSpLocks/>
          </p:cNvCxnSpPr>
          <p:nvPr/>
        </p:nvCxnSpPr>
        <p:spPr>
          <a:xfrm>
            <a:off x="673100" y="3297763"/>
            <a:ext cx="10883900" cy="1312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10: Build and Debug the Project</a:t>
            </a:r>
            <a:endParaRPr dirty="0"/>
          </a:p>
        </p:txBody>
      </p:sp>
      <p:sp>
        <p:nvSpPr>
          <p:cNvPr id="321" name="Google Shape;321;p20"/>
          <p:cNvSpPr txBox="1"/>
          <p:nvPr/>
        </p:nvSpPr>
        <p:spPr>
          <a:xfrm>
            <a:off x="6265837" y="2838177"/>
            <a:ext cx="522817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the testing circuit to the FPGA specified pins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go back to C/C++ perspective,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C/C++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on top right corner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project 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Explorer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are no errors,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to debug perspective and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program</a:t>
            </a:r>
            <a:endParaRPr sz="2000" dirty="0"/>
          </a:p>
          <a:p>
            <a:pPr marL="342900" marR="0" lvl="0" indent="-2286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LEDs connect to the FPGA should blink and “Hello World!” is printed onto the terminal.</a:t>
            </a:r>
            <a:endParaRPr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DB20B2-9AEF-4D14-A7F6-17198A3F84FE}"/>
              </a:ext>
            </a:extLst>
          </p:cNvPr>
          <p:cNvGrpSpPr/>
          <p:nvPr/>
        </p:nvGrpSpPr>
        <p:grpSpPr>
          <a:xfrm>
            <a:off x="838199" y="1645493"/>
            <a:ext cx="10655809" cy="1089785"/>
            <a:chOff x="838199" y="1645493"/>
            <a:chExt cx="10655809" cy="1089785"/>
          </a:xfrm>
        </p:grpSpPr>
        <p:pic>
          <p:nvPicPr>
            <p:cNvPr id="318" name="Google Shape;318;p20"/>
            <p:cNvPicPr preferRelativeResize="0"/>
            <p:nvPr/>
          </p:nvPicPr>
          <p:blipFill rotWithShape="1">
            <a:blip r:embed="rId3">
              <a:alphaModFix/>
            </a:blip>
            <a:srcRect l="371"/>
            <a:stretch/>
          </p:blipFill>
          <p:spPr>
            <a:xfrm>
              <a:off x="838199" y="1645493"/>
              <a:ext cx="10655809" cy="756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20"/>
            <p:cNvSpPr/>
            <p:nvPr/>
          </p:nvSpPr>
          <p:spPr>
            <a:xfrm>
              <a:off x="10906431" y="2066925"/>
              <a:ext cx="334883" cy="335425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105331" y="1800225"/>
              <a:ext cx="334883" cy="335425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5635931" y="1800224"/>
              <a:ext cx="334883" cy="335425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0909789" y="2402350"/>
              <a:ext cx="4737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25" name="Google Shape;325;p20"/>
            <p:cNvSpPr txBox="1"/>
            <p:nvPr/>
          </p:nvSpPr>
          <p:spPr>
            <a:xfrm>
              <a:off x="2105331" y="2130501"/>
              <a:ext cx="4737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5649971" y="2140444"/>
              <a:ext cx="4737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4216221" y="2489057"/>
              <a:ext cx="28675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29. SoftConsole tool bar</a:t>
              </a: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A6256E-11D5-4165-ABB3-D4B4EA191874}"/>
              </a:ext>
            </a:extLst>
          </p:cNvPr>
          <p:cNvGrpSpPr/>
          <p:nvPr/>
        </p:nvGrpSpPr>
        <p:grpSpPr>
          <a:xfrm>
            <a:off x="1221847" y="2821985"/>
            <a:ext cx="4162953" cy="3801803"/>
            <a:chOff x="1221847" y="2821985"/>
            <a:chExt cx="4162953" cy="3801803"/>
          </a:xfrm>
        </p:grpSpPr>
        <p:pic>
          <p:nvPicPr>
            <p:cNvPr id="4" name="Google Shape;309;p19">
              <a:extLst>
                <a:ext uri="{FF2B5EF4-FFF2-40B4-BE49-F238E27FC236}">
                  <a16:creationId xmlns:a16="http://schemas.microsoft.com/office/drawing/2014/main" id="{61AA225E-06DF-4D8E-A561-26B953BFB75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21847" y="2821985"/>
              <a:ext cx="3959753" cy="346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310;p19">
              <a:extLst>
                <a:ext uri="{FF2B5EF4-FFF2-40B4-BE49-F238E27FC236}">
                  <a16:creationId xmlns:a16="http://schemas.microsoft.com/office/drawing/2014/main" id="{072809B2-035F-49A2-BCE4-4BDAFCAF7889}"/>
                </a:ext>
              </a:extLst>
            </p:cNvPr>
            <p:cNvSpPr txBox="1"/>
            <p:nvPr/>
          </p:nvSpPr>
          <p:spPr>
            <a:xfrm>
              <a:off x="2223441" y="5060917"/>
              <a:ext cx="7112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0Ω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11;p19">
              <a:extLst>
                <a:ext uri="{FF2B5EF4-FFF2-40B4-BE49-F238E27FC236}">
                  <a16:creationId xmlns:a16="http://schemas.microsoft.com/office/drawing/2014/main" id="{5EFE3F19-DCD0-47C6-AD54-B8A26D5865A1}"/>
                </a:ext>
              </a:extLst>
            </p:cNvPr>
            <p:cNvSpPr txBox="1"/>
            <p:nvPr/>
          </p:nvSpPr>
          <p:spPr>
            <a:xfrm>
              <a:off x="4657724" y="5029536"/>
              <a:ext cx="711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500Ω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13;p19">
              <a:extLst>
                <a:ext uri="{FF2B5EF4-FFF2-40B4-BE49-F238E27FC236}">
                  <a16:creationId xmlns:a16="http://schemas.microsoft.com/office/drawing/2014/main" id="{84F88788-F6D7-4D06-B82C-1B302FBA138F}"/>
                </a:ext>
              </a:extLst>
            </p:cNvPr>
            <p:cNvSpPr txBox="1"/>
            <p:nvPr/>
          </p:nvSpPr>
          <p:spPr>
            <a:xfrm>
              <a:off x="1559859" y="6377567"/>
              <a:ext cx="38249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28. Circuit to test the two GPIO added to demo project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810461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Modified </a:t>
            </a:r>
            <a:r>
              <a:rPr lang="en-US" dirty="0" err="1"/>
              <a:t>SmartDesign</a:t>
            </a:r>
            <a:endParaRPr dirty="0"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>
            <a:off x="220687" y="1628942"/>
            <a:ext cx="11547158" cy="4303396"/>
            <a:chOff x="220687" y="1628942"/>
            <a:chExt cx="11547158" cy="4303396"/>
          </a:xfrm>
        </p:grpSpPr>
        <p:pic>
          <p:nvPicPr>
            <p:cNvPr id="68" name="Google Shape;6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687" y="1628942"/>
              <a:ext cx="11547158" cy="43033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3"/>
            <p:cNvSpPr/>
            <p:nvPr/>
          </p:nvSpPr>
          <p:spPr>
            <a:xfrm>
              <a:off x="7661275" y="5200650"/>
              <a:ext cx="1004550" cy="731688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994266" y="4440808"/>
              <a:ext cx="776649" cy="61016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0972800" y="5529943"/>
              <a:ext cx="381000" cy="2540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3"/>
          <p:cNvSpPr txBox="1"/>
          <p:nvPr/>
        </p:nvSpPr>
        <p:spPr>
          <a:xfrm>
            <a:off x="2547132" y="6003688"/>
            <a:ext cx="51910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1. SmartDesign layout modified with CoreGPIO and output ports </a:t>
            </a:r>
            <a:endParaRPr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92441B1-E207-40CC-86C6-3BBC66E8F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204862"/>
            <a:ext cx="3142343" cy="589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1012714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1: Enable additional APB Slaves</a:t>
            </a:r>
            <a:endParaRPr dirty="0"/>
          </a:p>
        </p:txBody>
      </p:sp>
      <p:sp>
        <p:nvSpPr>
          <p:cNvPr id="82" name="Google Shape;82;p4"/>
          <p:cNvSpPr txBox="1"/>
          <p:nvPr/>
        </p:nvSpPr>
        <p:spPr>
          <a:xfrm>
            <a:off x="4577672" y="1451429"/>
            <a:ext cx="681723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ouble click on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APB3_Bus_0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Module 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 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increase number of APB slaves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APB3_Bus_0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choose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Component</a:t>
            </a:r>
            <a:endParaRPr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7922FF-523A-4363-9374-468D3A6E61CE}"/>
              </a:ext>
            </a:extLst>
          </p:cNvPr>
          <p:cNvGrpSpPr/>
          <p:nvPr/>
        </p:nvGrpSpPr>
        <p:grpSpPr>
          <a:xfrm>
            <a:off x="494109" y="1451429"/>
            <a:ext cx="4083563" cy="5205403"/>
            <a:chOff x="494109" y="1451429"/>
            <a:chExt cx="4083563" cy="5205403"/>
          </a:xfrm>
        </p:grpSpPr>
        <p:pic>
          <p:nvPicPr>
            <p:cNvPr id="79" name="Google Shape;7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8200" y="1451429"/>
              <a:ext cx="3373700" cy="4949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4"/>
            <p:cNvSpPr/>
            <p:nvPr/>
          </p:nvSpPr>
          <p:spPr>
            <a:xfrm>
              <a:off x="2244779" y="4673310"/>
              <a:ext cx="522515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 txBox="1"/>
            <p:nvPr/>
          </p:nvSpPr>
          <p:spPr>
            <a:xfrm>
              <a:off x="494109" y="6410611"/>
              <a:ext cx="40835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2. APB3_BUS_0 configuration to enable a new slave device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03EF5B5-2EAC-4B81-A293-3CE944CE1CBA}"/>
              </a:ext>
            </a:extLst>
          </p:cNvPr>
          <p:cNvGrpSpPr/>
          <p:nvPr/>
        </p:nvGrpSpPr>
        <p:grpSpPr>
          <a:xfrm>
            <a:off x="6611021" y="2961365"/>
            <a:ext cx="2738161" cy="2445206"/>
            <a:chOff x="6524728" y="3244895"/>
            <a:chExt cx="2738161" cy="2445206"/>
          </a:xfrm>
        </p:grpSpPr>
        <p:pic>
          <p:nvPicPr>
            <p:cNvPr id="81" name="Google Shape;8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24728" y="3320932"/>
              <a:ext cx="2738161" cy="192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4"/>
            <p:cNvSpPr txBox="1"/>
            <p:nvPr/>
          </p:nvSpPr>
          <p:spPr>
            <a:xfrm>
              <a:off x="6524728" y="3244895"/>
              <a:ext cx="20231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is now 3 APB slaves.</a:t>
              </a:r>
              <a:endParaRPr dirty="0"/>
            </a:p>
          </p:txBody>
        </p:sp>
        <p:sp>
          <p:nvSpPr>
            <p:cNvPr id="84" name="Google Shape;84;p4"/>
            <p:cNvSpPr/>
            <p:nvPr/>
          </p:nvSpPr>
          <p:spPr>
            <a:xfrm rot="781766">
              <a:off x="7865118" y="3372631"/>
              <a:ext cx="874183" cy="1105590"/>
            </a:xfrm>
            <a:prstGeom prst="arc">
              <a:avLst>
                <a:gd name="adj1" fmla="val 16200000"/>
                <a:gd name="adj2" fmla="val 301817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 txBox="1"/>
            <p:nvPr/>
          </p:nvSpPr>
          <p:spPr>
            <a:xfrm>
              <a:off x="6718544" y="5443880"/>
              <a:ext cx="23626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3. Modified APB3_BUS_0</a:t>
              </a:r>
              <a:endParaRPr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0D2079-4A5C-4F3C-9973-A3D8D42EB434}"/>
              </a:ext>
            </a:extLst>
          </p:cNvPr>
          <p:cNvSpPr txBox="1"/>
          <p:nvPr/>
        </p:nvSpPr>
        <p:spPr>
          <a:xfrm>
            <a:off x="4671931" y="5763592"/>
            <a:ext cx="388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Why? Because some IP cores are interfaced through APB in Libero SoC 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2: Add and Configure </a:t>
            </a:r>
            <a:r>
              <a:rPr lang="en-US" dirty="0" err="1"/>
              <a:t>CoreGPIO</a:t>
            </a:r>
            <a:endParaRPr dirty="0"/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4530" y="4650085"/>
            <a:ext cx="1504474" cy="106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/>
          <p:nvPr/>
        </p:nvSpPr>
        <p:spPr>
          <a:xfrm>
            <a:off x="7564230" y="1832078"/>
            <a:ext cx="419256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 a GPIO core, go to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a name or leave as default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CoreGPIO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Configurator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change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2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boxes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Config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I/O bit 0 and bit 1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them as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click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OK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2459AF-E5E1-4349-92FF-36416EE11D25}"/>
              </a:ext>
            </a:extLst>
          </p:cNvPr>
          <p:cNvGrpSpPr/>
          <p:nvPr/>
        </p:nvGrpSpPr>
        <p:grpSpPr>
          <a:xfrm>
            <a:off x="3776939" y="1341924"/>
            <a:ext cx="3724226" cy="4981904"/>
            <a:chOff x="3451810" y="1341180"/>
            <a:chExt cx="3724226" cy="4981904"/>
          </a:xfrm>
        </p:grpSpPr>
        <p:pic>
          <p:nvPicPr>
            <p:cNvPr id="93" name="Google Shape;9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51810" y="1341180"/>
              <a:ext cx="3717608" cy="4712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5"/>
            <p:cNvSpPr/>
            <p:nvPr/>
          </p:nvSpPr>
          <p:spPr>
            <a:xfrm>
              <a:off x="4819704" y="2129367"/>
              <a:ext cx="933396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429179" y="2593685"/>
              <a:ext cx="522515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429178" y="2913388"/>
              <a:ext cx="522515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024585" y="2593685"/>
              <a:ext cx="684065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025144" y="2913388"/>
              <a:ext cx="683506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 txBox="1"/>
            <p:nvPr/>
          </p:nvSpPr>
          <p:spPr>
            <a:xfrm>
              <a:off x="5769342" y="2088838"/>
              <a:ext cx="25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05" name="Google Shape;105;p5"/>
            <p:cNvSpPr txBox="1"/>
            <p:nvPr/>
          </p:nvSpPr>
          <p:spPr>
            <a:xfrm>
              <a:off x="4133373" y="2691655"/>
              <a:ext cx="25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06" name="Google Shape;106;p5"/>
            <p:cNvSpPr txBox="1"/>
            <p:nvPr/>
          </p:nvSpPr>
          <p:spPr>
            <a:xfrm>
              <a:off x="5708650" y="2691656"/>
              <a:ext cx="25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07" name="Google Shape;107;p5"/>
            <p:cNvSpPr txBox="1"/>
            <p:nvPr/>
          </p:nvSpPr>
          <p:spPr>
            <a:xfrm>
              <a:off x="3458428" y="6076863"/>
              <a:ext cx="37176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5. CoreGPIO configured with two outputs</a:t>
              </a: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0E6C6-8E33-47F7-8F6B-DE5054964DF9}"/>
              </a:ext>
            </a:extLst>
          </p:cNvPr>
          <p:cNvGrpSpPr/>
          <p:nvPr/>
        </p:nvGrpSpPr>
        <p:grpSpPr>
          <a:xfrm>
            <a:off x="435206" y="1341924"/>
            <a:ext cx="3273051" cy="4174151"/>
            <a:chOff x="185377" y="1341180"/>
            <a:chExt cx="3273051" cy="4174151"/>
          </a:xfrm>
        </p:grpSpPr>
        <p:pic>
          <p:nvPicPr>
            <p:cNvPr id="94" name="Google Shape;94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5377" y="1341180"/>
              <a:ext cx="3193542" cy="36870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5"/>
            <p:cNvSpPr/>
            <p:nvPr/>
          </p:nvSpPr>
          <p:spPr>
            <a:xfrm>
              <a:off x="403279" y="3697190"/>
              <a:ext cx="522515" cy="166786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185377" y="3642083"/>
              <a:ext cx="259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015548" y="4853714"/>
              <a:ext cx="522515" cy="166786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264886" y="5269110"/>
              <a:ext cx="31935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4. CoreGPIO in Catalog</a:t>
              </a:r>
              <a:endParaRPr/>
            </a:p>
          </p:txBody>
        </p:sp>
      </p:grpSp>
      <p:sp>
        <p:nvSpPr>
          <p:cNvPr id="110" name="Google Shape;110;p5"/>
          <p:cNvSpPr txBox="1"/>
          <p:nvPr/>
        </p:nvSpPr>
        <p:spPr>
          <a:xfrm>
            <a:off x="7857992" y="5721419"/>
            <a:ext cx="31935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6. Unconnected CoreGPIO in SmartDesign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3: Configure </a:t>
            </a:r>
            <a:r>
              <a:rPr lang="en-US" dirty="0" err="1"/>
              <a:t>CoreGPIO</a:t>
            </a:r>
            <a:r>
              <a:rPr lang="en-US" dirty="0"/>
              <a:t> Pins</a:t>
            </a:r>
            <a:endParaRPr dirty="0"/>
          </a:p>
        </p:txBody>
      </p:sp>
      <p:sp>
        <p:nvSpPr>
          <p:cNvPr id="120" name="Google Shape;120;p6"/>
          <p:cNvSpPr txBox="1"/>
          <p:nvPr/>
        </p:nvSpPr>
        <p:spPr>
          <a:xfrm>
            <a:off x="4744865" y="5098764"/>
            <a:ext cx="33636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2"/>
            </a:pPr>
            <a:endParaRPr dirty="0"/>
          </a:p>
        </p:txBody>
      </p:sp>
      <p:sp>
        <p:nvSpPr>
          <p:cNvPr id="121" name="Google Shape;121;p6"/>
          <p:cNvSpPr txBox="1"/>
          <p:nvPr/>
        </p:nvSpPr>
        <p:spPr>
          <a:xfrm>
            <a:off x="838198" y="1237107"/>
            <a:ext cx="774563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right-click on the pin of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GPIO_OUT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Slices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GPIO_IN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pin</a:t>
            </a:r>
            <a:endParaRPr lang="en-US"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4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 Low</a:t>
            </a:r>
            <a:endParaRPr lang="en-US"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6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choose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Unused</a:t>
            </a:r>
            <a:endParaRPr lang="en-US"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6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step 14 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GPIO_OE</a:t>
            </a: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F9A086-6069-42AC-89E7-C8DB6359A09C}"/>
              </a:ext>
            </a:extLst>
          </p:cNvPr>
          <p:cNvGrpSpPr/>
          <p:nvPr/>
        </p:nvGrpSpPr>
        <p:grpSpPr>
          <a:xfrm>
            <a:off x="8416294" y="4552090"/>
            <a:ext cx="2867500" cy="2015095"/>
            <a:chOff x="8200977" y="2176252"/>
            <a:chExt cx="2867500" cy="2015095"/>
          </a:xfrm>
        </p:grpSpPr>
        <p:pic>
          <p:nvPicPr>
            <p:cNvPr id="21" name="Google Shape;136;p7">
              <a:extLst>
                <a:ext uri="{FF2B5EF4-FFF2-40B4-BE49-F238E27FC236}">
                  <a16:creationId xmlns:a16="http://schemas.microsoft.com/office/drawing/2014/main" id="{2832B63B-1ADB-4307-B20C-1BF546751CE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93373" y="2176252"/>
              <a:ext cx="2385038" cy="1690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139;p7">
              <a:extLst>
                <a:ext uri="{FF2B5EF4-FFF2-40B4-BE49-F238E27FC236}">
                  <a16:creationId xmlns:a16="http://schemas.microsoft.com/office/drawing/2014/main" id="{235D978B-DADC-47BC-BFAA-3829424AC33D}"/>
                </a:ext>
              </a:extLst>
            </p:cNvPr>
            <p:cNvSpPr txBox="1"/>
            <p:nvPr/>
          </p:nvSpPr>
          <p:spPr>
            <a:xfrm>
              <a:off x="8200977" y="3929777"/>
              <a:ext cx="286750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10. Completed configuration for </a:t>
              </a:r>
              <a:r>
                <a:rPr lang="en-US" sz="11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CoreGPIO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138;p7">
            <a:extLst>
              <a:ext uri="{FF2B5EF4-FFF2-40B4-BE49-F238E27FC236}">
                <a16:creationId xmlns:a16="http://schemas.microsoft.com/office/drawing/2014/main" id="{50478730-FC72-49D9-A60B-D653AF266677}"/>
              </a:ext>
            </a:extLst>
          </p:cNvPr>
          <p:cNvSpPr txBox="1"/>
          <p:nvPr/>
        </p:nvSpPr>
        <p:spPr>
          <a:xfrm>
            <a:off x="4279417" y="4222091"/>
            <a:ext cx="33636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4"/>
            </a:pP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BE30EC-EB52-4524-A98F-7DA45C574732}"/>
              </a:ext>
            </a:extLst>
          </p:cNvPr>
          <p:cNvGrpSpPr/>
          <p:nvPr/>
        </p:nvGrpSpPr>
        <p:grpSpPr>
          <a:xfrm>
            <a:off x="5820727" y="3059238"/>
            <a:ext cx="1701642" cy="3631038"/>
            <a:chOff x="4901855" y="382389"/>
            <a:chExt cx="1701642" cy="36310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38D8C94-0CA4-4DB6-BA10-7B29D55E0E9A}"/>
                </a:ext>
              </a:extLst>
            </p:cNvPr>
            <p:cNvGrpSpPr/>
            <p:nvPr/>
          </p:nvGrpSpPr>
          <p:grpSpPr>
            <a:xfrm>
              <a:off x="4901855" y="382389"/>
              <a:ext cx="1701641" cy="3364706"/>
              <a:chOff x="1411535" y="1343359"/>
              <a:chExt cx="1701641" cy="3364706"/>
            </a:xfrm>
          </p:grpSpPr>
          <p:pic>
            <p:nvPicPr>
              <p:cNvPr id="26" name="Google Shape;134;p7">
                <a:extLst>
                  <a:ext uri="{FF2B5EF4-FFF2-40B4-BE49-F238E27FC236}">
                    <a16:creationId xmlns:a16="http://schemas.microsoft.com/office/drawing/2014/main" id="{904DF36B-B638-4B6F-9802-384D5546C46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11535" y="1343359"/>
                <a:ext cx="1701641" cy="33647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" name="Google Shape;141;p7">
                <a:extLst>
                  <a:ext uri="{FF2B5EF4-FFF2-40B4-BE49-F238E27FC236}">
                    <a16:creationId xmlns:a16="http://schemas.microsoft.com/office/drawing/2014/main" id="{12E3055C-2DF3-4D17-B7D2-0820D81E50BE}"/>
                  </a:ext>
                </a:extLst>
              </p:cNvPr>
              <p:cNvSpPr/>
              <p:nvPr/>
            </p:nvSpPr>
            <p:spPr>
              <a:xfrm>
                <a:off x="1469038" y="3282097"/>
                <a:ext cx="933396" cy="19594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142;p7">
              <a:extLst>
                <a:ext uri="{FF2B5EF4-FFF2-40B4-BE49-F238E27FC236}">
                  <a16:creationId xmlns:a16="http://schemas.microsoft.com/office/drawing/2014/main" id="{55F78DF7-8DE1-4342-85E9-1E579A497BF7}"/>
                </a:ext>
              </a:extLst>
            </p:cNvPr>
            <p:cNvSpPr txBox="1"/>
            <p:nvPr/>
          </p:nvSpPr>
          <p:spPr>
            <a:xfrm>
              <a:off x="4901855" y="3767245"/>
              <a:ext cx="1701642" cy="246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8. Tying input pin to low</a:t>
              </a:r>
              <a:endParaRPr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8925B7-D964-4E69-BA86-B624BE7B7257}"/>
              </a:ext>
            </a:extLst>
          </p:cNvPr>
          <p:cNvGrpSpPr/>
          <p:nvPr/>
        </p:nvGrpSpPr>
        <p:grpSpPr>
          <a:xfrm>
            <a:off x="8361430" y="1343359"/>
            <a:ext cx="3034665" cy="2947178"/>
            <a:chOff x="4578667" y="1759236"/>
            <a:chExt cx="3034665" cy="2947178"/>
          </a:xfrm>
        </p:grpSpPr>
        <p:pic>
          <p:nvPicPr>
            <p:cNvPr id="30" name="Google Shape;135;p7">
              <a:extLst>
                <a:ext uri="{FF2B5EF4-FFF2-40B4-BE49-F238E27FC236}">
                  <a16:creationId xmlns:a16="http://schemas.microsoft.com/office/drawing/2014/main" id="{F3FA8572-ED2E-4916-8284-F03D1C89D47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78667" y="1759236"/>
              <a:ext cx="3034665" cy="2580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140;p7">
              <a:extLst>
                <a:ext uri="{FF2B5EF4-FFF2-40B4-BE49-F238E27FC236}">
                  <a16:creationId xmlns:a16="http://schemas.microsoft.com/office/drawing/2014/main" id="{4B4C1F57-06FB-4D05-B32C-F467B455AC7E}"/>
                </a:ext>
              </a:extLst>
            </p:cNvPr>
            <p:cNvSpPr/>
            <p:nvPr/>
          </p:nvSpPr>
          <p:spPr>
            <a:xfrm>
              <a:off x="6217974" y="3814148"/>
              <a:ext cx="933396" cy="19594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43;p7">
              <a:extLst>
                <a:ext uri="{FF2B5EF4-FFF2-40B4-BE49-F238E27FC236}">
                  <a16:creationId xmlns:a16="http://schemas.microsoft.com/office/drawing/2014/main" id="{E0CB5A5E-AA6B-4E85-A3D9-35E2C65C384F}"/>
                </a:ext>
              </a:extLst>
            </p:cNvPr>
            <p:cNvSpPr txBox="1"/>
            <p:nvPr/>
          </p:nvSpPr>
          <p:spPr>
            <a:xfrm>
              <a:off x="4662249" y="4460193"/>
              <a:ext cx="28675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9. Set INT and GPIO_OE as unused</a:t>
              </a:r>
              <a:endParaRPr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561BC-5E98-4A3C-B5A4-8A2D780E40B7}"/>
              </a:ext>
            </a:extLst>
          </p:cNvPr>
          <p:cNvGrpSpPr/>
          <p:nvPr/>
        </p:nvGrpSpPr>
        <p:grpSpPr>
          <a:xfrm>
            <a:off x="432911" y="3566481"/>
            <a:ext cx="4730336" cy="3064566"/>
            <a:chOff x="432911" y="3566481"/>
            <a:chExt cx="4730336" cy="30645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6553A5-0806-4964-8298-5D5473C93A87}"/>
                </a:ext>
              </a:extLst>
            </p:cNvPr>
            <p:cNvGrpSpPr/>
            <p:nvPr/>
          </p:nvGrpSpPr>
          <p:grpSpPr>
            <a:xfrm>
              <a:off x="432911" y="3566481"/>
              <a:ext cx="4730336" cy="3064566"/>
              <a:chOff x="931910" y="1584339"/>
              <a:chExt cx="4730336" cy="3064566"/>
            </a:xfrm>
          </p:grpSpPr>
          <p:pic>
            <p:nvPicPr>
              <p:cNvPr id="117" name="Google Shape;117;p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931910" y="1584339"/>
                <a:ext cx="2867501" cy="27603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" name="Google Shape;124;p6"/>
              <p:cNvSpPr/>
              <p:nvPr/>
            </p:nvSpPr>
            <p:spPr>
              <a:xfrm>
                <a:off x="2440211" y="3145228"/>
                <a:ext cx="933396" cy="19594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 txBox="1"/>
              <p:nvPr/>
            </p:nvSpPr>
            <p:spPr>
              <a:xfrm>
                <a:off x="931910" y="4402722"/>
                <a:ext cx="4730336" cy="2461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Fig. 7. Edit GPIO_OUT to reveal individual pins for outputs</a:t>
                </a:r>
                <a:endParaRPr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5" name="Google Shape;119;p6">
              <a:extLst>
                <a:ext uri="{FF2B5EF4-FFF2-40B4-BE49-F238E27FC236}">
                  <a16:creationId xmlns:a16="http://schemas.microsoft.com/office/drawing/2014/main" id="{A52F01D4-5997-407E-9DD1-0A58778A8E0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366249" y="3579175"/>
              <a:ext cx="1494737" cy="106090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188E58-62D3-40B5-961A-8BDF78E1C5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1202" y="3878078"/>
              <a:ext cx="119462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3: Add 2 Output Ports</a:t>
            </a:r>
            <a:endParaRPr dirty="0"/>
          </a:p>
        </p:txBody>
      </p:sp>
      <p:sp>
        <p:nvSpPr>
          <p:cNvPr id="156" name="Google Shape;156;p8"/>
          <p:cNvSpPr txBox="1"/>
          <p:nvPr/>
        </p:nvSpPr>
        <p:spPr>
          <a:xfrm>
            <a:off x="7282650" y="1433230"/>
            <a:ext cx="417880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Port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the port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8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these steps to add another output port</a:t>
            </a:r>
            <a:endParaRPr sz="2000" dirty="0"/>
          </a:p>
        </p:txBody>
      </p:sp>
      <p:sp>
        <p:nvSpPr>
          <p:cNvPr id="157" name="Google Shape;157;p8"/>
          <p:cNvSpPr txBox="1"/>
          <p:nvPr/>
        </p:nvSpPr>
        <p:spPr>
          <a:xfrm>
            <a:off x="7567252" y="4963125"/>
            <a:ext cx="378654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located on the top right corner of the design and can be moved.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BB2FD8-158B-4A51-9FE2-027CAFEF06B0}"/>
              </a:ext>
            </a:extLst>
          </p:cNvPr>
          <p:cNvGrpSpPr/>
          <p:nvPr/>
        </p:nvGrpSpPr>
        <p:grpSpPr>
          <a:xfrm>
            <a:off x="1225084" y="2040158"/>
            <a:ext cx="5164090" cy="4001218"/>
            <a:chOff x="1225084" y="2040158"/>
            <a:chExt cx="5164090" cy="4001218"/>
          </a:xfrm>
        </p:grpSpPr>
        <p:pic>
          <p:nvPicPr>
            <p:cNvPr id="150" name="Google Shape;150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25084" y="2040158"/>
              <a:ext cx="5164090" cy="3455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8"/>
            <p:cNvSpPr/>
            <p:nvPr/>
          </p:nvSpPr>
          <p:spPr>
            <a:xfrm>
              <a:off x="1400931" y="3356396"/>
              <a:ext cx="933396" cy="27146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672521" y="2430758"/>
              <a:ext cx="336886" cy="278078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617587" y="4144319"/>
              <a:ext cx="933396" cy="212271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541312" y="4751253"/>
              <a:ext cx="861985" cy="34943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2595919" y="2185461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/>
            </a:p>
          </p:txBody>
        </p:sp>
        <p:sp>
          <p:nvSpPr>
            <p:cNvPr id="159" name="Google Shape;159;p8"/>
            <p:cNvSpPr txBox="1"/>
            <p:nvPr/>
          </p:nvSpPr>
          <p:spPr>
            <a:xfrm>
              <a:off x="2371044" y="3341146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dirty="0"/>
            </a:p>
          </p:txBody>
        </p:sp>
        <p:sp>
          <p:nvSpPr>
            <p:cNvPr id="160" name="Google Shape;160;p8"/>
            <p:cNvSpPr txBox="1"/>
            <p:nvPr/>
          </p:nvSpPr>
          <p:spPr>
            <a:xfrm>
              <a:off x="2305412" y="3886574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dirty="0"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3070586" y="4494201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dirty="0"/>
            </a:p>
          </p:txBody>
        </p:sp>
        <p:sp>
          <p:nvSpPr>
            <p:cNvPr id="162" name="Google Shape;162;p8"/>
            <p:cNvSpPr txBox="1"/>
            <p:nvPr/>
          </p:nvSpPr>
          <p:spPr>
            <a:xfrm>
              <a:off x="1225084" y="5795155"/>
              <a:ext cx="51640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13. Adding a new output pin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2FC8329-934A-4C59-BD0E-F39A3A268D39}"/>
              </a:ext>
            </a:extLst>
          </p:cNvPr>
          <p:cNvGrpSpPr/>
          <p:nvPr/>
        </p:nvGrpSpPr>
        <p:grpSpPr>
          <a:xfrm>
            <a:off x="7795138" y="3593954"/>
            <a:ext cx="2817775" cy="1139237"/>
            <a:chOff x="7735112" y="3978073"/>
            <a:chExt cx="2817775" cy="1139237"/>
          </a:xfrm>
        </p:grpSpPr>
        <p:pic>
          <p:nvPicPr>
            <p:cNvPr id="151" name="Google Shape;151;p8"/>
            <p:cNvPicPr preferRelativeResize="0"/>
            <p:nvPr/>
          </p:nvPicPr>
          <p:blipFill rotWithShape="1">
            <a:blip r:embed="rId4">
              <a:alphaModFix/>
            </a:blip>
            <a:srcRect l="10340" t="26971"/>
            <a:stretch/>
          </p:blipFill>
          <p:spPr>
            <a:xfrm>
              <a:off x="8234843" y="3978073"/>
              <a:ext cx="1568063" cy="1032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8"/>
            <p:cNvSpPr txBox="1"/>
            <p:nvPr/>
          </p:nvSpPr>
          <p:spPr>
            <a:xfrm>
              <a:off x="7735112" y="4871089"/>
              <a:ext cx="281777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14. Two output ports, labeled PIN1 and PIN0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4: Make Connections</a:t>
            </a:r>
            <a:endParaRPr dirty="0"/>
          </a:p>
        </p:txBody>
      </p:sp>
      <p:sp>
        <p:nvSpPr>
          <p:cNvPr id="170" name="Google Shape;170;p9"/>
          <p:cNvSpPr txBox="1"/>
          <p:nvPr/>
        </p:nvSpPr>
        <p:spPr>
          <a:xfrm>
            <a:off x="512855" y="1335192"/>
            <a:ext cx="10515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connections as shown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Mode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 (drag and drop to make connections)</a:t>
            </a:r>
            <a:endParaRPr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DEB6AD-59DA-49FD-AF1F-7B351158E378}"/>
              </a:ext>
            </a:extLst>
          </p:cNvPr>
          <p:cNvGrpSpPr/>
          <p:nvPr/>
        </p:nvGrpSpPr>
        <p:grpSpPr>
          <a:xfrm>
            <a:off x="1458277" y="3158540"/>
            <a:ext cx="9275445" cy="3312598"/>
            <a:chOff x="1163545" y="1659184"/>
            <a:chExt cx="9275445" cy="3312598"/>
          </a:xfrm>
        </p:grpSpPr>
        <p:pic>
          <p:nvPicPr>
            <p:cNvPr id="173" name="Google Shape;173;p9"/>
            <p:cNvPicPr preferRelativeResize="0"/>
            <p:nvPr/>
          </p:nvPicPr>
          <p:blipFill rotWithShape="1">
            <a:blip r:embed="rId3">
              <a:alphaModFix/>
            </a:blip>
            <a:srcRect t="6827"/>
            <a:stretch/>
          </p:blipFill>
          <p:spPr>
            <a:xfrm>
              <a:off x="1163545" y="1659184"/>
              <a:ext cx="9275445" cy="305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9"/>
            <p:cNvSpPr txBox="1"/>
            <p:nvPr/>
          </p:nvSpPr>
          <p:spPr>
            <a:xfrm>
              <a:off x="1489528" y="4725561"/>
              <a:ext cx="8622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15. New connections highlighted in red that connects APB3_BUS_0 to CoreGPIO and output ports</a:t>
              </a: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42F99-CEFB-4F9E-8210-64F27DF62EA9}"/>
              </a:ext>
            </a:extLst>
          </p:cNvPr>
          <p:cNvGrpSpPr/>
          <p:nvPr/>
        </p:nvGrpSpPr>
        <p:grpSpPr>
          <a:xfrm>
            <a:off x="3524569" y="2196306"/>
            <a:ext cx="4492172" cy="697015"/>
            <a:chOff x="1603828" y="5543527"/>
            <a:chExt cx="4492172" cy="697015"/>
          </a:xfrm>
        </p:grpSpPr>
        <p:pic>
          <p:nvPicPr>
            <p:cNvPr id="171" name="Google Shape;171;p9"/>
            <p:cNvPicPr preferRelativeResize="0"/>
            <p:nvPr/>
          </p:nvPicPr>
          <p:blipFill rotWithShape="1">
            <a:blip r:embed="rId4">
              <a:alphaModFix/>
            </a:blip>
            <a:srcRect t="11233" r="49094" b="11639"/>
            <a:stretch/>
          </p:blipFill>
          <p:spPr>
            <a:xfrm>
              <a:off x="1603828" y="5543527"/>
              <a:ext cx="4492172" cy="42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9"/>
            <p:cNvSpPr/>
            <p:nvPr/>
          </p:nvSpPr>
          <p:spPr>
            <a:xfrm>
              <a:off x="2669720" y="5550784"/>
              <a:ext cx="361322" cy="36933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1603828" y="5994321"/>
              <a:ext cx="449217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16. Connection mode button on toolbar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Project Settings (Optional)</a:t>
            </a:r>
            <a:endParaRPr dirty="0"/>
          </a:p>
        </p:txBody>
      </p:sp>
      <p:sp>
        <p:nvSpPr>
          <p:cNvPr id="184" name="Google Shape;184;p10"/>
          <p:cNvSpPr txBox="1"/>
          <p:nvPr/>
        </p:nvSpPr>
        <p:spPr>
          <a:xfrm>
            <a:off x="838200" y="5063524"/>
            <a:ext cx="974997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4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I/O settings to 3.3V, go 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Settings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4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Settings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change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I/O technology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LVCMOS 3.3V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4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close it</a:t>
            </a:r>
            <a:endParaRPr sz="2000" dirty="0"/>
          </a:p>
          <a:p>
            <a:pPr marL="342900" marR="0" lvl="0" indent="-2286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5FDF6-1035-472F-940C-CF39A4FCD41D}"/>
              </a:ext>
            </a:extLst>
          </p:cNvPr>
          <p:cNvGrpSpPr/>
          <p:nvPr/>
        </p:nvGrpSpPr>
        <p:grpSpPr>
          <a:xfrm>
            <a:off x="1978297" y="1586645"/>
            <a:ext cx="8012602" cy="3160790"/>
            <a:chOff x="1886857" y="1870109"/>
            <a:chExt cx="8012602" cy="3160790"/>
          </a:xfrm>
        </p:grpSpPr>
        <p:pic>
          <p:nvPicPr>
            <p:cNvPr id="182" name="Google Shape;18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86857" y="1870109"/>
              <a:ext cx="8012602" cy="2897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0"/>
            <p:cNvSpPr/>
            <p:nvPr/>
          </p:nvSpPr>
          <p:spPr>
            <a:xfrm>
              <a:off x="5379774" y="2770116"/>
              <a:ext cx="963876" cy="30522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 txBox="1"/>
            <p:nvPr/>
          </p:nvSpPr>
          <p:spPr>
            <a:xfrm>
              <a:off x="1886857" y="4784678"/>
              <a:ext cx="80126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17. I/O settings in Project settings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8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partan"/>
              <a:buNone/>
            </a:pPr>
            <a:r>
              <a:rPr lang="en-US" dirty="0"/>
              <a:t>Step 5: Verify and Synthesize</a:t>
            </a:r>
            <a:endParaRPr dirty="0"/>
          </a:p>
        </p:txBody>
      </p:sp>
      <p:sp>
        <p:nvSpPr>
          <p:cNvPr id="195" name="Google Shape;195;p11"/>
          <p:cNvSpPr txBox="1"/>
          <p:nvPr/>
        </p:nvSpPr>
        <p:spPr>
          <a:xfrm>
            <a:off x="781650" y="4622934"/>
            <a:ext cx="551364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7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SmartDesign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Rules Check</a:t>
            </a:r>
            <a:endParaRPr sz="2000" dirty="0"/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7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click on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Component</a:t>
            </a:r>
          </a:p>
          <a:p>
            <a:pPr marL="342900" marR="0" lvl="0" indent="-342900" algn="l" rtl="0"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9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in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Flow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double-click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Synthesize</a:t>
            </a:r>
            <a:endParaRPr lang="en-US" sz="2000" dirty="0"/>
          </a:p>
          <a:p>
            <a:pPr marL="914400" marR="0" lvl="0" indent="-285750" algn="l" rtl="0"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green check mark will appear if there are no errors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C689B5-22C3-44C8-BD9D-F9B105756154}"/>
              </a:ext>
            </a:extLst>
          </p:cNvPr>
          <p:cNvGrpSpPr/>
          <p:nvPr/>
        </p:nvGrpSpPr>
        <p:grpSpPr>
          <a:xfrm>
            <a:off x="1493648" y="1644289"/>
            <a:ext cx="4602352" cy="943801"/>
            <a:chOff x="1818619" y="1977468"/>
            <a:chExt cx="4602352" cy="943801"/>
          </a:xfrm>
        </p:grpSpPr>
        <p:pic>
          <p:nvPicPr>
            <p:cNvPr id="192" name="Google Shape;192;p11"/>
            <p:cNvPicPr preferRelativeResize="0"/>
            <p:nvPr/>
          </p:nvPicPr>
          <p:blipFill rotWithShape="1">
            <a:blip r:embed="rId3">
              <a:alphaModFix/>
            </a:blip>
            <a:srcRect t="11233" r="49094" b="11639"/>
            <a:stretch/>
          </p:blipFill>
          <p:spPr>
            <a:xfrm>
              <a:off x="1878649" y="1978068"/>
              <a:ext cx="4492172" cy="42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1"/>
            <p:cNvSpPr/>
            <p:nvPr/>
          </p:nvSpPr>
          <p:spPr>
            <a:xfrm>
              <a:off x="2290420" y="1978068"/>
              <a:ext cx="278607" cy="38448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902277" y="1977468"/>
              <a:ext cx="388143" cy="38448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 txBox="1"/>
            <p:nvPr/>
          </p:nvSpPr>
          <p:spPr>
            <a:xfrm>
              <a:off x="2290420" y="2356551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27</a:t>
              </a:r>
              <a:endParaRPr/>
            </a:p>
          </p:txBody>
        </p:sp>
        <p:sp>
          <p:nvSpPr>
            <p:cNvPr id="197" name="Google Shape;197;p11"/>
            <p:cNvSpPr txBox="1"/>
            <p:nvPr/>
          </p:nvSpPr>
          <p:spPr>
            <a:xfrm>
              <a:off x="1818619" y="2356550"/>
              <a:ext cx="4718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/>
            </a:p>
          </p:txBody>
        </p:sp>
        <p:sp>
          <p:nvSpPr>
            <p:cNvPr id="199" name="Google Shape;199;p11"/>
            <p:cNvSpPr txBox="1"/>
            <p:nvPr/>
          </p:nvSpPr>
          <p:spPr>
            <a:xfrm>
              <a:off x="1818619" y="2675048"/>
              <a:ext cx="46023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18. Design Rules Check and Generate Component buttons</a:t>
              </a: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A89E1F-CDD8-4215-A01E-6F01C4FB0F49}"/>
              </a:ext>
            </a:extLst>
          </p:cNvPr>
          <p:cNvGrpSpPr/>
          <p:nvPr/>
        </p:nvGrpSpPr>
        <p:grpSpPr>
          <a:xfrm>
            <a:off x="1437960" y="2824954"/>
            <a:ext cx="4602352" cy="1497049"/>
            <a:chOff x="1761565" y="3689776"/>
            <a:chExt cx="4602352" cy="1497049"/>
          </a:xfrm>
        </p:grpSpPr>
        <p:pic>
          <p:nvPicPr>
            <p:cNvPr id="198" name="Google Shape;198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78649" y="3689776"/>
              <a:ext cx="4350544" cy="1110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1"/>
            <p:cNvSpPr txBox="1"/>
            <p:nvPr/>
          </p:nvSpPr>
          <p:spPr>
            <a:xfrm>
              <a:off x="1761565" y="4940604"/>
              <a:ext cx="46023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19. Error free design after Design Rules Check and Generate Component</a:t>
              </a: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2B7F60-7C51-4C3B-BFEF-D9784E3C053E}"/>
              </a:ext>
            </a:extLst>
          </p:cNvPr>
          <p:cNvGrpSpPr/>
          <p:nvPr/>
        </p:nvGrpSpPr>
        <p:grpSpPr>
          <a:xfrm>
            <a:off x="7174706" y="1527747"/>
            <a:ext cx="4179094" cy="4618982"/>
            <a:chOff x="1916906" y="1620370"/>
            <a:chExt cx="4179094" cy="4618982"/>
          </a:xfrm>
        </p:grpSpPr>
        <p:pic>
          <p:nvPicPr>
            <p:cNvPr id="19" name="Google Shape;207;p12">
              <a:extLst>
                <a:ext uri="{FF2B5EF4-FFF2-40B4-BE49-F238E27FC236}">
                  <a16:creationId xmlns:a16="http://schemas.microsoft.com/office/drawing/2014/main" id="{42F56710-DF95-4C7B-9561-98A22BE656A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16906" y="1620370"/>
              <a:ext cx="4179094" cy="4341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182E4ACB-82E8-4077-8D38-FCA4EAB611B2}"/>
                </a:ext>
              </a:extLst>
            </p:cNvPr>
            <p:cNvSpPr/>
            <p:nvPr/>
          </p:nvSpPr>
          <p:spPr>
            <a:xfrm>
              <a:off x="1945552" y="4332960"/>
              <a:ext cx="1625259" cy="19412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0;p12">
              <a:extLst>
                <a:ext uri="{FF2B5EF4-FFF2-40B4-BE49-F238E27FC236}">
                  <a16:creationId xmlns:a16="http://schemas.microsoft.com/office/drawing/2014/main" id="{66306505-4117-4DAB-80E0-2CB708603DA1}"/>
                </a:ext>
              </a:extLst>
            </p:cNvPr>
            <p:cNvSpPr txBox="1"/>
            <p:nvPr/>
          </p:nvSpPr>
          <p:spPr>
            <a:xfrm>
              <a:off x="1945552" y="5993131"/>
              <a:ext cx="41504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Fig. 20. Synthesize in Design Flow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1176</Words>
  <Application>Microsoft Office PowerPoint</Application>
  <PresentationFormat>Widescreen</PresentationFormat>
  <Paragraphs>156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 Light</vt:lpstr>
      <vt:lpstr>Calibri</vt:lpstr>
      <vt:lpstr>Arial</vt:lpstr>
      <vt:lpstr>Spartan</vt:lpstr>
      <vt:lpstr>Helvetica Neue</vt:lpstr>
      <vt:lpstr>Office Theme</vt:lpstr>
      <vt:lpstr>PowerPoint Presentation</vt:lpstr>
      <vt:lpstr>Modified SmartDesign</vt:lpstr>
      <vt:lpstr>Step 1: Enable additional APB Slaves</vt:lpstr>
      <vt:lpstr>Step 2: Add and Configure CoreGPIO</vt:lpstr>
      <vt:lpstr>Step 3: Configure CoreGPIO Pins</vt:lpstr>
      <vt:lpstr>Step 3: Add 2 Output Ports</vt:lpstr>
      <vt:lpstr>Step 4: Make Connections</vt:lpstr>
      <vt:lpstr>Project Settings (Optional)</vt:lpstr>
      <vt:lpstr>Step 5: Verify and Synthesize</vt:lpstr>
      <vt:lpstr>Step 6: Pin Assignments</vt:lpstr>
      <vt:lpstr>Step 7: Generate and Run the Design</vt:lpstr>
      <vt:lpstr>Step 8: Modify the Code on SoftConsole</vt:lpstr>
      <vt:lpstr>Step 9: Add Drivers (not needed for now)</vt:lpstr>
      <vt:lpstr>Understanding xTaskCreate</vt:lpstr>
      <vt:lpstr>Step 10: Build and Debug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the Demo Project</dc:title>
  <dc:creator>Chee Vang</dc:creator>
  <cp:lastModifiedBy>Chee Vang</cp:lastModifiedBy>
  <cp:revision>71</cp:revision>
  <dcterms:created xsi:type="dcterms:W3CDTF">2020-05-02T21:07:29Z</dcterms:created>
  <dcterms:modified xsi:type="dcterms:W3CDTF">2020-11-06T04:50:16Z</dcterms:modified>
</cp:coreProperties>
</file>