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5"/>
  </p:notesMasterIdLst>
  <p:sldIdLst>
    <p:sldId id="278" r:id="rId2"/>
    <p:sldId id="259" r:id="rId3"/>
    <p:sldId id="260" r:id="rId4"/>
    <p:sldId id="261" r:id="rId5"/>
    <p:sldId id="263" r:id="rId6"/>
    <p:sldId id="264" r:id="rId7"/>
    <p:sldId id="265" r:id="rId8"/>
    <p:sldId id="258" r:id="rId9"/>
    <p:sldId id="266" r:id="rId10"/>
    <p:sldId id="268" r:id="rId11"/>
    <p:sldId id="271" r:id="rId12"/>
    <p:sldId id="273" r:id="rId13"/>
    <p:sldId id="276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Spartan" panose="020B0604020202020204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i/p8FhM34LdmEqbnljuLJ9nhu9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8AF040-FA92-44A5-8465-83DAB80C1B93}">
  <a:tblStyle styleId="{E58AF040-FA92-44A5-8465-83DAB80C1B9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9F0"/>
          </a:solidFill>
        </a:fill>
      </a:tcStyle>
    </a:wholeTbl>
    <a:band1H>
      <a:tcTxStyle/>
      <a:tcStyle>
        <a:tcBdr/>
        <a:fill>
          <a:solidFill>
            <a:srgbClr val="CAD0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0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09E7-99E8-493E-B1DD-9E3344ED2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7E0B6-2464-4EB4-8F24-1C7912762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4C95-45B6-45DC-952A-5A7AB947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A0E14-C5CD-488C-B7F7-EC7B1D85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B8CF-3E50-4525-A4C7-02C6E2D7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1EFA-EC2D-4E72-B348-E6BEC44C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A5790-FECA-43B3-9895-FCFB0B3A8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659C-AEC7-419F-8D8D-E033D065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B204-91B7-4479-8574-062A40C8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FA91-EAB5-4AA6-A92E-F314F705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031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39B57-0FDA-48AC-B49E-B337718E8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CDEBC-52F8-4FA2-B1AC-3635A8AE4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8133-E1A4-47D4-9140-5A9E62A3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15FAA-2CCF-4094-9A1A-345D9598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ACF2-1100-4E2A-9424-4B6DD7AB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129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One Column - One-Line Headline">
  <p:cSld name="White One Column - One-Line Headlin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3"/>
          <p:cNvSpPr txBox="1">
            <a:spLocks noGrp="1"/>
          </p:cNvSpPr>
          <p:nvPr>
            <p:ph type="title"/>
          </p:nvPr>
        </p:nvSpPr>
        <p:spPr>
          <a:xfrm>
            <a:off x="838200" y="1204367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part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ftr" idx="11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ldNum" idx="12"/>
          </p:nvPr>
        </p:nvSpPr>
        <p:spPr>
          <a:xfrm>
            <a:off x="457200" y="6217920"/>
            <a:ext cx="6315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body" idx="1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2"/>
          </p:nvPr>
        </p:nvSpPr>
        <p:spPr>
          <a:xfrm>
            <a:off x="838200" y="2117332"/>
            <a:ext cx="10515600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3" descr="SJSU Primary Mark" title="SJSU Primary Mark"/>
          <p:cNvSpPr txBox="1">
            <a:spLocks noGrp="1"/>
          </p:cNvSpPr>
          <p:nvPr>
            <p:ph type="body" idx="3"/>
          </p:nvPr>
        </p:nvSpPr>
        <p:spPr>
          <a:xfrm>
            <a:off x="9144000" y="6217920"/>
            <a:ext cx="2350008" cy="43891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797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Two Column - One-Line Headline">
  <p:cSld name="White Two Column - One-Line Headlin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838200" y="1204367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part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457200" y="6217920"/>
            <a:ext cx="6315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2"/>
          </p:nvPr>
        </p:nvSpPr>
        <p:spPr>
          <a:xfrm>
            <a:off x="838200" y="2117332"/>
            <a:ext cx="10515600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3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4" descr="SJSU Primary Mark" title="SJSU Primary Mark"/>
          <p:cNvSpPr txBox="1">
            <a:spLocks noGrp="1"/>
          </p:cNvSpPr>
          <p:nvPr>
            <p:ph type="body" idx="4"/>
          </p:nvPr>
        </p:nvSpPr>
        <p:spPr>
          <a:xfrm>
            <a:off x="9144000" y="6217920"/>
            <a:ext cx="2350008" cy="43891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88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AF0D-8A83-4160-BD36-149A0999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D926-6126-4822-B8D0-97C6F55AB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DF399-87E3-4BED-8875-20CC5944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8249-E18E-44DE-B4C5-F4B2D072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952E-9496-4664-9F3A-A82DF946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50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6685-BCC5-4550-B002-86916BA9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C6EC-B85E-480E-B31A-9EA05267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CA12D-383D-4CA8-A9BF-D4C2DB92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CA7EF-7296-451A-B133-4FC3F3EF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E31D-3B6C-4FD7-8BF9-6EC9B5F2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12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5E94-F0E2-479C-8184-450E2B3D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9728-578D-4C12-B704-D9BD5D4E7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931BF-A6DA-407A-B349-68A3C7A8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14E14-ADFC-4BF2-9755-68E9CDDC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60E4-C386-4A46-BB65-2CE0072F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00EB0-6B52-4029-84A2-BDFE143D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223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B2A4-1E46-4856-9EC3-5F44BF5E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D5217-0536-4548-8766-86C271B98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50011-33C7-4F5F-9EF0-33D160EAA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1264B-3573-426B-9E24-CFA2AFA7A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66A16-AFC4-4D0D-99A1-39F13C25A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C8C01-991B-42C3-AF05-8484BC04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3ED7E-E00E-4A18-B9D2-CC98412B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B3E18-1FAC-44C9-8B2C-70699431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55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3CB8-BF9A-49DD-B059-37105C00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246D7-6FA1-4C69-B776-B1AD5168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149BB-FD6C-4848-AD4F-C284B667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3CD90-CDAD-433D-87A2-25D4CC3C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210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67D91-DB98-4EE4-B8CF-51FE89E8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FD5EC-A373-41E7-88CF-7D472E33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62AB3-FCA1-48C7-B076-783E071D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721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5714-D89D-443C-8EA3-C6CBFA9A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63A6-DA27-401E-8ADA-19A9B1886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B68DF-E353-449C-8B05-35848A6D1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5956B-4513-4382-8245-764307FB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3465-192B-4497-8B25-6893AAF4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F23A5-8ED8-49CA-B6BC-F291E716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93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E47B-B3CE-44E6-8FFA-69CEBBE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523A4-FDB5-402D-B224-DF8CEDB44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8B6DF-6AD5-4573-B848-A9C1825EC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81306-B9CB-4FFD-9D47-1CF6BF0F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CE2D3-4B24-4B49-9463-E036BFDF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C92E3-91AE-4B69-828C-EE3673F6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42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76687-0440-4762-9E3A-F9A1A1F9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9FB22-96B3-4C55-9542-BFFC844D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848AF-8C1D-44C8-A036-DB2002DC0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8041E-51F5-4CD5-BF39-2FB520184EB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2D8AC-2061-4165-AC63-1B51166BA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F7515-FE54-403E-A728-73967F0A6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3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a.li@sjsu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hee.vang02@sjsu.edu" TargetMode="External"/><Relationship Id="rId4" Type="http://schemas.openxmlformats.org/officeDocument/2006/relationships/hyperlink" Target="mailto:aneemineshkumar.dudhia@sjs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A5F6238-2D9D-401E-9D48-A43DD8B0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6" y="323737"/>
            <a:ext cx="3723420" cy="698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62A15-2CAD-4283-B51C-B6B9B0613A60}"/>
              </a:ext>
            </a:extLst>
          </p:cNvPr>
          <p:cNvSpPr txBox="1"/>
          <p:nvPr/>
        </p:nvSpPr>
        <p:spPr>
          <a:xfrm>
            <a:off x="772412" y="1249491"/>
            <a:ext cx="107001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RISC-V FPGA for Computer Vision Applications</a:t>
            </a:r>
          </a:p>
          <a:p>
            <a:pPr algn="ctr"/>
            <a:r>
              <a:rPr lang="en-US" sz="3200" dirty="0">
                <a:latin typeface="+mj-lt"/>
              </a:rPr>
              <a:t>Tutorial 5: IO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C951-7917-4560-8C35-A3132F36E89B}"/>
              </a:ext>
            </a:extLst>
          </p:cNvPr>
          <p:cNvSpPr txBox="1"/>
          <p:nvPr/>
        </p:nvSpPr>
        <p:spPr>
          <a:xfrm>
            <a:off x="772412" y="5650157"/>
            <a:ext cx="1070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Advisor:</a:t>
            </a:r>
          </a:p>
          <a:p>
            <a:pPr algn="ctr"/>
            <a:r>
              <a:rPr lang="en-US" sz="1400" dirty="0"/>
              <a:t>Professor Harry Li, Ph. D.</a:t>
            </a:r>
            <a:r>
              <a:rPr lang="en-US" sz="1400" baseline="30000" dirty="0">
                <a:hlinkClick r:id="rId3"/>
              </a:rPr>
              <a:t>[3]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B13EE-27EA-4CAF-A075-C3EE7442314E}"/>
              </a:ext>
            </a:extLst>
          </p:cNvPr>
          <p:cNvSpPr txBox="1"/>
          <p:nvPr/>
        </p:nvSpPr>
        <p:spPr>
          <a:xfrm>
            <a:off x="772412" y="3112988"/>
            <a:ext cx="107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 297A/B</a:t>
            </a:r>
          </a:p>
          <a:p>
            <a:pPr algn="ctr"/>
            <a:r>
              <a:rPr lang="en-US" dirty="0"/>
              <a:t>Wednesday, February 17,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46EBB-FADD-4E80-9259-6E51DC19FF9D}"/>
              </a:ext>
            </a:extLst>
          </p:cNvPr>
          <p:cNvSpPr txBox="1"/>
          <p:nvPr/>
        </p:nvSpPr>
        <p:spPr>
          <a:xfrm>
            <a:off x="772412" y="4576377"/>
            <a:ext cx="10700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Project Members:</a:t>
            </a:r>
          </a:p>
          <a:p>
            <a:pPr algn="ctr"/>
            <a:r>
              <a:rPr lang="en-US" sz="1400" dirty="0" err="1"/>
              <a:t>Anee</a:t>
            </a:r>
            <a:r>
              <a:rPr lang="en-US" sz="1400" dirty="0"/>
              <a:t> </a:t>
            </a:r>
            <a:r>
              <a:rPr lang="en-US" sz="1400" dirty="0" err="1"/>
              <a:t>Mineshkumar</a:t>
            </a:r>
            <a:r>
              <a:rPr lang="en-US" sz="1400" dirty="0"/>
              <a:t> </a:t>
            </a:r>
            <a:r>
              <a:rPr lang="en-US" sz="1400" dirty="0" err="1"/>
              <a:t>Dubhia</a:t>
            </a:r>
            <a:r>
              <a:rPr lang="en-US" sz="1400" baseline="30000" dirty="0">
                <a:hlinkClick r:id="rId4"/>
              </a:rPr>
              <a:t>[1]</a:t>
            </a:r>
            <a:r>
              <a:rPr lang="en-US" sz="1400" baseline="30000" dirty="0"/>
              <a:t> </a:t>
            </a:r>
          </a:p>
          <a:p>
            <a:pPr algn="ctr"/>
            <a:r>
              <a:rPr lang="en-US" sz="1400" dirty="0"/>
              <a:t>Chee Vang</a:t>
            </a:r>
            <a:r>
              <a:rPr lang="en-US" sz="1400" baseline="30000" dirty="0">
                <a:hlinkClick r:id="rId5"/>
              </a:rPr>
              <a:t>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859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6: Pin Assignments</a:t>
            </a:r>
            <a:endParaRPr dirty="0"/>
          </a:p>
        </p:txBody>
      </p:sp>
      <p:sp>
        <p:nvSpPr>
          <p:cNvPr id="217" name="Google Shape;217;p13"/>
          <p:cNvSpPr txBox="1"/>
          <p:nvPr/>
        </p:nvSpPr>
        <p:spPr>
          <a:xfrm>
            <a:off x="844110" y="4868977"/>
            <a:ext cx="6474518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663" marR="0" lvl="0" indent="-347663" algn="l" rtl="0"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Double-click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Constraints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Flow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 Manager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with I/O Editor </a:t>
            </a: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the pins described in Table 1 in the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Editor</a:t>
            </a: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close the window</a:t>
            </a: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8E25CA-AD08-43DC-9028-92FF10B71EDE}"/>
              </a:ext>
            </a:extLst>
          </p:cNvPr>
          <p:cNvGrpSpPr/>
          <p:nvPr/>
        </p:nvGrpSpPr>
        <p:grpSpPr>
          <a:xfrm>
            <a:off x="1944931" y="1463228"/>
            <a:ext cx="2923077" cy="1241560"/>
            <a:chOff x="2519578" y="2028366"/>
            <a:chExt cx="2923077" cy="1241560"/>
          </a:xfrm>
        </p:grpSpPr>
        <p:pic>
          <p:nvPicPr>
            <p:cNvPr id="218" name="Google Shape;218;p13"/>
            <p:cNvPicPr preferRelativeResize="0"/>
            <p:nvPr/>
          </p:nvPicPr>
          <p:blipFill rotWithShape="1">
            <a:blip r:embed="rId3">
              <a:alphaModFix/>
            </a:blip>
            <a:srcRect l="2451" t="46032" r="41412" b="36635"/>
            <a:stretch/>
          </p:blipFill>
          <p:spPr>
            <a:xfrm>
              <a:off x="2519578" y="2028366"/>
              <a:ext cx="2923077" cy="9891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13"/>
            <p:cNvSpPr/>
            <p:nvPr/>
          </p:nvSpPr>
          <p:spPr>
            <a:xfrm>
              <a:off x="2563796" y="2120002"/>
              <a:ext cx="2265206" cy="251447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3"/>
            <p:cNvSpPr txBox="1"/>
            <p:nvPr/>
          </p:nvSpPr>
          <p:spPr>
            <a:xfrm>
              <a:off x="4773124" y="2320418"/>
              <a:ext cx="464198" cy="2803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dirty="0"/>
            </a:p>
          </p:txBody>
        </p:sp>
        <p:sp>
          <p:nvSpPr>
            <p:cNvPr id="226" name="Google Shape;226;p13"/>
            <p:cNvSpPr txBox="1"/>
            <p:nvPr/>
          </p:nvSpPr>
          <p:spPr>
            <a:xfrm>
              <a:off x="2695315" y="3023705"/>
              <a:ext cx="25925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21. Manage Constraints in Design Flow</a:t>
              </a:r>
              <a:endParaRPr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D8E93F-EFE9-449E-ACB4-F3E1084D533C}"/>
              </a:ext>
            </a:extLst>
          </p:cNvPr>
          <p:cNvGrpSpPr/>
          <p:nvPr/>
        </p:nvGrpSpPr>
        <p:grpSpPr>
          <a:xfrm>
            <a:off x="1519552" y="2866711"/>
            <a:ext cx="3997128" cy="1881632"/>
            <a:chOff x="1257940" y="3840491"/>
            <a:chExt cx="3997128" cy="1881632"/>
          </a:xfrm>
        </p:grpSpPr>
        <p:pic>
          <p:nvPicPr>
            <p:cNvPr id="219" name="Google Shape;219;p13"/>
            <p:cNvPicPr preferRelativeResize="0"/>
            <p:nvPr/>
          </p:nvPicPr>
          <p:blipFill rotWithShape="1">
            <a:blip r:embed="rId4">
              <a:alphaModFix/>
            </a:blip>
            <a:srcRect l="803" r="18097" b="7389"/>
            <a:stretch/>
          </p:blipFill>
          <p:spPr>
            <a:xfrm>
              <a:off x="1257940" y="3840491"/>
              <a:ext cx="3806516" cy="1635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13"/>
            <p:cNvSpPr/>
            <p:nvPr/>
          </p:nvSpPr>
          <p:spPr>
            <a:xfrm>
              <a:off x="3511737" y="4519569"/>
              <a:ext cx="648720" cy="244474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 txBox="1"/>
            <p:nvPr/>
          </p:nvSpPr>
          <p:spPr>
            <a:xfrm>
              <a:off x="3924556" y="4287477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dirty="0"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3642038" y="4764043"/>
              <a:ext cx="1088899" cy="232092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3"/>
            <p:cNvSpPr txBox="1"/>
            <p:nvPr/>
          </p:nvSpPr>
          <p:spPr>
            <a:xfrm>
              <a:off x="4783267" y="4741589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dirty="0"/>
            </a:p>
          </p:txBody>
        </p:sp>
        <p:sp>
          <p:nvSpPr>
            <p:cNvPr id="227" name="Google Shape;227;p13"/>
            <p:cNvSpPr txBox="1"/>
            <p:nvPr/>
          </p:nvSpPr>
          <p:spPr>
            <a:xfrm>
              <a:off x="1257941" y="5475942"/>
              <a:ext cx="3806516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22. Opening I/O Editor in Constraint Manager</a:t>
              </a:r>
              <a:endParaRPr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ACE473-1513-4008-913F-86BF40EC53EA}"/>
              </a:ext>
            </a:extLst>
          </p:cNvPr>
          <p:cNvGrpSpPr/>
          <p:nvPr/>
        </p:nvGrpSpPr>
        <p:grpSpPr>
          <a:xfrm>
            <a:off x="7384095" y="5301072"/>
            <a:ext cx="4178808" cy="1407848"/>
            <a:chOff x="7267981" y="4992952"/>
            <a:chExt cx="4178808" cy="1407848"/>
          </a:xfrm>
        </p:grpSpPr>
        <p:graphicFrame>
          <p:nvGraphicFramePr>
            <p:cNvPr id="5" name="Google Shape;240;p14">
              <a:extLst>
                <a:ext uri="{FF2B5EF4-FFF2-40B4-BE49-F238E27FC236}">
                  <a16:creationId xmlns:a16="http://schemas.microsoft.com/office/drawing/2014/main" id="{7195E083-BC82-47A9-9401-BE2DCF23D40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92174717"/>
                </p:ext>
              </p:extLst>
            </p:nvPr>
          </p:nvGraphicFramePr>
          <p:xfrm>
            <a:off x="7610882" y="5303490"/>
            <a:ext cx="3603800" cy="1097310"/>
          </p:xfrm>
          <a:graphic>
            <a:graphicData uri="http://schemas.openxmlformats.org/drawingml/2006/table">
              <a:tbl>
                <a:tblPr firstRow="1" bandRow="1">
                  <a:noFill/>
                  <a:tableStyleId>{E58AF040-FA92-44A5-8465-83DAB80C1B93}</a:tableStyleId>
                </a:tblPr>
                <a:tblGrid>
                  <a:gridCol w="8533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131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3732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455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u="none" strike="noStrike" cap="none" dirty="0"/>
                          <a:t>Port</a:t>
                        </a:r>
                        <a:endParaRPr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u="none" strike="noStrike" cap="none" dirty="0"/>
                          <a:t>FPGA Pin</a:t>
                        </a:r>
                        <a:endParaRPr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u="none" strike="noStrike" cap="none"/>
                          <a:t>Pin Name</a:t>
                        </a:r>
                        <a:endParaRPr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455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u="none" strike="noStrike" cap="none" dirty="0"/>
                          <a:t>led</a:t>
                        </a:r>
                        <a:endParaRPr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u="none" strike="noStrike" cap="none" dirty="0"/>
                          <a:t>P9</a:t>
                        </a:r>
                        <a:endParaRPr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u="none" strike="noStrike" cap="none"/>
                          <a:t>D7</a:t>
                        </a:r>
                        <a:endParaRPr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455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u="none" strike="noStrike" cap="none" dirty="0"/>
                          <a:t>switch</a:t>
                        </a:r>
                        <a:endParaRPr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u="none" strike="noStrike" cap="none" dirty="0"/>
                          <a:t>M9</a:t>
                        </a:r>
                        <a:endParaRPr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u="none" strike="noStrike" cap="none" dirty="0"/>
                          <a:t>D8</a:t>
                        </a:r>
                        <a:endParaRPr dirty="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6" name="Google Shape;242;p14">
              <a:extLst>
                <a:ext uri="{FF2B5EF4-FFF2-40B4-BE49-F238E27FC236}">
                  <a16:creationId xmlns:a16="http://schemas.microsoft.com/office/drawing/2014/main" id="{7D9E4213-CD4E-4E87-A25C-41A6BC9B2A20}"/>
                </a:ext>
              </a:extLst>
            </p:cNvPr>
            <p:cNvSpPr txBox="1"/>
            <p:nvPr/>
          </p:nvSpPr>
          <p:spPr>
            <a:xfrm>
              <a:off x="7267981" y="4992952"/>
              <a:ext cx="41788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Table 1. Output ports with corresponding FPGA pin number and pin name</a:t>
              </a: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0D8385-06E7-4703-B275-7645F3146A32}"/>
              </a:ext>
            </a:extLst>
          </p:cNvPr>
          <p:cNvGrpSpPr/>
          <p:nvPr/>
        </p:nvGrpSpPr>
        <p:grpSpPr>
          <a:xfrm>
            <a:off x="6507411" y="536863"/>
            <a:ext cx="5122814" cy="4619076"/>
            <a:chOff x="6507411" y="536863"/>
            <a:chExt cx="5122814" cy="461907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B5A940C-2AE6-4B12-A9E7-EADA6E1C6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9470" y="574241"/>
              <a:ext cx="4780755" cy="4311217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CD6F3FB-B907-48D6-B366-B1306170F2B5}"/>
                </a:ext>
              </a:extLst>
            </p:cNvPr>
            <p:cNvGrpSpPr/>
            <p:nvPr/>
          </p:nvGrpSpPr>
          <p:grpSpPr>
            <a:xfrm>
              <a:off x="6507411" y="4609844"/>
              <a:ext cx="5029194" cy="546095"/>
              <a:chOff x="1608510" y="5581775"/>
              <a:chExt cx="5029194" cy="546095"/>
            </a:xfrm>
          </p:grpSpPr>
          <p:sp>
            <p:nvSpPr>
              <p:cNvPr id="21" name="Google Shape;235;p14">
                <a:extLst>
                  <a:ext uri="{FF2B5EF4-FFF2-40B4-BE49-F238E27FC236}">
                    <a16:creationId xmlns:a16="http://schemas.microsoft.com/office/drawing/2014/main" id="{A9D67CCE-3D37-4BC7-9C2F-9AD60AB2A557}"/>
                  </a:ext>
                </a:extLst>
              </p:cNvPr>
              <p:cNvSpPr/>
              <p:nvPr/>
            </p:nvSpPr>
            <p:spPr>
              <a:xfrm>
                <a:off x="1950568" y="5585556"/>
                <a:ext cx="4199531" cy="231776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8;p14">
                <a:extLst>
                  <a:ext uri="{FF2B5EF4-FFF2-40B4-BE49-F238E27FC236}">
                    <a16:creationId xmlns:a16="http://schemas.microsoft.com/office/drawing/2014/main" id="{E7526BC0-0D11-4213-B789-9FDC8A30B854}"/>
                  </a:ext>
                </a:extLst>
              </p:cNvPr>
              <p:cNvSpPr txBox="1"/>
              <p:nvPr/>
            </p:nvSpPr>
            <p:spPr>
              <a:xfrm>
                <a:off x="1608510" y="5581775"/>
                <a:ext cx="47180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dirty="0"/>
              </a:p>
            </p:txBody>
          </p:sp>
          <p:sp>
            <p:nvSpPr>
              <p:cNvPr id="25" name="Google Shape;241;p14">
                <a:extLst>
                  <a:ext uri="{FF2B5EF4-FFF2-40B4-BE49-F238E27FC236}">
                    <a16:creationId xmlns:a16="http://schemas.microsoft.com/office/drawing/2014/main" id="{305D02D2-4A9F-4890-87A1-B1A5DE863736}"/>
                  </a:ext>
                </a:extLst>
              </p:cNvPr>
              <p:cNvSpPr txBox="1"/>
              <p:nvPr/>
            </p:nvSpPr>
            <p:spPr>
              <a:xfrm>
                <a:off x="2294303" y="5881649"/>
                <a:ext cx="434340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Fig. 23. List of ports in the design, including the two new output ports created</a:t>
                </a:r>
                <a:endParaRPr dirty="0"/>
              </a:p>
            </p:txBody>
          </p:sp>
        </p:grpSp>
        <p:sp>
          <p:nvSpPr>
            <p:cNvPr id="32" name="Google Shape;235;p14">
              <a:extLst>
                <a:ext uri="{FF2B5EF4-FFF2-40B4-BE49-F238E27FC236}">
                  <a16:creationId xmlns:a16="http://schemas.microsoft.com/office/drawing/2014/main" id="{B487251D-F6C3-4C21-AC4C-3A3F4D69E2AB}"/>
                </a:ext>
              </a:extLst>
            </p:cNvPr>
            <p:cNvSpPr/>
            <p:nvPr/>
          </p:nvSpPr>
          <p:spPr>
            <a:xfrm>
              <a:off x="6849469" y="1180927"/>
              <a:ext cx="4199531" cy="23177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38;p14">
              <a:extLst>
                <a:ext uri="{FF2B5EF4-FFF2-40B4-BE49-F238E27FC236}">
                  <a16:creationId xmlns:a16="http://schemas.microsoft.com/office/drawing/2014/main" id="{7BCA5FCA-0003-4054-A20B-978EB1353075}"/>
                </a:ext>
              </a:extLst>
            </p:cNvPr>
            <p:cNvSpPr txBox="1"/>
            <p:nvPr/>
          </p:nvSpPr>
          <p:spPr>
            <a:xfrm>
              <a:off x="6507411" y="1177146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dirty="0"/>
            </a:p>
          </p:txBody>
        </p:sp>
        <p:sp>
          <p:nvSpPr>
            <p:cNvPr id="34" name="Google Shape;235;p14">
              <a:extLst>
                <a:ext uri="{FF2B5EF4-FFF2-40B4-BE49-F238E27FC236}">
                  <a16:creationId xmlns:a16="http://schemas.microsoft.com/office/drawing/2014/main" id="{A4E82A83-B73B-489C-8118-907991630CAA}"/>
                </a:ext>
              </a:extLst>
            </p:cNvPr>
            <p:cNvSpPr/>
            <p:nvPr/>
          </p:nvSpPr>
          <p:spPr>
            <a:xfrm>
              <a:off x="6849469" y="536863"/>
              <a:ext cx="408581" cy="312992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38;p14">
              <a:extLst>
                <a:ext uri="{FF2B5EF4-FFF2-40B4-BE49-F238E27FC236}">
                  <a16:creationId xmlns:a16="http://schemas.microsoft.com/office/drawing/2014/main" id="{1858D572-D84C-4054-8BB5-17B71417C6E5}"/>
                </a:ext>
              </a:extLst>
            </p:cNvPr>
            <p:cNvSpPr txBox="1"/>
            <p:nvPr/>
          </p:nvSpPr>
          <p:spPr>
            <a:xfrm>
              <a:off x="6604087" y="572856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838198" y="457200"/>
            <a:ext cx="11259143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7: Generate and Run the Design</a:t>
            </a:r>
            <a:endParaRPr dirty="0"/>
          </a:p>
        </p:txBody>
      </p:sp>
      <p:sp>
        <p:nvSpPr>
          <p:cNvPr id="261" name="Google Shape;261;p16"/>
          <p:cNvSpPr txBox="1">
            <a:spLocks noGrp="1"/>
          </p:cNvSpPr>
          <p:nvPr>
            <p:ph type="body" idx="2"/>
          </p:nvPr>
        </p:nvSpPr>
        <p:spPr>
          <a:xfrm>
            <a:off x="6170313" y="1464177"/>
            <a:ext cx="5207920" cy="473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Memory Map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 Flow</a:t>
            </a:r>
            <a:endParaRPr lang="en-US" sz="2000" b="1" dirty="0">
              <a:ea typeface="Calibri"/>
              <a:cs typeface="Calibri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CoreGPIO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at the bottom of the generated datasheet</a:t>
            </a:r>
            <a:endParaRPr lang="en-US" sz="20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Double click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Generate Bitstream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Connect to FPGA board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Double click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Run PROGRAM Action</a:t>
            </a:r>
            <a:endParaRPr sz="2000" dirty="0">
              <a:solidFill>
                <a:schemeClr val="tx1"/>
              </a:solidFill>
              <a:latin typeface="+mn-lt"/>
            </a:endParaRPr>
          </a:p>
          <a:p>
            <a:pPr marL="9144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If the program is running on SoftConsole, terminate it before clicking on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Run PROGRAM Action</a:t>
            </a:r>
            <a:endParaRPr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19CABD-49FA-405E-A901-8E062DAD4BA0}"/>
              </a:ext>
            </a:extLst>
          </p:cNvPr>
          <p:cNvGrpSpPr/>
          <p:nvPr/>
        </p:nvGrpSpPr>
        <p:grpSpPr>
          <a:xfrm>
            <a:off x="6753324" y="4639369"/>
            <a:ext cx="3966064" cy="1096556"/>
            <a:chOff x="1965458" y="3358133"/>
            <a:chExt cx="3966064" cy="1096556"/>
          </a:xfrm>
        </p:grpSpPr>
        <p:pic>
          <p:nvPicPr>
            <p:cNvPr id="11" name="Google Shape;267;p16">
              <a:extLst>
                <a:ext uri="{FF2B5EF4-FFF2-40B4-BE49-F238E27FC236}">
                  <a16:creationId xmlns:a16="http://schemas.microsoft.com/office/drawing/2014/main" id="{E3F22612-28A0-41A7-9384-96BF0FB476D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65458" y="3358133"/>
              <a:ext cx="3849292" cy="79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C1BA239-C067-4F6E-B1EF-5654B15D0D4F}"/>
                </a:ext>
              </a:extLst>
            </p:cNvPr>
            <p:cNvGrpSpPr/>
            <p:nvPr/>
          </p:nvGrpSpPr>
          <p:grpSpPr>
            <a:xfrm>
              <a:off x="2149132" y="3532184"/>
              <a:ext cx="3782390" cy="922505"/>
              <a:chOff x="691177" y="3158574"/>
              <a:chExt cx="3782390" cy="92250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1DC8B51-3D89-48F6-9A05-C1DE9C0985B3}"/>
                  </a:ext>
                </a:extLst>
              </p:cNvPr>
              <p:cNvGrpSpPr/>
              <p:nvPr/>
            </p:nvGrpSpPr>
            <p:grpSpPr>
              <a:xfrm>
                <a:off x="1740099" y="3158574"/>
                <a:ext cx="2304377" cy="615546"/>
                <a:chOff x="1740099" y="3158574"/>
                <a:chExt cx="2304377" cy="615546"/>
              </a:xfrm>
            </p:grpSpPr>
            <p:sp>
              <p:nvSpPr>
                <p:cNvPr id="263" name="Google Shape;263;p16"/>
                <p:cNvSpPr/>
                <p:nvPr/>
              </p:nvSpPr>
              <p:spPr>
                <a:xfrm>
                  <a:off x="1740099" y="3158574"/>
                  <a:ext cx="1606351" cy="233749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16"/>
                <p:cNvSpPr/>
                <p:nvPr/>
              </p:nvSpPr>
              <p:spPr>
                <a:xfrm>
                  <a:off x="1740099" y="3540371"/>
                  <a:ext cx="1834951" cy="233749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16"/>
                <p:cNvSpPr txBox="1"/>
                <p:nvPr/>
              </p:nvSpPr>
              <p:spPr>
                <a:xfrm>
                  <a:off x="3338194" y="3162955"/>
                  <a:ext cx="47371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dirty="0"/>
                </a:p>
              </p:txBody>
            </p:sp>
            <p:sp>
              <p:nvSpPr>
                <p:cNvPr id="266" name="Google Shape;266;p16"/>
                <p:cNvSpPr txBox="1"/>
                <p:nvPr/>
              </p:nvSpPr>
              <p:spPr>
                <a:xfrm>
                  <a:off x="3570766" y="3483679"/>
                  <a:ext cx="4737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 dirty="0"/>
                </a:p>
              </p:txBody>
            </p:sp>
          </p:grpSp>
          <p:sp>
            <p:nvSpPr>
              <p:cNvPr id="268" name="Google Shape;268;p16"/>
              <p:cNvSpPr txBox="1"/>
              <p:nvPr/>
            </p:nvSpPr>
            <p:spPr>
              <a:xfrm>
                <a:off x="691177" y="3834898"/>
                <a:ext cx="3782390" cy="246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Fig. 26. Generate </a:t>
                </a:r>
                <a:r>
                  <a:rPr lang="en-US" sz="100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Bistream</a:t>
                </a:r>
                <a:r>
                  <a:rPr lang="en-US" sz="1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Run PROGRAM Action in Design Flow</a:t>
                </a:r>
                <a:endParaRPr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82D43D-21BF-4908-949A-9B6A695B467F}"/>
              </a:ext>
            </a:extLst>
          </p:cNvPr>
          <p:cNvGrpSpPr/>
          <p:nvPr/>
        </p:nvGrpSpPr>
        <p:grpSpPr>
          <a:xfrm>
            <a:off x="1900031" y="1853694"/>
            <a:ext cx="3004014" cy="1977599"/>
            <a:chOff x="1900031" y="1853694"/>
            <a:chExt cx="3004014" cy="197759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969781-4F5A-4E5C-B5E1-22C6C27401BE}"/>
                </a:ext>
              </a:extLst>
            </p:cNvPr>
            <p:cNvGrpSpPr/>
            <p:nvPr/>
          </p:nvGrpSpPr>
          <p:grpSpPr>
            <a:xfrm>
              <a:off x="2323225" y="1853694"/>
              <a:ext cx="2580820" cy="1977599"/>
              <a:chOff x="2425793" y="1390884"/>
              <a:chExt cx="2580820" cy="1977599"/>
            </a:xfrm>
          </p:grpSpPr>
          <p:pic>
            <p:nvPicPr>
              <p:cNvPr id="26" name="Google Shape;249;p15">
                <a:extLst>
                  <a:ext uri="{FF2B5EF4-FFF2-40B4-BE49-F238E27FC236}">
                    <a16:creationId xmlns:a16="http://schemas.microsoft.com/office/drawing/2014/main" id="{FA2B6A23-F45B-4CCF-8806-F64A359AD962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7875" r="6696"/>
              <a:stretch/>
            </p:blipFill>
            <p:spPr>
              <a:xfrm>
                <a:off x="2425793" y="1390884"/>
                <a:ext cx="2580820" cy="16152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" name="Google Shape;250;p15">
                <a:extLst>
                  <a:ext uri="{FF2B5EF4-FFF2-40B4-BE49-F238E27FC236}">
                    <a16:creationId xmlns:a16="http://schemas.microsoft.com/office/drawing/2014/main" id="{81B61B82-45C3-4859-A18E-DE106BCB98AB}"/>
                  </a:ext>
                </a:extLst>
              </p:cNvPr>
              <p:cNvSpPr/>
              <p:nvPr/>
            </p:nvSpPr>
            <p:spPr>
              <a:xfrm>
                <a:off x="2425793" y="2415392"/>
                <a:ext cx="2114546" cy="227855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53;p15">
                <a:extLst>
                  <a:ext uri="{FF2B5EF4-FFF2-40B4-BE49-F238E27FC236}">
                    <a16:creationId xmlns:a16="http://schemas.microsoft.com/office/drawing/2014/main" id="{7B3C6D09-36B1-492C-81BC-B1DC00F78268}"/>
                  </a:ext>
                </a:extLst>
              </p:cNvPr>
              <p:cNvSpPr txBox="1"/>
              <p:nvPr/>
            </p:nvSpPr>
            <p:spPr>
              <a:xfrm>
                <a:off x="2425793" y="3122302"/>
                <a:ext cx="2580820" cy="246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Fig. 24. Generate Memory Map in Design Flow</a:t>
                </a:r>
                <a:endParaRPr dirty="0"/>
              </a:p>
            </p:txBody>
          </p:sp>
        </p:grpSp>
        <p:sp>
          <p:nvSpPr>
            <p:cNvPr id="20" name="Google Shape;265;p16">
              <a:extLst>
                <a:ext uri="{FF2B5EF4-FFF2-40B4-BE49-F238E27FC236}">
                  <a16:creationId xmlns:a16="http://schemas.microsoft.com/office/drawing/2014/main" id="{FE3CD474-D6A0-429D-9E0F-CCEA71E3BB11}"/>
                </a:ext>
              </a:extLst>
            </p:cNvPr>
            <p:cNvSpPr txBox="1"/>
            <p:nvPr/>
          </p:nvSpPr>
          <p:spPr>
            <a:xfrm>
              <a:off x="1900031" y="2853629"/>
              <a:ext cx="4737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D68482-CF78-4820-B168-2F686D41F6F9}"/>
              </a:ext>
            </a:extLst>
          </p:cNvPr>
          <p:cNvGrpSpPr/>
          <p:nvPr/>
        </p:nvGrpSpPr>
        <p:grpSpPr>
          <a:xfrm>
            <a:off x="799430" y="4385018"/>
            <a:ext cx="5409004" cy="1350907"/>
            <a:chOff x="799430" y="4385018"/>
            <a:chExt cx="5409004" cy="13509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4F16B1-D93C-4EFB-AE6A-F578A97A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9430" y="4385018"/>
              <a:ext cx="5409004" cy="1188408"/>
            </a:xfrm>
            <a:prstGeom prst="rect">
              <a:avLst/>
            </a:prstGeom>
          </p:spPr>
        </p:pic>
        <p:sp>
          <p:nvSpPr>
            <p:cNvPr id="24" name="Google Shape;253;p15">
              <a:extLst>
                <a:ext uri="{FF2B5EF4-FFF2-40B4-BE49-F238E27FC236}">
                  <a16:creationId xmlns:a16="http://schemas.microsoft.com/office/drawing/2014/main" id="{8976BBAE-AB36-4209-8808-2FCEC96B3A9F}"/>
                </a:ext>
              </a:extLst>
            </p:cNvPr>
            <p:cNvSpPr txBox="1"/>
            <p:nvPr/>
          </p:nvSpPr>
          <p:spPr>
            <a:xfrm>
              <a:off x="2090088" y="5489744"/>
              <a:ext cx="258082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25. Memory address for GPIO core</a:t>
              </a:r>
              <a:endParaRPr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8: Modify the Code on SoftConsole</a:t>
            </a:r>
            <a:endParaRPr dirty="0"/>
          </a:p>
        </p:txBody>
      </p:sp>
      <p:sp>
        <p:nvSpPr>
          <p:cNvPr id="292" name="Google Shape;292;p18"/>
          <p:cNvSpPr txBox="1"/>
          <p:nvPr/>
        </p:nvSpPr>
        <p:spPr>
          <a:xfrm>
            <a:off x="486522" y="1415253"/>
            <a:ext cx="51906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Modify/Add the code in the red boxes in main</a:t>
            </a: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3E7AE6-6D44-4C89-A077-28C2DD1EEAC5}"/>
              </a:ext>
            </a:extLst>
          </p:cNvPr>
          <p:cNvGrpSpPr/>
          <p:nvPr/>
        </p:nvGrpSpPr>
        <p:grpSpPr>
          <a:xfrm>
            <a:off x="125200" y="3047999"/>
            <a:ext cx="2230456" cy="1495425"/>
            <a:chOff x="125200" y="3047999"/>
            <a:chExt cx="2230456" cy="149542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66AA4CB-9D57-4C44-B20D-1B390BD097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09" t="5034" b="3097"/>
            <a:stretch/>
          </p:blipFill>
          <p:spPr bwMode="auto">
            <a:xfrm>
              <a:off x="201930" y="3047999"/>
              <a:ext cx="2153726" cy="143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Google Shape;172;p9">
              <a:extLst>
                <a:ext uri="{FF2B5EF4-FFF2-40B4-BE49-F238E27FC236}">
                  <a16:creationId xmlns:a16="http://schemas.microsoft.com/office/drawing/2014/main" id="{8E1AEBF2-3E78-44AB-B209-D56CC7165E52}"/>
                </a:ext>
              </a:extLst>
            </p:cNvPr>
            <p:cNvSpPr/>
            <p:nvPr/>
          </p:nvSpPr>
          <p:spPr>
            <a:xfrm>
              <a:off x="125200" y="4191000"/>
              <a:ext cx="1884508" cy="352424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DEB07DA-2F6A-41BD-A914-A190353B7777}"/>
              </a:ext>
            </a:extLst>
          </p:cNvPr>
          <p:cNvGrpSpPr/>
          <p:nvPr/>
        </p:nvGrpSpPr>
        <p:grpSpPr>
          <a:xfrm>
            <a:off x="2366619" y="1882712"/>
            <a:ext cx="5556190" cy="4486275"/>
            <a:chOff x="2272598" y="1914525"/>
            <a:chExt cx="5556190" cy="448627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8319CF92-3490-4F62-BCEF-3CDF192B4B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8" r="1383"/>
            <a:stretch/>
          </p:blipFill>
          <p:spPr bwMode="auto">
            <a:xfrm>
              <a:off x="2272598" y="1914525"/>
              <a:ext cx="5556190" cy="4486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Google Shape;172;p9">
              <a:extLst>
                <a:ext uri="{FF2B5EF4-FFF2-40B4-BE49-F238E27FC236}">
                  <a16:creationId xmlns:a16="http://schemas.microsoft.com/office/drawing/2014/main" id="{5AD0C19C-FE2D-4F5A-B058-9460555E212E}"/>
                </a:ext>
              </a:extLst>
            </p:cNvPr>
            <p:cNvSpPr/>
            <p:nvPr/>
          </p:nvSpPr>
          <p:spPr>
            <a:xfrm>
              <a:off x="2494960" y="2355750"/>
              <a:ext cx="2572339" cy="501749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72;p9">
              <a:extLst>
                <a:ext uri="{FF2B5EF4-FFF2-40B4-BE49-F238E27FC236}">
                  <a16:creationId xmlns:a16="http://schemas.microsoft.com/office/drawing/2014/main" id="{02882B39-14C5-4EFB-B65E-802DA7B6BEAE}"/>
                </a:ext>
              </a:extLst>
            </p:cNvPr>
            <p:cNvSpPr/>
            <p:nvPr/>
          </p:nvSpPr>
          <p:spPr>
            <a:xfrm>
              <a:off x="2720523" y="3933824"/>
              <a:ext cx="3880301" cy="228601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72;p9">
              <a:extLst>
                <a:ext uri="{FF2B5EF4-FFF2-40B4-BE49-F238E27FC236}">
                  <a16:creationId xmlns:a16="http://schemas.microsoft.com/office/drawing/2014/main" id="{A5933EE9-CD97-4458-90CB-E2314AF8CCE4}"/>
                </a:ext>
              </a:extLst>
            </p:cNvPr>
            <p:cNvSpPr/>
            <p:nvPr/>
          </p:nvSpPr>
          <p:spPr>
            <a:xfrm>
              <a:off x="2720522" y="4444482"/>
              <a:ext cx="4994727" cy="702191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B18089F-1631-46D5-9BE9-A504CDD8494B}"/>
              </a:ext>
            </a:extLst>
          </p:cNvPr>
          <p:cNvGrpSpPr/>
          <p:nvPr/>
        </p:nvGrpSpPr>
        <p:grpSpPr>
          <a:xfrm>
            <a:off x="8193654" y="2345756"/>
            <a:ext cx="3898392" cy="2937494"/>
            <a:chOff x="8091678" y="2345706"/>
            <a:chExt cx="3898392" cy="2937494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15340385-7C57-4180-B975-FA7789C04D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1"/>
            <a:stretch/>
          </p:blipFill>
          <p:spPr bwMode="auto">
            <a:xfrm>
              <a:off x="8091678" y="2384424"/>
              <a:ext cx="3898392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Google Shape;172;p9">
              <a:extLst>
                <a:ext uri="{FF2B5EF4-FFF2-40B4-BE49-F238E27FC236}">
                  <a16:creationId xmlns:a16="http://schemas.microsoft.com/office/drawing/2014/main" id="{6BC020EB-A463-406B-B2A1-EA7379F1E1FD}"/>
                </a:ext>
              </a:extLst>
            </p:cNvPr>
            <p:cNvSpPr/>
            <p:nvPr/>
          </p:nvSpPr>
          <p:spPr>
            <a:xfrm>
              <a:off x="8320631" y="2345706"/>
              <a:ext cx="3493997" cy="2937494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10: Build and Debug the Project</a:t>
            </a:r>
            <a:endParaRPr dirty="0"/>
          </a:p>
        </p:txBody>
      </p:sp>
      <p:sp>
        <p:nvSpPr>
          <p:cNvPr id="321" name="Google Shape;321;p20"/>
          <p:cNvSpPr txBox="1"/>
          <p:nvPr/>
        </p:nvSpPr>
        <p:spPr>
          <a:xfrm>
            <a:off x="6835514" y="2838177"/>
            <a:ext cx="465849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4488" marR="0" lvl="0" indent="-344488" algn="l" rtl="0"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the testing circuit to the FPGA specified pins</a:t>
            </a: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project in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Explorer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are no errors, 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to debug perspective and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program</a:t>
            </a:r>
            <a:endParaRPr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DB20B2-9AEF-4D14-A7F6-17198A3F84FE}"/>
              </a:ext>
            </a:extLst>
          </p:cNvPr>
          <p:cNvGrpSpPr/>
          <p:nvPr/>
        </p:nvGrpSpPr>
        <p:grpSpPr>
          <a:xfrm>
            <a:off x="838199" y="1645493"/>
            <a:ext cx="10655809" cy="1089785"/>
            <a:chOff x="838199" y="1645493"/>
            <a:chExt cx="10655809" cy="1089785"/>
          </a:xfrm>
        </p:grpSpPr>
        <p:pic>
          <p:nvPicPr>
            <p:cNvPr id="318" name="Google Shape;318;p20"/>
            <p:cNvPicPr preferRelativeResize="0"/>
            <p:nvPr/>
          </p:nvPicPr>
          <p:blipFill rotWithShape="1">
            <a:blip r:embed="rId3">
              <a:alphaModFix/>
            </a:blip>
            <a:srcRect l="371"/>
            <a:stretch/>
          </p:blipFill>
          <p:spPr>
            <a:xfrm>
              <a:off x="838199" y="1645493"/>
              <a:ext cx="10655809" cy="7568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20"/>
            <p:cNvSpPr/>
            <p:nvPr/>
          </p:nvSpPr>
          <p:spPr>
            <a:xfrm>
              <a:off x="2105331" y="1800225"/>
              <a:ext cx="334883" cy="335425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5635931" y="1800224"/>
              <a:ext cx="334883" cy="335425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0"/>
            <p:cNvSpPr txBox="1"/>
            <p:nvPr/>
          </p:nvSpPr>
          <p:spPr>
            <a:xfrm>
              <a:off x="2105331" y="2130501"/>
              <a:ext cx="4737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dirty="0"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5649971" y="2140444"/>
              <a:ext cx="4737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dirty="0"/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4216221" y="2489057"/>
              <a:ext cx="28675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29. SoftConsole tool bar</a:t>
              </a: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5BE35E7-F530-435C-B68B-BB53563B6A25}"/>
              </a:ext>
            </a:extLst>
          </p:cNvPr>
          <p:cNvGrpSpPr/>
          <p:nvPr/>
        </p:nvGrpSpPr>
        <p:grpSpPr>
          <a:xfrm>
            <a:off x="556271" y="2882857"/>
            <a:ext cx="5943600" cy="3569549"/>
            <a:chOff x="500529" y="2831251"/>
            <a:chExt cx="5943600" cy="3569549"/>
          </a:xfrm>
        </p:grpSpPr>
        <p:sp>
          <p:nvSpPr>
            <p:cNvPr id="7" name="Google Shape;313;p19">
              <a:extLst>
                <a:ext uri="{FF2B5EF4-FFF2-40B4-BE49-F238E27FC236}">
                  <a16:creationId xmlns:a16="http://schemas.microsoft.com/office/drawing/2014/main" id="{84F88788-F6D7-4D06-B82C-1B302FBA138F}"/>
                </a:ext>
              </a:extLst>
            </p:cNvPr>
            <p:cNvSpPr txBox="1"/>
            <p:nvPr/>
          </p:nvSpPr>
          <p:spPr>
            <a:xfrm>
              <a:off x="1559858" y="6154579"/>
              <a:ext cx="3824941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28. Circuit to test the two GPIO added to demo project</a:t>
              </a:r>
              <a:endParaRPr dirty="0"/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AB84C597-C08D-4379-A294-C1AED80C47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29" y="2831251"/>
              <a:ext cx="5943600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1012714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1: Enable additional APB Slaves</a:t>
            </a:r>
            <a:endParaRPr dirty="0"/>
          </a:p>
        </p:txBody>
      </p:sp>
      <p:sp>
        <p:nvSpPr>
          <p:cNvPr id="82" name="Google Shape;82;p4"/>
          <p:cNvSpPr txBox="1"/>
          <p:nvPr/>
        </p:nvSpPr>
        <p:spPr>
          <a:xfrm>
            <a:off x="4577672" y="1451429"/>
            <a:ext cx="681723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ouble click on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APB3_Bus_0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Module in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SmartDesign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Slot 2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increase number of APB slaves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APB3_Bus_0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choose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Component</a:t>
            </a:r>
            <a:endParaRPr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3EF5B5-2EAC-4B81-A293-3CE944CE1CBA}"/>
              </a:ext>
            </a:extLst>
          </p:cNvPr>
          <p:cNvGrpSpPr/>
          <p:nvPr/>
        </p:nvGrpSpPr>
        <p:grpSpPr>
          <a:xfrm>
            <a:off x="6611021" y="2961365"/>
            <a:ext cx="2738161" cy="2445206"/>
            <a:chOff x="6524728" y="3244895"/>
            <a:chExt cx="2738161" cy="2445206"/>
          </a:xfrm>
        </p:grpSpPr>
        <p:pic>
          <p:nvPicPr>
            <p:cNvPr id="81" name="Google Shape;81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24728" y="3320932"/>
              <a:ext cx="2738161" cy="1925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4"/>
            <p:cNvSpPr txBox="1"/>
            <p:nvPr/>
          </p:nvSpPr>
          <p:spPr>
            <a:xfrm>
              <a:off x="6524728" y="3244895"/>
              <a:ext cx="20231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is now 3 APB slaves.</a:t>
              </a:r>
              <a:endParaRPr dirty="0"/>
            </a:p>
          </p:txBody>
        </p:sp>
        <p:sp>
          <p:nvSpPr>
            <p:cNvPr id="84" name="Google Shape;84;p4"/>
            <p:cNvSpPr/>
            <p:nvPr/>
          </p:nvSpPr>
          <p:spPr>
            <a:xfrm rot="781766">
              <a:off x="7865118" y="3372631"/>
              <a:ext cx="874183" cy="1105590"/>
            </a:xfrm>
            <a:prstGeom prst="arc">
              <a:avLst>
                <a:gd name="adj1" fmla="val 16200000"/>
                <a:gd name="adj2" fmla="val 301817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 txBox="1"/>
            <p:nvPr/>
          </p:nvSpPr>
          <p:spPr>
            <a:xfrm>
              <a:off x="6718544" y="5443880"/>
              <a:ext cx="23626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3. Modified APB3_BUS_0</a:t>
              </a:r>
              <a:endParaRPr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30D2079-4A5C-4F3C-9973-A3D8D42EB434}"/>
              </a:ext>
            </a:extLst>
          </p:cNvPr>
          <p:cNvSpPr txBox="1"/>
          <p:nvPr/>
        </p:nvSpPr>
        <p:spPr>
          <a:xfrm>
            <a:off x="4671931" y="5763592"/>
            <a:ext cx="388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Why? Because some IP cores are interfaced through APB in Libero SoC IDE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7C79BD-42F9-442C-8A69-407DF7CE1048}"/>
              </a:ext>
            </a:extLst>
          </p:cNvPr>
          <p:cNvGrpSpPr/>
          <p:nvPr/>
        </p:nvGrpSpPr>
        <p:grpSpPr>
          <a:xfrm>
            <a:off x="494109" y="1451429"/>
            <a:ext cx="4083563" cy="5205403"/>
            <a:chOff x="494109" y="1451429"/>
            <a:chExt cx="4083563" cy="52054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7922FF-523A-4363-9374-468D3A6E61CE}"/>
                </a:ext>
              </a:extLst>
            </p:cNvPr>
            <p:cNvGrpSpPr/>
            <p:nvPr/>
          </p:nvGrpSpPr>
          <p:grpSpPr>
            <a:xfrm>
              <a:off x="494109" y="1451429"/>
              <a:ext cx="4083563" cy="5205403"/>
              <a:chOff x="494109" y="1451429"/>
              <a:chExt cx="4083563" cy="5205403"/>
            </a:xfrm>
          </p:grpSpPr>
          <p:pic>
            <p:nvPicPr>
              <p:cNvPr id="79" name="Google Shape;79;p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38200" y="1451429"/>
                <a:ext cx="3373700" cy="49493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" name="Google Shape;80;p4"/>
              <p:cNvSpPr/>
              <p:nvPr/>
            </p:nvSpPr>
            <p:spPr>
              <a:xfrm>
                <a:off x="2244779" y="4673310"/>
                <a:ext cx="522515" cy="19594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4"/>
              <p:cNvSpPr txBox="1"/>
              <p:nvPr/>
            </p:nvSpPr>
            <p:spPr>
              <a:xfrm>
                <a:off x="494109" y="6410611"/>
                <a:ext cx="408356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Fig. 2. APB3_BUS_0 configuration to enable a new slave device</a:t>
                </a:r>
                <a:endParaRPr dirty="0"/>
              </a:p>
            </p:txBody>
          </p:sp>
        </p:grpSp>
        <p:sp>
          <p:nvSpPr>
            <p:cNvPr id="14" name="Google Shape;80;p4">
              <a:extLst>
                <a:ext uri="{FF2B5EF4-FFF2-40B4-BE49-F238E27FC236}">
                  <a16:creationId xmlns:a16="http://schemas.microsoft.com/office/drawing/2014/main" id="{35361D63-1AF9-4211-BBEE-18960822E122}"/>
                </a:ext>
              </a:extLst>
            </p:cNvPr>
            <p:cNvSpPr/>
            <p:nvPr/>
          </p:nvSpPr>
          <p:spPr>
            <a:xfrm>
              <a:off x="2835874" y="6055979"/>
              <a:ext cx="684566" cy="292388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4;p5">
              <a:extLst>
                <a:ext uri="{FF2B5EF4-FFF2-40B4-BE49-F238E27FC236}">
                  <a16:creationId xmlns:a16="http://schemas.microsoft.com/office/drawing/2014/main" id="{C25781E1-7F49-4B0B-A88C-74DA7A5F8400}"/>
                </a:ext>
              </a:extLst>
            </p:cNvPr>
            <p:cNvSpPr txBox="1"/>
            <p:nvPr/>
          </p:nvSpPr>
          <p:spPr>
            <a:xfrm>
              <a:off x="2759674" y="4458720"/>
              <a:ext cx="25908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dirty="0"/>
            </a:p>
          </p:txBody>
        </p:sp>
        <p:sp>
          <p:nvSpPr>
            <p:cNvPr id="16" name="Google Shape;104;p5">
              <a:extLst>
                <a:ext uri="{FF2B5EF4-FFF2-40B4-BE49-F238E27FC236}">
                  <a16:creationId xmlns:a16="http://schemas.microsoft.com/office/drawing/2014/main" id="{4A32E8A4-F91D-417C-8B3E-D9CA334A7EA1}"/>
                </a:ext>
              </a:extLst>
            </p:cNvPr>
            <p:cNvSpPr txBox="1"/>
            <p:nvPr/>
          </p:nvSpPr>
          <p:spPr>
            <a:xfrm>
              <a:off x="2535890" y="6098439"/>
              <a:ext cx="25908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2: Add and Configure </a:t>
            </a:r>
            <a:r>
              <a:rPr lang="en-US" dirty="0" err="1"/>
              <a:t>CoreGPIO</a:t>
            </a:r>
            <a:endParaRPr dirty="0"/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3930" y="5269854"/>
            <a:ext cx="1504474" cy="106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 txBox="1"/>
          <p:nvPr/>
        </p:nvSpPr>
        <p:spPr>
          <a:xfrm>
            <a:off x="7564230" y="1832078"/>
            <a:ext cx="4192563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663" marR="0" lvl="0" indent="-347663" algn="l" rtl="0"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add a GPIO core, go to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Catalog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CoreGPIO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it a name or leave as default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CoreGPIO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Configurator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change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I/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2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boxes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Config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I/O bit 0 and bit 1</a:t>
            </a:r>
            <a:endParaRPr sz="2000" dirty="0"/>
          </a:p>
          <a:p>
            <a:pPr marL="342900" indent="-342900"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them as below and click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OK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0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Input </a:t>
            </a:r>
          </a:p>
          <a:p>
            <a:pPr marL="800100" lvl="1" indent="-34290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1 – 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AFDB88-473E-4C38-9C4B-4204AA608307}"/>
              </a:ext>
            </a:extLst>
          </p:cNvPr>
          <p:cNvGrpSpPr/>
          <p:nvPr/>
        </p:nvGrpSpPr>
        <p:grpSpPr>
          <a:xfrm>
            <a:off x="3783557" y="1341924"/>
            <a:ext cx="3717608" cy="4981904"/>
            <a:chOff x="3783557" y="1341924"/>
            <a:chExt cx="3717608" cy="49819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70FA3F-FB7C-4115-9E88-C66A18D0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557" y="1341924"/>
              <a:ext cx="3543509" cy="4625716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12459AF-E5E1-4349-92FF-36416EE11D25}"/>
                </a:ext>
              </a:extLst>
            </p:cNvPr>
            <p:cNvGrpSpPr/>
            <p:nvPr/>
          </p:nvGrpSpPr>
          <p:grpSpPr>
            <a:xfrm>
              <a:off x="3783557" y="2056272"/>
              <a:ext cx="3717608" cy="4267556"/>
              <a:chOff x="3458428" y="2055528"/>
              <a:chExt cx="3717608" cy="4267556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4724597" y="2088838"/>
                <a:ext cx="933396" cy="19594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4421559" y="2570825"/>
                <a:ext cx="498413" cy="19594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4421558" y="2890528"/>
                <a:ext cx="498413" cy="19594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4963625" y="2570825"/>
                <a:ext cx="684065" cy="19594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4964184" y="2890528"/>
                <a:ext cx="683506" cy="19594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 txBox="1"/>
              <p:nvPr/>
            </p:nvSpPr>
            <p:spPr>
              <a:xfrm>
                <a:off x="5668634" y="2055528"/>
                <a:ext cx="259080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dirty="0"/>
              </a:p>
            </p:txBody>
          </p:sp>
          <p:sp>
            <p:nvSpPr>
              <p:cNvPr id="105" name="Google Shape;105;p5"/>
              <p:cNvSpPr txBox="1"/>
              <p:nvPr/>
            </p:nvSpPr>
            <p:spPr>
              <a:xfrm>
                <a:off x="4125753" y="2668795"/>
                <a:ext cx="259080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dirty="0"/>
              </a:p>
            </p:txBody>
          </p:sp>
          <p:sp>
            <p:nvSpPr>
              <p:cNvPr id="106" name="Google Shape;106;p5"/>
              <p:cNvSpPr txBox="1"/>
              <p:nvPr/>
            </p:nvSpPr>
            <p:spPr>
              <a:xfrm>
                <a:off x="5647690" y="2668796"/>
                <a:ext cx="259080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dirty="0"/>
              </a:p>
            </p:txBody>
          </p:sp>
          <p:sp>
            <p:nvSpPr>
              <p:cNvPr id="107" name="Google Shape;107;p5"/>
              <p:cNvSpPr txBox="1"/>
              <p:nvPr/>
            </p:nvSpPr>
            <p:spPr>
              <a:xfrm>
                <a:off x="3458428" y="6076863"/>
                <a:ext cx="371760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Fig. 5. CoreGPIO configured with two outputs</a:t>
                </a:r>
                <a:endParaRPr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700E6C6-8E33-47F7-8F6B-DE5054964DF9}"/>
              </a:ext>
            </a:extLst>
          </p:cNvPr>
          <p:cNvGrpSpPr/>
          <p:nvPr/>
        </p:nvGrpSpPr>
        <p:grpSpPr>
          <a:xfrm>
            <a:off x="435206" y="1341924"/>
            <a:ext cx="3273051" cy="4174151"/>
            <a:chOff x="185377" y="1341180"/>
            <a:chExt cx="3273051" cy="4174151"/>
          </a:xfrm>
        </p:grpSpPr>
        <p:pic>
          <p:nvPicPr>
            <p:cNvPr id="94" name="Google Shape;94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5377" y="1341180"/>
              <a:ext cx="3193542" cy="36870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5"/>
            <p:cNvSpPr/>
            <p:nvPr/>
          </p:nvSpPr>
          <p:spPr>
            <a:xfrm>
              <a:off x="403279" y="3697190"/>
              <a:ext cx="522515" cy="16678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 txBox="1"/>
            <p:nvPr/>
          </p:nvSpPr>
          <p:spPr>
            <a:xfrm>
              <a:off x="185377" y="3642083"/>
              <a:ext cx="25908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cs typeface="Calibri"/>
                  <a:sym typeface="Calibri"/>
                </a:rPr>
                <a:t>1</a:t>
              </a:r>
              <a:endParaRPr dirty="0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015548" y="4853714"/>
              <a:ext cx="522515" cy="16678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 txBox="1"/>
            <p:nvPr/>
          </p:nvSpPr>
          <p:spPr>
            <a:xfrm>
              <a:off x="264886" y="5269110"/>
              <a:ext cx="31935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4. CoreGPIO in Catalog</a:t>
              </a:r>
              <a:endParaRPr/>
            </a:p>
          </p:txBody>
        </p:sp>
      </p:grpSp>
      <p:sp>
        <p:nvSpPr>
          <p:cNvPr id="110" name="Google Shape;110;p5"/>
          <p:cNvSpPr txBox="1"/>
          <p:nvPr/>
        </p:nvSpPr>
        <p:spPr>
          <a:xfrm>
            <a:off x="8137392" y="6341188"/>
            <a:ext cx="31935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6. Unconnected CoreGPIO in SmartDesign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3: Configure </a:t>
            </a:r>
            <a:r>
              <a:rPr lang="en-US" dirty="0" err="1"/>
              <a:t>CoreGPIO</a:t>
            </a:r>
            <a:r>
              <a:rPr lang="en-US" dirty="0"/>
              <a:t> Pins</a:t>
            </a:r>
            <a:endParaRPr dirty="0"/>
          </a:p>
        </p:txBody>
      </p:sp>
      <p:sp>
        <p:nvSpPr>
          <p:cNvPr id="121" name="Google Shape;121;p6"/>
          <p:cNvSpPr txBox="1"/>
          <p:nvPr/>
        </p:nvSpPr>
        <p:spPr>
          <a:xfrm>
            <a:off x="838198" y="1237107"/>
            <a:ext cx="7745639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663" marR="0" lvl="0" indent="-347663" algn="l" rtl="0"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SmartDesign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right-click on the pin of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GPIO_OUT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GPIO_IN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Slices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slices of width 1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reveal individual pins</a:t>
            </a: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bit 0 is an input and bit 1 is an output</a:t>
            </a:r>
          </a:p>
          <a:p>
            <a:pPr marL="914400" lvl="1" indent="-457200">
              <a:buClr>
                <a:schemeClr val="dk1"/>
              </a:buClr>
              <a:buSzPts val="1800"/>
              <a:buFont typeface="+mj-lt"/>
              <a:buAutoNum type="alphaLcParenR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 Low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GPIO_IN[1]</a:t>
            </a:r>
          </a:p>
          <a:p>
            <a:pPr marL="914400" lvl="1" indent="-457200">
              <a:buClr>
                <a:schemeClr val="dk1"/>
              </a:buClr>
              <a:buSzPts val="1800"/>
              <a:buFont typeface="+mj-lt"/>
              <a:buAutoNum type="alphaLcParenR"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Select </a:t>
            </a:r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Mark Unused 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for </a:t>
            </a:r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GPIO_OUT[0]</a:t>
            </a:r>
            <a:endParaRPr lang="en-US" sz="2000" b="1" dirty="0">
              <a:sym typeface="Calibri"/>
            </a:endParaRP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choose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Unused</a:t>
            </a:r>
            <a:endParaRPr lang="en-US" sz="2000" b="1" dirty="0">
              <a:sym typeface="Calibri"/>
            </a:endParaRP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step 5 to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GPIO_OE</a:t>
            </a:r>
            <a:endParaRPr lang="en-US" sz="2000" dirty="0"/>
          </a:p>
        </p:txBody>
      </p:sp>
      <p:sp>
        <p:nvSpPr>
          <p:cNvPr id="24" name="Google Shape;138;p7">
            <a:extLst>
              <a:ext uri="{FF2B5EF4-FFF2-40B4-BE49-F238E27FC236}">
                <a16:creationId xmlns:a16="http://schemas.microsoft.com/office/drawing/2014/main" id="{50478730-FC72-49D9-A60B-D653AF266677}"/>
              </a:ext>
            </a:extLst>
          </p:cNvPr>
          <p:cNvSpPr txBox="1"/>
          <p:nvPr/>
        </p:nvSpPr>
        <p:spPr>
          <a:xfrm>
            <a:off x="4279417" y="4222091"/>
            <a:ext cx="336368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4"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1310A6-E89A-40C2-842C-E8DEC5F782EF}"/>
              </a:ext>
            </a:extLst>
          </p:cNvPr>
          <p:cNvGrpSpPr/>
          <p:nvPr/>
        </p:nvGrpSpPr>
        <p:grpSpPr>
          <a:xfrm>
            <a:off x="8719080" y="4683020"/>
            <a:ext cx="2867500" cy="1692540"/>
            <a:chOff x="8416294" y="4874645"/>
            <a:chExt cx="2867500" cy="1692540"/>
          </a:xfrm>
        </p:grpSpPr>
        <p:sp>
          <p:nvSpPr>
            <p:cNvPr id="22" name="Google Shape;139;p7">
              <a:extLst>
                <a:ext uri="{FF2B5EF4-FFF2-40B4-BE49-F238E27FC236}">
                  <a16:creationId xmlns:a16="http://schemas.microsoft.com/office/drawing/2014/main" id="{235D978B-DADC-47BC-BFAA-3829424AC33D}"/>
                </a:ext>
              </a:extLst>
            </p:cNvPr>
            <p:cNvSpPr txBox="1"/>
            <p:nvPr/>
          </p:nvSpPr>
          <p:spPr>
            <a:xfrm>
              <a:off x="8416294" y="6305615"/>
              <a:ext cx="286750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10. Completed configuration for </a:t>
              </a:r>
              <a:r>
                <a:rPr lang="en-US" sz="11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CoreGPIO</a:t>
              </a:r>
              <a:endParaRPr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A6ADED3-848D-418C-8C04-44AD3019F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0837"/>
            <a:stretch/>
          </p:blipFill>
          <p:spPr>
            <a:xfrm>
              <a:off x="8766031" y="4874645"/>
              <a:ext cx="2152950" cy="142698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2193E7-7CDE-4B72-94F4-B41DF1139724}"/>
              </a:ext>
            </a:extLst>
          </p:cNvPr>
          <p:cNvGrpSpPr/>
          <p:nvPr/>
        </p:nvGrpSpPr>
        <p:grpSpPr>
          <a:xfrm>
            <a:off x="665867" y="3570150"/>
            <a:ext cx="4730336" cy="3051593"/>
            <a:chOff x="432911" y="3579454"/>
            <a:chExt cx="4730336" cy="30515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EEEA29F-7F2A-41B4-8F0B-823063193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504" y="3597926"/>
              <a:ext cx="2736533" cy="2485549"/>
            </a:xfrm>
            <a:prstGeom prst="rect">
              <a:avLst/>
            </a:prstGeom>
          </p:spPr>
        </p:pic>
        <p:sp>
          <p:nvSpPr>
            <p:cNvPr id="33" name="Google Shape;104;p5">
              <a:extLst>
                <a:ext uri="{FF2B5EF4-FFF2-40B4-BE49-F238E27FC236}">
                  <a16:creationId xmlns:a16="http://schemas.microsoft.com/office/drawing/2014/main" id="{63C19B78-7B84-479F-B8BD-DFC1DD298511}"/>
                </a:ext>
              </a:extLst>
            </p:cNvPr>
            <p:cNvSpPr txBox="1"/>
            <p:nvPr/>
          </p:nvSpPr>
          <p:spPr>
            <a:xfrm>
              <a:off x="1616295" y="4980923"/>
              <a:ext cx="25908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C561BC-5E98-4A3C-B5A4-8A2D780E40B7}"/>
                </a:ext>
              </a:extLst>
            </p:cNvPr>
            <p:cNvGrpSpPr/>
            <p:nvPr/>
          </p:nvGrpSpPr>
          <p:grpSpPr>
            <a:xfrm>
              <a:off x="432911" y="3878078"/>
              <a:ext cx="4730336" cy="2752969"/>
              <a:chOff x="432911" y="3878078"/>
              <a:chExt cx="4730336" cy="275296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746553A5-0806-4964-8298-5D5473C93A87}"/>
                  </a:ext>
                </a:extLst>
              </p:cNvPr>
              <p:cNvGrpSpPr/>
              <p:nvPr/>
            </p:nvGrpSpPr>
            <p:grpSpPr>
              <a:xfrm>
                <a:off x="432911" y="4996744"/>
                <a:ext cx="4730336" cy="1634303"/>
                <a:chOff x="931910" y="3014602"/>
                <a:chExt cx="4730336" cy="1634303"/>
              </a:xfrm>
            </p:grpSpPr>
            <p:sp>
              <p:nvSpPr>
                <p:cNvPr id="124" name="Google Shape;124;p6"/>
                <p:cNvSpPr/>
                <p:nvPr/>
              </p:nvSpPr>
              <p:spPr>
                <a:xfrm>
                  <a:off x="2440211" y="3014602"/>
                  <a:ext cx="933396" cy="195943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6"/>
                <p:cNvSpPr txBox="1"/>
                <p:nvPr/>
              </p:nvSpPr>
              <p:spPr>
                <a:xfrm>
                  <a:off x="931910" y="4402722"/>
                  <a:ext cx="4730336" cy="2461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Fig. 7. Edit GPIO_OUT to reveal individual pins for outputs</a:t>
                  </a:r>
                  <a:endParaRPr sz="1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1188E58-62D3-40B5-961A-8BDF78E1C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202" y="3878078"/>
                <a:ext cx="1194620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617E591-AE2A-4C6C-ADA2-CA8E04D2C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252" y="3579454"/>
              <a:ext cx="1653149" cy="118082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75FF2A-3E10-465C-84E0-93F34EEEC2ED}"/>
              </a:ext>
            </a:extLst>
          </p:cNvPr>
          <p:cNvGrpSpPr/>
          <p:nvPr/>
        </p:nvGrpSpPr>
        <p:grpSpPr>
          <a:xfrm>
            <a:off x="5517863" y="2901095"/>
            <a:ext cx="2474977" cy="3617351"/>
            <a:chOff x="5350532" y="3140750"/>
            <a:chExt cx="2474977" cy="361735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89EC7-CA73-4936-81F5-02E1E91C4002}"/>
                </a:ext>
              </a:extLst>
            </p:cNvPr>
            <p:cNvGrpSpPr/>
            <p:nvPr/>
          </p:nvGrpSpPr>
          <p:grpSpPr>
            <a:xfrm>
              <a:off x="5350532" y="3140750"/>
              <a:ext cx="2474977" cy="3295650"/>
              <a:chOff x="5350532" y="3140750"/>
              <a:chExt cx="2474977" cy="329565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09D9EF9-0B18-4C5E-ABD8-5B7E84229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3834" y="3140750"/>
                <a:ext cx="1971675" cy="3295650"/>
              </a:xfrm>
              <a:prstGeom prst="rect">
                <a:avLst/>
              </a:prstGeom>
            </p:spPr>
          </p:pic>
          <p:sp>
            <p:nvSpPr>
              <p:cNvPr id="44" name="Google Shape;104;p5">
                <a:extLst>
                  <a:ext uri="{FF2B5EF4-FFF2-40B4-BE49-F238E27FC236}">
                    <a16:creationId xmlns:a16="http://schemas.microsoft.com/office/drawing/2014/main" id="{725E0B9C-6461-4735-98DC-3FB13A25059D}"/>
                  </a:ext>
                </a:extLst>
              </p:cNvPr>
              <p:cNvSpPr txBox="1"/>
              <p:nvPr/>
            </p:nvSpPr>
            <p:spPr>
              <a:xfrm>
                <a:off x="5350532" y="5908618"/>
                <a:ext cx="524948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FF0000"/>
                    </a:solidFill>
                    <a:latin typeface="Calibri"/>
                    <a:cs typeface="Calibri"/>
                    <a:sym typeface="Calibri"/>
                  </a:rPr>
                  <a:t>3 (a)</a:t>
                </a:r>
                <a:endParaRPr dirty="0"/>
              </a:p>
            </p:txBody>
          </p:sp>
          <p:sp>
            <p:nvSpPr>
              <p:cNvPr id="45" name="Google Shape;124;p6">
                <a:extLst>
                  <a:ext uri="{FF2B5EF4-FFF2-40B4-BE49-F238E27FC236}">
                    <a16:creationId xmlns:a16="http://schemas.microsoft.com/office/drawing/2014/main" id="{45D79E1B-C6E0-4300-A833-476683AAFF5A}"/>
                  </a:ext>
                </a:extLst>
              </p:cNvPr>
              <p:cNvSpPr/>
              <p:nvPr/>
            </p:nvSpPr>
            <p:spPr>
              <a:xfrm>
                <a:off x="5941317" y="5939429"/>
                <a:ext cx="933396" cy="19594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" name="Google Shape;126;p6">
              <a:extLst>
                <a:ext uri="{FF2B5EF4-FFF2-40B4-BE49-F238E27FC236}">
                  <a16:creationId xmlns:a16="http://schemas.microsoft.com/office/drawing/2014/main" id="{DAC77E35-C20F-4116-A608-51C38900692D}"/>
                </a:ext>
              </a:extLst>
            </p:cNvPr>
            <p:cNvSpPr txBox="1"/>
            <p:nvPr/>
          </p:nvSpPr>
          <p:spPr>
            <a:xfrm>
              <a:off x="5396203" y="6511920"/>
              <a:ext cx="2429306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8. Tie low GPIO_IN[1]</a:t>
              </a:r>
              <a:endParaRPr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657F81-BF46-4E22-8CF7-432F27E43803}"/>
              </a:ext>
            </a:extLst>
          </p:cNvPr>
          <p:cNvGrpSpPr/>
          <p:nvPr/>
        </p:nvGrpSpPr>
        <p:grpSpPr>
          <a:xfrm>
            <a:off x="8742652" y="1597260"/>
            <a:ext cx="2890361" cy="2809476"/>
            <a:chOff x="8540629" y="1720350"/>
            <a:chExt cx="2890361" cy="280947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6F49F7A-9500-4546-8C43-6D2EE8011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40629" y="1720350"/>
              <a:ext cx="2890361" cy="2501741"/>
            </a:xfrm>
            <a:prstGeom prst="rect">
              <a:avLst/>
            </a:prstGeom>
          </p:spPr>
        </p:pic>
        <p:sp>
          <p:nvSpPr>
            <p:cNvPr id="46" name="Google Shape;104;p5">
              <a:extLst>
                <a:ext uri="{FF2B5EF4-FFF2-40B4-BE49-F238E27FC236}">
                  <a16:creationId xmlns:a16="http://schemas.microsoft.com/office/drawing/2014/main" id="{E1EE13B0-0297-406D-BEF1-32F8678D2E88}"/>
                </a:ext>
              </a:extLst>
            </p:cNvPr>
            <p:cNvSpPr txBox="1"/>
            <p:nvPr/>
          </p:nvSpPr>
          <p:spPr>
            <a:xfrm>
              <a:off x="9629402" y="3947127"/>
              <a:ext cx="524948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cs typeface="Calibri"/>
                  <a:sym typeface="Calibri"/>
                </a:rPr>
                <a:t>3 (b)</a:t>
              </a:r>
              <a:endParaRPr dirty="0"/>
            </a:p>
          </p:txBody>
        </p:sp>
        <p:sp>
          <p:nvSpPr>
            <p:cNvPr id="47" name="Google Shape;124;p6">
              <a:extLst>
                <a:ext uri="{FF2B5EF4-FFF2-40B4-BE49-F238E27FC236}">
                  <a16:creationId xmlns:a16="http://schemas.microsoft.com/office/drawing/2014/main" id="{D0C8D429-5214-459B-BBF4-51E4D800EC1B}"/>
                </a:ext>
              </a:extLst>
            </p:cNvPr>
            <p:cNvSpPr/>
            <p:nvPr/>
          </p:nvSpPr>
          <p:spPr>
            <a:xfrm>
              <a:off x="10220187" y="3962948"/>
              <a:ext cx="933396" cy="19594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6;p6">
              <a:extLst>
                <a:ext uri="{FF2B5EF4-FFF2-40B4-BE49-F238E27FC236}">
                  <a16:creationId xmlns:a16="http://schemas.microsoft.com/office/drawing/2014/main" id="{DF13DEE4-43EF-46B9-A50E-0A31EC979F6B}"/>
                </a:ext>
              </a:extLst>
            </p:cNvPr>
            <p:cNvSpPr txBox="1"/>
            <p:nvPr/>
          </p:nvSpPr>
          <p:spPr>
            <a:xfrm>
              <a:off x="8724277" y="4283645"/>
              <a:ext cx="2429306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9. GPIO_IN[1] mark unused</a:t>
              </a:r>
              <a:endParaRPr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3: Add 2 Output Ports</a:t>
            </a:r>
            <a:endParaRPr dirty="0"/>
          </a:p>
        </p:txBody>
      </p:sp>
      <p:sp>
        <p:nvSpPr>
          <p:cNvPr id="156" name="Google Shape;156;p8"/>
          <p:cNvSpPr txBox="1"/>
          <p:nvPr/>
        </p:nvSpPr>
        <p:spPr>
          <a:xfrm>
            <a:off x="7282650" y="1433230"/>
            <a:ext cx="417880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663" marR="0" lvl="0" indent="-347663" algn="l" rtl="0"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Port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the port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steps 1-4 but set it as an input port</a:t>
            </a:r>
            <a:endParaRPr sz="2000" dirty="0"/>
          </a:p>
        </p:txBody>
      </p:sp>
      <p:sp>
        <p:nvSpPr>
          <p:cNvPr id="157" name="Google Shape;157;p8"/>
          <p:cNvSpPr txBox="1"/>
          <p:nvPr/>
        </p:nvSpPr>
        <p:spPr>
          <a:xfrm>
            <a:off x="7567252" y="4963125"/>
            <a:ext cx="378654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located on the top right/left corner of the design and can be moved.</a:t>
            </a:r>
            <a:endParaRPr dirty="0"/>
          </a:p>
        </p:txBody>
      </p:sp>
      <p:sp>
        <p:nvSpPr>
          <p:cNvPr id="163" name="Google Shape;163;p8"/>
          <p:cNvSpPr txBox="1"/>
          <p:nvPr/>
        </p:nvSpPr>
        <p:spPr>
          <a:xfrm>
            <a:off x="7795138" y="4486970"/>
            <a:ext cx="28177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14. Output port named “led” and input port named “switch”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AB6F6F-D87B-45CB-AD9A-2C69D7646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554" y="3415413"/>
            <a:ext cx="1333500" cy="628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2F92F6-3EA7-47C2-A908-F1E99807C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616" y="3908906"/>
            <a:ext cx="1466850" cy="6096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94AA910-2211-4D32-81E9-C78238781DF3}"/>
              </a:ext>
            </a:extLst>
          </p:cNvPr>
          <p:cNvGrpSpPr/>
          <p:nvPr/>
        </p:nvGrpSpPr>
        <p:grpSpPr>
          <a:xfrm>
            <a:off x="497287" y="2040318"/>
            <a:ext cx="5959757" cy="3099814"/>
            <a:chOff x="497287" y="2040318"/>
            <a:chExt cx="5959757" cy="309981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9EB7D4-F1F1-4BF7-B72A-056796895EC1}"/>
                </a:ext>
              </a:extLst>
            </p:cNvPr>
            <p:cNvGrpSpPr/>
            <p:nvPr/>
          </p:nvGrpSpPr>
          <p:grpSpPr>
            <a:xfrm>
              <a:off x="497287" y="2040318"/>
              <a:ext cx="5959757" cy="3099814"/>
              <a:chOff x="1434588" y="2185461"/>
              <a:chExt cx="5959757" cy="309981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E13D3C7-3447-41D8-A31D-4B2C17538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4588" y="2346610"/>
                <a:ext cx="2962275" cy="261937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7BB2FD8-158B-4A51-9FE2-027CAFEF06B0}"/>
                  </a:ext>
                </a:extLst>
              </p:cNvPr>
              <p:cNvGrpSpPr/>
              <p:nvPr/>
            </p:nvGrpSpPr>
            <p:grpSpPr>
              <a:xfrm>
                <a:off x="1434588" y="2185461"/>
                <a:ext cx="5959757" cy="3099814"/>
                <a:chOff x="1434588" y="2185461"/>
                <a:chExt cx="5959757" cy="3099814"/>
              </a:xfrm>
            </p:grpSpPr>
            <p:sp>
              <p:nvSpPr>
                <p:cNvPr id="152" name="Google Shape;152;p8"/>
                <p:cNvSpPr/>
                <p:nvPr/>
              </p:nvSpPr>
              <p:spPr>
                <a:xfrm>
                  <a:off x="1605593" y="3177916"/>
                  <a:ext cx="933396" cy="271462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8"/>
                <p:cNvSpPr/>
                <p:nvPr/>
              </p:nvSpPr>
              <p:spPr>
                <a:xfrm>
                  <a:off x="2710621" y="2430758"/>
                  <a:ext cx="336886" cy="278078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8"/>
                <p:cNvSpPr/>
                <p:nvPr/>
              </p:nvSpPr>
              <p:spPr>
                <a:xfrm>
                  <a:off x="1700623" y="3867937"/>
                  <a:ext cx="933396" cy="212271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155;p8"/>
                <p:cNvSpPr/>
                <p:nvPr/>
              </p:nvSpPr>
              <p:spPr>
                <a:xfrm>
                  <a:off x="2538989" y="4399538"/>
                  <a:ext cx="861985" cy="349430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8"/>
                <p:cNvSpPr txBox="1"/>
                <p:nvPr/>
              </p:nvSpPr>
              <p:spPr>
                <a:xfrm>
                  <a:off x="2634019" y="2185461"/>
                  <a:ext cx="47180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dirty="0"/>
                </a:p>
              </p:txBody>
            </p:sp>
            <p:sp>
              <p:nvSpPr>
                <p:cNvPr id="159" name="Google Shape;159;p8"/>
                <p:cNvSpPr txBox="1"/>
                <p:nvPr/>
              </p:nvSpPr>
              <p:spPr>
                <a:xfrm>
                  <a:off x="2575706" y="3162666"/>
                  <a:ext cx="47180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dirty="0"/>
                </a:p>
              </p:txBody>
            </p:sp>
            <p:sp>
              <p:nvSpPr>
                <p:cNvPr id="160" name="Google Shape;160;p8"/>
                <p:cNvSpPr txBox="1"/>
                <p:nvPr/>
              </p:nvSpPr>
              <p:spPr>
                <a:xfrm>
                  <a:off x="2664153" y="3833711"/>
                  <a:ext cx="47180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dirty="0"/>
                </a:p>
              </p:txBody>
            </p:sp>
            <p:sp>
              <p:nvSpPr>
                <p:cNvPr id="161" name="Google Shape;161;p8"/>
                <p:cNvSpPr txBox="1"/>
                <p:nvPr/>
              </p:nvSpPr>
              <p:spPr>
                <a:xfrm>
                  <a:off x="3195212" y="4101374"/>
                  <a:ext cx="47180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dirty="0"/>
                </a:p>
              </p:txBody>
            </p:sp>
            <p:sp>
              <p:nvSpPr>
                <p:cNvPr id="162" name="Google Shape;162;p8"/>
                <p:cNvSpPr txBox="1"/>
                <p:nvPr/>
              </p:nvSpPr>
              <p:spPr>
                <a:xfrm>
                  <a:off x="1434588" y="5039094"/>
                  <a:ext cx="5959757" cy="2461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Fig. 13. Adding a new output port for the LED and input port for the switch</a:t>
                  </a:r>
                  <a:endParaRPr dirty="0"/>
                </a:p>
              </p:txBody>
            </p:sp>
          </p:grp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AB2FBC-3AE9-4B7B-97B0-9FF5ED1F2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2894" y="2659868"/>
              <a:ext cx="2724150" cy="2057400"/>
            </a:xfrm>
            <a:prstGeom prst="rect">
              <a:avLst/>
            </a:prstGeom>
          </p:spPr>
        </p:pic>
      </p:grpSp>
      <p:sp>
        <p:nvSpPr>
          <p:cNvPr id="31" name="Google Shape;161;p8">
            <a:extLst>
              <a:ext uri="{FF2B5EF4-FFF2-40B4-BE49-F238E27FC236}">
                <a16:creationId xmlns:a16="http://schemas.microsoft.com/office/drawing/2014/main" id="{482712A3-1B75-4968-952C-4E3DEC20E35D}"/>
              </a:ext>
            </a:extLst>
          </p:cNvPr>
          <p:cNvSpPr txBox="1"/>
          <p:nvPr/>
        </p:nvSpPr>
        <p:spPr>
          <a:xfrm>
            <a:off x="4663404" y="3411569"/>
            <a:ext cx="4718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4: Make Connections</a:t>
            </a:r>
            <a:endParaRPr dirty="0"/>
          </a:p>
        </p:txBody>
      </p:sp>
      <p:sp>
        <p:nvSpPr>
          <p:cNvPr id="170" name="Google Shape;170;p9"/>
          <p:cNvSpPr txBox="1"/>
          <p:nvPr/>
        </p:nvSpPr>
        <p:spPr>
          <a:xfrm>
            <a:off x="838200" y="1350616"/>
            <a:ext cx="10515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the connections as shown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Mode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 (drag and drop to make connections)</a:t>
            </a:r>
            <a:endParaRPr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DEB6AD-59DA-49FD-AF1F-7B351158E378}"/>
              </a:ext>
            </a:extLst>
          </p:cNvPr>
          <p:cNvGrpSpPr/>
          <p:nvPr/>
        </p:nvGrpSpPr>
        <p:grpSpPr>
          <a:xfrm>
            <a:off x="1458277" y="3158540"/>
            <a:ext cx="9275445" cy="3312598"/>
            <a:chOff x="1163545" y="1659184"/>
            <a:chExt cx="9275445" cy="3312598"/>
          </a:xfrm>
        </p:grpSpPr>
        <p:pic>
          <p:nvPicPr>
            <p:cNvPr id="173" name="Google Shape;173;p9"/>
            <p:cNvPicPr preferRelativeResize="0"/>
            <p:nvPr/>
          </p:nvPicPr>
          <p:blipFill rotWithShape="1">
            <a:blip r:embed="rId3">
              <a:alphaModFix/>
            </a:blip>
            <a:srcRect t="6827"/>
            <a:stretch/>
          </p:blipFill>
          <p:spPr>
            <a:xfrm>
              <a:off x="1163545" y="1659184"/>
              <a:ext cx="9275445" cy="3059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9"/>
            <p:cNvSpPr txBox="1"/>
            <p:nvPr/>
          </p:nvSpPr>
          <p:spPr>
            <a:xfrm>
              <a:off x="1489528" y="4725561"/>
              <a:ext cx="86226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15. New connections highlighted in red that connects APB3_BUS_0 to CoreGPIO and output ports</a:t>
              </a: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342F99-CEFB-4F9E-8210-64F27DF62EA9}"/>
              </a:ext>
            </a:extLst>
          </p:cNvPr>
          <p:cNvGrpSpPr/>
          <p:nvPr/>
        </p:nvGrpSpPr>
        <p:grpSpPr>
          <a:xfrm>
            <a:off x="3524569" y="2196306"/>
            <a:ext cx="4492172" cy="697015"/>
            <a:chOff x="1603828" y="5543527"/>
            <a:chExt cx="4492172" cy="697015"/>
          </a:xfrm>
        </p:grpSpPr>
        <p:pic>
          <p:nvPicPr>
            <p:cNvPr id="171" name="Google Shape;171;p9"/>
            <p:cNvPicPr preferRelativeResize="0"/>
            <p:nvPr/>
          </p:nvPicPr>
          <p:blipFill rotWithShape="1">
            <a:blip r:embed="rId4">
              <a:alphaModFix/>
            </a:blip>
            <a:srcRect t="11233" r="49094" b="11639"/>
            <a:stretch/>
          </p:blipFill>
          <p:spPr>
            <a:xfrm>
              <a:off x="1603828" y="5543527"/>
              <a:ext cx="4492172" cy="4209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9"/>
            <p:cNvSpPr/>
            <p:nvPr/>
          </p:nvSpPr>
          <p:spPr>
            <a:xfrm>
              <a:off x="2669720" y="5550784"/>
              <a:ext cx="361322" cy="369332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9"/>
            <p:cNvSpPr txBox="1"/>
            <p:nvPr/>
          </p:nvSpPr>
          <p:spPr>
            <a:xfrm>
              <a:off x="1603828" y="5994321"/>
              <a:ext cx="449217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16. Connection mode button on toolbar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Project Settings (Optional)</a:t>
            </a:r>
            <a:endParaRPr dirty="0"/>
          </a:p>
        </p:txBody>
      </p:sp>
      <p:sp>
        <p:nvSpPr>
          <p:cNvPr id="184" name="Google Shape;184;p10"/>
          <p:cNvSpPr txBox="1"/>
          <p:nvPr/>
        </p:nvSpPr>
        <p:spPr>
          <a:xfrm>
            <a:off x="838200" y="4764590"/>
            <a:ext cx="9749971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663" marR="0" lvl="0" indent="-347663" algn="l" rtl="0"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I/O settings to 3.3V, go to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Settings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Settings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change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I/O technology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LVCMOS 3.3V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close it</a:t>
            </a:r>
          </a:p>
          <a:p>
            <a:pPr marR="0" lvl="0" algn="l" rtl="0"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R="0" lvl="0" algn="l" rtl="0"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Why? This sets the I/O pins to 3.3 V which is used to drive the LED and switch. Compute the resistor value based on the voltage setting you selected.</a:t>
            </a:r>
            <a:endParaRPr sz="2000" dirty="0"/>
          </a:p>
          <a:p>
            <a:pPr marL="342900" marR="0" lvl="0" indent="-2286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D0ED3C-6BFE-4031-A084-144F1C6F8C63}"/>
              </a:ext>
            </a:extLst>
          </p:cNvPr>
          <p:cNvGrpSpPr/>
          <p:nvPr/>
        </p:nvGrpSpPr>
        <p:grpSpPr>
          <a:xfrm>
            <a:off x="1934754" y="1473579"/>
            <a:ext cx="8012602" cy="3160790"/>
            <a:chOff x="1934754" y="1473579"/>
            <a:chExt cx="8012602" cy="31607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B5FDF6-1035-472F-940C-CF39A4FCD41D}"/>
                </a:ext>
              </a:extLst>
            </p:cNvPr>
            <p:cNvGrpSpPr/>
            <p:nvPr/>
          </p:nvGrpSpPr>
          <p:grpSpPr>
            <a:xfrm>
              <a:off x="1934754" y="1473579"/>
              <a:ext cx="8012602" cy="3160790"/>
              <a:chOff x="1886857" y="1870109"/>
              <a:chExt cx="8012602" cy="3160790"/>
            </a:xfrm>
          </p:grpSpPr>
          <p:pic>
            <p:nvPicPr>
              <p:cNvPr id="182" name="Google Shape;182;p1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886857" y="1870109"/>
                <a:ext cx="8012602" cy="28974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" name="Google Shape;183;p10"/>
              <p:cNvSpPr/>
              <p:nvPr/>
            </p:nvSpPr>
            <p:spPr>
              <a:xfrm>
                <a:off x="5379774" y="2770116"/>
                <a:ext cx="963876" cy="30522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0"/>
              <p:cNvSpPr txBox="1"/>
              <p:nvPr/>
            </p:nvSpPr>
            <p:spPr>
              <a:xfrm>
                <a:off x="1886857" y="4784678"/>
                <a:ext cx="801260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Fig. 17. I/O settings in Project settings</a:t>
                </a:r>
                <a:endParaRPr/>
              </a:p>
            </p:txBody>
          </p:sp>
        </p:grpSp>
        <p:sp>
          <p:nvSpPr>
            <p:cNvPr id="8" name="Google Shape;183;p10">
              <a:extLst>
                <a:ext uri="{FF2B5EF4-FFF2-40B4-BE49-F238E27FC236}">
                  <a16:creationId xmlns:a16="http://schemas.microsoft.com/office/drawing/2014/main" id="{190D1946-012A-42C2-8623-A544A60DCFD8}"/>
                </a:ext>
              </a:extLst>
            </p:cNvPr>
            <p:cNvSpPr/>
            <p:nvPr/>
          </p:nvSpPr>
          <p:spPr>
            <a:xfrm>
              <a:off x="2140184" y="1965959"/>
              <a:ext cx="976395" cy="198121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58;p8">
              <a:extLst>
                <a:ext uri="{FF2B5EF4-FFF2-40B4-BE49-F238E27FC236}">
                  <a16:creationId xmlns:a16="http://schemas.microsoft.com/office/drawing/2014/main" id="{57F260FD-214D-4A75-8988-664F5A49B679}"/>
                </a:ext>
              </a:extLst>
            </p:cNvPr>
            <p:cNvSpPr txBox="1"/>
            <p:nvPr/>
          </p:nvSpPr>
          <p:spPr>
            <a:xfrm>
              <a:off x="5122880" y="2605420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dirty="0"/>
            </a:p>
          </p:txBody>
        </p:sp>
        <p:sp>
          <p:nvSpPr>
            <p:cNvPr id="11" name="Google Shape;158;p8">
              <a:extLst>
                <a:ext uri="{FF2B5EF4-FFF2-40B4-BE49-F238E27FC236}">
                  <a16:creationId xmlns:a16="http://schemas.microsoft.com/office/drawing/2014/main" id="{36F40E11-C59E-4D97-945B-69C3B9DE9A17}"/>
                </a:ext>
              </a:extLst>
            </p:cNvPr>
            <p:cNvSpPr txBox="1"/>
            <p:nvPr/>
          </p:nvSpPr>
          <p:spPr>
            <a:xfrm>
              <a:off x="8795980" y="1910395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dirty="0"/>
            </a:p>
          </p:txBody>
        </p:sp>
        <p:sp>
          <p:nvSpPr>
            <p:cNvPr id="12" name="Google Shape;183;p10">
              <a:extLst>
                <a:ext uri="{FF2B5EF4-FFF2-40B4-BE49-F238E27FC236}">
                  <a16:creationId xmlns:a16="http://schemas.microsoft.com/office/drawing/2014/main" id="{79FFE2AE-6253-4C95-A7A0-378F9D08E0DB}"/>
                </a:ext>
              </a:extLst>
            </p:cNvPr>
            <p:cNvSpPr/>
            <p:nvPr/>
          </p:nvSpPr>
          <p:spPr>
            <a:xfrm>
              <a:off x="9031881" y="1897175"/>
              <a:ext cx="725840" cy="281642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843D79-ED99-466D-848A-283FA5BB8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72" y="1598621"/>
            <a:ext cx="10810462" cy="4698459"/>
          </a:xfrm>
          <a:prstGeom prst="rect">
            <a:avLst/>
          </a:prstGeom>
        </p:spPr>
      </p:pic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810461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Hardware Design</a:t>
            </a:r>
            <a:endParaRPr dirty="0"/>
          </a:p>
        </p:txBody>
      </p:sp>
      <p:sp>
        <p:nvSpPr>
          <p:cNvPr id="72" name="Google Shape;72;p3"/>
          <p:cNvSpPr txBox="1"/>
          <p:nvPr/>
        </p:nvSpPr>
        <p:spPr>
          <a:xfrm>
            <a:off x="3454802" y="6306121"/>
            <a:ext cx="519100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1.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SmartDesign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layout modified with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CoreGPIO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output ports </a:t>
            </a:r>
            <a:endParaRPr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592441B1-E207-40CC-86C6-3BBC66E8F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204862"/>
            <a:ext cx="3142343" cy="5899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5: Verify and Synthesize</a:t>
            </a:r>
            <a:endParaRPr dirty="0"/>
          </a:p>
        </p:txBody>
      </p:sp>
      <p:sp>
        <p:nvSpPr>
          <p:cNvPr id="195" name="Google Shape;195;p11"/>
          <p:cNvSpPr txBox="1"/>
          <p:nvPr/>
        </p:nvSpPr>
        <p:spPr>
          <a:xfrm>
            <a:off x="838200" y="4607197"/>
            <a:ext cx="5513642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663" marR="0" lvl="0" indent="-347663" algn="l" rtl="0"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SmartDesign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Rules Check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Component</a:t>
            </a: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in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Flow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double-click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Synthesize</a:t>
            </a:r>
            <a:endParaRPr lang="en-US" sz="2000" dirty="0"/>
          </a:p>
          <a:p>
            <a:pPr marL="914400" marR="0" lvl="0" indent="-285750" algn="l" rtl="0"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green check mark will appear if there are no errors</a:t>
            </a: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C689B5-22C3-44C8-BD9D-F9B105756154}"/>
              </a:ext>
            </a:extLst>
          </p:cNvPr>
          <p:cNvGrpSpPr/>
          <p:nvPr/>
        </p:nvGrpSpPr>
        <p:grpSpPr>
          <a:xfrm>
            <a:off x="1493648" y="1644289"/>
            <a:ext cx="4602352" cy="943801"/>
            <a:chOff x="1818619" y="1977468"/>
            <a:chExt cx="4602352" cy="943801"/>
          </a:xfrm>
        </p:grpSpPr>
        <p:pic>
          <p:nvPicPr>
            <p:cNvPr id="192" name="Google Shape;192;p11"/>
            <p:cNvPicPr preferRelativeResize="0"/>
            <p:nvPr/>
          </p:nvPicPr>
          <p:blipFill rotWithShape="1">
            <a:blip r:embed="rId3">
              <a:alphaModFix/>
            </a:blip>
            <a:srcRect t="11233" r="49094" b="11639"/>
            <a:stretch/>
          </p:blipFill>
          <p:spPr>
            <a:xfrm>
              <a:off x="1878649" y="1978068"/>
              <a:ext cx="4492172" cy="4209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1"/>
            <p:cNvSpPr/>
            <p:nvPr/>
          </p:nvSpPr>
          <p:spPr>
            <a:xfrm>
              <a:off x="2290420" y="1978068"/>
              <a:ext cx="278607" cy="384484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1902277" y="1977468"/>
              <a:ext cx="388143" cy="384484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 txBox="1"/>
            <p:nvPr/>
          </p:nvSpPr>
          <p:spPr>
            <a:xfrm>
              <a:off x="2290420" y="2356551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dirty="0"/>
            </a:p>
          </p:txBody>
        </p:sp>
        <p:sp>
          <p:nvSpPr>
            <p:cNvPr id="197" name="Google Shape;197;p11"/>
            <p:cNvSpPr txBox="1"/>
            <p:nvPr/>
          </p:nvSpPr>
          <p:spPr>
            <a:xfrm>
              <a:off x="1818619" y="2356550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dirty="0"/>
            </a:p>
          </p:txBody>
        </p:sp>
        <p:sp>
          <p:nvSpPr>
            <p:cNvPr id="199" name="Google Shape;199;p11"/>
            <p:cNvSpPr txBox="1"/>
            <p:nvPr/>
          </p:nvSpPr>
          <p:spPr>
            <a:xfrm>
              <a:off x="1818619" y="2675048"/>
              <a:ext cx="46023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18. Design Rules Check and Generate Component buttons</a:t>
              </a: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A89E1F-CDD8-4215-A01E-6F01C4FB0F49}"/>
              </a:ext>
            </a:extLst>
          </p:cNvPr>
          <p:cNvGrpSpPr/>
          <p:nvPr/>
        </p:nvGrpSpPr>
        <p:grpSpPr>
          <a:xfrm>
            <a:off x="1437960" y="2824954"/>
            <a:ext cx="4602352" cy="1497049"/>
            <a:chOff x="1761565" y="3689776"/>
            <a:chExt cx="4602352" cy="1497049"/>
          </a:xfrm>
        </p:grpSpPr>
        <p:pic>
          <p:nvPicPr>
            <p:cNvPr id="198" name="Google Shape;198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78649" y="3689776"/>
              <a:ext cx="4350544" cy="11101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11"/>
            <p:cNvSpPr txBox="1"/>
            <p:nvPr/>
          </p:nvSpPr>
          <p:spPr>
            <a:xfrm>
              <a:off x="1761565" y="4940604"/>
              <a:ext cx="46023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19. Error free design after Design Rules Check and Generate Component</a:t>
              </a:r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2B7F60-7C51-4C3B-BFEF-D9784E3C053E}"/>
              </a:ext>
            </a:extLst>
          </p:cNvPr>
          <p:cNvGrpSpPr/>
          <p:nvPr/>
        </p:nvGrpSpPr>
        <p:grpSpPr>
          <a:xfrm>
            <a:off x="7174706" y="1527747"/>
            <a:ext cx="4179094" cy="4618982"/>
            <a:chOff x="1916906" y="1620370"/>
            <a:chExt cx="4179094" cy="4618982"/>
          </a:xfrm>
        </p:grpSpPr>
        <p:pic>
          <p:nvPicPr>
            <p:cNvPr id="19" name="Google Shape;207;p12">
              <a:extLst>
                <a:ext uri="{FF2B5EF4-FFF2-40B4-BE49-F238E27FC236}">
                  <a16:creationId xmlns:a16="http://schemas.microsoft.com/office/drawing/2014/main" id="{42F56710-DF95-4C7B-9561-98A22BE656A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16906" y="1620370"/>
              <a:ext cx="4179094" cy="43419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8;p12">
              <a:extLst>
                <a:ext uri="{FF2B5EF4-FFF2-40B4-BE49-F238E27FC236}">
                  <a16:creationId xmlns:a16="http://schemas.microsoft.com/office/drawing/2014/main" id="{182E4ACB-82E8-4077-8D38-FCA4EAB611B2}"/>
                </a:ext>
              </a:extLst>
            </p:cNvPr>
            <p:cNvSpPr/>
            <p:nvPr/>
          </p:nvSpPr>
          <p:spPr>
            <a:xfrm>
              <a:off x="1945552" y="4332960"/>
              <a:ext cx="1625259" cy="19412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0;p12">
              <a:extLst>
                <a:ext uri="{FF2B5EF4-FFF2-40B4-BE49-F238E27FC236}">
                  <a16:creationId xmlns:a16="http://schemas.microsoft.com/office/drawing/2014/main" id="{66306505-4117-4DAB-80E0-2CB708603DA1}"/>
                </a:ext>
              </a:extLst>
            </p:cNvPr>
            <p:cNvSpPr txBox="1"/>
            <p:nvPr/>
          </p:nvSpPr>
          <p:spPr>
            <a:xfrm>
              <a:off x="1945552" y="5993131"/>
              <a:ext cx="41504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20. Synthesize in Design Flow</a:t>
              </a:r>
              <a:endParaRPr/>
            </a:p>
          </p:txBody>
        </p:sp>
      </p:grpSp>
      <p:sp>
        <p:nvSpPr>
          <p:cNvPr id="22" name="Google Shape;196;p11">
            <a:extLst>
              <a:ext uri="{FF2B5EF4-FFF2-40B4-BE49-F238E27FC236}">
                <a16:creationId xmlns:a16="http://schemas.microsoft.com/office/drawing/2014/main" id="{2A80B8BF-9ACC-4BA6-9820-739B5CFBCF3A}"/>
              </a:ext>
            </a:extLst>
          </p:cNvPr>
          <p:cNvSpPr txBox="1"/>
          <p:nvPr/>
        </p:nvSpPr>
        <p:spPr>
          <a:xfrm>
            <a:off x="6831105" y="4240337"/>
            <a:ext cx="4718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4201</TotalTime>
  <Words>978</Words>
  <Application>Microsoft Office PowerPoint</Application>
  <PresentationFormat>Widescreen</PresentationFormat>
  <Paragraphs>139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Arial</vt:lpstr>
      <vt:lpstr>Helvetica Neue</vt:lpstr>
      <vt:lpstr>Spartan</vt:lpstr>
      <vt:lpstr>Calibri Light</vt:lpstr>
      <vt:lpstr>Office Theme</vt:lpstr>
      <vt:lpstr>PowerPoint Presentation</vt:lpstr>
      <vt:lpstr>Step 1: Enable additional APB Slaves</vt:lpstr>
      <vt:lpstr>Step 2: Add and Configure CoreGPIO</vt:lpstr>
      <vt:lpstr>Step 3: Configure CoreGPIO Pins</vt:lpstr>
      <vt:lpstr>Step 3: Add 2 Output Ports</vt:lpstr>
      <vt:lpstr>Step 4: Make Connections</vt:lpstr>
      <vt:lpstr>Project Settings (Optional)</vt:lpstr>
      <vt:lpstr>Hardware Design</vt:lpstr>
      <vt:lpstr>Step 5: Verify and Synthesize</vt:lpstr>
      <vt:lpstr>Step 6: Pin Assignments</vt:lpstr>
      <vt:lpstr>Step 7: Generate and Run the Design</vt:lpstr>
      <vt:lpstr>Step 8: Modify the Code on SoftConsole</vt:lpstr>
      <vt:lpstr>Step 10: Build and Debug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Modifying the Demo Project</dc:title>
  <dc:creator>Chee Vang</dc:creator>
  <cp:lastModifiedBy>Chee Vang</cp:lastModifiedBy>
  <cp:revision>91</cp:revision>
  <dcterms:created xsi:type="dcterms:W3CDTF">2020-05-02T21:07:29Z</dcterms:created>
  <dcterms:modified xsi:type="dcterms:W3CDTF">2021-02-17T22:33:00Z</dcterms:modified>
</cp:coreProperties>
</file>