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sldIdLst>
    <p:sldId id="256" r:id="rId2"/>
    <p:sldId id="257" r:id="rId3"/>
    <p:sldId id="258" r:id="rId4"/>
    <p:sldId id="260" r:id="rId5"/>
    <p:sldId id="259" r:id="rId6"/>
    <p:sldId id="262" r:id="rId7"/>
    <p:sldId id="263" r:id="rId8"/>
    <p:sldId id="261"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AB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144" y="-1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AF2ADC54-8135-C348-829B-051AB5FDC945}"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298723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2ADC54-8135-C348-829B-051AB5FDC945}"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67555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2ADC54-8135-C348-829B-051AB5FDC945}"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106162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AF2ADC54-8135-C348-829B-051AB5FDC945}"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337502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AF2ADC54-8135-C348-829B-051AB5FDC945}" type="datetimeFigureOut">
              <a:rPr lang="en-US" smtClean="0"/>
              <a:t>31/3/18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142071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AF2ADC54-8135-C348-829B-051AB5FDC945}"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190157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AF2ADC54-8135-C348-829B-051AB5FDC945}" type="datetimeFigureOut">
              <a:rPr lang="en-US" smtClean="0"/>
              <a:t>31/3/18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402335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AF2ADC54-8135-C348-829B-051AB5FDC945}" type="datetimeFigureOut">
              <a:rPr lang="en-US" smtClean="0"/>
              <a:t>31/3/18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6436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DC54-8135-C348-829B-051AB5FDC945}" type="datetimeFigureOut">
              <a:rPr lang="en-US" smtClean="0"/>
              <a:t>31/3/18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18483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AF2ADC54-8135-C348-829B-051AB5FDC945}"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402551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AF2ADC54-8135-C348-829B-051AB5FDC945}" type="datetimeFigureOut">
              <a:rPr lang="en-US" smtClean="0"/>
              <a:t>31/3/18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513FA-621F-A942-8EA5-A9D6A891B90C}" type="slidenum">
              <a:rPr lang="en-US" smtClean="0"/>
              <a:t>‹#›</a:t>
            </a:fld>
            <a:endParaRPr lang="en-US"/>
          </a:p>
        </p:txBody>
      </p:sp>
    </p:spTree>
    <p:extLst>
      <p:ext uri="{BB962C8B-B14F-4D97-AF65-F5344CB8AC3E}">
        <p14:creationId xmlns:p14="http://schemas.microsoft.com/office/powerpoint/2010/main" val="30933408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ADC54-8135-C348-829B-051AB5FDC945}" type="datetimeFigureOut">
              <a:rPr lang="en-US" smtClean="0"/>
              <a:t>31/3/18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513FA-621F-A942-8EA5-A9D6A891B90C}" type="slidenum">
              <a:rPr lang="en-US" smtClean="0"/>
              <a:t>‹#›</a:t>
            </a:fld>
            <a:endParaRPr lang="en-US"/>
          </a:p>
        </p:txBody>
      </p:sp>
    </p:spTree>
    <p:extLst>
      <p:ext uri="{BB962C8B-B14F-4D97-AF65-F5344CB8AC3E}">
        <p14:creationId xmlns:p14="http://schemas.microsoft.com/office/powerpoint/2010/main" val="403416303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projects.lithan.com/students/m1/run8/shlee/m5Project/public/login.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57096"/>
            <a:ext cx="9144000" cy="300903"/>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3208506"/>
            <a:ext cx="7772400" cy="1470025"/>
          </a:xfrm>
        </p:spPr>
        <p:txBody>
          <a:bodyPr/>
          <a:lstStyle/>
          <a:p>
            <a:r>
              <a:rPr lang="en-US" dirty="0" smtClean="0">
                <a:solidFill>
                  <a:schemeClr val="bg1">
                    <a:lumMod val="50000"/>
                  </a:schemeClr>
                </a:solidFill>
              </a:rPr>
              <a:t>User Manual</a:t>
            </a:r>
            <a:endParaRPr lang="en-US" dirty="0">
              <a:solidFill>
                <a:schemeClr val="bg1">
                  <a:lumMod val="50000"/>
                </a:schemeClr>
              </a:solidFill>
            </a:endParaRPr>
          </a:p>
        </p:txBody>
      </p:sp>
      <p:pic>
        <p:nvPicPr>
          <p:cNvPr id="4" name="Picture 3" descr="abc job_logo_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956" y="1524206"/>
            <a:ext cx="3619500" cy="1524000"/>
          </a:xfrm>
          <a:prstGeom prst="rect">
            <a:avLst/>
          </a:prstGeom>
        </p:spPr>
      </p:pic>
      <p:sp>
        <p:nvSpPr>
          <p:cNvPr id="7" name="Rectangle 6"/>
          <p:cNvSpPr/>
          <p:nvPr/>
        </p:nvSpPr>
        <p:spPr>
          <a:xfrm>
            <a:off x="0" y="-27384"/>
            <a:ext cx="9144000" cy="219371"/>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671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1500" dirty="0">
                <a:solidFill>
                  <a:schemeClr val="bg1"/>
                </a:solidFill>
                <a:latin typeface="Helvetica"/>
                <a:cs typeface="Helvetica"/>
              </a:rPr>
              <a:t>Login page </a:t>
            </a:r>
            <a:r>
              <a:rPr lang="en-US" sz="2000" dirty="0">
                <a:solidFill>
                  <a:schemeClr val="bg1"/>
                </a:solidFill>
                <a:latin typeface="Helvetica"/>
                <a:cs typeface="Helvetica"/>
              </a:rPr>
              <a:t>&gt; </a:t>
            </a:r>
            <a:r>
              <a:rPr lang="en-US" sz="2000" dirty="0" smtClean="0">
                <a:solidFill>
                  <a:schemeClr val="bg1"/>
                </a:solidFill>
                <a:latin typeface="Helvetica"/>
                <a:cs typeface="Helvetica"/>
              </a:rPr>
              <a:t>Home Page </a:t>
            </a:r>
            <a:r>
              <a:rPr lang="en-US" sz="2500" dirty="0" smtClean="0">
                <a:solidFill>
                  <a:schemeClr val="bg1"/>
                </a:solidFill>
                <a:latin typeface="Helvetica"/>
                <a:cs typeface="Helvetica"/>
              </a:rPr>
              <a:t>&gt;</a:t>
            </a:r>
            <a:r>
              <a:rPr lang="en-US" sz="2000" dirty="0" smtClean="0">
                <a:solidFill>
                  <a:schemeClr val="bg1"/>
                </a:solidFill>
                <a:latin typeface="Helvetica"/>
                <a:cs typeface="Helvetica"/>
              </a:rPr>
              <a:t> </a:t>
            </a:r>
            <a:r>
              <a:rPr lang="en-US" sz="2500" dirty="0" smtClean="0">
                <a:solidFill>
                  <a:schemeClr val="bg1"/>
                </a:solidFill>
                <a:latin typeface="Helvetica"/>
                <a:cs typeface="Helvetica"/>
              </a:rPr>
              <a:t>View Users</a:t>
            </a:r>
            <a:endParaRPr lang="en-US" sz="2500" dirty="0">
              <a:solidFill>
                <a:schemeClr val="bg1"/>
              </a:solidFill>
              <a:latin typeface="Helvetica"/>
              <a:cs typeface="Helvetica"/>
            </a:endParaRPr>
          </a:p>
        </p:txBody>
      </p:sp>
      <p:sp>
        <p:nvSpPr>
          <p:cNvPr id="17" name="TextBox 16"/>
          <p:cNvSpPr txBox="1"/>
          <p:nvPr/>
        </p:nvSpPr>
        <p:spPr>
          <a:xfrm>
            <a:off x="452239" y="764442"/>
            <a:ext cx="8234561" cy="3970318"/>
          </a:xfrm>
          <a:prstGeom prst="rect">
            <a:avLst/>
          </a:prstGeom>
          <a:noFill/>
        </p:spPr>
        <p:txBody>
          <a:bodyPr wrap="square" rtlCol="0">
            <a:spAutoFit/>
          </a:bodyPr>
          <a:lstStyle/>
          <a:p>
            <a:pPr marL="342900" indent="-342900">
              <a:buAutoNum type="arabicPeriod"/>
            </a:pPr>
            <a:r>
              <a:rPr lang="x-none" sz="1400" dirty="0" smtClean="0"/>
              <a:t>Search user by key in keyword and click on search icon.</a:t>
            </a:r>
          </a:p>
          <a:p>
            <a:pPr marL="342900" indent="-342900">
              <a:buAutoNum type="arabicPeriod"/>
            </a:pPr>
            <a:endParaRPr lang="x-none" sz="1400" dirty="0"/>
          </a:p>
          <a:p>
            <a:pPr marL="342900" indent="-342900">
              <a:buAutoNum type="arabicPeriod"/>
            </a:pPr>
            <a:endParaRPr lang="x-none"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smtClean="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r>
              <a:rPr lang="en-US" sz="1400" dirty="0" smtClean="0"/>
              <a:t>The result will show as per below</a:t>
            </a:r>
          </a:p>
          <a:p>
            <a:pPr marL="342900" indent="-342900">
              <a:buAutoNum type="arabicPeriod"/>
            </a:pPr>
            <a:endParaRPr lang="en-US" sz="1400" dirty="0"/>
          </a:p>
        </p:txBody>
      </p:sp>
      <p:pic>
        <p:nvPicPr>
          <p:cNvPr id="9" name="Picture 8" descr="Macintosh HD:Users:shiauhui:Desktop:Screen Shot 2018-03-31 at 12.06.09 PM.png"/>
          <p:cNvPicPr/>
          <p:nvPr/>
        </p:nvPicPr>
        <p:blipFill>
          <a:blip r:embed="rId2">
            <a:extLst>
              <a:ext uri="{28A0092B-C50C-407E-A947-70E740481C1C}">
                <a14:useLocalDpi xmlns:a14="http://schemas.microsoft.com/office/drawing/2010/main" val="0"/>
              </a:ext>
            </a:extLst>
          </a:blip>
          <a:srcRect/>
          <a:stretch>
            <a:fillRect/>
          </a:stretch>
        </p:blipFill>
        <p:spPr bwMode="auto">
          <a:xfrm>
            <a:off x="926039" y="1194800"/>
            <a:ext cx="4153657" cy="2741961"/>
          </a:xfrm>
          <a:prstGeom prst="rect">
            <a:avLst/>
          </a:prstGeom>
          <a:noFill/>
          <a:ln>
            <a:noFill/>
          </a:ln>
        </p:spPr>
      </p:pic>
      <p:pic>
        <p:nvPicPr>
          <p:cNvPr id="11" name="Picture 10" descr="Macintosh HD:Users:shiauhui:Desktop:Screen Shot 2018-03-31 at 12.08.02 PM.png"/>
          <p:cNvPicPr/>
          <p:nvPr/>
        </p:nvPicPr>
        <p:blipFill>
          <a:blip r:embed="rId3">
            <a:extLst>
              <a:ext uri="{28A0092B-C50C-407E-A947-70E740481C1C}">
                <a14:useLocalDpi xmlns:a14="http://schemas.microsoft.com/office/drawing/2010/main" val="0"/>
              </a:ext>
            </a:extLst>
          </a:blip>
          <a:srcRect/>
          <a:stretch>
            <a:fillRect/>
          </a:stretch>
        </p:blipFill>
        <p:spPr bwMode="auto">
          <a:xfrm>
            <a:off x="926041" y="4541494"/>
            <a:ext cx="4591560" cy="1579416"/>
          </a:xfrm>
          <a:prstGeom prst="rect">
            <a:avLst/>
          </a:prstGeom>
          <a:noFill/>
          <a:ln>
            <a:noFill/>
          </a:ln>
        </p:spPr>
      </p:pic>
    </p:spTree>
    <p:extLst>
      <p:ext uri="{BB962C8B-B14F-4D97-AF65-F5344CB8AC3E}">
        <p14:creationId xmlns:p14="http://schemas.microsoft.com/office/powerpoint/2010/main" val="67716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6" name="Picture 5" descr="Macintosh HD:Users:shiauhui:Desktop:Screen Shot 2018-03-29 at 11.17.33 AM.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2129"/>
            <a:ext cx="1927007" cy="1253292"/>
          </a:xfrm>
          <a:prstGeom prst="rect">
            <a:avLst/>
          </a:prstGeom>
          <a:noFill/>
          <a:ln>
            <a:noFill/>
          </a:ln>
        </p:spPr>
      </p:pic>
      <p:sp>
        <p:nvSpPr>
          <p:cNvPr id="2" name="Title 1"/>
          <p:cNvSpPr>
            <a:spLocks noGrp="1"/>
          </p:cNvSpPr>
          <p:nvPr>
            <p:ph type="title"/>
          </p:nvPr>
        </p:nvSpPr>
        <p:spPr>
          <a:xfrm>
            <a:off x="457200" y="-9329"/>
            <a:ext cx="8229600" cy="544812"/>
          </a:xfrm>
        </p:spPr>
        <p:txBody>
          <a:bodyPr>
            <a:normAutofit/>
          </a:bodyPr>
          <a:lstStyle/>
          <a:p>
            <a:pPr algn="l"/>
            <a:r>
              <a:rPr lang="en-US" sz="2500" dirty="0" smtClean="0">
                <a:solidFill>
                  <a:schemeClr val="bg1"/>
                </a:solidFill>
                <a:latin typeface="Helvetica"/>
                <a:cs typeface="Helvetica"/>
              </a:rPr>
              <a:t>Login Page </a:t>
            </a:r>
            <a:endParaRPr lang="en-US" sz="2500" dirty="0">
              <a:solidFill>
                <a:schemeClr val="bg1"/>
              </a:solidFill>
              <a:latin typeface="Helvetica"/>
              <a:cs typeface="Helvetica"/>
            </a:endParaRPr>
          </a:p>
        </p:txBody>
      </p:sp>
      <p:pic>
        <p:nvPicPr>
          <p:cNvPr id="7" name="Picture 6" descr="Macintosh HD:Users:shiauhui:Desktop:Screen Shot 2018-03-29 at 11.17.51 AM.png"/>
          <p:cNvPicPr/>
          <p:nvPr/>
        </p:nvPicPr>
        <p:blipFill>
          <a:blip r:embed="rId3">
            <a:extLst>
              <a:ext uri="{28A0092B-C50C-407E-A947-70E740481C1C}">
                <a14:useLocalDpi xmlns:a14="http://schemas.microsoft.com/office/drawing/2010/main" val="0"/>
              </a:ext>
            </a:extLst>
          </a:blip>
          <a:srcRect/>
          <a:stretch>
            <a:fillRect/>
          </a:stretch>
        </p:blipFill>
        <p:spPr bwMode="auto">
          <a:xfrm>
            <a:off x="2709137" y="1192893"/>
            <a:ext cx="1875867" cy="1222528"/>
          </a:xfrm>
          <a:prstGeom prst="rect">
            <a:avLst/>
          </a:prstGeom>
          <a:noFill/>
          <a:ln>
            <a:noFill/>
          </a:ln>
        </p:spPr>
      </p:pic>
      <p:pic>
        <p:nvPicPr>
          <p:cNvPr id="8" name="Picture 7" descr="Macintosh HD:Users:shiauhui:Desktop:Screen Shot 2018-03-29 at 11.18.44 AM.png"/>
          <p:cNvPicPr/>
          <p:nvPr/>
        </p:nvPicPr>
        <p:blipFill>
          <a:blip r:embed="rId4">
            <a:extLst>
              <a:ext uri="{28A0092B-C50C-407E-A947-70E740481C1C}">
                <a14:useLocalDpi xmlns:a14="http://schemas.microsoft.com/office/drawing/2010/main" val="0"/>
              </a:ext>
            </a:extLst>
          </a:blip>
          <a:srcRect/>
          <a:stretch>
            <a:fillRect/>
          </a:stretch>
        </p:blipFill>
        <p:spPr bwMode="auto">
          <a:xfrm>
            <a:off x="4923831" y="1195427"/>
            <a:ext cx="1875867" cy="1219994"/>
          </a:xfrm>
          <a:prstGeom prst="rect">
            <a:avLst/>
          </a:prstGeom>
          <a:noFill/>
          <a:ln>
            <a:noFill/>
          </a:ln>
        </p:spPr>
      </p:pic>
      <p:pic>
        <p:nvPicPr>
          <p:cNvPr id="9" name="Picture 8" descr="Macintosh HD:Users:shiauhui:Desktop:Screen Shot 2018-03-29 at 11.18.56 AM.png"/>
          <p:cNvPicPr/>
          <p:nvPr/>
        </p:nvPicPr>
        <p:blipFill>
          <a:blip r:embed="rId5">
            <a:extLst>
              <a:ext uri="{28A0092B-C50C-407E-A947-70E740481C1C}">
                <a14:useLocalDpi xmlns:a14="http://schemas.microsoft.com/office/drawing/2010/main" val="0"/>
              </a:ext>
            </a:extLst>
          </a:blip>
          <a:srcRect/>
          <a:stretch>
            <a:fillRect/>
          </a:stretch>
        </p:blipFill>
        <p:spPr bwMode="auto">
          <a:xfrm>
            <a:off x="2710834" y="2877012"/>
            <a:ext cx="1874170" cy="1218976"/>
          </a:xfrm>
          <a:prstGeom prst="rect">
            <a:avLst/>
          </a:prstGeom>
          <a:noFill/>
          <a:ln>
            <a:noFill/>
          </a:ln>
        </p:spPr>
      </p:pic>
      <p:pic>
        <p:nvPicPr>
          <p:cNvPr id="10" name="Picture 9" descr="Macintosh HD:Users:shiauhui:Desktop:Screen Shot 2018-03-29 at 11.32.27 AM.png"/>
          <p:cNvPicPr/>
          <p:nvPr/>
        </p:nvPicPr>
        <p:blipFill>
          <a:blip r:embed="rId6">
            <a:extLst>
              <a:ext uri="{28A0092B-C50C-407E-A947-70E740481C1C}">
                <a14:useLocalDpi xmlns:a14="http://schemas.microsoft.com/office/drawing/2010/main" val="0"/>
              </a:ext>
            </a:extLst>
          </a:blip>
          <a:srcRect/>
          <a:stretch>
            <a:fillRect/>
          </a:stretch>
        </p:blipFill>
        <p:spPr bwMode="auto">
          <a:xfrm>
            <a:off x="4931596" y="2893870"/>
            <a:ext cx="1868102" cy="1219100"/>
          </a:xfrm>
          <a:prstGeom prst="rect">
            <a:avLst/>
          </a:prstGeom>
          <a:noFill/>
          <a:ln>
            <a:noFill/>
          </a:ln>
        </p:spPr>
      </p:pic>
      <p:pic>
        <p:nvPicPr>
          <p:cNvPr id="11" name="Picture 10" descr="Macintosh HD:Users:shiauhui:Desktop:Screen Shot 2018-03-29 at 11.33.30 AM.png"/>
          <p:cNvPicPr/>
          <p:nvPr/>
        </p:nvPicPr>
        <p:blipFill>
          <a:blip r:embed="rId7">
            <a:extLst>
              <a:ext uri="{28A0092B-C50C-407E-A947-70E740481C1C}">
                <a14:useLocalDpi xmlns:a14="http://schemas.microsoft.com/office/drawing/2010/main" val="0"/>
              </a:ext>
            </a:extLst>
          </a:blip>
          <a:srcRect/>
          <a:stretch>
            <a:fillRect/>
          </a:stretch>
        </p:blipFill>
        <p:spPr bwMode="auto">
          <a:xfrm>
            <a:off x="7007991" y="1162129"/>
            <a:ext cx="1864288" cy="1209690"/>
          </a:xfrm>
          <a:prstGeom prst="rect">
            <a:avLst/>
          </a:prstGeom>
          <a:noFill/>
          <a:ln>
            <a:noFill/>
          </a:ln>
        </p:spPr>
      </p:pic>
      <p:pic>
        <p:nvPicPr>
          <p:cNvPr id="12" name="Picture 11" descr="Macintosh HD:Users:shiauhui:Desktop:Screen Shot 2018-03-31 at 12.33.45 PM.png"/>
          <p:cNvPicPr/>
          <p:nvPr/>
        </p:nvPicPr>
        <p:blipFill>
          <a:blip r:embed="rId8">
            <a:extLst>
              <a:ext uri="{28A0092B-C50C-407E-A947-70E740481C1C}">
                <a14:useLocalDpi xmlns:a14="http://schemas.microsoft.com/office/drawing/2010/main" val="0"/>
              </a:ext>
            </a:extLst>
          </a:blip>
          <a:srcRect/>
          <a:stretch>
            <a:fillRect/>
          </a:stretch>
        </p:blipFill>
        <p:spPr bwMode="auto">
          <a:xfrm>
            <a:off x="457200" y="2877012"/>
            <a:ext cx="1874170" cy="1235958"/>
          </a:xfrm>
          <a:prstGeom prst="rect">
            <a:avLst/>
          </a:prstGeom>
          <a:noFill/>
          <a:ln>
            <a:solidFill>
              <a:srgbClr val="C5E0B4"/>
            </a:solidFill>
          </a:ln>
          <a:effectLst/>
        </p:spPr>
      </p:pic>
      <p:pic>
        <p:nvPicPr>
          <p:cNvPr id="13" name="Picture 12" descr="Macintosh HD:Users:shiauhui:Desktop:Screen Shot 2018-03-31 at 12.34.01 PM.png"/>
          <p:cNvPicPr/>
          <p:nvPr/>
        </p:nvPicPr>
        <p:blipFill>
          <a:blip r:embed="rId9">
            <a:extLst>
              <a:ext uri="{28A0092B-C50C-407E-A947-70E740481C1C}">
                <a14:useLocalDpi xmlns:a14="http://schemas.microsoft.com/office/drawing/2010/main" val="0"/>
              </a:ext>
            </a:extLst>
          </a:blip>
          <a:srcRect/>
          <a:stretch>
            <a:fillRect/>
          </a:stretch>
        </p:blipFill>
        <p:spPr bwMode="auto">
          <a:xfrm>
            <a:off x="457200" y="4861868"/>
            <a:ext cx="1874170" cy="1234459"/>
          </a:xfrm>
          <a:prstGeom prst="rect">
            <a:avLst/>
          </a:prstGeom>
          <a:noFill/>
          <a:ln>
            <a:solidFill>
              <a:srgbClr val="C5E0B4"/>
            </a:solidFill>
          </a:ln>
        </p:spPr>
      </p:pic>
      <p:pic>
        <p:nvPicPr>
          <p:cNvPr id="14" name="Picture 13" descr="Macintosh HD:Users:shiauhui:Desktop:Screen Shot 2018-03-31 at 12.35.17 PM.png"/>
          <p:cNvPicPr/>
          <p:nvPr/>
        </p:nvPicPr>
        <p:blipFill>
          <a:blip r:embed="rId10">
            <a:extLst>
              <a:ext uri="{28A0092B-C50C-407E-A947-70E740481C1C}">
                <a14:useLocalDpi xmlns:a14="http://schemas.microsoft.com/office/drawing/2010/main" val="0"/>
              </a:ext>
            </a:extLst>
          </a:blip>
          <a:srcRect/>
          <a:stretch>
            <a:fillRect/>
          </a:stretch>
        </p:blipFill>
        <p:spPr bwMode="auto">
          <a:xfrm>
            <a:off x="2710834" y="4835937"/>
            <a:ext cx="1876107" cy="1232449"/>
          </a:xfrm>
          <a:prstGeom prst="rect">
            <a:avLst/>
          </a:prstGeom>
          <a:noFill/>
          <a:ln>
            <a:noFill/>
          </a:ln>
        </p:spPr>
      </p:pic>
      <p:pic>
        <p:nvPicPr>
          <p:cNvPr id="15" name="Picture 14" descr="Macintosh HD:Users:shiauhui:Desktop:Screen Shot 2018-03-31 at 12.24.45 PM.png"/>
          <p:cNvPicPr/>
          <p:nvPr/>
        </p:nvPicPr>
        <p:blipFill>
          <a:blip r:embed="rId11">
            <a:extLst>
              <a:ext uri="{28A0092B-C50C-407E-A947-70E740481C1C}">
                <a14:useLocalDpi xmlns:a14="http://schemas.microsoft.com/office/drawing/2010/main" val="0"/>
              </a:ext>
            </a:extLst>
          </a:blip>
          <a:srcRect/>
          <a:stretch>
            <a:fillRect/>
          </a:stretch>
        </p:blipFill>
        <p:spPr bwMode="auto">
          <a:xfrm>
            <a:off x="7007990" y="2893870"/>
            <a:ext cx="1850585" cy="1218976"/>
          </a:xfrm>
          <a:prstGeom prst="rect">
            <a:avLst/>
          </a:prstGeom>
          <a:noFill/>
          <a:ln>
            <a:noFill/>
          </a:ln>
        </p:spPr>
      </p:pic>
      <p:pic>
        <p:nvPicPr>
          <p:cNvPr id="16" name="Picture 15" descr="Macintosh HD:Users:shiauhui:Desktop:Screen Shot 2018-03-31 at 12.11.40 PM.png"/>
          <p:cNvPicPr/>
          <p:nvPr/>
        </p:nvPicPr>
        <p:blipFill>
          <a:blip r:embed="rId12">
            <a:extLst>
              <a:ext uri="{28A0092B-C50C-407E-A947-70E740481C1C}">
                <a14:useLocalDpi xmlns:a14="http://schemas.microsoft.com/office/drawing/2010/main" val="0"/>
              </a:ext>
            </a:extLst>
          </a:blip>
          <a:srcRect/>
          <a:stretch>
            <a:fillRect/>
          </a:stretch>
        </p:blipFill>
        <p:spPr bwMode="auto">
          <a:xfrm>
            <a:off x="7007991" y="4909207"/>
            <a:ext cx="1850584" cy="1217425"/>
          </a:xfrm>
          <a:prstGeom prst="rect">
            <a:avLst/>
          </a:prstGeom>
          <a:noFill/>
          <a:ln>
            <a:noFill/>
          </a:ln>
        </p:spPr>
      </p:pic>
      <p:sp>
        <p:nvSpPr>
          <p:cNvPr id="17" name="TextBox 16"/>
          <p:cNvSpPr txBox="1"/>
          <p:nvPr/>
        </p:nvSpPr>
        <p:spPr>
          <a:xfrm>
            <a:off x="452239" y="764442"/>
            <a:ext cx="8234561" cy="369332"/>
          </a:xfrm>
          <a:prstGeom prst="rect">
            <a:avLst/>
          </a:prstGeom>
          <a:noFill/>
        </p:spPr>
        <p:txBody>
          <a:bodyPr wrap="square" rtlCol="0">
            <a:spAutoFit/>
          </a:bodyPr>
          <a:lstStyle/>
          <a:p>
            <a:r>
              <a:rPr lang="en-US" dirty="0" smtClean="0"/>
              <a:t>https://</a:t>
            </a:r>
            <a:r>
              <a:rPr lang="en-US" dirty="0" err="1" smtClean="0"/>
              <a:t>projects.lithan.com</a:t>
            </a:r>
            <a:r>
              <a:rPr lang="en-US" dirty="0" smtClean="0"/>
              <a:t>/students/m1/run8/</a:t>
            </a:r>
            <a:r>
              <a:rPr lang="en-US" dirty="0" err="1" smtClean="0"/>
              <a:t>shlee</a:t>
            </a:r>
            <a:r>
              <a:rPr lang="en-US" dirty="0" smtClean="0"/>
              <a:t>/m5Project/public/</a:t>
            </a:r>
            <a:r>
              <a:rPr lang="en-US" dirty="0" err="1" smtClean="0"/>
              <a:t>login.php</a:t>
            </a:r>
            <a:endParaRPr lang="en-US" dirty="0"/>
          </a:p>
        </p:txBody>
      </p:sp>
    </p:spTree>
    <p:extLst>
      <p:ext uri="{BB962C8B-B14F-4D97-AF65-F5344CB8AC3E}">
        <p14:creationId xmlns:p14="http://schemas.microsoft.com/office/powerpoint/2010/main" val="383351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35904" y="1788776"/>
            <a:ext cx="3744088" cy="250086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6" name="Picture 5" descr="Macintosh HD:Users:shiauhui:Desktop:Screen Shot 2018-03-29 at 11.17.33 AM.png"/>
          <p:cNvPicPr/>
          <p:nvPr/>
        </p:nvPicPr>
        <p:blipFill>
          <a:blip r:embed="rId2">
            <a:extLst>
              <a:ext uri="{28A0092B-C50C-407E-A947-70E740481C1C}">
                <a14:useLocalDpi xmlns:a14="http://schemas.microsoft.com/office/drawing/2010/main" val="0"/>
              </a:ext>
            </a:extLst>
          </a:blip>
          <a:srcRect/>
          <a:stretch>
            <a:fillRect/>
          </a:stretch>
        </p:blipFill>
        <p:spPr bwMode="auto">
          <a:xfrm>
            <a:off x="917001" y="1788776"/>
            <a:ext cx="3845214" cy="2500861"/>
          </a:xfrm>
          <a:prstGeom prst="rect">
            <a:avLst/>
          </a:prstGeom>
          <a:noFill/>
          <a:ln>
            <a:noFill/>
          </a:ln>
        </p:spPr>
      </p:pic>
      <p:sp>
        <p:nvSpPr>
          <p:cNvPr id="2" name="Title 1"/>
          <p:cNvSpPr>
            <a:spLocks noGrp="1"/>
          </p:cNvSpPr>
          <p:nvPr>
            <p:ph type="title"/>
          </p:nvPr>
        </p:nvSpPr>
        <p:spPr>
          <a:xfrm>
            <a:off x="457200" y="-9329"/>
            <a:ext cx="8229600" cy="544812"/>
          </a:xfrm>
        </p:spPr>
        <p:txBody>
          <a:bodyPr>
            <a:normAutofit/>
          </a:bodyPr>
          <a:lstStyle/>
          <a:p>
            <a:pPr algn="l"/>
            <a:r>
              <a:rPr lang="en-US" sz="2500" dirty="0" smtClean="0">
                <a:solidFill>
                  <a:schemeClr val="bg1"/>
                </a:solidFill>
                <a:latin typeface="Helvetica"/>
                <a:cs typeface="Helvetica"/>
              </a:rPr>
              <a:t>Login Page </a:t>
            </a:r>
            <a:endParaRPr lang="en-US" sz="2500" dirty="0">
              <a:solidFill>
                <a:schemeClr val="bg1"/>
              </a:solidFill>
              <a:latin typeface="Helvetica"/>
              <a:cs typeface="Helvetica"/>
            </a:endParaRPr>
          </a:p>
        </p:txBody>
      </p:sp>
      <p:sp>
        <p:nvSpPr>
          <p:cNvPr id="17" name="TextBox 16"/>
          <p:cNvSpPr txBox="1"/>
          <p:nvPr/>
        </p:nvSpPr>
        <p:spPr>
          <a:xfrm>
            <a:off x="452239" y="764442"/>
            <a:ext cx="8234561" cy="1169551"/>
          </a:xfrm>
          <a:prstGeom prst="rect">
            <a:avLst/>
          </a:prstGeom>
          <a:noFill/>
        </p:spPr>
        <p:txBody>
          <a:bodyPr wrap="square" rtlCol="0">
            <a:spAutoFit/>
          </a:bodyPr>
          <a:lstStyle/>
          <a:p>
            <a:pPr marL="342900" indent="-342900">
              <a:buAutoNum type="arabicPeriod"/>
            </a:pPr>
            <a:r>
              <a:rPr lang="en-US" sz="1400" dirty="0" smtClean="0"/>
              <a:t>Open below </a:t>
            </a:r>
            <a:r>
              <a:rPr lang="en-US" sz="1400" dirty="0" err="1" smtClean="0"/>
              <a:t>url</a:t>
            </a:r>
            <a:r>
              <a:rPr lang="en-US" sz="1400" dirty="0" smtClean="0"/>
              <a:t> in web </a:t>
            </a:r>
            <a:r>
              <a:rPr lang="en-US" sz="1400" dirty="0" err="1" smtClean="0"/>
              <a:t>browser</a:t>
            </a:r>
            <a:r>
              <a:rPr lang="en-US" sz="1400" dirty="0" err="1" smtClean="0">
                <a:hlinkClick r:id="rId3"/>
              </a:rPr>
              <a:t>https</a:t>
            </a:r>
            <a:r>
              <a:rPr lang="en-US" sz="1400" dirty="0" smtClean="0">
                <a:hlinkClick r:id="rId3"/>
              </a:rPr>
              <a:t>://projects.lithan.com/students/m1/run8/shlee/m5Project/public/login.php</a:t>
            </a:r>
            <a:endParaRPr lang="en-US" sz="1400" dirty="0" smtClean="0"/>
          </a:p>
          <a:p>
            <a:endParaRPr lang="en-US" sz="1400" dirty="0" smtClean="0"/>
          </a:p>
          <a:p>
            <a:pPr marL="342900" indent="-342900">
              <a:buAutoNum type="arabicPeriod"/>
            </a:pPr>
            <a:r>
              <a:rPr lang="en-US" sz="1400" dirty="0" smtClean="0"/>
              <a:t>You will see the login page look like below :</a:t>
            </a:r>
          </a:p>
          <a:p>
            <a:pPr marL="342900" indent="-342900">
              <a:buAutoNum type="arabicPeriod"/>
            </a:pPr>
            <a:endParaRPr lang="en-US" sz="1400" dirty="0"/>
          </a:p>
        </p:txBody>
      </p:sp>
      <p:sp>
        <p:nvSpPr>
          <p:cNvPr id="18" name="TextBox 17"/>
          <p:cNvSpPr txBox="1"/>
          <p:nvPr/>
        </p:nvSpPr>
        <p:spPr>
          <a:xfrm>
            <a:off x="452239" y="4568060"/>
            <a:ext cx="8579548" cy="1723549"/>
          </a:xfrm>
          <a:prstGeom prst="rect">
            <a:avLst/>
          </a:prstGeom>
          <a:noFill/>
        </p:spPr>
        <p:txBody>
          <a:bodyPr wrap="square" rtlCol="0">
            <a:spAutoFit/>
          </a:bodyPr>
          <a:lstStyle/>
          <a:p>
            <a:pPr marL="342900" indent="-342900">
              <a:lnSpc>
                <a:spcPct val="80000"/>
              </a:lnSpc>
              <a:buFont typeface="Arial"/>
              <a:buChar char="•"/>
            </a:pPr>
            <a:r>
              <a:rPr lang="en-US" sz="1200" b="1" dirty="0" smtClean="0">
                <a:solidFill>
                  <a:srgbClr val="008000"/>
                </a:solidFill>
              </a:rPr>
              <a:t>Empty Fields (Email Address &amp; Password) </a:t>
            </a:r>
            <a:r>
              <a:rPr lang="en-US" sz="1200" dirty="0" smtClean="0"/>
              <a:t> - Registered user, please key in your email &amp; password in the empty fields</a:t>
            </a:r>
          </a:p>
          <a:p>
            <a:pPr marL="342900" indent="-342900">
              <a:lnSpc>
                <a:spcPct val="80000"/>
              </a:lnSpc>
              <a:buFont typeface="Arial"/>
              <a:buChar char="•"/>
            </a:pPr>
            <a:endParaRPr lang="en-US" sz="1200" dirty="0" smtClean="0"/>
          </a:p>
          <a:p>
            <a:pPr marL="342900" indent="-342900">
              <a:lnSpc>
                <a:spcPct val="80000"/>
              </a:lnSpc>
              <a:buFont typeface="Arial"/>
              <a:buChar char="•"/>
            </a:pPr>
            <a:r>
              <a:rPr lang="en-US" sz="1200" b="1" dirty="0" smtClean="0">
                <a:solidFill>
                  <a:srgbClr val="008000"/>
                </a:solidFill>
              </a:rPr>
              <a:t>Check box </a:t>
            </a:r>
            <a:r>
              <a:rPr lang="mr-IN" sz="1200" b="1" dirty="0" smtClean="0">
                <a:solidFill>
                  <a:srgbClr val="008000"/>
                </a:solidFill>
              </a:rPr>
              <a:t>–</a:t>
            </a:r>
            <a:r>
              <a:rPr lang="en-US" sz="1200" b="1" dirty="0" smtClean="0">
                <a:solidFill>
                  <a:srgbClr val="008000"/>
                </a:solidFill>
              </a:rPr>
              <a:t> </a:t>
            </a:r>
            <a:r>
              <a:rPr lang="en-US" sz="1200" dirty="0" smtClean="0"/>
              <a:t>Please check it to prove that user are not a robot</a:t>
            </a:r>
          </a:p>
          <a:p>
            <a:pPr marL="342900" indent="-342900">
              <a:lnSpc>
                <a:spcPct val="80000"/>
              </a:lnSpc>
              <a:buFont typeface="Arial"/>
              <a:buChar char="•"/>
            </a:pPr>
            <a:endParaRPr lang="en-US" sz="1200" b="1" dirty="0">
              <a:solidFill>
                <a:srgbClr val="008000"/>
              </a:solidFill>
            </a:endParaRPr>
          </a:p>
          <a:p>
            <a:pPr marL="342900" indent="-342900">
              <a:lnSpc>
                <a:spcPct val="80000"/>
              </a:lnSpc>
              <a:buFont typeface="Arial"/>
              <a:buChar char="•"/>
            </a:pPr>
            <a:r>
              <a:rPr lang="en-US" sz="1200" b="1" dirty="0" smtClean="0">
                <a:solidFill>
                  <a:srgbClr val="008000"/>
                </a:solidFill>
              </a:rPr>
              <a:t>Sign In button </a:t>
            </a:r>
            <a:r>
              <a:rPr lang="mr-IN" sz="1200" b="1" dirty="0" smtClean="0">
                <a:solidFill>
                  <a:srgbClr val="008000"/>
                </a:solidFill>
              </a:rPr>
              <a:t>–</a:t>
            </a:r>
            <a:r>
              <a:rPr lang="en-US" sz="1200" b="1" dirty="0" smtClean="0">
                <a:solidFill>
                  <a:srgbClr val="008000"/>
                </a:solidFill>
              </a:rPr>
              <a:t> </a:t>
            </a:r>
            <a:r>
              <a:rPr lang="en-US" sz="1200" dirty="0" smtClean="0"/>
              <a:t>After fill in email, password &amp; checked the check box, please click on sign in button login to community portal.</a:t>
            </a:r>
          </a:p>
          <a:p>
            <a:pPr>
              <a:lnSpc>
                <a:spcPct val="80000"/>
              </a:lnSpc>
            </a:pPr>
            <a:endParaRPr lang="en-US" sz="1200" dirty="0"/>
          </a:p>
          <a:p>
            <a:pPr marL="342900" indent="-342900">
              <a:lnSpc>
                <a:spcPct val="80000"/>
              </a:lnSpc>
              <a:buFont typeface="Arial"/>
              <a:buChar char="•"/>
            </a:pPr>
            <a:r>
              <a:rPr lang="en-US" sz="1200" b="1" dirty="0" smtClean="0">
                <a:solidFill>
                  <a:srgbClr val="008000"/>
                </a:solidFill>
              </a:rPr>
              <a:t>Forgot Your Password - </a:t>
            </a:r>
            <a:r>
              <a:rPr lang="en-US" sz="1200" dirty="0" smtClean="0"/>
              <a:t>User who forgot the password, please click on “Forgot Your Password”, it will redirect to Reset Password page.</a:t>
            </a:r>
          </a:p>
          <a:p>
            <a:pPr marL="342900" indent="-342900">
              <a:lnSpc>
                <a:spcPct val="80000"/>
              </a:lnSpc>
              <a:buFont typeface="Arial"/>
              <a:buChar char="•"/>
            </a:pPr>
            <a:endParaRPr lang="en-US" sz="1200" dirty="0"/>
          </a:p>
          <a:p>
            <a:pPr marL="342900" indent="-342900">
              <a:lnSpc>
                <a:spcPct val="80000"/>
              </a:lnSpc>
              <a:buFont typeface="Arial"/>
              <a:buChar char="•"/>
            </a:pPr>
            <a:r>
              <a:rPr lang="en-US" sz="1200" b="1" dirty="0" smtClean="0">
                <a:solidFill>
                  <a:srgbClr val="008000"/>
                </a:solidFill>
              </a:rPr>
              <a:t>Sign Up Now</a:t>
            </a:r>
            <a:r>
              <a:rPr lang="en-US" sz="1200" dirty="0" smtClean="0"/>
              <a:t> - User who would like to register as member of ABC Jobs, please click here to register page.</a:t>
            </a:r>
          </a:p>
          <a:p>
            <a:pPr marL="342900" indent="-342900">
              <a:lnSpc>
                <a:spcPct val="80000"/>
              </a:lnSpc>
              <a:buAutoNum type="arabicPeriod"/>
            </a:pPr>
            <a:endParaRPr lang="en-US" sz="1200" dirty="0"/>
          </a:p>
        </p:txBody>
      </p:sp>
      <p:sp>
        <p:nvSpPr>
          <p:cNvPr id="19" name="TextBox 18"/>
          <p:cNvSpPr txBox="1"/>
          <p:nvPr/>
        </p:nvSpPr>
        <p:spPr>
          <a:xfrm>
            <a:off x="5148767" y="2234107"/>
            <a:ext cx="3773543" cy="1938992"/>
          </a:xfrm>
          <a:prstGeom prst="rect">
            <a:avLst/>
          </a:prstGeom>
          <a:noFill/>
        </p:spPr>
        <p:txBody>
          <a:bodyPr wrap="square" rtlCol="0">
            <a:spAutoFit/>
          </a:bodyPr>
          <a:lstStyle/>
          <a:p>
            <a:pPr marL="285750" indent="-285750">
              <a:buFont typeface="Arial"/>
              <a:buChar char="•"/>
            </a:pPr>
            <a:r>
              <a:rPr lang="en-US" sz="1200" b="1" dirty="0" smtClean="0">
                <a:solidFill>
                  <a:srgbClr val="008000"/>
                </a:solidFill>
              </a:rPr>
              <a:t>About Us</a:t>
            </a:r>
            <a:r>
              <a:rPr lang="en-US" sz="1200" dirty="0" smtClean="0"/>
              <a:t> </a:t>
            </a:r>
            <a:r>
              <a:rPr lang="mr-IN" sz="1200" dirty="0" smtClean="0"/>
              <a:t>–</a:t>
            </a:r>
            <a:r>
              <a:rPr lang="en-US" sz="1200" dirty="0" smtClean="0"/>
              <a:t> click on it will go to about us page</a:t>
            </a:r>
            <a:br>
              <a:rPr lang="en-US" sz="1200" dirty="0" smtClean="0"/>
            </a:br>
            <a:r>
              <a:rPr lang="en-US" sz="1200" dirty="0" smtClean="0"/>
              <a:t>which contain information of ABC Jobs company</a:t>
            </a:r>
          </a:p>
          <a:p>
            <a:pPr marL="285750" indent="-285750">
              <a:buFont typeface="Arial"/>
              <a:buChar char="•"/>
            </a:pPr>
            <a:endParaRPr lang="en-US" sz="1200" dirty="0" smtClean="0"/>
          </a:p>
          <a:p>
            <a:pPr marL="285750" indent="-285750">
              <a:buFont typeface="Arial"/>
              <a:buChar char="•"/>
            </a:pPr>
            <a:r>
              <a:rPr lang="en-US" sz="1200" b="1" dirty="0" smtClean="0">
                <a:solidFill>
                  <a:srgbClr val="008000"/>
                </a:solidFill>
              </a:rPr>
              <a:t>Contact Us </a:t>
            </a:r>
            <a:r>
              <a:rPr lang="en-US" sz="1200" dirty="0" smtClean="0">
                <a:solidFill>
                  <a:srgbClr val="008000"/>
                </a:solidFill>
              </a:rPr>
              <a:t>- </a:t>
            </a:r>
            <a:r>
              <a:rPr lang="en-US" sz="1200" dirty="0" smtClean="0"/>
              <a:t>Click on it will show you the contact information of ABC Jobs and user can submit feedback form.</a:t>
            </a:r>
          </a:p>
          <a:p>
            <a:pPr marL="285750" indent="-285750">
              <a:buFont typeface="Arial"/>
              <a:buChar char="•"/>
            </a:pPr>
            <a:endParaRPr lang="en-US" sz="1200" dirty="0" smtClean="0"/>
          </a:p>
          <a:p>
            <a:pPr marL="285750" indent="-285750">
              <a:buFont typeface="Arial"/>
              <a:buChar char="•"/>
            </a:pPr>
            <a:r>
              <a:rPr lang="en-US" sz="1200" b="1" dirty="0" smtClean="0">
                <a:solidFill>
                  <a:srgbClr val="008000"/>
                </a:solidFill>
              </a:rPr>
              <a:t>Sign Up Button </a:t>
            </a:r>
            <a:r>
              <a:rPr lang="mr-IN" sz="1200" dirty="0" smtClean="0"/>
              <a:t>–</a:t>
            </a:r>
            <a:r>
              <a:rPr lang="en-US" sz="1200" dirty="0" smtClean="0"/>
              <a:t> New user who wish to register</a:t>
            </a:r>
            <a:br>
              <a:rPr lang="en-US" sz="1200" dirty="0" smtClean="0"/>
            </a:br>
            <a:r>
              <a:rPr lang="en-US" sz="1200" dirty="0" smtClean="0"/>
              <a:t>as a member of ABC Jobs portal can click on this button, will go to register page.</a:t>
            </a:r>
            <a:endParaRPr lang="en-US" sz="1200" dirty="0"/>
          </a:p>
        </p:txBody>
      </p:sp>
      <p:sp>
        <p:nvSpPr>
          <p:cNvPr id="20" name="TextBox 19"/>
          <p:cNvSpPr txBox="1"/>
          <p:nvPr/>
        </p:nvSpPr>
        <p:spPr>
          <a:xfrm>
            <a:off x="5148767" y="1822430"/>
            <a:ext cx="3773543" cy="369332"/>
          </a:xfrm>
          <a:prstGeom prst="rect">
            <a:avLst/>
          </a:prstGeom>
          <a:noFill/>
        </p:spPr>
        <p:txBody>
          <a:bodyPr wrap="square" rtlCol="0">
            <a:spAutoFit/>
          </a:bodyPr>
          <a:lstStyle/>
          <a:p>
            <a:r>
              <a:rPr lang="x-none" b="1" u="sng" dirty="0" smtClean="0">
                <a:solidFill>
                  <a:srgbClr val="008000"/>
                </a:solidFill>
              </a:rPr>
              <a:t>Header Navigation</a:t>
            </a:r>
            <a:endParaRPr lang="en-US" u="sng" dirty="0"/>
          </a:p>
        </p:txBody>
      </p:sp>
    </p:spTree>
    <p:extLst>
      <p:ext uri="{BB962C8B-B14F-4D97-AF65-F5344CB8AC3E}">
        <p14:creationId xmlns:p14="http://schemas.microsoft.com/office/powerpoint/2010/main" val="224533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2000" dirty="0" smtClean="0">
                <a:solidFill>
                  <a:schemeClr val="bg1"/>
                </a:solidFill>
                <a:latin typeface="Helvetica"/>
                <a:cs typeface="Helvetica"/>
              </a:rPr>
              <a:t>Login page </a:t>
            </a:r>
            <a:r>
              <a:rPr lang="en-US" sz="2500" dirty="0" smtClean="0">
                <a:solidFill>
                  <a:schemeClr val="bg1"/>
                </a:solidFill>
                <a:latin typeface="Helvetica"/>
                <a:cs typeface="Helvetica"/>
              </a:rPr>
              <a:t>&gt; Reset Password Page </a:t>
            </a:r>
            <a:endParaRPr lang="en-US" sz="2500" dirty="0">
              <a:solidFill>
                <a:schemeClr val="bg1"/>
              </a:solidFill>
              <a:latin typeface="Helvetica"/>
              <a:cs typeface="Helvetica"/>
            </a:endParaRPr>
          </a:p>
        </p:txBody>
      </p:sp>
      <p:sp>
        <p:nvSpPr>
          <p:cNvPr id="17" name="TextBox 16"/>
          <p:cNvSpPr txBox="1"/>
          <p:nvPr/>
        </p:nvSpPr>
        <p:spPr>
          <a:xfrm>
            <a:off x="452239" y="764442"/>
            <a:ext cx="8234561" cy="3539431"/>
          </a:xfrm>
          <a:prstGeom prst="rect">
            <a:avLst/>
          </a:prstGeom>
          <a:noFill/>
        </p:spPr>
        <p:txBody>
          <a:bodyPr wrap="square" rtlCol="0">
            <a:spAutoFit/>
          </a:bodyPr>
          <a:lstStyle/>
          <a:p>
            <a:pPr marL="342900" indent="-342900">
              <a:buAutoNum type="arabicPeriod"/>
            </a:pPr>
            <a:r>
              <a:rPr lang="en-US" sz="1400" dirty="0" smtClean="0"/>
              <a:t>Please fill up your email address and click on Reset Password button</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r>
              <a:rPr lang="en-US" sz="1400" dirty="0" smtClean="0"/>
              <a:t>After submit request will redirect to below page, it inform user an email with new password have sent out to user email. User can click on login button back to login page.</a:t>
            </a:r>
          </a:p>
          <a:p>
            <a:pPr marL="342900" indent="-342900">
              <a:buAutoNum type="arabicPeriod"/>
            </a:pPr>
            <a:endParaRPr lang="en-US" sz="1400" dirty="0"/>
          </a:p>
        </p:txBody>
      </p:sp>
      <p:pic>
        <p:nvPicPr>
          <p:cNvPr id="11" name="Picture 10" descr="Macintosh HD:Users:shiauhui:Desktop:Screen Shot 2018-03-29 at 11.17.51 AM.png"/>
          <p:cNvPicPr/>
          <p:nvPr/>
        </p:nvPicPr>
        <p:blipFill>
          <a:blip r:embed="rId2">
            <a:extLst>
              <a:ext uri="{28A0092B-C50C-407E-A947-70E740481C1C}">
                <a14:useLocalDpi xmlns:a14="http://schemas.microsoft.com/office/drawing/2010/main" val="0"/>
              </a:ext>
            </a:extLst>
          </a:blip>
          <a:srcRect/>
          <a:stretch>
            <a:fillRect/>
          </a:stretch>
        </p:blipFill>
        <p:spPr bwMode="auto">
          <a:xfrm>
            <a:off x="868249" y="1163658"/>
            <a:ext cx="3304827" cy="2153801"/>
          </a:xfrm>
          <a:prstGeom prst="rect">
            <a:avLst/>
          </a:prstGeom>
          <a:noFill/>
          <a:ln>
            <a:noFill/>
          </a:ln>
        </p:spPr>
      </p:pic>
      <p:pic>
        <p:nvPicPr>
          <p:cNvPr id="12" name="Picture 11" descr="Macintosh HD:Users:shiauhui:Desktop:Screen Shot 2018-03-29 at 11.18.44 AM.png"/>
          <p:cNvPicPr/>
          <p:nvPr/>
        </p:nvPicPr>
        <p:blipFill>
          <a:blip r:embed="rId3">
            <a:extLst>
              <a:ext uri="{28A0092B-C50C-407E-A947-70E740481C1C}">
                <a14:useLocalDpi xmlns:a14="http://schemas.microsoft.com/office/drawing/2010/main" val="0"/>
              </a:ext>
            </a:extLst>
          </a:blip>
          <a:srcRect/>
          <a:stretch>
            <a:fillRect/>
          </a:stretch>
        </p:blipFill>
        <p:spPr bwMode="auto">
          <a:xfrm>
            <a:off x="868249" y="4178485"/>
            <a:ext cx="3304827" cy="2149336"/>
          </a:xfrm>
          <a:prstGeom prst="rect">
            <a:avLst/>
          </a:prstGeom>
          <a:noFill/>
          <a:ln>
            <a:noFill/>
          </a:ln>
        </p:spPr>
      </p:pic>
    </p:spTree>
    <p:extLst>
      <p:ext uri="{BB962C8B-B14F-4D97-AF65-F5344CB8AC3E}">
        <p14:creationId xmlns:p14="http://schemas.microsoft.com/office/powerpoint/2010/main" val="33664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2000" dirty="0" smtClean="0">
                <a:solidFill>
                  <a:schemeClr val="bg1"/>
                </a:solidFill>
                <a:latin typeface="Helvetica"/>
                <a:cs typeface="Helvetica"/>
              </a:rPr>
              <a:t>Login page </a:t>
            </a:r>
            <a:r>
              <a:rPr lang="en-US" sz="2500" dirty="0" smtClean="0">
                <a:solidFill>
                  <a:schemeClr val="bg1"/>
                </a:solidFill>
                <a:latin typeface="Helvetica"/>
                <a:cs typeface="Helvetica"/>
              </a:rPr>
              <a:t>&gt; Register Page </a:t>
            </a:r>
            <a:endParaRPr lang="en-US" sz="2500" dirty="0">
              <a:solidFill>
                <a:schemeClr val="bg1"/>
              </a:solidFill>
              <a:latin typeface="Helvetica"/>
              <a:cs typeface="Helvetica"/>
            </a:endParaRPr>
          </a:p>
        </p:txBody>
      </p:sp>
      <p:sp>
        <p:nvSpPr>
          <p:cNvPr id="17" name="TextBox 16"/>
          <p:cNvSpPr txBox="1"/>
          <p:nvPr/>
        </p:nvSpPr>
        <p:spPr>
          <a:xfrm>
            <a:off x="452239" y="764442"/>
            <a:ext cx="8234561" cy="3323987"/>
          </a:xfrm>
          <a:prstGeom prst="rect">
            <a:avLst/>
          </a:prstGeom>
          <a:noFill/>
        </p:spPr>
        <p:txBody>
          <a:bodyPr wrap="square" rtlCol="0">
            <a:spAutoFit/>
          </a:bodyPr>
          <a:lstStyle/>
          <a:p>
            <a:pPr marL="342900" indent="-342900">
              <a:buAutoNum type="arabicPeriod"/>
            </a:pPr>
            <a:r>
              <a:rPr lang="en-US" sz="1400" dirty="0" smtClean="0"/>
              <a:t>Please fill up the empty fields accordingly and click on Sign Up button to submit.</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r>
              <a:rPr lang="en-US" sz="1400" dirty="0" smtClean="0"/>
              <a:t>After submit request will redirect to below page, it inform user </a:t>
            </a:r>
            <a:r>
              <a:rPr lang="en-US" sz="1400" dirty="0" smtClean="0"/>
              <a:t>have successfully register as member of ABC Jobs community portal, please click login button to login.</a:t>
            </a:r>
            <a:endParaRPr lang="en-US" sz="1400" dirty="0"/>
          </a:p>
        </p:txBody>
      </p:sp>
      <p:pic>
        <p:nvPicPr>
          <p:cNvPr id="14" name="Picture 13" descr="Macintosh HD:Users:shiauhui:Desktop:Screen Shot 2018-03-29 at 11.18.56 AM.png"/>
          <p:cNvPicPr/>
          <p:nvPr/>
        </p:nvPicPr>
        <p:blipFill>
          <a:blip r:embed="rId2">
            <a:extLst>
              <a:ext uri="{28A0092B-C50C-407E-A947-70E740481C1C}">
                <a14:useLocalDpi xmlns:a14="http://schemas.microsoft.com/office/drawing/2010/main" val="0"/>
              </a:ext>
            </a:extLst>
          </a:blip>
          <a:srcRect/>
          <a:stretch>
            <a:fillRect/>
          </a:stretch>
        </p:blipFill>
        <p:spPr bwMode="auto">
          <a:xfrm>
            <a:off x="842731" y="1125217"/>
            <a:ext cx="3582363" cy="2329999"/>
          </a:xfrm>
          <a:prstGeom prst="rect">
            <a:avLst/>
          </a:prstGeom>
          <a:noFill/>
          <a:ln>
            <a:noFill/>
          </a:ln>
        </p:spPr>
      </p:pic>
      <p:pic>
        <p:nvPicPr>
          <p:cNvPr id="15" name="Picture 14" descr="Macintosh HD:Users:shiauhui:Desktop:Screen Shot 2018-03-29 at 11.32.27 AM.png"/>
          <p:cNvPicPr/>
          <p:nvPr/>
        </p:nvPicPr>
        <p:blipFill>
          <a:blip r:embed="rId3">
            <a:extLst>
              <a:ext uri="{28A0092B-C50C-407E-A947-70E740481C1C}">
                <a14:useLocalDpi xmlns:a14="http://schemas.microsoft.com/office/drawing/2010/main" val="0"/>
              </a:ext>
            </a:extLst>
          </a:blip>
          <a:srcRect/>
          <a:stretch>
            <a:fillRect/>
          </a:stretch>
        </p:blipFill>
        <p:spPr bwMode="auto">
          <a:xfrm>
            <a:off x="854330" y="4054433"/>
            <a:ext cx="3570764" cy="2330236"/>
          </a:xfrm>
          <a:prstGeom prst="rect">
            <a:avLst/>
          </a:prstGeom>
          <a:noFill/>
          <a:ln>
            <a:noFill/>
          </a:ln>
        </p:spPr>
      </p:pic>
      <p:sp>
        <p:nvSpPr>
          <p:cNvPr id="21" name="TextBox 20"/>
          <p:cNvSpPr txBox="1"/>
          <p:nvPr/>
        </p:nvSpPr>
        <p:spPr>
          <a:xfrm>
            <a:off x="4656124" y="1379861"/>
            <a:ext cx="4244291" cy="2072362"/>
          </a:xfrm>
          <a:prstGeom prst="rect">
            <a:avLst/>
          </a:prstGeom>
          <a:noFill/>
        </p:spPr>
        <p:txBody>
          <a:bodyPr wrap="square" rtlCol="0">
            <a:spAutoFit/>
          </a:bodyPr>
          <a:lstStyle/>
          <a:p>
            <a:pPr marL="285750" lvl="0" indent="-285750">
              <a:spcAft>
                <a:spcPts val="400"/>
              </a:spcAft>
              <a:buFont typeface="Arial"/>
              <a:buChar char="•"/>
            </a:pPr>
            <a:r>
              <a:rPr lang="en-US" sz="1400" b="1" dirty="0" smtClean="0">
                <a:solidFill>
                  <a:srgbClr val="008000"/>
                </a:solidFill>
              </a:rPr>
              <a:t>First Name </a:t>
            </a:r>
            <a:r>
              <a:rPr lang="mr-IN" sz="1400" dirty="0" smtClean="0"/>
              <a:t>–</a:t>
            </a:r>
            <a:r>
              <a:rPr lang="en-US" sz="1400" dirty="0" smtClean="0"/>
              <a:t> write your </a:t>
            </a:r>
            <a:r>
              <a:rPr lang="en-US" sz="1400" dirty="0" err="1" smtClean="0"/>
              <a:t>firstname</a:t>
            </a:r>
            <a:r>
              <a:rPr lang="en-US" sz="1400" dirty="0"/>
              <a:t> </a:t>
            </a:r>
            <a:r>
              <a:rPr lang="en-US" sz="1400" dirty="0" smtClean="0"/>
              <a:t>(alphabet only)</a:t>
            </a:r>
            <a:endParaRPr lang="en-GB" sz="1400" dirty="0" smtClean="0"/>
          </a:p>
          <a:p>
            <a:pPr marL="285750" lvl="0" indent="-285750">
              <a:spcAft>
                <a:spcPts val="400"/>
              </a:spcAft>
              <a:buFont typeface="Arial"/>
              <a:buChar char="•"/>
            </a:pPr>
            <a:r>
              <a:rPr lang="en-US" sz="1400" b="1" dirty="0" smtClean="0">
                <a:solidFill>
                  <a:srgbClr val="008000"/>
                </a:solidFill>
              </a:rPr>
              <a:t>Last Name </a:t>
            </a:r>
            <a:r>
              <a:rPr lang="mr-IN" sz="1400" dirty="0" smtClean="0"/>
              <a:t>–</a:t>
            </a:r>
            <a:r>
              <a:rPr lang="en-US" sz="1400" dirty="0" smtClean="0"/>
              <a:t> write your </a:t>
            </a:r>
            <a:r>
              <a:rPr lang="en-US" sz="1400" dirty="0" err="1" smtClean="0"/>
              <a:t>firstname</a:t>
            </a:r>
            <a:r>
              <a:rPr lang="en-US" sz="1400" dirty="0" smtClean="0"/>
              <a:t> (alphabet only)</a:t>
            </a:r>
          </a:p>
          <a:p>
            <a:pPr marL="285750" indent="-285750">
              <a:spcAft>
                <a:spcPts val="400"/>
              </a:spcAft>
              <a:buFont typeface="Arial"/>
              <a:buChar char="•"/>
            </a:pPr>
            <a:r>
              <a:rPr lang="en-US" sz="1400" b="1" dirty="0" smtClean="0">
                <a:solidFill>
                  <a:srgbClr val="008000"/>
                </a:solidFill>
              </a:rPr>
              <a:t>Email </a:t>
            </a:r>
            <a:r>
              <a:rPr lang="mr-IN" sz="1400" dirty="0" smtClean="0"/>
              <a:t>–</a:t>
            </a:r>
            <a:r>
              <a:rPr lang="en-US" sz="1400" dirty="0" smtClean="0"/>
              <a:t> write your </a:t>
            </a:r>
            <a:r>
              <a:rPr lang="x-none" sz="1400" dirty="0" smtClean="0"/>
              <a:t>email</a:t>
            </a:r>
            <a:endParaRPr lang="en-GB" sz="1400" dirty="0" smtClean="0"/>
          </a:p>
          <a:p>
            <a:pPr marL="285750" indent="-285750">
              <a:spcAft>
                <a:spcPts val="400"/>
              </a:spcAft>
              <a:buFont typeface="Arial"/>
              <a:buChar char="•"/>
            </a:pPr>
            <a:r>
              <a:rPr lang="x-none" sz="1400" b="1" dirty="0" smtClean="0">
                <a:solidFill>
                  <a:srgbClr val="008000"/>
                </a:solidFill>
              </a:rPr>
              <a:t>Password - </a:t>
            </a:r>
            <a:r>
              <a:rPr lang="en-US" sz="1400" dirty="0"/>
              <a:t>Password must consist of at least 6 characters </a:t>
            </a:r>
            <a:r>
              <a:rPr lang="en-US" sz="1400" dirty="0" smtClean="0"/>
              <a:t>with </a:t>
            </a:r>
            <a:r>
              <a:rPr lang="en-US" sz="1400" dirty="0"/>
              <a:t>at least one uppercase letter, one </a:t>
            </a:r>
            <a:r>
              <a:rPr lang="en-US" sz="1400" dirty="0" smtClean="0"/>
              <a:t>lowercase </a:t>
            </a:r>
            <a:r>
              <a:rPr lang="en-US" sz="1400" dirty="0"/>
              <a:t>letter and one digit</a:t>
            </a:r>
            <a:r>
              <a:rPr lang="en-US" sz="1400" dirty="0" smtClean="0"/>
              <a:t>.</a:t>
            </a:r>
          </a:p>
          <a:p>
            <a:pPr marL="285750" indent="-285750">
              <a:spcAft>
                <a:spcPts val="400"/>
              </a:spcAft>
              <a:buFont typeface="Arial"/>
              <a:buChar char="•"/>
            </a:pPr>
            <a:r>
              <a:rPr lang="x-none" sz="1400" b="1" dirty="0" smtClean="0">
                <a:solidFill>
                  <a:srgbClr val="008000"/>
                </a:solidFill>
              </a:rPr>
              <a:t>Comfirm Password </a:t>
            </a:r>
            <a:r>
              <a:rPr lang="mr-IN" sz="1400" b="1" dirty="0" smtClean="0">
                <a:solidFill>
                  <a:srgbClr val="008000"/>
                </a:solidFill>
              </a:rPr>
              <a:t>–</a:t>
            </a:r>
            <a:r>
              <a:rPr lang="x-none" sz="1400" b="1" dirty="0" smtClean="0">
                <a:solidFill>
                  <a:srgbClr val="008000"/>
                </a:solidFill>
              </a:rPr>
              <a:t> </a:t>
            </a:r>
            <a:r>
              <a:rPr lang="en-US" sz="1400" dirty="0" smtClean="0"/>
              <a:t>re-type again your </a:t>
            </a:r>
            <a:r>
              <a:rPr lang="en-US" sz="1400" dirty="0" smtClean="0"/>
              <a:t>password</a:t>
            </a:r>
          </a:p>
          <a:p>
            <a:pPr marL="285750" indent="-285750">
              <a:spcAft>
                <a:spcPts val="400"/>
              </a:spcAft>
              <a:buFont typeface="Arial"/>
              <a:buChar char="•"/>
            </a:pPr>
            <a:r>
              <a:rPr lang="x-none" sz="1400" b="1" dirty="0" smtClean="0">
                <a:solidFill>
                  <a:srgbClr val="008000"/>
                </a:solidFill>
              </a:rPr>
              <a:t>Reset </a:t>
            </a:r>
            <a:r>
              <a:rPr lang="mr-IN" sz="1400" b="1" dirty="0" smtClean="0">
                <a:solidFill>
                  <a:srgbClr val="008000"/>
                </a:solidFill>
              </a:rPr>
              <a:t>–</a:t>
            </a:r>
            <a:r>
              <a:rPr lang="x-none" sz="1400" b="1" dirty="0" smtClean="0">
                <a:solidFill>
                  <a:srgbClr val="008000"/>
                </a:solidFill>
              </a:rPr>
              <a:t> </a:t>
            </a:r>
            <a:r>
              <a:rPr lang="en-US" sz="1400" dirty="0" smtClean="0"/>
              <a:t>reset fields to empty fields</a:t>
            </a:r>
            <a:endParaRPr lang="en-GB" sz="1400" dirty="0"/>
          </a:p>
        </p:txBody>
      </p:sp>
      <p:sp>
        <p:nvSpPr>
          <p:cNvPr id="22" name="TextBox 21"/>
          <p:cNvSpPr txBox="1"/>
          <p:nvPr/>
        </p:nvSpPr>
        <p:spPr>
          <a:xfrm>
            <a:off x="4656124" y="1054325"/>
            <a:ext cx="3773543" cy="369332"/>
          </a:xfrm>
          <a:prstGeom prst="rect">
            <a:avLst/>
          </a:prstGeom>
          <a:noFill/>
        </p:spPr>
        <p:txBody>
          <a:bodyPr wrap="square" rtlCol="0">
            <a:spAutoFit/>
          </a:bodyPr>
          <a:lstStyle/>
          <a:p>
            <a:r>
              <a:rPr lang="x-none" b="1" u="sng" dirty="0" smtClean="0">
                <a:solidFill>
                  <a:srgbClr val="008000"/>
                </a:solidFill>
              </a:rPr>
              <a:t>Form </a:t>
            </a:r>
            <a:r>
              <a:rPr lang="x-none" sz="1400" b="1" u="sng" dirty="0" smtClean="0">
                <a:solidFill>
                  <a:srgbClr val="008000"/>
                </a:solidFill>
              </a:rPr>
              <a:t>(All fields are compulsory)</a:t>
            </a:r>
            <a:endParaRPr lang="en-US" sz="1400" u="sng" dirty="0"/>
          </a:p>
        </p:txBody>
      </p:sp>
    </p:spTree>
    <p:extLst>
      <p:ext uri="{BB962C8B-B14F-4D97-AF65-F5344CB8AC3E}">
        <p14:creationId xmlns:p14="http://schemas.microsoft.com/office/powerpoint/2010/main" val="850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2000" dirty="0">
                <a:solidFill>
                  <a:schemeClr val="bg1"/>
                </a:solidFill>
                <a:latin typeface="Helvetica"/>
                <a:cs typeface="Helvetica"/>
              </a:rPr>
              <a:t>Login page </a:t>
            </a:r>
            <a:r>
              <a:rPr lang="en-US" sz="2500" dirty="0">
                <a:solidFill>
                  <a:schemeClr val="bg1"/>
                </a:solidFill>
                <a:latin typeface="Helvetica"/>
                <a:cs typeface="Helvetica"/>
              </a:rPr>
              <a:t>&gt; </a:t>
            </a:r>
            <a:r>
              <a:rPr lang="en-US" sz="2500" dirty="0" smtClean="0">
                <a:solidFill>
                  <a:schemeClr val="bg1"/>
                </a:solidFill>
                <a:latin typeface="Helvetica"/>
                <a:cs typeface="Helvetica"/>
              </a:rPr>
              <a:t>Home </a:t>
            </a:r>
            <a:r>
              <a:rPr lang="en-US" sz="2500" dirty="0">
                <a:solidFill>
                  <a:schemeClr val="bg1"/>
                </a:solidFill>
                <a:latin typeface="Helvetica"/>
                <a:cs typeface="Helvetica"/>
              </a:rPr>
              <a:t>Page </a:t>
            </a:r>
            <a:endParaRPr lang="en-US" sz="2500" dirty="0">
              <a:solidFill>
                <a:schemeClr val="bg1"/>
              </a:solidFill>
              <a:latin typeface="Helvetica"/>
              <a:cs typeface="Helvetica"/>
            </a:endParaRPr>
          </a:p>
        </p:txBody>
      </p:sp>
      <p:sp>
        <p:nvSpPr>
          <p:cNvPr id="17" name="TextBox 16"/>
          <p:cNvSpPr txBox="1"/>
          <p:nvPr/>
        </p:nvSpPr>
        <p:spPr>
          <a:xfrm>
            <a:off x="452239" y="764442"/>
            <a:ext cx="8234561" cy="523220"/>
          </a:xfrm>
          <a:prstGeom prst="rect">
            <a:avLst/>
          </a:prstGeom>
          <a:noFill/>
        </p:spPr>
        <p:txBody>
          <a:bodyPr wrap="square" rtlCol="0">
            <a:spAutoFit/>
          </a:bodyPr>
          <a:lstStyle/>
          <a:p>
            <a:pPr marL="342900" indent="-342900">
              <a:buAutoNum type="arabicPeriod"/>
            </a:pPr>
            <a:r>
              <a:rPr lang="en-US" sz="1400" dirty="0" smtClean="0"/>
              <a:t>After login will go into home page look like below :</a:t>
            </a:r>
            <a:endParaRPr lang="en-US" sz="1400" dirty="0" smtClean="0"/>
          </a:p>
          <a:p>
            <a:endParaRPr lang="en-US" sz="1400" dirty="0" smtClean="0"/>
          </a:p>
        </p:txBody>
      </p:sp>
      <p:sp>
        <p:nvSpPr>
          <p:cNvPr id="18" name="TextBox 17"/>
          <p:cNvSpPr txBox="1"/>
          <p:nvPr/>
        </p:nvSpPr>
        <p:spPr>
          <a:xfrm>
            <a:off x="452239" y="5279726"/>
            <a:ext cx="8579548" cy="837152"/>
          </a:xfrm>
          <a:prstGeom prst="rect">
            <a:avLst/>
          </a:prstGeom>
          <a:noFill/>
        </p:spPr>
        <p:txBody>
          <a:bodyPr wrap="square" rtlCol="0">
            <a:spAutoFit/>
          </a:bodyPr>
          <a:lstStyle/>
          <a:p>
            <a:pPr marL="342900" indent="-342900">
              <a:lnSpc>
                <a:spcPct val="80000"/>
              </a:lnSpc>
              <a:buFont typeface="Arial"/>
              <a:buChar char="•"/>
            </a:pPr>
            <a:r>
              <a:rPr lang="en-US" sz="1200" b="1" dirty="0" smtClean="0">
                <a:solidFill>
                  <a:srgbClr val="008000"/>
                </a:solidFill>
              </a:rPr>
              <a:t>Update Profile </a:t>
            </a:r>
            <a:r>
              <a:rPr lang="en-US" sz="1200" dirty="0" smtClean="0"/>
              <a:t> </a:t>
            </a:r>
            <a:r>
              <a:rPr lang="en-US" sz="1200" dirty="0" smtClean="0"/>
              <a:t>- </a:t>
            </a:r>
            <a:r>
              <a:rPr lang="en-US" sz="1200" dirty="0" smtClean="0"/>
              <a:t>Click on it will go to update profile page, user able to update profile in this page</a:t>
            </a:r>
            <a:endParaRPr lang="en-US" sz="1200" dirty="0" smtClean="0"/>
          </a:p>
          <a:p>
            <a:pPr marL="342900" indent="-342900">
              <a:lnSpc>
                <a:spcPct val="80000"/>
              </a:lnSpc>
              <a:buFont typeface="Arial"/>
              <a:buChar char="•"/>
            </a:pPr>
            <a:endParaRPr lang="en-US" sz="1200" dirty="0" smtClean="0"/>
          </a:p>
          <a:p>
            <a:pPr marL="342900" indent="-342900">
              <a:lnSpc>
                <a:spcPct val="80000"/>
              </a:lnSpc>
              <a:buFont typeface="Arial"/>
              <a:buChar char="•"/>
            </a:pPr>
            <a:r>
              <a:rPr lang="en-US" sz="1200" b="1" dirty="0" smtClean="0">
                <a:solidFill>
                  <a:srgbClr val="008000"/>
                </a:solidFill>
              </a:rPr>
              <a:t>View User </a:t>
            </a:r>
            <a:r>
              <a:rPr lang="mr-IN" sz="1200" b="1" dirty="0" smtClean="0">
                <a:solidFill>
                  <a:srgbClr val="008000"/>
                </a:solidFill>
              </a:rPr>
              <a:t>–</a:t>
            </a:r>
            <a:r>
              <a:rPr lang="en-US" sz="1200" b="1" dirty="0" smtClean="0">
                <a:solidFill>
                  <a:srgbClr val="008000"/>
                </a:solidFill>
              </a:rPr>
              <a:t> </a:t>
            </a:r>
            <a:r>
              <a:rPr lang="en-US" sz="1200" dirty="0" smtClean="0"/>
              <a:t>Click on it will go to View User page, user </a:t>
            </a:r>
            <a:r>
              <a:rPr lang="en-US" sz="1200" dirty="0" err="1" smtClean="0"/>
              <a:t>albe</a:t>
            </a:r>
            <a:r>
              <a:rPr lang="en-US" sz="1200" dirty="0" smtClean="0"/>
              <a:t> to search and view other user in this page</a:t>
            </a:r>
            <a:endParaRPr lang="en-US" sz="1200" dirty="0" smtClean="0"/>
          </a:p>
          <a:p>
            <a:pPr marL="342900" indent="-342900">
              <a:lnSpc>
                <a:spcPct val="80000"/>
              </a:lnSpc>
              <a:buFont typeface="Arial"/>
              <a:buChar char="•"/>
            </a:pPr>
            <a:endParaRPr lang="en-US" sz="1200" b="1" dirty="0">
              <a:solidFill>
                <a:srgbClr val="008000"/>
              </a:solidFill>
            </a:endParaRPr>
          </a:p>
          <a:p>
            <a:pPr marL="342900" indent="-342900">
              <a:lnSpc>
                <a:spcPct val="80000"/>
              </a:lnSpc>
              <a:buFont typeface="Arial"/>
              <a:buChar char="•"/>
            </a:pPr>
            <a:r>
              <a:rPr lang="en-US" sz="1200" b="1" dirty="0" smtClean="0">
                <a:solidFill>
                  <a:srgbClr val="008000"/>
                </a:solidFill>
              </a:rPr>
              <a:t>Logout button </a:t>
            </a:r>
            <a:r>
              <a:rPr lang="mr-IN" sz="1200" b="1" dirty="0" smtClean="0">
                <a:solidFill>
                  <a:srgbClr val="008000"/>
                </a:solidFill>
              </a:rPr>
              <a:t>–</a:t>
            </a:r>
            <a:r>
              <a:rPr lang="en-US" sz="1200" b="1" dirty="0" smtClean="0">
                <a:solidFill>
                  <a:srgbClr val="008000"/>
                </a:solidFill>
              </a:rPr>
              <a:t> </a:t>
            </a:r>
            <a:r>
              <a:rPr lang="en-US" sz="1200" dirty="0" smtClean="0"/>
              <a:t>Click on it and user will log out from ABC Jobs community portal</a:t>
            </a:r>
            <a:endParaRPr lang="en-US" sz="1200" dirty="0"/>
          </a:p>
        </p:txBody>
      </p:sp>
      <p:pic>
        <p:nvPicPr>
          <p:cNvPr id="11" name="Picture 10" descr="Macintosh HD:Users:shiauhui:Desktop:Screen Shot 2018-03-29 at 11.33.30 AM.png"/>
          <p:cNvPicPr/>
          <p:nvPr/>
        </p:nvPicPr>
        <p:blipFill>
          <a:blip r:embed="rId2">
            <a:extLst>
              <a:ext uri="{28A0092B-C50C-407E-A947-70E740481C1C}">
                <a14:useLocalDpi xmlns:a14="http://schemas.microsoft.com/office/drawing/2010/main" val="0"/>
              </a:ext>
            </a:extLst>
          </a:blip>
          <a:srcRect/>
          <a:stretch>
            <a:fillRect/>
          </a:stretch>
        </p:blipFill>
        <p:spPr bwMode="auto">
          <a:xfrm>
            <a:off x="899217" y="1178174"/>
            <a:ext cx="5866411" cy="3806567"/>
          </a:xfrm>
          <a:prstGeom prst="rect">
            <a:avLst/>
          </a:prstGeom>
          <a:noFill/>
          <a:ln>
            <a:noFill/>
          </a:ln>
        </p:spPr>
      </p:pic>
    </p:spTree>
    <p:extLst>
      <p:ext uri="{BB962C8B-B14F-4D97-AF65-F5344CB8AC3E}">
        <p14:creationId xmlns:p14="http://schemas.microsoft.com/office/powerpoint/2010/main" val="373997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1500" dirty="0">
                <a:solidFill>
                  <a:schemeClr val="bg1"/>
                </a:solidFill>
                <a:latin typeface="Helvetica"/>
                <a:cs typeface="Helvetica"/>
              </a:rPr>
              <a:t>Login page </a:t>
            </a:r>
            <a:r>
              <a:rPr lang="en-US" sz="2000" dirty="0">
                <a:solidFill>
                  <a:schemeClr val="bg1"/>
                </a:solidFill>
                <a:latin typeface="Helvetica"/>
                <a:cs typeface="Helvetica"/>
              </a:rPr>
              <a:t>&gt; </a:t>
            </a:r>
            <a:r>
              <a:rPr lang="en-US" sz="2000" dirty="0" smtClean="0">
                <a:solidFill>
                  <a:schemeClr val="bg1"/>
                </a:solidFill>
                <a:latin typeface="Helvetica"/>
                <a:cs typeface="Helvetica"/>
              </a:rPr>
              <a:t>Home Page </a:t>
            </a:r>
            <a:r>
              <a:rPr lang="en-US" sz="2500" dirty="0" smtClean="0">
                <a:solidFill>
                  <a:schemeClr val="bg1"/>
                </a:solidFill>
                <a:latin typeface="Helvetica"/>
                <a:cs typeface="Helvetica"/>
              </a:rPr>
              <a:t>&gt;</a:t>
            </a:r>
            <a:r>
              <a:rPr lang="en-US" sz="2000" dirty="0" smtClean="0">
                <a:solidFill>
                  <a:schemeClr val="bg1"/>
                </a:solidFill>
                <a:latin typeface="Helvetica"/>
                <a:cs typeface="Helvetica"/>
              </a:rPr>
              <a:t> </a:t>
            </a:r>
            <a:r>
              <a:rPr lang="en-US" sz="2500" dirty="0" smtClean="0">
                <a:solidFill>
                  <a:schemeClr val="bg1"/>
                </a:solidFill>
                <a:latin typeface="Helvetica"/>
                <a:cs typeface="Helvetica"/>
              </a:rPr>
              <a:t>Update Profile </a:t>
            </a:r>
            <a:endParaRPr lang="en-US" sz="2500" dirty="0">
              <a:solidFill>
                <a:schemeClr val="bg1"/>
              </a:solidFill>
              <a:latin typeface="Helvetica"/>
              <a:cs typeface="Helvetica"/>
            </a:endParaRPr>
          </a:p>
        </p:txBody>
      </p:sp>
      <p:sp>
        <p:nvSpPr>
          <p:cNvPr id="17" name="TextBox 16"/>
          <p:cNvSpPr txBox="1"/>
          <p:nvPr/>
        </p:nvSpPr>
        <p:spPr>
          <a:xfrm>
            <a:off x="452239" y="764442"/>
            <a:ext cx="8234561" cy="3754874"/>
          </a:xfrm>
          <a:prstGeom prst="rect">
            <a:avLst/>
          </a:prstGeom>
          <a:noFill/>
        </p:spPr>
        <p:txBody>
          <a:bodyPr wrap="square" rtlCol="0">
            <a:spAutoFit/>
          </a:bodyPr>
          <a:lstStyle/>
          <a:p>
            <a:pPr marL="342900" indent="-342900">
              <a:buAutoNum type="arabicPeriod"/>
            </a:pPr>
            <a:r>
              <a:rPr lang="en-US" sz="1400" dirty="0" smtClean="0"/>
              <a:t>You may update the profile in this page.</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r>
              <a:rPr lang="en-US" sz="1400" dirty="0" smtClean="0"/>
              <a:t>After make changes, please submit, a message will prompt out to </a:t>
            </a:r>
            <a:r>
              <a:rPr lang="en-US" sz="1400" dirty="0" smtClean="0"/>
              <a:t>check weather you want to update your profile or not. Click ok to process.</a:t>
            </a:r>
            <a:endParaRPr lang="en-US" sz="1400" dirty="0" smtClean="0"/>
          </a:p>
        </p:txBody>
      </p:sp>
      <p:sp>
        <p:nvSpPr>
          <p:cNvPr id="13" name="TextBox 12"/>
          <p:cNvSpPr txBox="1"/>
          <p:nvPr/>
        </p:nvSpPr>
        <p:spPr>
          <a:xfrm>
            <a:off x="4787496" y="1567776"/>
            <a:ext cx="4244291" cy="2072362"/>
          </a:xfrm>
          <a:prstGeom prst="rect">
            <a:avLst/>
          </a:prstGeom>
          <a:noFill/>
        </p:spPr>
        <p:txBody>
          <a:bodyPr wrap="square" rtlCol="0">
            <a:spAutoFit/>
          </a:bodyPr>
          <a:lstStyle/>
          <a:p>
            <a:pPr marL="285750" lvl="0" indent="-285750">
              <a:spcAft>
                <a:spcPts val="400"/>
              </a:spcAft>
              <a:buFont typeface="Arial"/>
              <a:buChar char="•"/>
            </a:pPr>
            <a:r>
              <a:rPr lang="en-US" sz="1400" b="1" dirty="0" smtClean="0">
                <a:solidFill>
                  <a:srgbClr val="008000"/>
                </a:solidFill>
              </a:rPr>
              <a:t>First Name </a:t>
            </a:r>
            <a:r>
              <a:rPr lang="mr-IN" sz="1400" dirty="0" smtClean="0"/>
              <a:t>–</a:t>
            </a:r>
            <a:r>
              <a:rPr lang="en-US" sz="1400" dirty="0" smtClean="0"/>
              <a:t> write your </a:t>
            </a:r>
            <a:r>
              <a:rPr lang="en-US" sz="1400" dirty="0" err="1" smtClean="0"/>
              <a:t>firstname</a:t>
            </a:r>
            <a:r>
              <a:rPr lang="en-US" sz="1400" dirty="0"/>
              <a:t> </a:t>
            </a:r>
            <a:r>
              <a:rPr lang="en-US" sz="1400" dirty="0" smtClean="0"/>
              <a:t>(alphabet only)</a:t>
            </a:r>
            <a:endParaRPr lang="en-GB" sz="1400" dirty="0" smtClean="0"/>
          </a:p>
          <a:p>
            <a:pPr marL="285750" lvl="0" indent="-285750">
              <a:spcAft>
                <a:spcPts val="400"/>
              </a:spcAft>
              <a:buFont typeface="Arial"/>
              <a:buChar char="•"/>
            </a:pPr>
            <a:r>
              <a:rPr lang="en-US" sz="1400" b="1" dirty="0" smtClean="0">
                <a:solidFill>
                  <a:srgbClr val="008000"/>
                </a:solidFill>
              </a:rPr>
              <a:t>Last Name </a:t>
            </a:r>
            <a:r>
              <a:rPr lang="mr-IN" sz="1400" dirty="0" smtClean="0"/>
              <a:t>–</a:t>
            </a:r>
            <a:r>
              <a:rPr lang="en-US" sz="1400" dirty="0" smtClean="0"/>
              <a:t> write your </a:t>
            </a:r>
            <a:r>
              <a:rPr lang="en-US" sz="1400" dirty="0" err="1" smtClean="0"/>
              <a:t>firstname</a:t>
            </a:r>
            <a:r>
              <a:rPr lang="en-US" sz="1400" dirty="0" smtClean="0"/>
              <a:t> (alphabet only)</a:t>
            </a:r>
          </a:p>
          <a:p>
            <a:pPr marL="285750" indent="-285750">
              <a:spcAft>
                <a:spcPts val="400"/>
              </a:spcAft>
              <a:buFont typeface="Arial"/>
              <a:buChar char="•"/>
            </a:pPr>
            <a:r>
              <a:rPr lang="en-US" sz="1400" b="1" dirty="0" smtClean="0">
                <a:solidFill>
                  <a:srgbClr val="008000"/>
                </a:solidFill>
              </a:rPr>
              <a:t>Email </a:t>
            </a:r>
            <a:r>
              <a:rPr lang="mr-IN" sz="1400" dirty="0" smtClean="0"/>
              <a:t>–</a:t>
            </a:r>
            <a:r>
              <a:rPr lang="en-US" sz="1400" dirty="0" smtClean="0"/>
              <a:t> write your </a:t>
            </a:r>
            <a:r>
              <a:rPr lang="x-none" sz="1400" dirty="0" smtClean="0"/>
              <a:t>email</a:t>
            </a:r>
            <a:endParaRPr lang="en-GB" sz="1400" dirty="0" smtClean="0"/>
          </a:p>
          <a:p>
            <a:pPr marL="285750" indent="-285750">
              <a:spcAft>
                <a:spcPts val="400"/>
              </a:spcAft>
              <a:buFont typeface="Arial"/>
              <a:buChar char="•"/>
            </a:pPr>
            <a:r>
              <a:rPr lang="x-none" sz="1400" b="1" dirty="0" smtClean="0">
                <a:solidFill>
                  <a:srgbClr val="008000"/>
                </a:solidFill>
              </a:rPr>
              <a:t>Password - </a:t>
            </a:r>
            <a:r>
              <a:rPr lang="en-US" sz="1400" dirty="0"/>
              <a:t>Password must consist of at least 6 characters </a:t>
            </a:r>
            <a:r>
              <a:rPr lang="en-US" sz="1400" dirty="0" smtClean="0"/>
              <a:t>with </a:t>
            </a:r>
            <a:r>
              <a:rPr lang="en-US" sz="1400" dirty="0"/>
              <a:t>at least one uppercase letter, one </a:t>
            </a:r>
            <a:r>
              <a:rPr lang="en-US" sz="1400" dirty="0" smtClean="0"/>
              <a:t>lowercase </a:t>
            </a:r>
            <a:r>
              <a:rPr lang="en-US" sz="1400" dirty="0"/>
              <a:t>letter and one digit</a:t>
            </a:r>
            <a:r>
              <a:rPr lang="en-US" sz="1400" dirty="0" smtClean="0"/>
              <a:t>.</a:t>
            </a:r>
          </a:p>
          <a:p>
            <a:pPr marL="285750" indent="-285750">
              <a:spcAft>
                <a:spcPts val="400"/>
              </a:spcAft>
              <a:buFont typeface="Arial"/>
              <a:buChar char="•"/>
            </a:pPr>
            <a:r>
              <a:rPr lang="x-none" sz="1400" b="1" dirty="0" smtClean="0">
                <a:solidFill>
                  <a:srgbClr val="008000"/>
                </a:solidFill>
              </a:rPr>
              <a:t>Comfirm Password </a:t>
            </a:r>
            <a:r>
              <a:rPr lang="mr-IN" sz="1400" b="1" dirty="0" smtClean="0">
                <a:solidFill>
                  <a:srgbClr val="008000"/>
                </a:solidFill>
              </a:rPr>
              <a:t>–</a:t>
            </a:r>
            <a:r>
              <a:rPr lang="x-none" sz="1400" b="1" dirty="0" smtClean="0">
                <a:solidFill>
                  <a:srgbClr val="008000"/>
                </a:solidFill>
              </a:rPr>
              <a:t> </a:t>
            </a:r>
            <a:r>
              <a:rPr lang="en-US" sz="1400" dirty="0" smtClean="0"/>
              <a:t>re-type again your </a:t>
            </a:r>
            <a:r>
              <a:rPr lang="en-US" sz="1400" dirty="0" smtClean="0"/>
              <a:t>password</a:t>
            </a:r>
          </a:p>
          <a:p>
            <a:pPr marL="285750" indent="-285750">
              <a:spcAft>
                <a:spcPts val="400"/>
              </a:spcAft>
              <a:buFont typeface="Arial"/>
              <a:buChar char="•"/>
            </a:pPr>
            <a:r>
              <a:rPr lang="x-none" sz="1400" b="1" dirty="0" smtClean="0">
                <a:solidFill>
                  <a:srgbClr val="008000"/>
                </a:solidFill>
              </a:rPr>
              <a:t>Reset </a:t>
            </a:r>
            <a:r>
              <a:rPr lang="mr-IN" sz="1400" b="1" dirty="0" smtClean="0">
                <a:solidFill>
                  <a:srgbClr val="008000"/>
                </a:solidFill>
              </a:rPr>
              <a:t>–</a:t>
            </a:r>
            <a:r>
              <a:rPr lang="x-none" sz="1400" b="1" dirty="0" smtClean="0">
                <a:solidFill>
                  <a:srgbClr val="008000"/>
                </a:solidFill>
              </a:rPr>
              <a:t> </a:t>
            </a:r>
            <a:r>
              <a:rPr lang="en-US" sz="1400" dirty="0" smtClean="0"/>
              <a:t>reset fields to empty fields</a:t>
            </a:r>
            <a:endParaRPr lang="en-GB" sz="1400" dirty="0"/>
          </a:p>
        </p:txBody>
      </p:sp>
      <p:sp>
        <p:nvSpPr>
          <p:cNvPr id="14" name="TextBox 13"/>
          <p:cNvSpPr txBox="1"/>
          <p:nvPr/>
        </p:nvSpPr>
        <p:spPr>
          <a:xfrm>
            <a:off x="4787496" y="1242240"/>
            <a:ext cx="3773543" cy="369332"/>
          </a:xfrm>
          <a:prstGeom prst="rect">
            <a:avLst/>
          </a:prstGeom>
          <a:noFill/>
        </p:spPr>
        <p:txBody>
          <a:bodyPr wrap="square" rtlCol="0">
            <a:spAutoFit/>
          </a:bodyPr>
          <a:lstStyle/>
          <a:p>
            <a:r>
              <a:rPr lang="x-none" b="1" u="sng" dirty="0" smtClean="0">
                <a:solidFill>
                  <a:srgbClr val="008000"/>
                </a:solidFill>
              </a:rPr>
              <a:t>Form </a:t>
            </a:r>
            <a:r>
              <a:rPr lang="x-none" sz="1400" b="1" u="sng" dirty="0" smtClean="0">
                <a:solidFill>
                  <a:srgbClr val="008000"/>
                </a:solidFill>
              </a:rPr>
              <a:t>(All fields are compulsory)</a:t>
            </a:r>
            <a:endParaRPr lang="en-US" sz="1400" u="sng" dirty="0"/>
          </a:p>
        </p:txBody>
      </p:sp>
      <p:pic>
        <p:nvPicPr>
          <p:cNvPr id="15" name="Picture 14" descr="Macintosh HD:Users:shiauhui:Desktop:Screen Shot 2018-03-31 at 12.24.45 PM.png"/>
          <p:cNvPicPr/>
          <p:nvPr/>
        </p:nvPicPr>
        <p:blipFill>
          <a:blip r:embed="rId2">
            <a:extLst>
              <a:ext uri="{28A0092B-C50C-407E-A947-70E740481C1C}">
                <a14:useLocalDpi xmlns:a14="http://schemas.microsoft.com/office/drawing/2010/main" val="0"/>
              </a:ext>
            </a:extLst>
          </a:blip>
          <a:srcRect/>
          <a:stretch>
            <a:fillRect/>
          </a:stretch>
        </p:blipFill>
        <p:spPr bwMode="auto">
          <a:xfrm>
            <a:off x="866374" y="1242240"/>
            <a:ext cx="3850823" cy="2536528"/>
          </a:xfrm>
          <a:prstGeom prst="rect">
            <a:avLst/>
          </a:prstGeom>
          <a:noFill/>
          <a:ln>
            <a:noFill/>
          </a:ln>
        </p:spPr>
      </p:pic>
      <p:pic>
        <p:nvPicPr>
          <p:cNvPr id="21" name="Picture 20" descr="Macintosh HD:Users:shiauhui:Desktop:Screen Shot 2018-03-31 at 12.27.41 PM.png"/>
          <p:cNvPicPr/>
          <p:nvPr/>
        </p:nvPicPr>
        <p:blipFill>
          <a:blip r:embed="rId3">
            <a:extLst>
              <a:ext uri="{28A0092B-C50C-407E-A947-70E740481C1C}">
                <a14:useLocalDpi xmlns:a14="http://schemas.microsoft.com/office/drawing/2010/main" val="0"/>
              </a:ext>
            </a:extLst>
          </a:blip>
          <a:srcRect/>
          <a:stretch>
            <a:fillRect/>
          </a:stretch>
        </p:blipFill>
        <p:spPr bwMode="auto">
          <a:xfrm>
            <a:off x="866374" y="4597640"/>
            <a:ext cx="3186430" cy="937895"/>
          </a:xfrm>
          <a:prstGeom prst="rect">
            <a:avLst/>
          </a:prstGeom>
          <a:noFill/>
          <a:ln>
            <a:noFill/>
          </a:ln>
        </p:spPr>
      </p:pic>
    </p:spTree>
    <p:extLst>
      <p:ext uri="{BB962C8B-B14F-4D97-AF65-F5344CB8AC3E}">
        <p14:creationId xmlns:p14="http://schemas.microsoft.com/office/powerpoint/2010/main" val="126827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1500" dirty="0">
                <a:solidFill>
                  <a:schemeClr val="bg1"/>
                </a:solidFill>
                <a:latin typeface="Helvetica"/>
                <a:cs typeface="Helvetica"/>
              </a:rPr>
              <a:t>Login page </a:t>
            </a:r>
            <a:r>
              <a:rPr lang="en-US" sz="2000" dirty="0">
                <a:solidFill>
                  <a:schemeClr val="bg1"/>
                </a:solidFill>
                <a:latin typeface="Helvetica"/>
                <a:cs typeface="Helvetica"/>
              </a:rPr>
              <a:t>&gt; </a:t>
            </a:r>
            <a:r>
              <a:rPr lang="en-US" sz="2000" dirty="0" smtClean="0">
                <a:solidFill>
                  <a:schemeClr val="bg1"/>
                </a:solidFill>
                <a:latin typeface="Helvetica"/>
                <a:cs typeface="Helvetica"/>
              </a:rPr>
              <a:t>Home Page </a:t>
            </a:r>
            <a:r>
              <a:rPr lang="en-US" sz="2500" dirty="0" smtClean="0">
                <a:solidFill>
                  <a:schemeClr val="bg1"/>
                </a:solidFill>
                <a:latin typeface="Helvetica"/>
                <a:cs typeface="Helvetica"/>
              </a:rPr>
              <a:t>&gt;</a:t>
            </a:r>
            <a:r>
              <a:rPr lang="en-US" sz="2000" dirty="0" smtClean="0">
                <a:solidFill>
                  <a:schemeClr val="bg1"/>
                </a:solidFill>
                <a:latin typeface="Helvetica"/>
                <a:cs typeface="Helvetica"/>
              </a:rPr>
              <a:t> </a:t>
            </a:r>
            <a:r>
              <a:rPr lang="en-US" sz="2500" dirty="0" smtClean="0">
                <a:solidFill>
                  <a:schemeClr val="bg1"/>
                </a:solidFill>
                <a:latin typeface="Helvetica"/>
                <a:cs typeface="Helvetica"/>
              </a:rPr>
              <a:t>About Us</a:t>
            </a:r>
            <a:endParaRPr lang="en-US" sz="2500" dirty="0">
              <a:solidFill>
                <a:schemeClr val="bg1"/>
              </a:solidFill>
              <a:latin typeface="Helvetica"/>
              <a:cs typeface="Helvetica"/>
            </a:endParaRPr>
          </a:p>
        </p:txBody>
      </p:sp>
      <p:sp>
        <p:nvSpPr>
          <p:cNvPr id="17" name="TextBox 16"/>
          <p:cNvSpPr txBox="1"/>
          <p:nvPr/>
        </p:nvSpPr>
        <p:spPr>
          <a:xfrm>
            <a:off x="452239" y="764442"/>
            <a:ext cx="8234561" cy="2893100"/>
          </a:xfrm>
          <a:prstGeom prst="rect">
            <a:avLst/>
          </a:prstGeom>
          <a:noFill/>
        </p:spPr>
        <p:txBody>
          <a:bodyPr wrap="square" rtlCol="0">
            <a:spAutoFit/>
          </a:bodyPr>
          <a:lstStyle/>
          <a:p>
            <a:pPr marL="342900" indent="-342900">
              <a:buAutoNum type="arabicPeriod"/>
            </a:pPr>
            <a:r>
              <a:rPr lang="en-US" sz="1400" dirty="0" smtClean="0"/>
              <a:t>About Us </a:t>
            </a:r>
            <a:r>
              <a:rPr lang="mr-IN" sz="1400" dirty="0" smtClean="0"/>
              <a:t>–</a:t>
            </a:r>
            <a:r>
              <a:rPr lang="en-US" sz="1400" dirty="0" smtClean="0"/>
              <a:t> You may want to know more information about ABC Jobs community portal from this page.</a:t>
            </a: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p:txBody>
      </p:sp>
      <p:pic>
        <p:nvPicPr>
          <p:cNvPr id="22" name="Picture 21" descr="Macintosh HD:Users:shiauhui:Desktop:Screen Shot 2018-03-31 at 12.33.45 PM.png"/>
          <p:cNvPicPr/>
          <p:nvPr/>
        </p:nvPicPr>
        <p:blipFill>
          <a:blip r:embed="rId2">
            <a:extLst>
              <a:ext uri="{28A0092B-C50C-407E-A947-70E740481C1C}">
                <a14:useLocalDpi xmlns:a14="http://schemas.microsoft.com/office/drawing/2010/main" val="0"/>
              </a:ext>
            </a:extLst>
          </a:blip>
          <a:srcRect/>
          <a:stretch>
            <a:fillRect/>
          </a:stretch>
        </p:blipFill>
        <p:spPr bwMode="auto">
          <a:xfrm>
            <a:off x="899591" y="1319760"/>
            <a:ext cx="7344818" cy="4843682"/>
          </a:xfrm>
          <a:prstGeom prst="rect">
            <a:avLst/>
          </a:prstGeom>
          <a:noFill/>
          <a:ln>
            <a:solidFill>
              <a:srgbClr val="C5E0B4"/>
            </a:solidFill>
          </a:ln>
          <a:effectLst/>
        </p:spPr>
      </p:pic>
    </p:spTree>
    <p:extLst>
      <p:ext uri="{BB962C8B-B14F-4D97-AF65-F5344CB8AC3E}">
        <p14:creationId xmlns:p14="http://schemas.microsoft.com/office/powerpoint/2010/main" val="145804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83"/>
            <a:ext cx="9144000" cy="24861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p:cNvSpPr/>
          <p:nvPr/>
        </p:nvSpPr>
        <p:spPr>
          <a:xfrm>
            <a:off x="0" y="-27383"/>
            <a:ext cx="9144000" cy="562866"/>
          </a:xfrm>
          <a:prstGeom prst="rect">
            <a:avLst/>
          </a:prstGeom>
          <a:gradFill flip="none" rotWithShape="1">
            <a:gsLst>
              <a:gs pos="0">
                <a:srgbClr val="54AB47"/>
              </a:gs>
              <a:gs pos="100000">
                <a:schemeClr val="accent5">
                  <a:lumMod val="75000"/>
                </a:schemeClr>
              </a:gs>
            </a:gsLst>
            <a:lin ang="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9329"/>
            <a:ext cx="8229600" cy="544812"/>
          </a:xfrm>
        </p:spPr>
        <p:txBody>
          <a:bodyPr>
            <a:normAutofit/>
          </a:bodyPr>
          <a:lstStyle/>
          <a:p>
            <a:pPr algn="l"/>
            <a:r>
              <a:rPr lang="en-US" sz="1500" dirty="0">
                <a:solidFill>
                  <a:schemeClr val="bg1"/>
                </a:solidFill>
                <a:latin typeface="Helvetica"/>
                <a:cs typeface="Helvetica"/>
              </a:rPr>
              <a:t>Login page </a:t>
            </a:r>
            <a:r>
              <a:rPr lang="en-US" sz="2000" dirty="0">
                <a:solidFill>
                  <a:schemeClr val="bg1"/>
                </a:solidFill>
                <a:latin typeface="Helvetica"/>
                <a:cs typeface="Helvetica"/>
              </a:rPr>
              <a:t>&gt; </a:t>
            </a:r>
            <a:r>
              <a:rPr lang="en-US" sz="2000" dirty="0" smtClean="0">
                <a:solidFill>
                  <a:schemeClr val="bg1"/>
                </a:solidFill>
                <a:latin typeface="Helvetica"/>
                <a:cs typeface="Helvetica"/>
              </a:rPr>
              <a:t>Home Page </a:t>
            </a:r>
            <a:r>
              <a:rPr lang="en-US" sz="2500" dirty="0" smtClean="0">
                <a:solidFill>
                  <a:schemeClr val="bg1"/>
                </a:solidFill>
                <a:latin typeface="Helvetica"/>
                <a:cs typeface="Helvetica"/>
              </a:rPr>
              <a:t>&gt;</a:t>
            </a:r>
            <a:r>
              <a:rPr lang="en-US" sz="2000" dirty="0" smtClean="0">
                <a:solidFill>
                  <a:schemeClr val="bg1"/>
                </a:solidFill>
                <a:latin typeface="Helvetica"/>
                <a:cs typeface="Helvetica"/>
              </a:rPr>
              <a:t> </a:t>
            </a:r>
            <a:r>
              <a:rPr lang="en-US" sz="2500" dirty="0" smtClean="0">
                <a:solidFill>
                  <a:schemeClr val="bg1"/>
                </a:solidFill>
                <a:latin typeface="Helvetica"/>
                <a:cs typeface="Helvetica"/>
              </a:rPr>
              <a:t>Contact</a:t>
            </a:r>
            <a:endParaRPr lang="en-US" sz="2500" dirty="0">
              <a:solidFill>
                <a:schemeClr val="bg1"/>
              </a:solidFill>
              <a:latin typeface="Helvetica"/>
              <a:cs typeface="Helvetica"/>
            </a:endParaRPr>
          </a:p>
        </p:txBody>
      </p:sp>
      <p:sp>
        <p:nvSpPr>
          <p:cNvPr id="17" name="TextBox 16"/>
          <p:cNvSpPr txBox="1"/>
          <p:nvPr/>
        </p:nvSpPr>
        <p:spPr>
          <a:xfrm>
            <a:off x="452239" y="764442"/>
            <a:ext cx="8234561" cy="3539431"/>
          </a:xfrm>
          <a:prstGeom prst="rect">
            <a:avLst/>
          </a:prstGeom>
          <a:noFill/>
        </p:spPr>
        <p:txBody>
          <a:bodyPr wrap="square" rtlCol="0">
            <a:spAutoFit/>
          </a:bodyPr>
          <a:lstStyle/>
          <a:p>
            <a:pPr marL="342900" indent="-342900">
              <a:buAutoNum type="arabicPeriod"/>
            </a:pPr>
            <a:r>
              <a:rPr lang="x-none" sz="1400" dirty="0" smtClean="0"/>
              <a:t>Please fill up the messages and click on submit button.</a:t>
            </a:r>
          </a:p>
          <a:p>
            <a:pPr marL="342900" indent="-342900">
              <a:buAutoNum type="arabicPeriod"/>
            </a:pPr>
            <a:endParaRPr lang="x-none" sz="1400" dirty="0"/>
          </a:p>
          <a:p>
            <a:pPr marL="342900" indent="-342900">
              <a:buAutoNum type="arabicPeriod"/>
            </a:pPr>
            <a:endParaRPr lang="x-none"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r>
              <a:rPr lang="en-US" sz="1400" dirty="0" smtClean="0"/>
              <a:t>Your message have send to ABC Jobs community portal</a:t>
            </a:r>
          </a:p>
          <a:p>
            <a:pPr marL="342900" indent="-342900">
              <a:buAutoNum type="arabicPeriod"/>
            </a:pPr>
            <a:endParaRPr lang="en-US" sz="1400" dirty="0"/>
          </a:p>
        </p:txBody>
      </p:sp>
      <p:pic>
        <p:nvPicPr>
          <p:cNvPr id="7" name="Picture 6" descr="Macintosh HD:Users:shiauhui:Desktop:Screen Shot 2018-03-31 at 12.34.01 PM.png"/>
          <p:cNvPicPr/>
          <p:nvPr/>
        </p:nvPicPr>
        <p:blipFill>
          <a:blip r:embed="rId2">
            <a:extLst>
              <a:ext uri="{28A0092B-C50C-407E-A947-70E740481C1C}">
                <a14:useLocalDpi xmlns:a14="http://schemas.microsoft.com/office/drawing/2010/main" val="0"/>
              </a:ext>
            </a:extLst>
          </a:blip>
          <a:srcRect/>
          <a:stretch>
            <a:fillRect/>
          </a:stretch>
        </p:blipFill>
        <p:spPr bwMode="auto">
          <a:xfrm>
            <a:off x="646182" y="1126351"/>
            <a:ext cx="3535809" cy="2328931"/>
          </a:xfrm>
          <a:prstGeom prst="rect">
            <a:avLst/>
          </a:prstGeom>
          <a:noFill/>
          <a:ln>
            <a:solidFill>
              <a:srgbClr val="C5E0B4"/>
            </a:solidFill>
          </a:ln>
        </p:spPr>
      </p:pic>
      <p:pic>
        <p:nvPicPr>
          <p:cNvPr id="8" name="Picture 7" descr="Macintosh HD:Users:shiauhui:Desktop:Screen Shot 2018-03-31 at 12.35.17 PM.png"/>
          <p:cNvPicPr/>
          <p:nvPr/>
        </p:nvPicPr>
        <p:blipFill>
          <a:blip r:embed="rId3">
            <a:extLst>
              <a:ext uri="{28A0092B-C50C-407E-A947-70E740481C1C}">
                <a14:useLocalDpi xmlns:a14="http://schemas.microsoft.com/office/drawing/2010/main" val="0"/>
              </a:ext>
            </a:extLst>
          </a:blip>
          <a:srcRect/>
          <a:stretch>
            <a:fillRect/>
          </a:stretch>
        </p:blipFill>
        <p:spPr bwMode="auto">
          <a:xfrm>
            <a:off x="646182" y="4094816"/>
            <a:ext cx="3376652" cy="2218185"/>
          </a:xfrm>
          <a:prstGeom prst="rect">
            <a:avLst/>
          </a:prstGeom>
          <a:noFill/>
          <a:ln>
            <a:noFill/>
          </a:ln>
        </p:spPr>
      </p:pic>
    </p:spTree>
    <p:extLst>
      <p:ext uri="{BB962C8B-B14F-4D97-AF65-F5344CB8AC3E}">
        <p14:creationId xmlns:p14="http://schemas.microsoft.com/office/powerpoint/2010/main" val="3754372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639</Words>
  <Application>Microsoft Macintosh PowerPoint</Application>
  <PresentationFormat>On-screen Show (4:3)</PresentationFormat>
  <Paragraphs>136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User Manual</vt:lpstr>
      <vt:lpstr>Login Page </vt:lpstr>
      <vt:lpstr>Login Page </vt:lpstr>
      <vt:lpstr>Login page &gt; Reset Password Page </vt:lpstr>
      <vt:lpstr>Login page &gt; Register Page </vt:lpstr>
      <vt:lpstr>Login page &gt; Home Page </vt:lpstr>
      <vt:lpstr>Login page &gt; Home Page &gt; Update Profile </vt:lpstr>
      <vt:lpstr>Login page &gt; Home Page &gt; About Us</vt:lpstr>
      <vt:lpstr>Login page &gt; Home Page &gt; Contact</vt:lpstr>
      <vt:lpstr>Login page &gt; Home Page &gt; View Users</vt:lpstr>
    </vt:vector>
  </TitlesOfParts>
  <Company>xxx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dc:title>
  <dc:creator>xxx xxx</dc:creator>
  <cp:lastModifiedBy>xxx xxx</cp:lastModifiedBy>
  <cp:revision>22</cp:revision>
  <dcterms:created xsi:type="dcterms:W3CDTF">2018-03-31T08:47:21Z</dcterms:created>
  <dcterms:modified xsi:type="dcterms:W3CDTF">2018-03-31T11:46:32Z</dcterms:modified>
</cp:coreProperties>
</file>