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9" r:id="rId3"/>
    <p:sldId id="258" r:id="rId4"/>
    <p:sldId id="271" r:id="rId5"/>
    <p:sldId id="272" r:id="rId6"/>
    <p:sldId id="277" r:id="rId7"/>
    <p:sldId id="275" r:id="rId8"/>
    <p:sldId id="274" r:id="rId9"/>
    <p:sldId id="27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3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0D1FB-2773-4303-A86F-4AD149A53424}" type="datetimeFigureOut">
              <a:rPr lang="en-US" smtClean="0"/>
              <a:pPr/>
              <a:t>9/16/2012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593E64-3C37-4D47-8021-90A27621E657}" type="slidenum">
              <a:rPr lang="en-US" smtClean="0"/>
              <a:pPr/>
              <a:t>‹#›</a:t>
            </a:fld>
            <a:endParaRPr lang="en-US"/>
          </a:p>
        </p:txBody>
      </p:sp>
    </p:spTree>
    <p:extLst>
      <p:ext uri="{BB962C8B-B14F-4D97-AF65-F5344CB8AC3E}">
        <p14:creationId xmlns:p14="http://schemas.microsoft.com/office/powerpoint/2010/main" val="46635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93E64-3C37-4D47-8021-90A27621E657}" type="slidenum">
              <a:rPr lang="en-US" smtClean="0"/>
              <a:pPr/>
              <a:t>2</a:t>
            </a:fld>
            <a:endParaRPr lang="en-US"/>
          </a:p>
        </p:txBody>
      </p:sp>
    </p:spTree>
    <p:extLst>
      <p:ext uri="{BB962C8B-B14F-4D97-AF65-F5344CB8AC3E}">
        <p14:creationId xmlns:p14="http://schemas.microsoft.com/office/powerpoint/2010/main" val="273566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1756B4B-D924-4E7D-819C-F0B9057D17DF}" type="datetimeFigureOut">
              <a:rPr lang="en-US" smtClean="0"/>
              <a:pPr/>
              <a:t>9/16/2012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C55FD22-4C27-4DAB-8B8F-A0D9793FBA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756B4B-D924-4E7D-819C-F0B9057D17DF}" type="datetimeFigureOut">
              <a:rPr lang="en-US" smtClean="0"/>
              <a:pPr/>
              <a:t>9/16/2012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5FD22-4C27-4DAB-8B8F-A0D9793FBA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756B4B-D924-4E7D-819C-F0B9057D17DF}" type="datetimeFigureOut">
              <a:rPr lang="en-US" smtClean="0"/>
              <a:pPr/>
              <a:t>9/16/2012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5FD22-4C27-4DAB-8B8F-A0D9793FBA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756B4B-D924-4E7D-819C-F0B9057D17DF}" type="datetimeFigureOut">
              <a:rPr lang="en-US" smtClean="0"/>
              <a:pPr/>
              <a:t>9/16/2012</a:t>
            </a:fld>
            <a:endParaRPr lang="en-US"/>
          </a:p>
        </p:txBody>
      </p:sp>
      <p:sp>
        <p:nvSpPr>
          <p:cNvPr id="9" name="Slide Number Placeholder 8"/>
          <p:cNvSpPr>
            <a:spLocks noGrp="1"/>
          </p:cNvSpPr>
          <p:nvPr>
            <p:ph type="sldNum" sz="quarter" idx="15"/>
          </p:nvPr>
        </p:nvSpPr>
        <p:spPr/>
        <p:txBody>
          <a:bodyPr rtlCol="0"/>
          <a:lstStyle/>
          <a:p>
            <a:fld id="{BC55FD22-4C27-4DAB-8B8F-A0D9793FBAA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1756B4B-D924-4E7D-819C-F0B9057D17DF}" type="datetimeFigureOut">
              <a:rPr lang="en-US" smtClean="0"/>
              <a:pPr/>
              <a:t>9/16/2012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C55FD22-4C27-4DAB-8B8F-A0D9793FBAA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756B4B-D924-4E7D-819C-F0B9057D17DF}" type="datetimeFigureOut">
              <a:rPr lang="en-US" smtClean="0"/>
              <a:pPr/>
              <a:t>9/16/2012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5FD22-4C27-4DAB-8B8F-A0D9793FBAA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1756B4B-D924-4E7D-819C-F0B9057D17DF}" type="datetimeFigureOut">
              <a:rPr lang="en-US" smtClean="0"/>
              <a:pPr/>
              <a:t>9/16/2012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5FD22-4C27-4DAB-8B8F-A0D9793FBAA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1756B4B-D924-4E7D-819C-F0B9057D17DF}" type="datetimeFigureOut">
              <a:rPr lang="en-US" smtClean="0"/>
              <a:pPr/>
              <a:t>9/16/2012</a:t>
            </a:fld>
            <a:endParaRPr lang="en-US"/>
          </a:p>
        </p:txBody>
      </p:sp>
      <p:sp>
        <p:nvSpPr>
          <p:cNvPr id="7" name="Slide Number Placeholder 6"/>
          <p:cNvSpPr>
            <a:spLocks noGrp="1"/>
          </p:cNvSpPr>
          <p:nvPr>
            <p:ph type="sldNum" sz="quarter" idx="11"/>
          </p:nvPr>
        </p:nvSpPr>
        <p:spPr/>
        <p:txBody>
          <a:bodyPr rtlCol="0"/>
          <a:lstStyle/>
          <a:p>
            <a:fld id="{BC55FD22-4C27-4DAB-8B8F-A0D9793FBAA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56B4B-D924-4E7D-819C-F0B9057D17DF}" type="datetimeFigureOut">
              <a:rPr lang="en-US" smtClean="0"/>
              <a:pPr/>
              <a:t>9/16/2012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5FD22-4C27-4DAB-8B8F-A0D9793FBA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1756B4B-D924-4E7D-819C-F0B9057D17DF}" type="datetimeFigureOut">
              <a:rPr lang="en-US" smtClean="0"/>
              <a:pPr/>
              <a:t>9/16/2012</a:t>
            </a:fld>
            <a:endParaRPr lang="en-US"/>
          </a:p>
        </p:txBody>
      </p:sp>
      <p:sp>
        <p:nvSpPr>
          <p:cNvPr id="22" name="Slide Number Placeholder 21"/>
          <p:cNvSpPr>
            <a:spLocks noGrp="1"/>
          </p:cNvSpPr>
          <p:nvPr>
            <p:ph type="sldNum" sz="quarter" idx="15"/>
          </p:nvPr>
        </p:nvSpPr>
        <p:spPr/>
        <p:txBody>
          <a:bodyPr rtlCol="0"/>
          <a:lstStyle/>
          <a:p>
            <a:fld id="{BC55FD22-4C27-4DAB-8B8F-A0D9793FBAA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1756B4B-D924-4E7D-819C-F0B9057D17DF}" type="datetimeFigureOut">
              <a:rPr lang="en-US" smtClean="0"/>
              <a:pPr/>
              <a:t>9/16/2012</a:t>
            </a:fld>
            <a:endParaRPr lang="en-US"/>
          </a:p>
        </p:txBody>
      </p:sp>
      <p:sp>
        <p:nvSpPr>
          <p:cNvPr id="18" name="Slide Number Placeholder 17"/>
          <p:cNvSpPr>
            <a:spLocks noGrp="1"/>
          </p:cNvSpPr>
          <p:nvPr>
            <p:ph type="sldNum" sz="quarter" idx="11"/>
          </p:nvPr>
        </p:nvSpPr>
        <p:spPr/>
        <p:txBody>
          <a:bodyPr rtlCol="0"/>
          <a:lstStyle/>
          <a:p>
            <a:fld id="{BC55FD22-4C27-4DAB-8B8F-A0D9793FBAA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756B4B-D924-4E7D-819C-F0B9057D17DF}" type="datetimeFigureOut">
              <a:rPr lang="en-US" smtClean="0"/>
              <a:pPr/>
              <a:t>9/16/2012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C55FD22-4C27-4DAB-8B8F-A0D9793FBA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057400"/>
            <a:ext cx="5943600" cy="1513362"/>
          </a:xfrm>
        </p:spPr>
        <p:txBody>
          <a:bodyPr>
            <a:normAutofit/>
          </a:bodyPr>
          <a:lstStyle/>
          <a:p>
            <a:pPr algn="ctr"/>
            <a:r>
              <a:rPr lang="zh-CN" altLang="en-US" sz="4000" dirty="0" smtClean="0">
                <a:solidFill>
                  <a:schemeClr val="tx1"/>
                </a:solidFill>
              </a:rPr>
              <a:t>绿色通信中家用无线基站</a:t>
            </a:r>
            <a:r>
              <a:rPr lang="en-US" altLang="zh-CN" sz="4000" dirty="0" smtClean="0">
                <a:solidFill>
                  <a:schemeClr val="tx1"/>
                </a:solidFill>
              </a:rPr>
              <a:t/>
            </a:r>
            <a:br>
              <a:rPr lang="en-US" altLang="zh-CN" sz="4000" dirty="0" smtClean="0">
                <a:solidFill>
                  <a:schemeClr val="tx1"/>
                </a:solidFill>
              </a:rPr>
            </a:br>
            <a:r>
              <a:rPr lang="zh-CN" altLang="en-US" sz="4000" dirty="0" smtClean="0">
                <a:solidFill>
                  <a:schemeClr val="tx1"/>
                </a:solidFill>
              </a:rPr>
              <a:t>资源分配的优化研究</a:t>
            </a:r>
            <a:endParaRPr lang="en-US" sz="4000" dirty="0">
              <a:solidFill>
                <a:schemeClr val="tx1"/>
              </a:solidFill>
            </a:endParaRPr>
          </a:p>
        </p:txBody>
      </p:sp>
      <p:sp>
        <p:nvSpPr>
          <p:cNvPr id="3" name="Subtitle 2"/>
          <p:cNvSpPr>
            <a:spLocks noGrp="1"/>
          </p:cNvSpPr>
          <p:nvPr>
            <p:ph type="subTitle" idx="1"/>
          </p:nvPr>
        </p:nvSpPr>
        <p:spPr/>
        <p:txBody>
          <a:bodyPr/>
          <a:lstStyle/>
          <a:p>
            <a:r>
              <a:rPr lang="zh-CN" altLang="en-US" dirty="0">
                <a:solidFill>
                  <a:schemeClr val="tx1"/>
                </a:solidFill>
              </a:rPr>
              <a:t>项目申报单位：香港城市大学深圳研究</a:t>
            </a:r>
            <a:r>
              <a:rPr lang="zh-CN" altLang="en-US" dirty="0" smtClean="0">
                <a:solidFill>
                  <a:schemeClr val="tx1"/>
                </a:solidFill>
              </a:rPr>
              <a:t>院</a:t>
            </a:r>
            <a:endParaRPr lang="en-US" altLang="zh-CN" dirty="0" smtClean="0">
              <a:solidFill>
                <a:schemeClr val="tx1"/>
              </a:solidFill>
            </a:endParaRPr>
          </a:p>
          <a:p>
            <a:r>
              <a:rPr lang="zh-CN" altLang="en-US" dirty="0" smtClean="0">
                <a:solidFill>
                  <a:schemeClr val="tx1"/>
                </a:solidFill>
              </a:rPr>
              <a:t>报      告     人：陈志为</a:t>
            </a:r>
            <a:endParaRPr lang="en-US" altLang="zh-CN" dirty="0" smtClean="0">
              <a:solidFill>
                <a:schemeClr val="tx1"/>
              </a:solidFill>
            </a:endParaRPr>
          </a:p>
        </p:txBody>
      </p:sp>
    </p:spTree>
    <p:extLst>
      <p:ext uri="{BB962C8B-B14F-4D97-AF65-F5344CB8AC3E}">
        <p14:creationId xmlns:p14="http://schemas.microsoft.com/office/powerpoint/2010/main" val="3428619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667000"/>
            <a:ext cx="7467600" cy="4873752"/>
          </a:xfrm>
        </p:spPr>
        <p:txBody>
          <a:bodyPr>
            <a:normAutofit/>
          </a:bodyPr>
          <a:lstStyle/>
          <a:p>
            <a:pPr marL="0" indent="0" algn="ctr">
              <a:buNone/>
            </a:pPr>
            <a:r>
              <a:rPr lang="zh-CN" altLang="en-US" sz="4800" b="1" dirty="0" smtClean="0"/>
              <a:t>谢谢各位专家！</a:t>
            </a:r>
            <a:endParaRPr lang="en-US" sz="4800" b="1" dirty="0"/>
          </a:p>
        </p:txBody>
      </p:sp>
    </p:spTree>
    <p:extLst>
      <p:ext uri="{BB962C8B-B14F-4D97-AF65-F5344CB8AC3E}">
        <p14:creationId xmlns:p14="http://schemas.microsoft.com/office/powerpoint/2010/main" val="2816171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91"/>
          <p:cNvGrpSpPr>
            <a:grpSpLocks/>
          </p:cNvGrpSpPr>
          <p:nvPr/>
        </p:nvGrpSpPr>
        <p:grpSpPr bwMode="auto">
          <a:xfrm>
            <a:off x="457200" y="2895600"/>
            <a:ext cx="1758949" cy="3352800"/>
            <a:chOff x="720" y="1296"/>
            <a:chExt cx="1367" cy="2542"/>
          </a:xfrm>
        </p:grpSpPr>
        <p:sp>
          <p:nvSpPr>
            <p:cNvPr id="65" name="AutoShape 92"/>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66" name="AutoShape 93"/>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67" name="AutoShape 94"/>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68" name="AutoShape 95"/>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sp>
          <p:nvSpPr>
            <p:cNvPr id="69" name="AutoShape 96"/>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en-US"/>
            </a:p>
          </p:txBody>
        </p:sp>
        <p:sp>
          <p:nvSpPr>
            <p:cNvPr id="70" name="AutoShape 97"/>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en-US"/>
            </a:p>
          </p:txBody>
        </p:sp>
        <p:grpSp>
          <p:nvGrpSpPr>
            <p:cNvPr id="71" name="Group 98"/>
            <p:cNvGrpSpPr>
              <a:grpSpLocks/>
            </p:cNvGrpSpPr>
            <p:nvPr/>
          </p:nvGrpSpPr>
          <p:grpSpPr bwMode="auto">
            <a:xfrm>
              <a:off x="1189" y="1296"/>
              <a:ext cx="405" cy="405"/>
              <a:chOff x="1289" y="582"/>
              <a:chExt cx="668" cy="668"/>
            </a:xfrm>
          </p:grpSpPr>
          <p:sp>
            <p:nvSpPr>
              <p:cNvPr id="74" name="Oval 99"/>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75" name="Oval 100"/>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76" name="Oval 101"/>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77" name="Oval 102"/>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78" name="Oval 103"/>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72" name="Text Box 104"/>
            <p:cNvSpPr txBox="1">
              <a:spLocks noChangeArrowheads="1"/>
            </p:cNvSpPr>
            <p:nvPr/>
          </p:nvSpPr>
          <p:spPr bwMode="gray">
            <a:xfrm>
              <a:off x="1276" y="1354"/>
              <a:ext cx="219" cy="303"/>
            </a:xfrm>
            <a:prstGeom prst="rect">
              <a:avLst/>
            </a:prstGeom>
            <a:noFill/>
            <a:ln w="9525" algn="ctr">
              <a:noFill/>
              <a:miter lim="800000"/>
              <a:headEnd/>
              <a:tailEnd/>
            </a:ln>
            <a:effectLst/>
          </p:spPr>
          <p:txBody>
            <a:bodyPr wrap="square">
              <a:spAutoFit/>
            </a:bodyPr>
            <a:lstStyle/>
            <a:p>
              <a:pPr algn="ctr"/>
              <a:r>
                <a:rPr lang="en-US" sz="2000" dirty="0">
                  <a:solidFill>
                    <a:srgbClr val="000000"/>
                  </a:solidFill>
                </a:rPr>
                <a:t>1</a:t>
              </a:r>
              <a:endParaRPr lang="en-US" sz="2000" dirty="0"/>
            </a:p>
          </p:txBody>
        </p:sp>
        <p:sp>
          <p:nvSpPr>
            <p:cNvPr id="73" name="Text Box 105"/>
            <p:cNvSpPr txBox="1">
              <a:spLocks noChangeArrowheads="1"/>
            </p:cNvSpPr>
            <p:nvPr/>
          </p:nvSpPr>
          <p:spPr bwMode="gray">
            <a:xfrm>
              <a:off x="768" y="1776"/>
              <a:ext cx="1296" cy="817"/>
            </a:xfrm>
            <a:prstGeom prst="rect">
              <a:avLst/>
            </a:prstGeom>
            <a:noFill/>
            <a:ln w="9525" algn="ctr">
              <a:noFill/>
              <a:miter lim="800000"/>
              <a:headEnd/>
              <a:tailEnd/>
            </a:ln>
            <a:effectLst/>
          </p:spPr>
          <p:txBody>
            <a:bodyPr wrap="square">
              <a:spAutoFit/>
            </a:bodyPr>
            <a:lstStyle/>
            <a:p>
              <a:r>
                <a:rPr lang="en-US" altLang="zh-CN" sz="1600" dirty="0" smtClean="0">
                  <a:latin typeface="Times New Roman" pitchFamily="18" charset="0"/>
                  <a:cs typeface="Times New Roman" pitchFamily="18" charset="0"/>
                </a:rPr>
                <a:t>3G</a:t>
              </a:r>
              <a:r>
                <a:rPr lang="zh-CN" altLang="en-US" sz="1600" dirty="0" smtClean="0">
                  <a:latin typeface="Times New Roman" pitchFamily="18" charset="0"/>
                  <a:cs typeface="Times New Roman" pitchFamily="18" charset="0"/>
                </a:rPr>
                <a:t>网络和</a:t>
              </a:r>
              <a:r>
                <a:rPr lang="en-US" altLang="zh-CN" sz="1600" dirty="0" smtClean="0">
                  <a:latin typeface="Times New Roman" pitchFamily="18" charset="0"/>
                  <a:cs typeface="Times New Roman" pitchFamily="18" charset="0"/>
                </a:rPr>
                <a:t>4G</a:t>
              </a:r>
              <a:r>
                <a:rPr lang="zh-CN" altLang="en-US" sz="1600" dirty="0" smtClean="0">
                  <a:latin typeface="Times New Roman" pitchFamily="18" charset="0"/>
                  <a:cs typeface="Times New Roman" pitchFamily="18" charset="0"/>
                </a:rPr>
                <a:t>网络都面临着室内信号覆盖不良的严重问题。</a:t>
              </a:r>
              <a:endParaRPr lang="en-US" sz="1600" dirty="0">
                <a:latin typeface="Times New Roman" pitchFamily="18" charset="0"/>
                <a:cs typeface="Times New Roman" pitchFamily="18" charset="0"/>
              </a:endParaRPr>
            </a:p>
          </p:txBody>
        </p:sp>
      </p:grpSp>
      <p:grpSp>
        <p:nvGrpSpPr>
          <p:cNvPr id="79" name="Group 106"/>
          <p:cNvGrpSpPr>
            <a:grpSpLocks/>
          </p:cNvGrpSpPr>
          <p:nvPr/>
        </p:nvGrpSpPr>
        <p:grpSpPr bwMode="auto">
          <a:xfrm>
            <a:off x="2514599" y="2895600"/>
            <a:ext cx="1756375" cy="3352800"/>
            <a:chOff x="2208" y="1296"/>
            <a:chExt cx="1365" cy="2542"/>
          </a:xfrm>
        </p:grpSpPr>
        <p:sp>
          <p:nvSpPr>
            <p:cNvPr id="80" name="AutoShape 107"/>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en-US"/>
            </a:p>
          </p:txBody>
        </p:sp>
        <p:sp>
          <p:nvSpPr>
            <p:cNvPr id="81" name="AutoShape 108"/>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en-US"/>
            </a:p>
          </p:txBody>
        </p:sp>
        <p:sp>
          <p:nvSpPr>
            <p:cNvPr id="82" name="AutoShape 109"/>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en-US"/>
            </a:p>
          </p:txBody>
        </p:sp>
        <p:sp>
          <p:nvSpPr>
            <p:cNvPr id="83" name="AutoShape 110"/>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en-US"/>
            </a:p>
          </p:txBody>
        </p:sp>
        <p:sp>
          <p:nvSpPr>
            <p:cNvPr id="84" name="Oval 111"/>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en-US"/>
            </a:p>
          </p:txBody>
        </p:sp>
        <p:sp>
          <p:nvSpPr>
            <p:cNvPr id="85" name="Oval 112"/>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86" name="Oval 113"/>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87" name="Oval 114"/>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88" name="Oval 115"/>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89" name="Text Box 116"/>
            <p:cNvSpPr txBox="1">
              <a:spLocks noChangeArrowheads="1"/>
            </p:cNvSpPr>
            <p:nvPr/>
          </p:nvSpPr>
          <p:spPr bwMode="gray">
            <a:xfrm>
              <a:off x="2748" y="1354"/>
              <a:ext cx="254" cy="303"/>
            </a:xfrm>
            <a:prstGeom prst="rect">
              <a:avLst/>
            </a:prstGeom>
            <a:noFill/>
            <a:ln w="9525" algn="ctr">
              <a:noFill/>
              <a:miter lim="800000"/>
              <a:headEnd/>
              <a:tailEnd/>
            </a:ln>
            <a:effectLst/>
          </p:spPr>
          <p:txBody>
            <a:bodyPr wrap="none">
              <a:spAutoFit/>
            </a:bodyPr>
            <a:lstStyle/>
            <a:p>
              <a:pPr algn="ctr"/>
              <a:r>
                <a:rPr lang="en-US" sz="2000" dirty="0">
                  <a:solidFill>
                    <a:srgbClr val="000000"/>
                  </a:solidFill>
                </a:rPr>
                <a:t>2</a:t>
              </a:r>
              <a:endParaRPr lang="en-US" sz="2000" dirty="0"/>
            </a:p>
          </p:txBody>
        </p:sp>
        <p:sp>
          <p:nvSpPr>
            <p:cNvPr id="90" name="Text Box 117"/>
            <p:cNvSpPr txBox="1">
              <a:spLocks noChangeArrowheads="1"/>
            </p:cNvSpPr>
            <p:nvPr/>
          </p:nvSpPr>
          <p:spPr bwMode="gray">
            <a:xfrm>
              <a:off x="2256" y="1776"/>
              <a:ext cx="1296" cy="1377"/>
            </a:xfrm>
            <a:prstGeom prst="rect">
              <a:avLst/>
            </a:prstGeom>
            <a:noFill/>
            <a:ln w="9525" algn="ctr">
              <a:noFill/>
              <a:miter lim="800000"/>
              <a:headEnd/>
              <a:tailEnd/>
            </a:ln>
            <a:effectLst/>
          </p:spPr>
          <p:txBody>
            <a:bodyPr>
              <a:spAutoFit/>
            </a:bodyPr>
            <a:lstStyle/>
            <a:p>
              <a:r>
                <a:rPr lang="zh-CN" altLang="en-US" sz="1600" dirty="0" smtClean="0">
                  <a:latin typeface="Times New Roman" pitchFamily="18" charset="0"/>
                  <a:cs typeface="Times New Roman" pitchFamily="18" charset="0"/>
                </a:rPr>
                <a:t>家用无线基站网络能够提供绿色健康（低功耗、低辐射）通信</a:t>
              </a:r>
              <a:r>
                <a:rPr lang="zh-CN" altLang="en-US" sz="1600" dirty="0" smtClean="0">
                  <a:latin typeface="Times New Roman" pitchFamily="18" charset="0"/>
                  <a:cs typeface="Times New Roman" pitchFamily="18" charset="0"/>
                </a:rPr>
                <a:t>，并具</a:t>
              </a:r>
              <a:r>
                <a:rPr lang="zh-CN" altLang="en-US" sz="1600" dirty="0" smtClean="0">
                  <a:latin typeface="Times New Roman" pitchFamily="18" charset="0"/>
                  <a:cs typeface="Times New Roman" pitchFamily="18" charset="0"/>
                </a:rPr>
                <a:t>有提供高质量通信保障的能力。</a:t>
              </a:r>
              <a:endParaRPr lang="en-US" sz="1600" dirty="0"/>
            </a:p>
          </p:txBody>
        </p:sp>
        <p:sp>
          <p:nvSpPr>
            <p:cNvPr id="91" name="AutoShape 118"/>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en-US"/>
            </a:p>
          </p:txBody>
        </p:sp>
        <p:sp>
          <p:nvSpPr>
            <p:cNvPr id="92" name="AutoShape 119"/>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en-US"/>
            </a:p>
          </p:txBody>
        </p:sp>
      </p:grpSp>
      <p:grpSp>
        <p:nvGrpSpPr>
          <p:cNvPr id="93" name="Group 120"/>
          <p:cNvGrpSpPr>
            <a:grpSpLocks/>
          </p:cNvGrpSpPr>
          <p:nvPr/>
        </p:nvGrpSpPr>
        <p:grpSpPr bwMode="auto">
          <a:xfrm>
            <a:off x="4571999" y="2895600"/>
            <a:ext cx="1758949" cy="3352800"/>
            <a:chOff x="3692" y="1296"/>
            <a:chExt cx="1367" cy="2542"/>
          </a:xfrm>
        </p:grpSpPr>
        <p:sp>
          <p:nvSpPr>
            <p:cNvPr id="94" name="AutoShape 121"/>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en-US"/>
            </a:p>
          </p:txBody>
        </p:sp>
        <p:sp>
          <p:nvSpPr>
            <p:cNvPr id="95" name="AutoShape 122"/>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en-US"/>
            </a:p>
          </p:txBody>
        </p:sp>
        <p:sp>
          <p:nvSpPr>
            <p:cNvPr id="96" name="AutoShape 123"/>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en-US"/>
            </a:p>
          </p:txBody>
        </p:sp>
        <p:sp>
          <p:nvSpPr>
            <p:cNvPr id="97" name="AutoShape 124"/>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en-US"/>
            </a:p>
          </p:txBody>
        </p:sp>
        <p:grpSp>
          <p:nvGrpSpPr>
            <p:cNvPr id="98" name="Group 125"/>
            <p:cNvGrpSpPr>
              <a:grpSpLocks/>
            </p:cNvGrpSpPr>
            <p:nvPr/>
          </p:nvGrpSpPr>
          <p:grpSpPr bwMode="auto">
            <a:xfrm>
              <a:off x="4165" y="1296"/>
              <a:ext cx="405" cy="405"/>
              <a:chOff x="1289" y="582"/>
              <a:chExt cx="668" cy="668"/>
            </a:xfrm>
          </p:grpSpPr>
          <p:sp>
            <p:nvSpPr>
              <p:cNvPr id="103" name="Oval 126"/>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104" name="Oval 127"/>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105" name="Oval 128"/>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106" name="Oval 129"/>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107" name="Oval 130"/>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9" name="Text Box 131"/>
            <p:cNvSpPr txBox="1">
              <a:spLocks noChangeArrowheads="1"/>
            </p:cNvSpPr>
            <p:nvPr/>
          </p:nvSpPr>
          <p:spPr bwMode="gray">
            <a:xfrm>
              <a:off x="4236" y="1354"/>
              <a:ext cx="254" cy="303"/>
            </a:xfrm>
            <a:prstGeom prst="rect">
              <a:avLst/>
            </a:prstGeom>
            <a:noFill/>
            <a:ln w="9525" algn="ctr">
              <a:noFill/>
              <a:miter lim="800000"/>
              <a:headEnd/>
              <a:tailEnd/>
            </a:ln>
            <a:effectLst/>
          </p:spPr>
          <p:txBody>
            <a:bodyPr wrap="none">
              <a:spAutoFit/>
            </a:bodyPr>
            <a:lstStyle/>
            <a:p>
              <a:pPr algn="ctr"/>
              <a:r>
                <a:rPr lang="en-US" sz="2000" dirty="0">
                  <a:solidFill>
                    <a:srgbClr val="000000"/>
                  </a:solidFill>
                </a:rPr>
                <a:t>3</a:t>
              </a:r>
              <a:endParaRPr lang="en-US" sz="2000" dirty="0"/>
            </a:p>
          </p:txBody>
        </p:sp>
        <p:sp>
          <p:nvSpPr>
            <p:cNvPr id="100" name="Text Box 132"/>
            <p:cNvSpPr txBox="1">
              <a:spLocks noChangeArrowheads="1"/>
            </p:cNvSpPr>
            <p:nvPr/>
          </p:nvSpPr>
          <p:spPr bwMode="gray">
            <a:xfrm>
              <a:off x="3744" y="1776"/>
              <a:ext cx="1296" cy="1190"/>
            </a:xfrm>
            <a:prstGeom prst="rect">
              <a:avLst/>
            </a:prstGeom>
            <a:noFill/>
            <a:ln w="9525" algn="ctr">
              <a:noFill/>
              <a:miter lim="800000"/>
              <a:headEnd/>
              <a:tailEnd/>
            </a:ln>
            <a:effectLst/>
          </p:spPr>
          <p:txBody>
            <a:bodyPr>
              <a:spAutoFit/>
            </a:bodyPr>
            <a:lstStyle/>
            <a:p>
              <a:r>
                <a:rPr lang="zh-CN" altLang="en-US" sz="1600" dirty="0" smtClean="0">
                  <a:latin typeface="Times New Roman" pitchFamily="18" charset="0"/>
                  <a:cs typeface="Times New Roman" pitchFamily="18" charset="0"/>
                </a:rPr>
                <a:t>家用无线基站</a:t>
              </a:r>
              <a:r>
                <a:rPr lang="zh-CN" altLang="en-US" sz="1600" dirty="0" smtClean="0"/>
                <a:t>不同用户间的信道干扰以及有限的无线资源竞争会严重影响系</a:t>
              </a:r>
              <a:r>
                <a:rPr lang="zh-CN" altLang="en-US" sz="1600" dirty="0" smtClean="0"/>
                <a:t>统整体性</a:t>
              </a:r>
              <a:r>
                <a:rPr lang="zh-CN" altLang="en-US" sz="1600" dirty="0" smtClean="0"/>
                <a:t>能。</a:t>
              </a:r>
              <a:endParaRPr lang="en-US" sz="1600" dirty="0"/>
            </a:p>
          </p:txBody>
        </p:sp>
        <p:sp>
          <p:nvSpPr>
            <p:cNvPr id="101" name="AutoShape 133"/>
            <p:cNvSpPr>
              <a:spLocks noChangeArrowheads="1"/>
            </p:cNvSpPr>
            <p:nvPr/>
          </p:nvSpPr>
          <p:spPr bwMode="gray">
            <a:xfrm>
              <a:off x="3692" y="3290"/>
              <a:ext cx="1363" cy="548"/>
            </a:xfrm>
            <a:prstGeom prst="roundRect">
              <a:avLst>
                <a:gd name="adj" fmla="val 40389"/>
              </a:avLst>
            </a:prstGeom>
            <a:gradFill rotWithShape="1">
              <a:gsLst>
                <a:gs pos="0">
                  <a:srgbClr val="6F9DB7"/>
                </a:gs>
                <a:gs pos="100000">
                  <a:schemeClr val="bg1"/>
                </a:gs>
              </a:gsLst>
              <a:lin ang="5400000" scaled="1"/>
            </a:gradFill>
            <a:ln w="9525">
              <a:noFill/>
              <a:round/>
              <a:headEnd/>
              <a:tailEnd/>
            </a:ln>
            <a:effectLst/>
          </p:spPr>
          <p:txBody>
            <a:bodyPr wrap="none" anchor="ctr"/>
            <a:lstStyle/>
            <a:p>
              <a:endParaRPr lang="en-US"/>
            </a:p>
          </p:txBody>
        </p:sp>
        <p:sp>
          <p:nvSpPr>
            <p:cNvPr id="102" name="AutoShape 134"/>
            <p:cNvSpPr>
              <a:spLocks noChangeArrowheads="1"/>
            </p:cNvSpPr>
            <p:nvPr/>
          </p:nvSpPr>
          <p:spPr bwMode="gray">
            <a:xfrm>
              <a:off x="3720" y="3305"/>
              <a:ext cx="1304" cy="487"/>
            </a:xfrm>
            <a:prstGeom prst="roundRect">
              <a:avLst>
                <a:gd name="adj" fmla="val 50000"/>
              </a:avLst>
            </a:prstGeom>
            <a:gradFill rotWithShape="1">
              <a:gsLst>
                <a:gs pos="0">
                  <a:srgbClr val="98BAAF"/>
                </a:gs>
                <a:gs pos="100000">
                  <a:schemeClr val="bg1"/>
                </a:gs>
              </a:gsLst>
              <a:lin ang="5400000" scaled="1"/>
            </a:gradFill>
            <a:ln w="9525">
              <a:noFill/>
              <a:round/>
              <a:headEnd/>
              <a:tailEnd/>
            </a:ln>
            <a:effectLst/>
          </p:spPr>
          <p:txBody>
            <a:bodyPr wrap="none" anchor="ctr"/>
            <a:lstStyle/>
            <a:p>
              <a:endParaRPr lang="en-US"/>
            </a:p>
          </p:txBody>
        </p:sp>
      </p:grpSp>
      <p:grpSp>
        <p:nvGrpSpPr>
          <p:cNvPr id="108" name="Group 91"/>
          <p:cNvGrpSpPr>
            <a:grpSpLocks/>
          </p:cNvGrpSpPr>
          <p:nvPr/>
        </p:nvGrpSpPr>
        <p:grpSpPr bwMode="auto">
          <a:xfrm>
            <a:off x="6705599" y="2895600"/>
            <a:ext cx="1758949" cy="3352800"/>
            <a:chOff x="720" y="1296"/>
            <a:chExt cx="1367" cy="2542"/>
          </a:xfrm>
        </p:grpSpPr>
        <p:sp>
          <p:nvSpPr>
            <p:cNvPr id="109" name="AutoShape 92"/>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110" name="AutoShape 93"/>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111" name="AutoShape 94"/>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112" name="AutoShape 95"/>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sp>
          <p:nvSpPr>
            <p:cNvPr id="113" name="AutoShape 96"/>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en-US"/>
            </a:p>
          </p:txBody>
        </p:sp>
        <p:sp>
          <p:nvSpPr>
            <p:cNvPr id="114" name="AutoShape 97"/>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en-US"/>
            </a:p>
          </p:txBody>
        </p:sp>
        <p:grpSp>
          <p:nvGrpSpPr>
            <p:cNvPr id="115" name="Group 98"/>
            <p:cNvGrpSpPr>
              <a:grpSpLocks/>
            </p:cNvGrpSpPr>
            <p:nvPr/>
          </p:nvGrpSpPr>
          <p:grpSpPr bwMode="auto">
            <a:xfrm>
              <a:off x="1189" y="1296"/>
              <a:ext cx="405" cy="405"/>
              <a:chOff x="1289" y="582"/>
              <a:chExt cx="668" cy="668"/>
            </a:xfrm>
          </p:grpSpPr>
          <p:sp>
            <p:nvSpPr>
              <p:cNvPr id="118" name="Oval 99"/>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119" name="Oval 100"/>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120" name="Oval 101"/>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121" name="Oval 102"/>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122" name="Oval 103"/>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116" name="Text Box 104"/>
            <p:cNvSpPr txBox="1">
              <a:spLocks noChangeArrowheads="1"/>
            </p:cNvSpPr>
            <p:nvPr/>
          </p:nvSpPr>
          <p:spPr bwMode="gray">
            <a:xfrm>
              <a:off x="1260" y="1354"/>
              <a:ext cx="254" cy="303"/>
            </a:xfrm>
            <a:prstGeom prst="rect">
              <a:avLst/>
            </a:prstGeom>
            <a:noFill/>
            <a:ln w="9525" algn="ctr">
              <a:noFill/>
              <a:miter lim="800000"/>
              <a:headEnd/>
              <a:tailEnd/>
            </a:ln>
            <a:effectLst/>
          </p:spPr>
          <p:txBody>
            <a:bodyPr wrap="none">
              <a:spAutoFit/>
            </a:bodyPr>
            <a:lstStyle/>
            <a:p>
              <a:pPr algn="ctr"/>
              <a:r>
                <a:rPr lang="en-US" altLang="zh-CN" sz="2000" dirty="0" smtClean="0"/>
                <a:t>4</a:t>
              </a:r>
              <a:endParaRPr lang="en-US" sz="2000" dirty="0"/>
            </a:p>
          </p:txBody>
        </p:sp>
        <p:sp>
          <p:nvSpPr>
            <p:cNvPr id="117" name="Text Box 105"/>
            <p:cNvSpPr txBox="1">
              <a:spLocks noChangeArrowheads="1"/>
            </p:cNvSpPr>
            <p:nvPr/>
          </p:nvSpPr>
          <p:spPr bwMode="gray">
            <a:xfrm>
              <a:off x="768" y="1776"/>
              <a:ext cx="1296" cy="1003"/>
            </a:xfrm>
            <a:prstGeom prst="rect">
              <a:avLst/>
            </a:prstGeom>
            <a:noFill/>
            <a:ln w="9525" algn="ctr">
              <a:noFill/>
              <a:miter lim="800000"/>
              <a:headEnd/>
              <a:tailEnd/>
            </a:ln>
            <a:effectLst/>
          </p:spPr>
          <p:txBody>
            <a:bodyPr>
              <a:spAutoFit/>
            </a:bodyPr>
            <a:lstStyle/>
            <a:p>
              <a:r>
                <a:rPr lang="zh-CN" altLang="en-US" sz="1600" dirty="0" smtClean="0">
                  <a:latin typeface="Times New Roman" pitchFamily="18" charset="0"/>
                  <a:cs typeface="Times New Roman" pitchFamily="18" charset="0"/>
                </a:rPr>
                <a:t>家用无线基站网络的功率控制仍处于起步阶段，尚未形成成熟的标准和产业。</a:t>
              </a:r>
              <a:endParaRPr lang="en-US" sz="1600" dirty="0"/>
            </a:p>
          </p:txBody>
        </p:sp>
      </p:grpSp>
      <p:sp>
        <p:nvSpPr>
          <p:cNvPr id="125" name="AutoShape 3"/>
          <p:cNvSpPr>
            <a:spLocks noChangeArrowheads="1"/>
          </p:cNvSpPr>
          <p:nvPr/>
        </p:nvSpPr>
        <p:spPr bwMode="gray">
          <a:xfrm>
            <a:off x="768348" y="1676400"/>
            <a:ext cx="7315200" cy="2057400"/>
          </a:xfrm>
          <a:prstGeom prst="upArrow">
            <a:avLst>
              <a:gd name="adj1" fmla="val 57824"/>
              <a:gd name="adj2" fmla="val 54398"/>
            </a:avLst>
          </a:prstGeom>
          <a:gradFill rotWithShape="1">
            <a:gsLst>
              <a:gs pos="0">
                <a:schemeClr val="bg2"/>
              </a:gs>
              <a:gs pos="100000">
                <a:schemeClr val="bg2">
                  <a:gamma/>
                  <a:tint val="39216"/>
                  <a:invGamma/>
                  <a:alpha val="0"/>
                </a:schemeClr>
              </a:gs>
            </a:gsLst>
            <a:lin ang="5400000" scaled="1"/>
          </a:gradFill>
          <a:ln w="9525" algn="ctr">
            <a:noFill/>
            <a:miter lim="800000"/>
            <a:headEnd/>
            <a:tailEnd/>
          </a:ln>
          <a:effectLst/>
        </p:spPr>
        <p:txBody>
          <a:bodyPr wrap="none" anchor="ctr"/>
          <a:lstStyle/>
          <a:p>
            <a:endParaRPr lang="en-US"/>
          </a:p>
        </p:txBody>
      </p:sp>
      <p:sp>
        <p:nvSpPr>
          <p:cNvPr id="128" name="AutoShape 6"/>
          <p:cNvSpPr>
            <a:spLocks noChangeArrowheads="1"/>
          </p:cNvSpPr>
          <p:nvPr/>
        </p:nvSpPr>
        <p:spPr bwMode="gray">
          <a:xfrm>
            <a:off x="914400" y="533400"/>
            <a:ext cx="7010400" cy="1066800"/>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smtClean="0">
                <a:solidFill>
                  <a:schemeClr val="bg1"/>
                </a:solidFill>
              </a:rPr>
              <a:t>以提升用户服务体验</a:t>
            </a:r>
            <a:r>
              <a:rPr lang="en-US" altLang="zh-CN" sz="2000" b="1" dirty="0" smtClean="0">
                <a:solidFill>
                  <a:schemeClr val="bg1"/>
                </a:solidFill>
                <a:latin typeface="Times New Roman" pitchFamily="18" charset="0"/>
                <a:cs typeface="Times New Roman" pitchFamily="18" charset="0"/>
              </a:rPr>
              <a:t>(</a:t>
            </a:r>
            <a:r>
              <a:rPr lang="en-US" altLang="zh-CN" sz="2000" b="1" dirty="0" err="1" smtClean="0">
                <a:solidFill>
                  <a:schemeClr val="bg1"/>
                </a:solidFill>
                <a:latin typeface="Times New Roman" pitchFamily="18" charset="0"/>
                <a:cs typeface="Times New Roman" pitchFamily="18" charset="0"/>
              </a:rPr>
              <a:t>QoE</a:t>
            </a:r>
            <a:r>
              <a:rPr lang="en-US" altLang="zh-CN" sz="2000" b="1" dirty="0" smtClean="0">
                <a:solidFill>
                  <a:schemeClr val="bg1"/>
                </a:solidFill>
                <a:latin typeface="Times New Roman" pitchFamily="18" charset="0"/>
                <a:cs typeface="Times New Roman" pitchFamily="18" charset="0"/>
              </a:rPr>
              <a:t>)</a:t>
            </a:r>
            <a:r>
              <a:rPr lang="zh-CN" altLang="en-US" sz="2000" b="1" dirty="0" smtClean="0">
                <a:solidFill>
                  <a:schemeClr val="bg1"/>
                </a:solidFill>
                <a:latin typeface="Times New Roman" pitchFamily="18" charset="0"/>
                <a:cs typeface="Times New Roman" pitchFamily="18" charset="0"/>
              </a:rPr>
              <a:t>为目标的</a:t>
            </a:r>
            <a:endParaRPr lang="en-US" altLang="zh-CN" sz="2000" b="1" dirty="0" smtClean="0">
              <a:solidFill>
                <a:schemeClr val="bg1"/>
              </a:solidFill>
              <a:latin typeface="Times New Roman" pitchFamily="18" charset="0"/>
              <a:cs typeface="Times New Roman" pitchFamily="18" charset="0"/>
            </a:endParaRPr>
          </a:p>
          <a:p>
            <a:pPr algn="ctr" eaLnBrk="0" hangingPunct="0"/>
            <a:r>
              <a:rPr lang="zh-CN" altLang="en-US" sz="2000" b="1" dirty="0" smtClean="0">
                <a:solidFill>
                  <a:schemeClr val="bg1"/>
                </a:solidFill>
                <a:latin typeface="Times New Roman" pitchFamily="18" charset="0"/>
                <a:cs typeface="Times New Roman" pitchFamily="18" charset="0"/>
              </a:rPr>
              <a:t>绿色通信家用无线基站资源分配的优化研究</a:t>
            </a:r>
            <a:endParaRPr lang="en-US" sz="2000" b="1" dirty="0">
              <a:solidFill>
                <a:schemeClr val="bg1"/>
              </a:solidFill>
            </a:endParaRPr>
          </a:p>
        </p:txBody>
      </p:sp>
    </p:spTree>
    <p:extLst>
      <p:ext uri="{BB962C8B-B14F-4D97-AF65-F5344CB8AC3E}">
        <p14:creationId xmlns:p14="http://schemas.microsoft.com/office/powerpoint/2010/main" val="15449475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
          <p:cNvGrpSpPr>
            <a:grpSpLocks/>
          </p:cNvGrpSpPr>
          <p:nvPr/>
        </p:nvGrpSpPr>
        <p:grpSpPr bwMode="auto">
          <a:xfrm>
            <a:off x="609599" y="1295400"/>
            <a:ext cx="7772401" cy="1382713"/>
            <a:chOff x="1104" y="1200"/>
            <a:chExt cx="3504" cy="823"/>
          </a:xfrm>
        </p:grpSpPr>
        <p:sp>
          <p:nvSpPr>
            <p:cNvPr id="40" name="AutoShape 4"/>
            <p:cNvSpPr>
              <a:spLocks noChangeArrowheads="1"/>
            </p:cNvSpPr>
            <p:nvPr/>
          </p:nvSpPr>
          <p:spPr bwMode="gray">
            <a:xfrm>
              <a:off x="1104" y="1200"/>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41" name="AutoShape 5"/>
            <p:cNvSpPr>
              <a:spLocks noChangeArrowheads="1"/>
            </p:cNvSpPr>
            <p:nvPr/>
          </p:nvSpPr>
          <p:spPr bwMode="gray">
            <a:xfrm>
              <a:off x="1181" y="1276"/>
              <a:ext cx="675" cy="673"/>
            </a:xfrm>
            <a:prstGeom prst="roundRect">
              <a:avLst>
                <a:gd name="adj" fmla="val 11921"/>
              </a:avLst>
            </a:prstGeom>
            <a:gradFill rotWithShape="1">
              <a:gsLst>
                <a:gs pos="0">
                  <a:srgbClr val="0066CC"/>
                </a:gs>
                <a:gs pos="100000">
                  <a:srgbClr val="0066CC">
                    <a:gamma/>
                    <a:shade val="69804"/>
                    <a:invGamma/>
                  </a:srgbClr>
                </a:gs>
              </a:gsLst>
              <a:lin ang="5400000" scaled="1"/>
            </a:gradFill>
            <a:ln w="38100">
              <a:solidFill>
                <a:schemeClr val="tx1"/>
              </a:solidFill>
              <a:round/>
              <a:headEnd/>
              <a:tailEnd/>
            </a:ln>
            <a:effectLst/>
          </p:spPr>
          <p:txBody>
            <a:bodyPr wrap="none" anchor="ctr"/>
            <a:lstStyle/>
            <a:p>
              <a:endParaRPr lang="en-US"/>
            </a:p>
          </p:txBody>
        </p:sp>
        <p:sp>
          <p:nvSpPr>
            <p:cNvPr id="42" name="Freeform 6"/>
            <p:cNvSpPr>
              <a:spLocks/>
            </p:cNvSpPr>
            <p:nvPr/>
          </p:nvSpPr>
          <p:spPr bwMode="gray">
            <a:xfrm>
              <a:off x="1223" y="131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endParaRPr lang="en-US"/>
            </a:p>
          </p:txBody>
        </p:sp>
        <p:sp>
          <p:nvSpPr>
            <p:cNvPr id="43" name="Text Box 7"/>
            <p:cNvSpPr txBox="1">
              <a:spLocks noChangeArrowheads="1"/>
            </p:cNvSpPr>
            <p:nvPr/>
          </p:nvSpPr>
          <p:spPr bwMode="gray">
            <a:xfrm>
              <a:off x="1244" y="1336"/>
              <a:ext cx="561" cy="495"/>
            </a:xfrm>
            <a:prstGeom prst="rect">
              <a:avLst/>
            </a:prstGeom>
            <a:noFill/>
            <a:ln w="9525" algn="ctr">
              <a:noFill/>
              <a:miter lim="800000"/>
              <a:headEnd/>
              <a:tailEnd/>
            </a:ln>
            <a:effectLst/>
          </p:spPr>
          <p:txBody>
            <a:bodyPr wrap="square">
              <a:spAutoFit/>
            </a:bodyPr>
            <a:lstStyle/>
            <a:p>
              <a:pPr algn="ctr" eaLnBrk="0" hangingPunct="0"/>
              <a:r>
                <a:rPr lang="zh-CN" altLang="en-US" sz="1600" b="1" dirty="0" smtClean="0">
                  <a:solidFill>
                    <a:srgbClr val="FFFFFF"/>
                  </a:solidFill>
                  <a:effectLst>
                    <a:outerShdw blurRad="38100" dist="38100" dir="2700000" algn="tl">
                      <a:srgbClr val="000000"/>
                    </a:outerShdw>
                  </a:effectLst>
                </a:rPr>
                <a:t>网络稳健性和能量消耗之间的权衡</a:t>
              </a:r>
              <a:endParaRPr lang="en-US" sz="1600" b="1" dirty="0" smtClean="0">
                <a:solidFill>
                  <a:srgbClr val="FFFFFF"/>
                </a:solidFill>
                <a:effectLst>
                  <a:outerShdw blurRad="38100" dist="38100" dir="2700000" algn="tl">
                    <a:srgbClr val="000000"/>
                  </a:outerShdw>
                </a:effectLst>
              </a:endParaRPr>
            </a:p>
          </p:txBody>
        </p:sp>
        <p:sp>
          <p:nvSpPr>
            <p:cNvPr id="44" name="Text Box 8"/>
            <p:cNvSpPr txBox="1">
              <a:spLocks noChangeArrowheads="1"/>
            </p:cNvSpPr>
            <p:nvPr/>
          </p:nvSpPr>
          <p:spPr bwMode="gray">
            <a:xfrm>
              <a:off x="1948" y="1327"/>
              <a:ext cx="2576" cy="605"/>
            </a:xfrm>
            <a:prstGeom prst="rect">
              <a:avLst/>
            </a:prstGeom>
            <a:noFill/>
            <a:ln w="9525" algn="ctr">
              <a:noFill/>
              <a:miter lim="800000"/>
              <a:headEnd/>
              <a:tailEnd/>
            </a:ln>
            <a:effectLst/>
          </p:spPr>
          <p:txBody>
            <a:bodyPr>
              <a:spAutoFit/>
            </a:bodyPr>
            <a:lstStyle/>
            <a:p>
              <a:pPr eaLnBrk="0" hangingPunct="0"/>
              <a:r>
                <a:rPr lang="zh-CN" altLang="en-US" sz="2000" dirty="0" smtClean="0"/>
                <a:t>如何设计出能够精确掌握网络稳健性与能量消耗权衡关系的功率控制算法并应用到家用无线基站网络？</a:t>
              </a:r>
              <a:endParaRPr lang="en-US" sz="2000" dirty="0">
                <a:solidFill>
                  <a:srgbClr val="000000"/>
                </a:solidFill>
              </a:endParaRPr>
            </a:p>
          </p:txBody>
        </p:sp>
      </p:grpSp>
      <p:grpSp>
        <p:nvGrpSpPr>
          <p:cNvPr id="45" name="Group 9"/>
          <p:cNvGrpSpPr>
            <a:grpSpLocks/>
          </p:cNvGrpSpPr>
          <p:nvPr/>
        </p:nvGrpSpPr>
        <p:grpSpPr bwMode="auto">
          <a:xfrm>
            <a:off x="609599" y="3048000"/>
            <a:ext cx="7772401" cy="1382711"/>
            <a:chOff x="1104" y="2109"/>
            <a:chExt cx="3504" cy="823"/>
          </a:xfrm>
        </p:grpSpPr>
        <p:sp>
          <p:nvSpPr>
            <p:cNvPr id="46" name="AutoShape 10"/>
            <p:cNvSpPr>
              <a:spLocks noChangeArrowheads="1"/>
            </p:cNvSpPr>
            <p:nvPr/>
          </p:nvSpPr>
          <p:spPr bwMode="gray">
            <a:xfrm>
              <a:off x="1104" y="210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47" name="AutoShape 11"/>
            <p:cNvSpPr>
              <a:spLocks noChangeArrowheads="1"/>
            </p:cNvSpPr>
            <p:nvPr/>
          </p:nvSpPr>
          <p:spPr bwMode="gray">
            <a:xfrm>
              <a:off x="1181" y="2185"/>
              <a:ext cx="675" cy="673"/>
            </a:xfrm>
            <a:prstGeom prst="roundRect">
              <a:avLst>
                <a:gd name="adj" fmla="val 11921"/>
              </a:avLst>
            </a:prstGeom>
            <a:gradFill rotWithShape="1">
              <a:gsLst>
                <a:gs pos="0">
                  <a:srgbClr val="009999"/>
                </a:gs>
                <a:gs pos="100000">
                  <a:srgbClr val="009999">
                    <a:gamma/>
                    <a:shade val="69804"/>
                    <a:invGamma/>
                  </a:srgbClr>
                </a:gs>
              </a:gsLst>
              <a:lin ang="5400000" scaled="1"/>
            </a:gradFill>
            <a:ln w="38100">
              <a:solidFill>
                <a:schemeClr val="tx1"/>
              </a:solidFill>
              <a:round/>
              <a:headEnd/>
              <a:tailEnd/>
            </a:ln>
            <a:effectLst/>
          </p:spPr>
          <p:txBody>
            <a:bodyPr wrap="none" anchor="ctr"/>
            <a:lstStyle/>
            <a:p>
              <a:endParaRPr lang="en-US"/>
            </a:p>
          </p:txBody>
        </p:sp>
        <p:sp>
          <p:nvSpPr>
            <p:cNvPr id="48" name="Freeform 12"/>
            <p:cNvSpPr>
              <a:spLocks/>
            </p:cNvSpPr>
            <p:nvPr/>
          </p:nvSpPr>
          <p:spPr bwMode="gray">
            <a:xfrm>
              <a:off x="1223" y="2228"/>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9999">
                    <a:gamma/>
                    <a:tint val="42353"/>
                    <a:invGamma/>
                  </a:srgbClr>
                </a:gs>
                <a:gs pos="100000">
                  <a:srgbClr val="009999">
                    <a:alpha val="0"/>
                  </a:srgbClr>
                </a:gs>
              </a:gsLst>
              <a:lin ang="2700000" scaled="1"/>
            </a:gradFill>
            <a:ln w="0">
              <a:noFill/>
              <a:prstDash val="solid"/>
              <a:round/>
              <a:headEnd/>
              <a:tailEnd/>
            </a:ln>
          </p:spPr>
          <p:txBody>
            <a:bodyPr/>
            <a:lstStyle/>
            <a:p>
              <a:endParaRPr lang="en-US"/>
            </a:p>
          </p:txBody>
        </p:sp>
        <p:sp>
          <p:nvSpPr>
            <p:cNvPr id="49" name="Text Box 13"/>
            <p:cNvSpPr txBox="1">
              <a:spLocks noChangeArrowheads="1"/>
            </p:cNvSpPr>
            <p:nvPr/>
          </p:nvSpPr>
          <p:spPr bwMode="gray">
            <a:xfrm>
              <a:off x="1207" y="2351"/>
              <a:ext cx="653" cy="348"/>
            </a:xfrm>
            <a:prstGeom prst="rect">
              <a:avLst/>
            </a:prstGeom>
            <a:noFill/>
            <a:ln w="9525" algn="ctr">
              <a:noFill/>
              <a:miter lim="800000"/>
              <a:headEnd/>
              <a:tailEnd/>
            </a:ln>
            <a:effectLst/>
          </p:spPr>
          <p:txBody>
            <a:bodyPr wrap="square">
              <a:spAutoFit/>
            </a:bodyPr>
            <a:lstStyle/>
            <a:p>
              <a:pPr algn="ctr" eaLnBrk="0" hangingPunct="0"/>
              <a:r>
                <a:rPr lang="zh-CN" altLang="en-US" sz="1600" b="1" dirty="0" smtClean="0">
                  <a:solidFill>
                    <a:srgbClr val="FFFFFF"/>
                  </a:solidFill>
                  <a:effectLst>
                    <a:outerShdw blurRad="38100" dist="38100" dir="2700000" algn="tl">
                      <a:srgbClr val="000000"/>
                    </a:outerShdw>
                  </a:effectLst>
                </a:rPr>
                <a:t>无线网络资源分配与优化</a:t>
              </a:r>
              <a:endParaRPr lang="en-US" altLang="en-US" sz="1600" b="1" dirty="0" smtClean="0">
                <a:solidFill>
                  <a:srgbClr val="FFFFFF"/>
                </a:solidFill>
                <a:effectLst>
                  <a:outerShdw blurRad="38100" dist="38100" dir="2700000" algn="tl">
                    <a:srgbClr val="000000"/>
                  </a:outerShdw>
                </a:effectLst>
              </a:endParaRPr>
            </a:p>
          </p:txBody>
        </p:sp>
        <p:sp>
          <p:nvSpPr>
            <p:cNvPr id="50" name="Text Box 14"/>
            <p:cNvSpPr txBox="1">
              <a:spLocks noChangeArrowheads="1"/>
            </p:cNvSpPr>
            <p:nvPr/>
          </p:nvSpPr>
          <p:spPr bwMode="gray">
            <a:xfrm>
              <a:off x="1948" y="2221"/>
              <a:ext cx="2576" cy="605"/>
            </a:xfrm>
            <a:prstGeom prst="rect">
              <a:avLst/>
            </a:prstGeom>
            <a:noFill/>
            <a:ln w="9525" algn="ctr">
              <a:noFill/>
              <a:miter lim="800000"/>
              <a:headEnd/>
              <a:tailEnd/>
            </a:ln>
            <a:effectLst/>
          </p:spPr>
          <p:txBody>
            <a:bodyPr>
              <a:spAutoFit/>
            </a:bodyPr>
            <a:lstStyle/>
            <a:p>
              <a:pPr eaLnBrk="0" hangingPunct="0"/>
              <a:r>
                <a:rPr lang="zh-CN" altLang="en-US" sz="2000" dirty="0" smtClean="0"/>
                <a:t>采用何种功率控制策略使得多个终端设备同时通信时能够最大化网络的香农吞吐量并且保证各个用户的资源分配公平性？</a:t>
              </a:r>
              <a:endParaRPr lang="en-US" altLang="en-US" sz="2000" dirty="0" smtClean="0"/>
            </a:p>
          </p:txBody>
        </p:sp>
      </p:grpSp>
      <p:grpSp>
        <p:nvGrpSpPr>
          <p:cNvPr id="51" name="Group 15"/>
          <p:cNvGrpSpPr>
            <a:grpSpLocks/>
          </p:cNvGrpSpPr>
          <p:nvPr/>
        </p:nvGrpSpPr>
        <p:grpSpPr bwMode="auto">
          <a:xfrm>
            <a:off x="609599" y="4732339"/>
            <a:ext cx="7772400" cy="1382711"/>
            <a:chOff x="1104" y="3029"/>
            <a:chExt cx="3504" cy="823"/>
          </a:xfrm>
        </p:grpSpPr>
        <p:sp>
          <p:nvSpPr>
            <p:cNvPr id="52" name="AutoShape 16"/>
            <p:cNvSpPr>
              <a:spLocks noChangeArrowheads="1"/>
            </p:cNvSpPr>
            <p:nvPr/>
          </p:nvSpPr>
          <p:spPr bwMode="gray">
            <a:xfrm>
              <a:off x="1104" y="302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53" name="AutoShape 17"/>
            <p:cNvSpPr>
              <a:spLocks noChangeArrowheads="1"/>
            </p:cNvSpPr>
            <p:nvPr/>
          </p:nvSpPr>
          <p:spPr bwMode="gray">
            <a:xfrm>
              <a:off x="1181" y="3105"/>
              <a:ext cx="675" cy="673"/>
            </a:xfrm>
            <a:prstGeom prst="roundRect">
              <a:avLst>
                <a:gd name="adj" fmla="val 11921"/>
              </a:avLst>
            </a:prstGeom>
            <a:gradFill rotWithShape="1">
              <a:gsLst>
                <a:gs pos="0">
                  <a:srgbClr val="EC941E"/>
                </a:gs>
                <a:gs pos="100000">
                  <a:srgbClr val="EC941E">
                    <a:gamma/>
                    <a:shade val="69804"/>
                    <a:invGamma/>
                  </a:srgbClr>
                </a:gs>
              </a:gsLst>
              <a:lin ang="5400000" scaled="1"/>
            </a:gradFill>
            <a:ln w="38100">
              <a:solidFill>
                <a:schemeClr val="tx1"/>
              </a:solidFill>
              <a:round/>
              <a:headEnd/>
              <a:tailEnd/>
            </a:ln>
            <a:effectLst/>
          </p:spPr>
          <p:txBody>
            <a:bodyPr wrap="none" anchor="ctr"/>
            <a:lstStyle/>
            <a:p>
              <a:endParaRPr lang="en-US"/>
            </a:p>
          </p:txBody>
        </p:sp>
        <p:sp>
          <p:nvSpPr>
            <p:cNvPr id="54" name="Freeform 18"/>
            <p:cNvSpPr>
              <a:spLocks/>
            </p:cNvSpPr>
            <p:nvPr/>
          </p:nvSpPr>
          <p:spPr bwMode="gray">
            <a:xfrm>
              <a:off x="1223" y="3148"/>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EC941E">
                    <a:gamma/>
                    <a:tint val="48627"/>
                    <a:invGamma/>
                  </a:srgbClr>
                </a:gs>
                <a:gs pos="100000">
                  <a:srgbClr val="EC941E">
                    <a:alpha val="0"/>
                  </a:srgbClr>
                </a:gs>
              </a:gsLst>
              <a:lin ang="2700000" scaled="1"/>
            </a:gradFill>
            <a:ln w="0">
              <a:noFill/>
              <a:prstDash val="solid"/>
              <a:round/>
              <a:headEnd/>
              <a:tailEnd/>
            </a:ln>
          </p:spPr>
          <p:txBody>
            <a:bodyPr/>
            <a:lstStyle/>
            <a:p>
              <a:endParaRPr lang="en-US"/>
            </a:p>
          </p:txBody>
        </p:sp>
        <p:sp>
          <p:nvSpPr>
            <p:cNvPr id="55" name="Text Box 19"/>
            <p:cNvSpPr txBox="1">
              <a:spLocks noChangeArrowheads="1"/>
            </p:cNvSpPr>
            <p:nvPr/>
          </p:nvSpPr>
          <p:spPr bwMode="gray">
            <a:xfrm>
              <a:off x="1194" y="3210"/>
              <a:ext cx="666" cy="495"/>
            </a:xfrm>
            <a:prstGeom prst="rect">
              <a:avLst/>
            </a:prstGeom>
            <a:noFill/>
            <a:ln w="9525" algn="ctr">
              <a:noFill/>
              <a:miter lim="800000"/>
              <a:headEnd/>
              <a:tailEnd/>
            </a:ln>
            <a:effectLst/>
          </p:spPr>
          <p:txBody>
            <a:bodyPr wrap="square">
              <a:spAutoFit/>
            </a:bodyPr>
            <a:lstStyle/>
            <a:p>
              <a:pPr algn="ctr" eaLnBrk="0" hangingPunct="0"/>
              <a:r>
                <a:rPr lang="zh-CN" altLang="en-US" sz="1600" b="1" dirty="0" smtClean="0">
                  <a:solidFill>
                    <a:srgbClr val="FFFFFF"/>
                  </a:solidFill>
                  <a:effectLst>
                    <a:outerShdw blurRad="38100" dist="38100" dir="2700000" algn="tl">
                      <a:srgbClr val="000000"/>
                    </a:outerShdw>
                  </a:effectLst>
                </a:rPr>
                <a:t>家用无线基站网络与光纤或</a:t>
              </a:r>
              <a:r>
                <a:rPr lang="en-US" altLang="en-US" sz="1600" b="1" dirty="0" smtClean="0">
                  <a:solidFill>
                    <a:srgbClr val="FFFFFF"/>
                  </a:solidFill>
                  <a:effectLst>
                    <a:outerShdw blurRad="38100" dist="38100" dir="2700000" algn="tl">
                      <a:srgbClr val="000000"/>
                    </a:outerShdw>
                  </a:effectLst>
                  <a:latin typeface="Times New Roman" pitchFamily="18" charset="0"/>
                  <a:cs typeface="Times New Roman" pitchFamily="18" charset="0"/>
                </a:rPr>
                <a:t>DSL</a:t>
              </a:r>
              <a:r>
                <a:rPr lang="zh-CN" altLang="en-US" sz="1600" b="1" dirty="0" smtClean="0">
                  <a:solidFill>
                    <a:srgbClr val="FFFFFF"/>
                  </a:solidFill>
                  <a:effectLst>
                    <a:outerShdw blurRad="38100" dist="38100" dir="2700000" algn="tl">
                      <a:srgbClr val="000000"/>
                    </a:outerShdw>
                  </a:effectLst>
                </a:rPr>
                <a:t>接入网</a:t>
              </a:r>
              <a:endParaRPr lang="en-US" altLang="en-US" sz="1600" b="1" dirty="0" smtClean="0">
                <a:solidFill>
                  <a:srgbClr val="FFFFFF"/>
                </a:solidFill>
                <a:effectLst>
                  <a:outerShdw blurRad="38100" dist="38100" dir="2700000" algn="tl">
                    <a:srgbClr val="000000"/>
                  </a:outerShdw>
                </a:effectLst>
              </a:endParaRPr>
            </a:p>
          </p:txBody>
        </p:sp>
        <p:sp>
          <p:nvSpPr>
            <p:cNvPr id="56" name="Text Box 20"/>
            <p:cNvSpPr txBox="1">
              <a:spLocks noChangeArrowheads="1"/>
            </p:cNvSpPr>
            <p:nvPr/>
          </p:nvSpPr>
          <p:spPr bwMode="gray">
            <a:xfrm>
              <a:off x="1948" y="3141"/>
              <a:ext cx="2576" cy="605"/>
            </a:xfrm>
            <a:prstGeom prst="rect">
              <a:avLst/>
            </a:prstGeom>
            <a:noFill/>
            <a:ln w="9525" algn="ctr">
              <a:noFill/>
              <a:miter lim="800000"/>
              <a:headEnd/>
              <a:tailEnd/>
            </a:ln>
            <a:effectLst/>
          </p:spPr>
          <p:txBody>
            <a:bodyPr>
              <a:spAutoFit/>
            </a:bodyPr>
            <a:lstStyle/>
            <a:p>
              <a:pPr eaLnBrk="0" hangingPunct="0"/>
              <a:r>
                <a:rPr lang="zh-CN" altLang="en-US" sz="2000" dirty="0" smtClean="0">
                  <a:latin typeface="Times New Roman" pitchFamily="18" charset="0"/>
                  <a:cs typeface="Times New Roman" pitchFamily="18" charset="0"/>
                </a:rPr>
                <a:t>家</a:t>
              </a:r>
              <a:r>
                <a:rPr lang="zh-CN" altLang="en-US" sz="2000" dirty="0" smtClean="0">
                  <a:latin typeface="Times New Roman" pitchFamily="18" charset="0"/>
                  <a:cs typeface="Times New Roman" pitchFamily="18" charset="0"/>
                </a:rPr>
                <a:t>用基站不同形式的功率控制算法如何影响宽带网络中其</a:t>
              </a:r>
              <a:r>
                <a:rPr lang="zh-CN" altLang="en-US" sz="2000" dirty="0" smtClean="0">
                  <a:latin typeface="Times New Roman" pitchFamily="18" charset="0"/>
                  <a:cs typeface="Times New Roman" pitchFamily="18" charset="0"/>
                </a:rPr>
                <a:t>他宽带用</a:t>
              </a:r>
              <a:r>
                <a:rPr lang="zh-CN" altLang="en-US" sz="2000" dirty="0" smtClean="0">
                  <a:latin typeface="Times New Roman" pitchFamily="18" charset="0"/>
                  <a:cs typeface="Times New Roman" pitchFamily="18" charset="0"/>
                </a:rPr>
                <a:t>户的性能，从而满足全体用户的</a:t>
              </a:r>
              <a:r>
                <a:rPr lang="en-US" altLang="en-US" sz="2000" dirty="0" err="1" smtClean="0">
                  <a:latin typeface="Times New Roman" pitchFamily="18" charset="0"/>
                  <a:cs typeface="Times New Roman" pitchFamily="18" charset="0"/>
                </a:rPr>
                <a:t>QoE</a:t>
              </a:r>
              <a:r>
                <a:rPr lang="zh-CN" altLang="en-US" sz="2000" dirty="0" smtClean="0">
                  <a:latin typeface="Times New Roman" pitchFamily="18" charset="0"/>
                  <a:cs typeface="Times New Roman" pitchFamily="18" charset="0"/>
                </a:rPr>
                <a:t>需求？</a:t>
              </a:r>
              <a:endParaRPr lang="en-US" altLang="en-US" sz="2000" dirty="0" smtClean="0">
                <a:latin typeface="Times New Roman" pitchFamily="18" charset="0"/>
                <a:cs typeface="Times New Roman" pitchFamily="18" charset="0"/>
              </a:endParaRPr>
            </a:p>
          </p:txBody>
        </p:sp>
      </p:grpSp>
      <p:sp>
        <p:nvSpPr>
          <p:cNvPr id="68" name="Title 1"/>
          <p:cNvSpPr>
            <a:spLocks noGrp="1"/>
          </p:cNvSpPr>
          <p:nvPr>
            <p:ph type="title"/>
          </p:nvPr>
        </p:nvSpPr>
        <p:spPr>
          <a:xfrm>
            <a:off x="0" y="228600"/>
            <a:ext cx="9144000" cy="685800"/>
          </a:xfrm>
        </p:spPr>
        <p:txBody>
          <a:bodyPr/>
          <a:lstStyle/>
          <a:p>
            <a:pPr algn="ctr"/>
            <a:r>
              <a:rPr lang="zh-CN" altLang="en-US" b="1" dirty="0" smtClean="0">
                <a:solidFill>
                  <a:schemeClr val="tx1"/>
                </a:solidFill>
                <a:effectLst>
                  <a:outerShdw blurRad="38100" dist="38100" dir="2700000" algn="tl">
                    <a:srgbClr val="000000">
                      <a:alpha val="43137"/>
                    </a:srgbClr>
                  </a:outerShdw>
                </a:effectLst>
              </a:rPr>
              <a:t>拟解决的关键科学问题</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0496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5943600" y="1752599"/>
            <a:ext cx="2667000" cy="4027887"/>
            <a:chOff x="5943600" y="1752600"/>
            <a:chExt cx="2590800" cy="3886200"/>
          </a:xfrm>
        </p:grpSpPr>
        <p:sp>
          <p:nvSpPr>
            <p:cNvPr id="34" name="AutoShape 9"/>
            <p:cNvSpPr>
              <a:spLocks noChangeArrowheads="1"/>
            </p:cNvSpPr>
            <p:nvPr/>
          </p:nvSpPr>
          <p:spPr bwMode="auto">
            <a:xfrm>
              <a:off x="5943600" y="2205568"/>
              <a:ext cx="2590800" cy="3433232"/>
            </a:xfrm>
            <a:prstGeom prst="roundRect">
              <a:avLst>
                <a:gd name="adj" fmla="val 4690"/>
              </a:avLst>
            </a:prstGeom>
            <a:noFill/>
            <a:ln w="57150">
              <a:solidFill>
                <a:schemeClr val="accent6">
                  <a:lumMod val="75000"/>
                </a:schemeClr>
              </a:solidFill>
              <a:round/>
              <a:headEnd/>
              <a:tailEnd/>
            </a:ln>
            <a:effectLst/>
          </p:spPr>
          <p:txBody>
            <a:bodyPr wrap="none" anchor="ctr"/>
            <a:lstStyle/>
            <a:p>
              <a:endParaRPr lang="en-US"/>
            </a:p>
          </p:txBody>
        </p:sp>
        <p:sp>
          <p:nvSpPr>
            <p:cNvPr id="35" name="AutoShape 10"/>
            <p:cNvSpPr>
              <a:spLocks noChangeArrowheads="1"/>
            </p:cNvSpPr>
            <p:nvPr/>
          </p:nvSpPr>
          <p:spPr bwMode="gray">
            <a:xfrm>
              <a:off x="6152752" y="1752600"/>
              <a:ext cx="2103458" cy="685800"/>
            </a:xfrm>
            <a:prstGeom prst="roundRect">
              <a:avLst>
                <a:gd name="adj" fmla="val 50000"/>
              </a:avLst>
            </a:prstGeom>
            <a:solidFill>
              <a:schemeClr val="accent6">
                <a:lumMod val="75000"/>
              </a:schemeClr>
            </a:solidFill>
            <a:ln w="9525">
              <a:noFill/>
              <a:round/>
              <a:headEnd/>
              <a:tailEnd/>
            </a:ln>
            <a:effectLst/>
            <a:scene3d>
              <a:camera prst="orthographicFront"/>
              <a:lightRig rig="threePt" dir="t"/>
            </a:scene3d>
            <a:sp3d>
              <a:bevelT/>
              <a:bevelB/>
            </a:sp3d>
          </p:spPr>
          <p:txBody>
            <a:bodyPr wrap="none" anchor="ctr"/>
            <a:lstStyle/>
            <a:p>
              <a:endParaRPr lang="en-US"/>
            </a:p>
          </p:txBody>
        </p:sp>
        <p:sp>
          <p:nvSpPr>
            <p:cNvPr id="36" name="AutoShape 11"/>
            <p:cNvSpPr>
              <a:spLocks noChangeArrowheads="1"/>
            </p:cNvSpPr>
            <p:nvPr/>
          </p:nvSpPr>
          <p:spPr bwMode="auto">
            <a:xfrm flipH="1">
              <a:off x="7996573" y="2054372"/>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37" name="AutoShape 12"/>
            <p:cNvSpPr>
              <a:spLocks noChangeArrowheads="1"/>
            </p:cNvSpPr>
            <p:nvPr/>
          </p:nvSpPr>
          <p:spPr bwMode="auto">
            <a:xfrm flipH="1">
              <a:off x="6320173" y="2054372"/>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40" name="Text Box 15"/>
            <p:cNvSpPr txBox="1">
              <a:spLocks noChangeArrowheads="1"/>
            </p:cNvSpPr>
            <p:nvPr/>
          </p:nvSpPr>
          <p:spPr bwMode="gray">
            <a:xfrm>
              <a:off x="6324600" y="1838980"/>
              <a:ext cx="1828800" cy="523220"/>
            </a:xfrm>
            <a:prstGeom prst="rect">
              <a:avLst/>
            </a:prstGeom>
            <a:noFill/>
            <a:ln w="9525" algn="ctr">
              <a:noFill/>
              <a:miter lim="800000"/>
              <a:headEnd/>
              <a:tailEnd/>
            </a:ln>
            <a:effectLst/>
          </p:spPr>
          <p:txBody>
            <a:bodyPr wrap="square">
              <a:spAutoFit/>
            </a:bodyPr>
            <a:lstStyle/>
            <a:p>
              <a:pPr algn="ctr" eaLnBrk="0" hangingPunct="0"/>
              <a:r>
                <a:rPr lang="zh-CN" altLang="en-US" sz="1400" b="1" dirty="0" smtClean="0">
                  <a:solidFill>
                    <a:schemeClr val="bg1"/>
                  </a:solidFill>
                </a:rPr>
                <a:t>融合资源管理进一步提高用户</a:t>
              </a:r>
              <a:r>
                <a:rPr lang="en-US" altLang="zh-CN" sz="1400" b="1" dirty="0" err="1" smtClean="0">
                  <a:solidFill>
                    <a:schemeClr val="bg1"/>
                  </a:solidFill>
                  <a:latin typeface="Times New Roman" pitchFamily="18" charset="0"/>
                  <a:cs typeface="Times New Roman" pitchFamily="18" charset="0"/>
                </a:rPr>
                <a:t>QoE</a:t>
              </a:r>
              <a:r>
                <a:rPr lang="zh-CN" altLang="en-US" sz="1400" b="1" dirty="0" smtClean="0">
                  <a:solidFill>
                    <a:schemeClr val="bg1"/>
                  </a:solidFill>
                </a:rPr>
                <a:t>保障</a:t>
              </a:r>
              <a:endParaRPr lang="en-US" altLang="en-US" sz="1400" b="1" dirty="0" smtClean="0">
                <a:solidFill>
                  <a:schemeClr val="bg1"/>
                </a:solidFill>
              </a:endParaRPr>
            </a:p>
          </p:txBody>
        </p:sp>
        <p:sp>
          <p:nvSpPr>
            <p:cNvPr id="43" name="Text Box 24"/>
            <p:cNvSpPr txBox="1">
              <a:spLocks noChangeArrowheads="1"/>
            </p:cNvSpPr>
            <p:nvPr/>
          </p:nvSpPr>
          <p:spPr bwMode="auto">
            <a:xfrm>
              <a:off x="6028184" y="2561316"/>
              <a:ext cx="2408047" cy="2999195"/>
            </a:xfrm>
            <a:prstGeom prst="rect">
              <a:avLst/>
            </a:prstGeom>
            <a:noFill/>
            <a:ln w="9525" algn="ctr">
              <a:noFill/>
              <a:miter lim="800000"/>
              <a:headEnd/>
              <a:tailEnd/>
            </a:ln>
            <a:effectLst/>
          </p:spPr>
          <p:txBody>
            <a:bodyPr wrap="square">
              <a:spAutoFit/>
            </a:bodyPr>
            <a:lstStyle/>
            <a:p>
              <a:pPr eaLnBrk="0" hangingPunct="0">
                <a:buFont typeface="Wingdings" pitchFamily="2" charset="2"/>
                <a:buChar char="ü"/>
              </a:pPr>
              <a:r>
                <a:rPr lang="zh-CN" altLang="en-US" sz="1400" dirty="0" smtClean="0"/>
                <a:t>以最大化融合后网络的吞吐量、最小化网络丢包率为目的，研究在使用统计复用准则设计总带宽的分配算法来满足网络融合后用户</a:t>
              </a:r>
              <a:r>
                <a:rPr lang="en-US" altLang="zh-CN" sz="1400" dirty="0" err="1" smtClean="0">
                  <a:latin typeface="Times New Roman" pitchFamily="18" charset="0"/>
                  <a:cs typeface="Times New Roman" pitchFamily="18" charset="0"/>
                </a:rPr>
                <a:t>QoE</a:t>
              </a:r>
              <a:r>
                <a:rPr lang="zh-CN" altLang="en-US" sz="1400" dirty="0" smtClean="0"/>
                <a:t>保</a:t>
              </a:r>
              <a:r>
                <a:rPr lang="zh-CN" altLang="en-US" sz="1400" dirty="0" smtClean="0"/>
                <a:t>障问题；</a:t>
              </a:r>
              <a:endParaRPr lang="en-US" altLang="zh-CN" sz="1400" dirty="0" smtClean="0"/>
            </a:p>
            <a:p>
              <a:pPr eaLnBrk="0" hangingPunct="0">
                <a:buFont typeface="Wingdings" pitchFamily="2" charset="2"/>
                <a:buChar char="ü"/>
              </a:pPr>
              <a:r>
                <a:rPr lang="zh-CN" altLang="en-US" sz="1400" dirty="0" smtClean="0"/>
                <a:t>搭建能够模拟室内微弱</a:t>
              </a:r>
              <a:r>
                <a:rPr lang="en-US" altLang="zh-CN" sz="1400" dirty="0" smtClean="0">
                  <a:latin typeface="Times New Roman" pitchFamily="18" charset="0"/>
                  <a:cs typeface="Times New Roman" pitchFamily="18" charset="0"/>
                </a:rPr>
                <a:t>SINR</a:t>
              </a:r>
              <a:r>
                <a:rPr lang="zh-CN" altLang="en-US" sz="1400" dirty="0" smtClean="0"/>
                <a:t>环境下的无线基站网络与光纤或</a:t>
              </a:r>
              <a:r>
                <a:rPr lang="en-US" altLang="zh-CN" sz="1400" dirty="0" smtClean="0">
                  <a:latin typeface="Times New Roman" pitchFamily="18" charset="0"/>
                  <a:cs typeface="Times New Roman" pitchFamily="18" charset="0"/>
                </a:rPr>
                <a:t>DSL</a:t>
              </a:r>
              <a:r>
                <a:rPr lang="zh-CN" altLang="en-US" sz="1400" dirty="0" smtClean="0"/>
                <a:t>接入网融合的实验平台，并在该平台下对提出的算法进行验证，从而不断地改进算法，实现性能优异的资源分配机制并提升算法的实用性。</a:t>
              </a:r>
              <a:endParaRPr lang="en-US" altLang="en-US" sz="1400" dirty="0" smtClean="0"/>
            </a:p>
          </p:txBody>
        </p:sp>
      </p:grpSp>
      <p:grpSp>
        <p:nvGrpSpPr>
          <p:cNvPr id="57" name="Group 56"/>
          <p:cNvGrpSpPr/>
          <p:nvPr/>
        </p:nvGrpSpPr>
        <p:grpSpPr>
          <a:xfrm>
            <a:off x="3124200" y="1752600"/>
            <a:ext cx="2667000" cy="4038600"/>
            <a:chOff x="3124200" y="1752600"/>
            <a:chExt cx="2590800" cy="3892068"/>
          </a:xfrm>
        </p:grpSpPr>
        <p:sp>
          <p:nvSpPr>
            <p:cNvPr id="30" name="AutoShape 5"/>
            <p:cNvSpPr>
              <a:spLocks noChangeArrowheads="1"/>
            </p:cNvSpPr>
            <p:nvPr/>
          </p:nvSpPr>
          <p:spPr bwMode="auto">
            <a:xfrm>
              <a:off x="3124200" y="2211436"/>
              <a:ext cx="2590800" cy="3433232"/>
            </a:xfrm>
            <a:prstGeom prst="roundRect">
              <a:avLst>
                <a:gd name="adj" fmla="val 4690"/>
              </a:avLst>
            </a:prstGeom>
            <a:noFill/>
            <a:ln w="57150">
              <a:solidFill>
                <a:schemeClr val="accent1">
                  <a:lumMod val="50000"/>
                </a:schemeClr>
              </a:solidFill>
              <a:round/>
              <a:headEnd/>
              <a:tailEnd/>
            </a:ln>
            <a:effectLst/>
          </p:spPr>
          <p:txBody>
            <a:bodyPr wrap="none" anchor="ctr"/>
            <a:lstStyle/>
            <a:p>
              <a:endParaRPr lang="en-US"/>
            </a:p>
          </p:txBody>
        </p:sp>
        <p:sp>
          <p:nvSpPr>
            <p:cNvPr id="31" name="AutoShape 6"/>
            <p:cNvSpPr>
              <a:spLocks noChangeArrowheads="1"/>
            </p:cNvSpPr>
            <p:nvPr/>
          </p:nvSpPr>
          <p:spPr bwMode="gray">
            <a:xfrm>
              <a:off x="3350269" y="1752600"/>
              <a:ext cx="2103458" cy="685800"/>
            </a:xfrm>
            <a:prstGeom prst="roundRect">
              <a:avLst>
                <a:gd name="adj" fmla="val 50000"/>
              </a:avLst>
            </a:prstGeom>
            <a:solidFill>
              <a:schemeClr val="accent1">
                <a:lumMod val="50000"/>
              </a:schemeClr>
            </a:solidFill>
            <a:ln w="9525">
              <a:noFill/>
              <a:round/>
              <a:headEnd/>
              <a:tailEnd/>
            </a:ln>
            <a:effectLst/>
            <a:scene3d>
              <a:camera prst="orthographicFront"/>
              <a:lightRig rig="threePt" dir="t"/>
            </a:scene3d>
            <a:sp3d>
              <a:bevelT/>
              <a:bevelB/>
            </a:sp3d>
          </p:spPr>
          <p:txBody>
            <a:bodyPr wrap="none" anchor="ctr"/>
            <a:lstStyle/>
            <a:p>
              <a:endParaRPr lang="en-US"/>
            </a:p>
          </p:txBody>
        </p:sp>
        <p:sp>
          <p:nvSpPr>
            <p:cNvPr id="32" name="AutoShape 7"/>
            <p:cNvSpPr>
              <a:spLocks noChangeArrowheads="1"/>
            </p:cNvSpPr>
            <p:nvPr/>
          </p:nvSpPr>
          <p:spPr bwMode="auto">
            <a:xfrm flipH="1">
              <a:off x="5181600" y="2057400"/>
              <a:ext cx="82418" cy="157155"/>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39" name="Text Box 14"/>
            <p:cNvSpPr txBox="1">
              <a:spLocks noChangeArrowheads="1"/>
            </p:cNvSpPr>
            <p:nvPr/>
          </p:nvSpPr>
          <p:spPr bwMode="gray">
            <a:xfrm>
              <a:off x="3581400" y="1752600"/>
              <a:ext cx="1676400" cy="738664"/>
            </a:xfrm>
            <a:prstGeom prst="rect">
              <a:avLst/>
            </a:prstGeom>
            <a:noFill/>
            <a:ln w="9525" algn="ctr">
              <a:noFill/>
              <a:miter lim="800000"/>
              <a:headEnd/>
              <a:tailEnd/>
            </a:ln>
            <a:effectLst/>
          </p:spPr>
          <p:txBody>
            <a:bodyPr wrap="square">
              <a:spAutoFit/>
            </a:bodyPr>
            <a:lstStyle/>
            <a:p>
              <a:pPr algn="ctr" eaLnBrk="0" hangingPunct="0"/>
              <a:r>
                <a:rPr lang="zh-CN" altLang="en-US" sz="1400" b="1" dirty="0" smtClean="0">
                  <a:solidFill>
                    <a:schemeClr val="bg1"/>
                  </a:solidFill>
                </a:rPr>
                <a:t>吞吐量和用户公平性等参数的非凸非线性优化问题</a:t>
              </a:r>
              <a:endParaRPr lang="en-US" altLang="en-US" sz="1400" b="1" dirty="0" smtClean="0">
                <a:solidFill>
                  <a:schemeClr val="bg1"/>
                </a:solidFill>
              </a:endParaRPr>
            </a:p>
          </p:txBody>
        </p:sp>
        <p:sp>
          <p:nvSpPr>
            <p:cNvPr id="42" name="Text Box 23"/>
            <p:cNvSpPr txBox="1">
              <a:spLocks noChangeArrowheads="1"/>
            </p:cNvSpPr>
            <p:nvPr/>
          </p:nvSpPr>
          <p:spPr bwMode="auto">
            <a:xfrm>
              <a:off x="3202633" y="2560388"/>
              <a:ext cx="2512367" cy="2372877"/>
            </a:xfrm>
            <a:prstGeom prst="rect">
              <a:avLst/>
            </a:prstGeom>
            <a:noFill/>
            <a:ln w="9525" algn="ctr">
              <a:noFill/>
              <a:miter lim="800000"/>
              <a:headEnd/>
              <a:tailEnd/>
            </a:ln>
            <a:effectLst/>
          </p:spPr>
          <p:txBody>
            <a:bodyPr wrap="square">
              <a:spAutoFit/>
            </a:bodyPr>
            <a:lstStyle/>
            <a:p>
              <a:pPr eaLnBrk="0" hangingPunct="0">
                <a:buFont typeface="Wingdings" pitchFamily="2" charset="2"/>
                <a:buChar char="ü"/>
              </a:pPr>
              <a:r>
                <a:rPr lang="zh-CN" altLang="en-US" sz="1400" dirty="0" smtClean="0"/>
                <a:t>基于非线性优化和非负矩阵</a:t>
              </a:r>
              <a:r>
                <a:rPr lang="zh-CN" altLang="en-US" sz="1400" dirty="0" smtClean="0"/>
                <a:t>等理</a:t>
              </a:r>
              <a:r>
                <a:rPr lang="zh-CN" altLang="en-US" sz="1400" dirty="0" smtClean="0"/>
                <a:t>论来研究非凸非线性的香农吞吐量最大化问题；</a:t>
              </a:r>
              <a:endParaRPr lang="en-US" altLang="zh-CN" sz="1400" dirty="0" smtClean="0"/>
            </a:p>
            <a:p>
              <a:pPr eaLnBrk="0" hangingPunct="0">
                <a:buFont typeface="Wingdings" pitchFamily="2" charset="2"/>
                <a:buChar char="ü"/>
              </a:pPr>
              <a:r>
                <a:rPr lang="zh-CN" altLang="en-US" sz="1400" dirty="0" smtClean="0"/>
                <a:t>基于非线性优化中的对偶原</a:t>
              </a:r>
              <a:r>
                <a:rPr lang="zh-CN" altLang="en-US" sz="1400" dirty="0" smtClean="0"/>
                <a:t>理来研究用</a:t>
              </a:r>
              <a:r>
                <a:rPr lang="zh-CN" altLang="en-US" sz="1400" dirty="0" smtClean="0"/>
                <a:t>户资源公平分配最大化问题的求解和系数估</a:t>
              </a:r>
              <a:r>
                <a:rPr lang="zh-CN" altLang="en-US" sz="1400" dirty="0" smtClean="0"/>
                <a:t>计；</a:t>
              </a:r>
              <a:endParaRPr lang="en-US" altLang="zh-CN" sz="1400" dirty="0" smtClean="0"/>
            </a:p>
            <a:p>
              <a:pPr eaLnBrk="0" hangingPunct="0">
                <a:buFont typeface="Wingdings" pitchFamily="2" charset="2"/>
                <a:buChar char="ü"/>
              </a:pPr>
              <a:r>
                <a:rPr lang="zh-CN" altLang="en-US" sz="1400" dirty="0" smtClean="0"/>
                <a:t>研究能够拟合香农吞吐量和资源公平分配等具有低复杂度的接收端准最优解算法， 跨越家用无线基站的理论和实际应用的障碍。</a:t>
              </a:r>
              <a:endParaRPr lang="en-US" altLang="en-US" sz="1400" dirty="0" smtClean="0"/>
            </a:p>
          </p:txBody>
        </p:sp>
        <p:sp>
          <p:nvSpPr>
            <p:cNvPr id="51" name="AutoShape 11"/>
            <p:cNvSpPr>
              <a:spLocks noChangeArrowheads="1"/>
            </p:cNvSpPr>
            <p:nvPr/>
          </p:nvSpPr>
          <p:spPr bwMode="auto">
            <a:xfrm flipH="1">
              <a:off x="3505200" y="2054372"/>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grpSp>
      <p:grpSp>
        <p:nvGrpSpPr>
          <p:cNvPr id="56" name="Group 55"/>
          <p:cNvGrpSpPr/>
          <p:nvPr/>
        </p:nvGrpSpPr>
        <p:grpSpPr>
          <a:xfrm>
            <a:off x="304800" y="1752600"/>
            <a:ext cx="2667000" cy="4038600"/>
            <a:chOff x="304800" y="1752600"/>
            <a:chExt cx="2590800" cy="3899465"/>
          </a:xfrm>
        </p:grpSpPr>
        <p:sp>
          <p:nvSpPr>
            <p:cNvPr id="33" name="AutoShape 8"/>
            <p:cNvSpPr>
              <a:spLocks noChangeArrowheads="1"/>
            </p:cNvSpPr>
            <p:nvPr/>
          </p:nvSpPr>
          <p:spPr bwMode="auto">
            <a:xfrm flipH="1">
              <a:off x="2609100" y="2120264"/>
              <a:ext cx="80627" cy="268173"/>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44" name="AutoShape 17"/>
            <p:cNvSpPr>
              <a:spLocks noChangeArrowheads="1"/>
            </p:cNvSpPr>
            <p:nvPr/>
          </p:nvSpPr>
          <p:spPr bwMode="auto">
            <a:xfrm>
              <a:off x="304800" y="2208488"/>
              <a:ext cx="2590800" cy="3433233"/>
            </a:xfrm>
            <a:prstGeom prst="roundRect">
              <a:avLst>
                <a:gd name="adj" fmla="val 4690"/>
              </a:avLst>
            </a:prstGeom>
            <a:noFill/>
            <a:ln w="57150">
              <a:solidFill>
                <a:schemeClr val="accent3">
                  <a:lumMod val="50000"/>
                </a:schemeClr>
              </a:solidFill>
              <a:round/>
              <a:headEnd/>
              <a:tailEnd/>
            </a:ln>
            <a:effectLst/>
          </p:spPr>
          <p:txBody>
            <a:bodyPr wrap="none" anchor="ctr"/>
            <a:lstStyle/>
            <a:p>
              <a:endParaRPr lang="en-US"/>
            </a:p>
          </p:txBody>
        </p:sp>
        <p:sp>
          <p:nvSpPr>
            <p:cNvPr id="45" name="AutoShape 18"/>
            <p:cNvSpPr>
              <a:spLocks noChangeArrowheads="1"/>
            </p:cNvSpPr>
            <p:nvPr/>
          </p:nvSpPr>
          <p:spPr bwMode="gray">
            <a:xfrm>
              <a:off x="548471" y="1752600"/>
              <a:ext cx="2103457" cy="685800"/>
            </a:xfrm>
            <a:prstGeom prst="roundRect">
              <a:avLst>
                <a:gd name="adj" fmla="val 50000"/>
              </a:avLst>
            </a:prstGeom>
            <a:solidFill>
              <a:schemeClr val="accent3">
                <a:lumMod val="50000"/>
              </a:schemeClr>
            </a:solidFill>
            <a:ln w="9525">
              <a:noFill/>
              <a:round/>
              <a:headEnd/>
              <a:tailEnd/>
            </a:ln>
            <a:effectLst/>
            <a:scene3d>
              <a:camera prst="orthographicFront"/>
              <a:lightRig rig="threePt" dir="t"/>
            </a:scene3d>
            <a:sp3d>
              <a:bevelT/>
              <a:bevelB/>
            </a:sp3d>
          </p:spPr>
          <p:txBody>
            <a:bodyPr wrap="none" anchor="ctr"/>
            <a:lstStyle/>
            <a:p>
              <a:endParaRPr lang="en-US" dirty="0">
                <a:solidFill>
                  <a:schemeClr val="accent1">
                    <a:lumMod val="75000"/>
                  </a:schemeClr>
                </a:solidFill>
              </a:endParaRPr>
            </a:p>
          </p:txBody>
        </p:sp>
        <p:sp>
          <p:nvSpPr>
            <p:cNvPr id="48" name="Text Box 21"/>
            <p:cNvSpPr txBox="1">
              <a:spLocks noChangeArrowheads="1"/>
            </p:cNvSpPr>
            <p:nvPr/>
          </p:nvSpPr>
          <p:spPr bwMode="gray">
            <a:xfrm>
              <a:off x="853938" y="1828800"/>
              <a:ext cx="1447800" cy="523220"/>
            </a:xfrm>
            <a:prstGeom prst="rect">
              <a:avLst/>
            </a:prstGeom>
            <a:noFill/>
            <a:ln w="9525" algn="ctr">
              <a:noFill/>
              <a:miter lim="800000"/>
              <a:headEnd/>
              <a:tailEnd/>
            </a:ln>
            <a:effectLst/>
          </p:spPr>
          <p:txBody>
            <a:bodyPr wrap="square">
              <a:spAutoFit/>
            </a:bodyPr>
            <a:lstStyle/>
            <a:p>
              <a:pPr algn="ctr" eaLnBrk="0" hangingPunct="0"/>
              <a:r>
                <a:rPr lang="zh-CN" altLang="en-US" sz="1400" b="1" dirty="0" smtClean="0">
                  <a:solidFill>
                    <a:schemeClr val="bg1"/>
                  </a:solidFill>
                </a:rPr>
                <a:t>分布式的稳健性功率控制方法</a:t>
              </a:r>
              <a:endParaRPr lang="en-US" sz="1400" b="1" dirty="0">
                <a:solidFill>
                  <a:schemeClr val="bg1"/>
                </a:solidFill>
              </a:endParaRPr>
            </a:p>
          </p:txBody>
        </p:sp>
        <p:sp>
          <p:nvSpPr>
            <p:cNvPr id="49" name="Text Box 22"/>
            <p:cNvSpPr txBox="1">
              <a:spLocks noChangeArrowheads="1"/>
            </p:cNvSpPr>
            <p:nvPr/>
          </p:nvSpPr>
          <p:spPr bwMode="auto">
            <a:xfrm>
              <a:off x="392593" y="2543522"/>
              <a:ext cx="2406255" cy="3108543"/>
            </a:xfrm>
            <a:prstGeom prst="rect">
              <a:avLst/>
            </a:prstGeom>
            <a:noFill/>
            <a:ln w="9525" algn="ctr">
              <a:noFill/>
              <a:miter lim="800000"/>
              <a:headEnd/>
              <a:tailEnd/>
            </a:ln>
            <a:effectLst/>
          </p:spPr>
          <p:txBody>
            <a:bodyPr>
              <a:spAutoFit/>
            </a:bodyPr>
            <a:lstStyle/>
            <a:p>
              <a:pPr eaLnBrk="0" hangingPunct="0">
                <a:buFont typeface="Wingdings" pitchFamily="2" charset="2"/>
                <a:buChar char="ü"/>
              </a:pPr>
              <a:r>
                <a:rPr lang="zh-CN" altLang="en-US" sz="1400" dirty="0" smtClean="0"/>
                <a:t>以几何规划理论为基础建立系统稳健性与能量消耗间数学关系；</a:t>
              </a:r>
              <a:endParaRPr lang="en-US" altLang="zh-CN" sz="1400" dirty="0" smtClean="0"/>
            </a:p>
            <a:p>
              <a:pPr eaLnBrk="0" hangingPunct="0">
                <a:buFont typeface="Wingdings" pitchFamily="2" charset="2"/>
                <a:buChar char="ü"/>
              </a:pPr>
              <a:r>
                <a:rPr lang="zh-CN" altLang="en-US" sz="1400" dirty="0" smtClean="0"/>
                <a:t>对该数学关系进行分析，建立功率控制算法并估计能量消耗幅度；</a:t>
              </a:r>
              <a:endParaRPr lang="en-US" altLang="zh-CN" sz="1400" dirty="0" smtClean="0"/>
            </a:p>
            <a:p>
              <a:pPr eaLnBrk="0" hangingPunct="0">
                <a:buFont typeface="Wingdings" pitchFamily="2" charset="2"/>
                <a:buChar char="ü"/>
              </a:pPr>
              <a:r>
                <a:rPr lang="zh-CN" altLang="en-US" sz="1400" dirty="0" smtClean="0"/>
                <a:t>大规模用户移动下使用最小信令开销来满足用户</a:t>
              </a:r>
              <a:r>
                <a:rPr lang="en-US" altLang="zh-CN" sz="1400" dirty="0" err="1" smtClean="0">
                  <a:latin typeface="Times New Roman" pitchFamily="18" charset="0"/>
                  <a:cs typeface="Times New Roman" pitchFamily="18" charset="0"/>
                </a:rPr>
                <a:t>QoE</a:t>
              </a:r>
              <a:r>
                <a:rPr lang="zh-CN" altLang="en-US" sz="1400" dirty="0" smtClean="0"/>
                <a:t>需求的功率控制算法；</a:t>
              </a:r>
              <a:endParaRPr lang="en-US" altLang="zh-CN" sz="1400" dirty="0" smtClean="0"/>
            </a:p>
            <a:p>
              <a:pPr eaLnBrk="0" hangingPunct="0">
                <a:buFont typeface="Wingdings" pitchFamily="2" charset="2"/>
                <a:buChar char="ü"/>
              </a:pPr>
              <a:r>
                <a:rPr lang="zh-CN" altLang="en-US" sz="1400" dirty="0" smtClean="0"/>
                <a:t>搭建能够模拟室内微弱</a:t>
              </a:r>
              <a:r>
                <a:rPr lang="en-US" altLang="zh-CN" sz="1400" dirty="0" smtClean="0"/>
                <a:t>SINR</a:t>
              </a:r>
              <a:r>
                <a:rPr lang="zh-CN" altLang="en-US" sz="1400" dirty="0" smtClean="0"/>
                <a:t>环境的实验平台，并在该平台下对功率控制算法进行验证，从而不断地改进算法，提升其实用性。</a:t>
              </a:r>
              <a:endParaRPr lang="en-US" sz="1400" dirty="0"/>
            </a:p>
          </p:txBody>
        </p:sp>
        <p:sp>
          <p:nvSpPr>
            <p:cNvPr id="52" name="AutoShape 11"/>
            <p:cNvSpPr>
              <a:spLocks noChangeArrowheads="1"/>
            </p:cNvSpPr>
            <p:nvPr/>
          </p:nvSpPr>
          <p:spPr bwMode="auto">
            <a:xfrm flipH="1">
              <a:off x="2373511" y="2057400"/>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53" name="AutoShape 11"/>
            <p:cNvSpPr>
              <a:spLocks noChangeArrowheads="1"/>
            </p:cNvSpPr>
            <p:nvPr/>
          </p:nvSpPr>
          <p:spPr bwMode="auto">
            <a:xfrm flipH="1">
              <a:off x="773311" y="2057400"/>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grpSp>
      <p:sp>
        <p:nvSpPr>
          <p:cNvPr id="54" name="Title 1"/>
          <p:cNvSpPr>
            <a:spLocks noGrp="1"/>
          </p:cNvSpPr>
          <p:nvPr>
            <p:ph type="title"/>
          </p:nvPr>
        </p:nvSpPr>
        <p:spPr>
          <a:xfrm>
            <a:off x="0" y="609600"/>
            <a:ext cx="9144000" cy="685800"/>
          </a:xfrm>
        </p:spPr>
        <p:txBody>
          <a:bodyPr/>
          <a:lstStyle/>
          <a:p>
            <a:pPr algn="ctr"/>
            <a:r>
              <a:rPr lang="zh-CN" altLang="en-US" b="1" dirty="0" smtClean="0">
                <a:solidFill>
                  <a:schemeClr val="tx1"/>
                </a:solidFill>
                <a:effectLst>
                  <a:outerShdw blurRad="38100" dist="38100" dir="2700000" algn="tl">
                    <a:srgbClr val="000000">
                      <a:alpha val="43137"/>
                    </a:srgbClr>
                  </a:outerShdw>
                </a:effectLst>
              </a:rPr>
              <a:t>主要研究内容</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0496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16"/>
          <p:cNvSpPr>
            <a:spLocks noChangeArrowheads="1"/>
          </p:cNvSpPr>
          <p:nvPr/>
        </p:nvSpPr>
        <p:spPr bwMode="gray">
          <a:xfrm>
            <a:off x="609600" y="1143000"/>
            <a:ext cx="7924800" cy="5410200"/>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en-US"/>
          </a:p>
        </p:txBody>
      </p:sp>
      <p:sp>
        <p:nvSpPr>
          <p:cNvPr id="2" name="Title 1"/>
          <p:cNvSpPr>
            <a:spLocks noGrp="1"/>
          </p:cNvSpPr>
          <p:nvPr>
            <p:ph type="title"/>
          </p:nvPr>
        </p:nvSpPr>
        <p:spPr>
          <a:xfrm>
            <a:off x="0" y="457200"/>
            <a:ext cx="9144000" cy="609600"/>
          </a:xfrm>
        </p:spPr>
        <p:txBody>
          <a:bodyPr>
            <a:normAutofit/>
          </a:bodyPr>
          <a:lstStyle/>
          <a:p>
            <a:pPr algn="ctr"/>
            <a:r>
              <a:rPr lang="zh-CN" altLang="en-US" b="1" dirty="0" smtClean="0">
                <a:solidFill>
                  <a:schemeClr val="tx1"/>
                </a:solidFill>
                <a:effectLst>
                  <a:outerShdw blurRad="38100" dist="38100" dir="2700000" algn="tl">
                    <a:srgbClr val="000000">
                      <a:alpha val="43137"/>
                    </a:srgbClr>
                  </a:outerShdw>
                </a:effectLst>
              </a:rPr>
              <a:t>总体研究方案</a:t>
            </a:r>
            <a:endParaRPr lang="en-US" altLang="en-US" b="1" dirty="0">
              <a:solidFill>
                <a:schemeClr val="tx1"/>
              </a:solidFill>
              <a:effectLst>
                <a:outerShdw blurRad="38100" dist="38100" dir="2700000" algn="tl">
                  <a:srgbClr val="000000">
                    <a:alpha val="43137"/>
                  </a:srgbClr>
                </a:outerShdw>
              </a:effectLst>
            </a:endParaRPr>
          </a:p>
        </p:txBody>
      </p:sp>
      <p:grpSp>
        <p:nvGrpSpPr>
          <p:cNvPr id="28" name="Group 27"/>
          <p:cNvGrpSpPr/>
          <p:nvPr/>
        </p:nvGrpSpPr>
        <p:grpSpPr>
          <a:xfrm>
            <a:off x="1676400" y="2057400"/>
            <a:ext cx="5867400" cy="3962400"/>
            <a:chOff x="1676400" y="2057400"/>
            <a:chExt cx="5867400" cy="3962400"/>
          </a:xfrm>
        </p:grpSpPr>
        <p:sp>
          <p:nvSpPr>
            <p:cNvPr id="7" name="AutoShape 3"/>
            <p:cNvSpPr>
              <a:spLocks noChangeArrowheads="1"/>
            </p:cNvSpPr>
            <p:nvPr/>
          </p:nvSpPr>
          <p:spPr bwMode="auto">
            <a:xfrm>
              <a:off x="1676400" y="2057400"/>
              <a:ext cx="1447800" cy="990600"/>
            </a:xfrm>
            <a:prstGeom prst="roundRect">
              <a:avLst>
                <a:gd name="adj" fmla="val 13745"/>
              </a:avLst>
            </a:prstGeom>
            <a:noFill/>
            <a:ln w="38100">
              <a:solidFill>
                <a:schemeClr val="tx1"/>
              </a:solidFill>
              <a:round/>
              <a:headEnd/>
              <a:tailEnd/>
            </a:ln>
            <a:effectLst/>
          </p:spPr>
          <p:txBody>
            <a:bodyPr anchor="ctr"/>
            <a:lstStyle/>
            <a:p>
              <a:pPr algn="ctr" eaLnBrk="0" hangingPunct="0"/>
              <a:r>
                <a:rPr lang="zh-CN" altLang="en-US" dirty="0" smtClean="0">
                  <a:solidFill>
                    <a:schemeClr val="tx2"/>
                  </a:solidFill>
                  <a:latin typeface="Verdana" pitchFamily="34" charset="0"/>
                </a:rPr>
                <a:t>香农吞吐量最大化</a:t>
              </a:r>
              <a:endParaRPr lang="en-US" dirty="0">
                <a:solidFill>
                  <a:schemeClr val="tx2"/>
                </a:solidFill>
                <a:latin typeface="Verdana" pitchFamily="34" charset="0"/>
              </a:endParaRPr>
            </a:p>
          </p:txBody>
        </p:sp>
        <p:sp>
          <p:nvSpPr>
            <p:cNvPr id="8" name="AutoShape 3"/>
            <p:cNvSpPr>
              <a:spLocks noChangeArrowheads="1"/>
            </p:cNvSpPr>
            <p:nvPr/>
          </p:nvSpPr>
          <p:spPr bwMode="auto">
            <a:xfrm>
              <a:off x="6019800" y="2057400"/>
              <a:ext cx="1524000" cy="990600"/>
            </a:xfrm>
            <a:prstGeom prst="roundRect">
              <a:avLst>
                <a:gd name="adj" fmla="val 13745"/>
              </a:avLst>
            </a:prstGeom>
            <a:noFill/>
            <a:ln w="38100">
              <a:solidFill>
                <a:schemeClr val="tx1"/>
              </a:solidFill>
              <a:round/>
              <a:headEnd/>
              <a:tailEnd/>
            </a:ln>
            <a:effectLst/>
          </p:spPr>
          <p:txBody>
            <a:bodyPr anchor="ctr"/>
            <a:lstStyle/>
            <a:p>
              <a:pPr algn="ctr" eaLnBrk="0" hangingPunct="0"/>
              <a:r>
                <a:rPr lang="zh-CN" altLang="en-US" dirty="0" smtClean="0">
                  <a:solidFill>
                    <a:schemeClr val="tx2"/>
                  </a:solidFill>
                  <a:latin typeface="Verdana" pitchFamily="34" charset="0"/>
                </a:rPr>
                <a:t>资源分配公平性最佳化</a:t>
              </a:r>
              <a:endParaRPr lang="en-US" dirty="0">
                <a:solidFill>
                  <a:schemeClr val="tx2"/>
                </a:solidFill>
                <a:latin typeface="Verdana" pitchFamily="34" charset="0"/>
              </a:endParaRPr>
            </a:p>
          </p:txBody>
        </p:sp>
        <p:sp>
          <p:nvSpPr>
            <p:cNvPr id="9" name="AutoShape 3"/>
            <p:cNvSpPr>
              <a:spLocks noChangeArrowheads="1"/>
            </p:cNvSpPr>
            <p:nvPr/>
          </p:nvSpPr>
          <p:spPr bwMode="auto">
            <a:xfrm>
              <a:off x="3505200" y="3429000"/>
              <a:ext cx="2133600" cy="990600"/>
            </a:xfrm>
            <a:prstGeom prst="roundRect">
              <a:avLst>
                <a:gd name="adj" fmla="val 13745"/>
              </a:avLst>
            </a:prstGeom>
            <a:noFill/>
            <a:ln w="38100">
              <a:solidFill>
                <a:schemeClr val="tx1"/>
              </a:solidFill>
              <a:round/>
              <a:headEnd/>
              <a:tailEnd/>
            </a:ln>
            <a:effectLst/>
          </p:spPr>
          <p:txBody>
            <a:bodyPr anchor="ctr"/>
            <a:lstStyle/>
            <a:p>
              <a:pPr algn="ctr" eaLnBrk="0" hangingPunct="0"/>
              <a:r>
                <a:rPr lang="zh-CN" altLang="en-US" dirty="0" smtClean="0">
                  <a:solidFill>
                    <a:schemeClr val="tx2"/>
                  </a:solidFill>
                  <a:latin typeface="Verdana" pitchFamily="34" charset="0"/>
                </a:rPr>
                <a:t>系统稳健性与能量消耗的权衡优化</a:t>
              </a:r>
              <a:endParaRPr lang="en-US" dirty="0">
                <a:solidFill>
                  <a:schemeClr val="tx2"/>
                </a:solidFill>
                <a:latin typeface="Verdana" pitchFamily="34" charset="0"/>
              </a:endParaRPr>
            </a:p>
          </p:txBody>
        </p:sp>
        <p:sp>
          <p:nvSpPr>
            <p:cNvPr id="10" name="AutoShape 3"/>
            <p:cNvSpPr>
              <a:spLocks noChangeArrowheads="1"/>
            </p:cNvSpPr>
            <p:nvPr/>
          </p:nvSpPr>
          <p:spPr bwMode="auto">
            <a:xfrm>
              <a:off x="3048000" y="5029200"/>
              <a:ext cx="2971800" cy="990600"/>
            </a:xfrm>
            <a:prstGeom prst="roundRect">
              <a:avLst>
                <a:gd name="adj" fmla="val 13745"/>
              </a:avLst>
            </a:prstGeom>
            <a:noFill/>
            <a:ln w="38100">
              <a:solidFill>
                <a:schemeClr val="tx1"/>
              </a:solidFill>
              <a:round/>
              <a:headEnd/>
              <a:tailEnd/>
            </a:ln>
            <a:effectLst/>
          </p:spPr>
          <p:txBody>
            <a:bodyPr anchor="ctr"/>
            <a:lstStyle/>
            <a:p>
              <a:pPr algn="ctr" eaLnBrk="0" hangingPunct="0"/>
              <a:r>
                <a:rPr lang="zh-CN" altLang="en-US" dirty="0" smtClean="0">
                  <a:solidFill>
                    <a:schemeClr val="tx2"/>
                  </a:solidFill>
                  <a:latin typeface="Verdana" pitchFamily="34" charset="0"/>
                </a:rPr>
                <a:t>家用无线基站网络与光纤或</a:t>
              </a:r>
              <a:r>
                <a:rPr lang="en-US" altLang="zh-CN" dirty="0" smtClean="0">
                  <a:solidFill>
                    <a:schemeClr val="tx2"/>
                  </a:solidFill>
                  <a:latin typeface="Times New Roman" pitchFamily="18" charset="0"/>
                  <a:cs typeface="Times New Roman" pitchFamily="18" charset="0"/>
                </a:rPr>
                <a:t>DSL</a:t>
              </a:r>
              <a:r>
                <a:rPr lang="zh-CN" altLang="en-US" dirty="0" smtClean="0">
                  <a:solidFill>
                    <a:schemeClr val="tx2"/>
                  </a:solidFill>
                  <a:latin typeface="Verdana" pitchFamily="34" charset="0"/>
                </a:rPr>
                <a:t>接入网融合</a:t>
              </a:r>
              <a:endParaRPr lang="en-US" dirty="0">
                <a:solidFill>
                  <a:schemeClr val="tx2"/>
                </a:solidFill>
                <a:latin typeface="Verdana" pitchFamily="34" charset="0"/>
              </a:endParaRPr>
            </a:p>
          </p:txBody>
        </p:sp>
        <p:sp>
          <p:nvSpPr>
            <p:cNvPr id="11" name="AutoShape 8"/>
            <p:cNvSpPr>
              <a:spLocks noChangeArrowheads="1"/>
            </p:cNvSpPr>
            <p:nvPr/>
          </p:nvSpPr>
          <p:spPr bwMode="gray">
            <a:xfrm rot="13522051">
              <a:off x="2991503" y="3173667"/>
              <a:ext cx="642402" cy="120944"/>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US"/>
            </a:p>
          </p:txBody>
        </p:sp>
        <p:sp>
          <p:nvSpPr>
            <p:cNvPr id="12" name="AutoShape 8"/>
            <p:cNvSpPr>
              <a:spLocks noChangeArrowheads="1"/>
            </p:cNvSpPr>
            <p:nvPr/>
          </p:nvSpPr>
          <p:spPr bwMode="gray">
            <a:xfrm rot="18882181">
              <a:off x="5505874" y="3182164"/>
              <a:ext cx="642402" cy="120944"/>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US"/>
            </a:p>
          </p:txBody>
        </p:sp>
        <p:sp>
          <p:nvSpPr>
            <p:cNvPr id="13" name="AutoShape 8"/>
            <p:cNvSpPr>
              <a:spLocks noChangeArrowheads="1"/>
            </p:cNvSpPr>
            <p:nvPr/>
          </p:nvSpPr>
          <p:spPr bwMode="gray">
            <a:xfrm rot="16200000">
              <a:off x="4235071" y="4723727"/>
              <a:ext cx="642402" cy="120944"/>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US"/>
            </a:p>
          </p:txBody>
        </p:sp>
        <p:sp>
          <p:nvSpPr>
            <p:cNvPr id="14" name="AutoShape 8"/>
            <p:cNvSpPr>
              <a:spLocks noChangeArrowheads="1"/>
            </p:cNvSpPr>
            <p:nvPr/>
          </p:nvSpPr>
          <p:spPr bwMode="gray">
            <a:xfrm flipV="1">
              <a:off x="3962400" y="2438396"/>
              <a:ext cx="2057399" cy="152403"/>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US"/>
            </a:p>
          </p:txBody>
        </p:sp>
        <p:sp>
          <p:nvSpPr>
            <p:cNvPr id="15" name="AutoShape 8"/>
            <p:cNvSpPr>
              <a:spLocks noChangeArrowheads="1"/>
            </p:cNvSpPr>
            <p:nvPr/>
          </p:nvSpPr>
          <p:spPr bwMode="gray">
            <a:xfrm rot="10800000" flipV="1">
              <a:off x="3124193" y="2438401"/>
              <a:ext cx="2057401" cy="152399"/>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US"/>
            </a:p>
          </p:txBody>
        </p:sp>
        <p:cxnSp>
          <p:nvCxnSpPr>
            <p:cNvPr id="18" name="Shape 17"/>
            <p:cNvCxnSpPr>
              <a:stCxn id="7" idx="2"/>
              <a:endCxn id="10" idx="1"/>
            </p:cNvCxnSpPr>
            <p:nvPr/>
          </p:nvCxnSpPr>
          <p:spPr>
            <a:xfrm rot="16200000" flipH="1">
              <a:off x="1485900" y="3962400"/>
              <a:ext cx="2476500" cy="647700"/>
            </a:xfrm>
            <a:prstGeom prst="bentConnector2">
              <a:avLst/>
            </a:prstGeom>
            <a:ln w="57150" cap="sq">
              <a:gradFill flip="none" rotWithShape="1">
                <a:gsLst>
                  <a:gs pos="0">
                    <a:schemeClr val="accent6">
                      <a:lumMod val="75000"/>
                    </a:schemeClr>
                  </a:gs>
                  <a:gs pos="64999">
                    <a:srgbClr val="F0EBD5"/>
                  </a:gs>
                  <a:gs pos="100000">
                    <a:srgbClr val="D1C39F"/>
                  </a:gs>
                </a:gsLst>
                <a:lin ang="10800000" scaled="1"/>
                <a:tileRect/>
              </a:gradFill>
              <a:round/>
              <a:tailEnd type="triangle"/>
            </a:ln>
            <a:effectLst>
              <a:innerShdw blurRad="63500" dist="50800" dir="10800000">
                <a:schemeClr val="accent6">
                  <a:lumMod val="75000"/>
                  <a:alpha val="50000"/>
                </a:schemeClr>
              </a:innerShdw>
            </a:effectLst>
          </p:spPr>
          <p:style>
            <a:lnRef idx="1">
              <a:schemeClr val="accent1"/>
            </a:lnRef>
            <a:fillRef idx="0">
              <a:schemeClr val="accent1"/>
            </a:fillRef>
            <a:effectRef idx="0">
              <a:schemeClr val="accent1"/>
            </a:effectRef>
            <a:fontRef idx="minor">
              <a:schemeClr val="tx1"/>
            </a:fontRef>
          </p:style>
        </p:cxnSp>
        <p:cxnSp>
          <p:nvCxnSpPr>
            <p:cNvPr id="23" name="Shape 22"/>
            <p:cNvCxnSpPr>
              <a:stCxn id="8" idx="2"/>
              <a:endCxn id="10" idx="3"/>
            </p:cNvCxnSpPr>
            <p:nvPr/>
          </p:nvCxnSpPr>
          <p:spPr>
            <a:xfrm rot="5400000">
              <a:off x="5162550" y="3905250"/>
              <a:ext cx="2476500" cy="762000"/>
            </a:xfrm>
            <a:prstGeom prst="bentConnector2">
              <a:avLst/>
            </a:prstGeom>
            <a:ln w="57150" cap="sq">
              <a:gradFill flip="none" rotWithShape="1">
                <a:gsLst>
                  <a:gs pos="0">
                    <a:schemeClr val="accent6">
                      <a:lumMod val="75000"/>
                    </a:schemeClr>
                  </a:gs>
                  <a:gs pos="64999">
                    <a:srgbClr val="F0EBD5"/>
                  </a:gs>
                  <a:gs pos="100000">
                    <a:srgbClr val="D1C39F"/>
                  </a:gs>
                </a:gsLst>
                <a:lin ang="10800000" scaled="1"/>
                <a:tileRect/>
              </a:gradFill>
              <a:round/>
              <a:tailEnd type="triangle"/>
            </a:ln>
            <a:effectLst>
              <a:innerShdw blurRad="63500" dist="50800" dir="10800000">
                <a:schemeClr val="accent6">
                  <a:lumMod val="75000"/>
                  <a:alpha val="50000"/>
                </a:schemeClr>
              </a:innerShdw>
            </a:effectLst>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3657600" y="1447800"/>
            <a:ext cx="1828800" cy="646331"/>
          </a:xfrm>
          <a:prstGeom prst="rect">
            <a:avLst/>
          </a:prstGeom>
          <a:noFill/>
        </p:spPr>
        <p:txBody>
          <a:bodyPr wrap="square" rtlCol="0">
            <a:spAutoFit/>
          </a:bodyPr>
          <a:lstStyle/>
          <a:p>
            <a:pPr algn="ctr" eaLnBrk="0" hangingPunct="0"/>
            <a:r>
              <a:rPr lang="zh-CN" altLang="en-US" dirty="0" smtClean="0">
                <a:solidFill>
                  <a:schemeClr val="tx2"/>
                </a:solidFill>
                <a:latin typeface="Verdana" pitchFamily="34" charset="0"/>
              </a:rPr>
              <a:t>提供</a:t>
            </a:r>
            <a:r>
              <a:rPr lang="en-US" altLang="zh-CN" dirty="0" err="1" smtClean="0">
                <a:solidFill>
                  <a:schemeClr val="tx2"/>
                </a:solidFill>
                <a:latin typeface="Times New Roman" pitchFamily="18" charset="0"/>
                <a:cs typeface="Times New Roman" pitchFamily="18" charset="0"/>
              </a:rPr>
              <a:t>QoE</a:t>
            </a:r>
            <a:r>
              <a:rPr lang="zh-CN" altLang="en-US" dirty="0" smtClean="0">
                <a:solidFill>
                  <a:schemeClr val="tx2"/>
                </a:solidFill>
                <a:latin typeface="Verdana" pitchFamily="34" charset="0"/>
              </a:rPr>
              <a:t>保障的功率控制</a:t>
            </a:r>
            <a:endParaRPr lang="en-US" altLang="en-US" dirty="0" smtClean="0">
              <a:solidFill>
                <a:schemeClr val="tx2"/>
              </a:solidFill>
              <a:latin typeface="Verdana" pitchFamily="34" charset="0"/>
            </a:endParaRPr>
          </a:p>
        </p:txBody>
      </p:sp>
    </p:spTree>
    <p:extLst>
      <p:ext uri="{BB962C8B-B14F-4D97-AF65-F5344CB8AC3E}">
        <p14:creationId xmlns:p14="http://schemas.microsoft.com/office/powerpoint/2010/main" val="601322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43600" y="1905000"/>
            <a:ext cx="2590800" cy="4024050"/>
            <a:chOff x="5943600" y="1905000"/>
            <a:chExt cx="2590800" cy="4024050"/>
          </a:xfrm>
        </p:grpSpPr>
        <p:sp>
          <p:nvSpPr>
            <p:cNvPr id="5" name="AutoShape 9"/>
            <p:cNvSpPr>
              <a:spLocks noChangeArrowheads="1"/>
            </p:cNvSpPr>
            <p:nvPr/>
          </p:nvSpPr>
          <p:spPr bwMode="auto">
            <a:xfrm>
              <a:off x="5943600" y="2205568"/>
              <a:ext cx="2590800" cy="3723482"/>
            </a:xfrm>
            <a:prstGeom prst="roundRect">
              <a:avLst>
                <a:gd name="adj" fmla="val 4690"/>
              </a:avLst>
            </a:prstGeom>
            <a:noFill/>
            <a:ln w="57150">
              <a:solidFill>
                <a:schemeClr val="accent6">
                  <a:lumMod val="75000"/>
                </a:schemeClr>
              </a:solidFill>
              <a:round/>
              <a:headEnd/>
              <a:tailEnd/>
            </a:ln>
            <a:effectLst/>
          </p:spPr>
          <p:txBody>
            <a:bodyPr wrap="none" anchor="ctr"/>
            <a:lstStyle/>
            <a:p>
              <a:endParaRPr lang="en-US"/>
            </a:p>
          </p:txBody>
        </p:sp>
        <p:sp>
          <p:nvSpPr>
            <p:cNvPr id="6" name="AutoShape 10"/>
            <p:cNvSpPr>
              <a:spLocks noChangeArrowheads="1"/>
            </p:cNvSpPr>
            <p:nvPr/>
          </p:nvSpPr>
          <p:spPr bwMode="gray">
            <a:xfrm>
              <a:off x="6152752" y="1905000"/>
              <a:ext cx="2103458" cy="533400"/>
            </a:xfrm>
            <a:prstGeom prst="roundRect">
              <a:avLst>
                <a:gd name="adj" fmla="val 50000"/>
              </a:avLst>
            </a:prstGeom>
            <a:solidFill>
              <a:schemeClr val="accent6">
                <a:lumMod val="75000"/>
              </a:schemeClr>
            </a:solidFill>
            <a:ln w="9525">
              <a:noFill/>
              <a:round/>
              <a:headEnd/>
              <a:tailEnd/>
            </a:ln>
            <a:effectLst/>
            <a:scene3d>
              <a:camera prst="orthographicFront"/>
              <a:lightRig rig="threePt" dir="t"/>
            </a:scene3d>
            <a:sp3d>
              <a:bevelT/>
              <a:bevelB/>
            </a:sp3d>
          </p:spPr>
          <p:txBody>
            <a:bodyPr wrap="none" anchor="ctr"/>
            <a:lstStyle/>
            <a:p>
              <a:endParaRPr lang="en-US"/>
            </a:p>
          </p:txBody>
        </p:sp>
        <p:sp>
          <p:nvSpPr>
            <p:cNvPr id="7" name="AutoShape 11"/>
            <p:cNvSpPr>
              <a:spLocks noChangeArrowheads="1"/>
            </p:cNvSpPr>
            <p:nvPr/>
          </p:nvSpPr>
          <p:spPr bwMode="auto">
            <a:xfrm flipH="1">
              <a:off x="7996573" y="2130572"/>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8" name="AutoShape 12"/>
            <p:cNvSpPr>
              <a:spLocks noChangeArrowheads="1"/>
            </p:cNvSpPr>
            <p:nvPr/>
          </p:nvSpPr>
          <p:spPr bwMode="auto">
            <a:xfrm flipH="1">
              <a:off x="6320173" y="2130572"/>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9" name="Text Box 15"/>
            <p:cNvSpPr txBox="1">
              <a:spLocks noChangeArrowheads="1"/>
            </p:cNvSpPr>
            <p:nvPr/>
          </p:nvSpPr>
          <p:spPr bwMode="gray">
            <a:xfrm>
              <a:off x="6355906" y="1905000"/>
              <a:ext cx="1797493" cy="523220"/>
            </a:xfrm>
            <a:prstGeom prst="rect">
              <a:avLst/>
            </a:prstGeom>
            <a:noFill/>
            <a:ln w="9525" algn="ctr">
              <a:noFill/>
              <a:miter lim="800000"/>
              <a:headEnd/>
              <a:tailEnd/>
            </a:ln>
            <a:effectLst/>
          </p:spPr>
          <p:txBody>
            <a:bodyPr wrap="square">
              <a:spAutoFit/>
            </a:bodyPr>
            <a:lstStyle/>
            <a:p>
              <a:pPr marL="457200" indent="-457200" algn="ctr">
                <a:buSzPct val="100000"/>
              </a:pPr>
              <a:r>
                <a:rPr lang="zh-CN" altLang="en-US" sz="1400" b="1" dirty="0" smtClean="0">
                  <a:solidFill>
                    <a:schemeClr val="bg1"/>
                  </a:solidFill>
                  <a:effectLst>
                    <a:outerShdw blurRad="38100" dist="38100" dir="2700000" algn="tl">
                      <a:srgbClr val="000000">
                        <a:alpha val="43137"/>
                      </a:srgbClr>
                    </a:outerShdw>
                  </a:effectLst>
                </a:rPr>
                <a:t>网络融合及</a:t>
              </a:r>
              <a:r>
                <a:rPr lang="en-US" altLang="zh-CN" sz="1400" b="1" dirty="0" err="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QoE</a:t>
              </a:r>
              <a:endParaRPr lang="en-US" altLang="zh-CN" sz="1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lgn="ctr">
                <a:buSzPct val="100000"/>
              </a:pPr>
              <a:r>
                <a:rPr lang="zh-CN" altLang="en-US" sz="1400" b="1" dirty="0" smtClean="0">
                  <a:solidFill>
                    <a:schemeClr val="bg1"/>
                  </a:solidFill>
                  <a:effectLst>
                    <a:outerShdw blurRad="38100" dist="38100" dir="2700000" algn="tl">
                      <a:srgbClr val="000000">
                        <a:alpha val="43137"/>
                      </a:srgbClr>
                    </a:outerShdw>
                  </a:effectLst>
                </a:rPr>
                <a:t>保</a:t>
              </a:r>
              <a:r>
                <a:rPr lang="zh-CN" altLang="en-US" sz="1400" b="1" dirty="0">
                  <a:solidFill>
                    <a:schemeClr val="bg1"/>
                  </a:solidFill>
                  <a:effectLst>
                    <a:outerShdw blurRad="38100" dist="38100" dir="2700000" algn="tl">
                      <a:srgbClr val="000000">
                        <a:alpha val="43137"/>
                      </a:srgbClr>
                    </a:outerShdw>
                  </a:effectLst>
                </a:rPr>
                <a:t>障机</a:t>
              </a:r>
              <a:r>
                <a:rPr lang="zh-CN" altLang="en-US" sz="1400" b="1" dirty="0" smtClean="0">
                  <a:solidFill>
                    <a:schemeClr val="bg1"/>
                  </a:solidFill>
                  <a:effectLst>
                    <a:outerShdw blurRad="38100" dist="38100" dir="2700000" algn="tl">
                      <a:srgbClr val="000000">
                        <a:alpha val="43137"/>
                      </a:srgbClr>
                    </a:outerShdw>
                  </a:effectLst>
                </a:rPr>
                <a:t>制</a:t>
              </a:r>
              <a:endParaRPr lang="en-US" altLang="en-US" sz="1400" b="1" dirty="0">
                <a:solidFill>
                  <a:schemeClr val="bg1"/>
                </a:solidFill>
                <a:effectLst>
                  <a:outerShdw blurRad="38100" dist="38100" dir="2700000" algn="tl">
                    <a:srgbClr val="000000">
                      <a:alpha val="43137"/>
                    </a:srgbClr>
                  </a:outerShdw>
                </a:effectLst>
              </a:endParaRPr>
            </a:p>
          </p:txBody>
        </p:sp>
        <p:sp>
          <p:nvSpPr>
            <p:cNvPr id="10" name="Text Box 24"/>
            <p:cNvSpPr txBox="1">
              <a:spLocks noChangeArrowheads="1"/>
            </p:cNvSpPr>
            <p:nvPr/>
          </p:nvSpPr>
          <p:spPr bwMode="auto">
            <a:xfrm>
              <a:off x="6028184" y="2543413"/>
              <a:ext cx="2506216" cy="2893100"/>
            </a:xfrm>
            <a:prstGeom prst="rect">
              <a:avLst/>
            </a:prstGeom>
            <a:noFill/>
            <a:ln w="9525" algn="ctr">
              <a:noFill/>
              <a:miter lim="800000"/>
              <a:headEnd/>
              <a:tailEnd/>
            </a:ln>
            <a:effectLst/>
          </p:spPr>
          <p:txBody>
            <a:bodyPr wrap="square">
              <a:spAutoFit/>
            </a:bodyPr>
            <a:lstStyle/>
            <a:p>
              <a:pPr marL="285750" lvl="1" indent="-285750">
                <a:buSzPct val="100000"/>
                <a:buFont typeface="Wingdings" pitchFamily="2" charset="2"/>
                <a:buChar char="§"/>
              </a:pPr>
              <a:r>
                <a:rPr lang="zh-CN" altLang="en-US" sz="1400" dirty="0" smtClean="0"/>
                <a:t>应</a:t>
              </a:r>
              <a:r>
                <a:rPr lang="zh-CN" altLang="en-US" sz="1400" dirty="0"/>
                <a:t>用</a:t>
              </a:r>
              <a:r>
                <a:rPr lang="en-US" altLang="zh-CN" sz="1400" dirty="0">
                  <a:latin typeface="Times New Roman" pitchFamily="18" charset="0"/>
                  <a:cs typeface="Times New Roman" pitchFamily="18" charset="0"/>
                </a:rPr>
                <a:t>DSL</a:t>
              </a:r>
              <a:r>
                <a:rPr lang="zh-CN" altLang="en-US" sz="1400" dirty="0"/>
                <a:t>网络中动态频谱管理的自适应频谱迁移决策来提供带宽保障</a:t>
              </a:r>
              <a:r>
                <a:rPr lang="zh-CN" altLang="en-US" sz="1400" dirty="0" smtClean="0"/>
                <a:t>，并以统计复</a:t>
              </a:r>
              <a:r>
                <a:rPr lang="zh-CN" altLang="en-US" sz="1400" dirty="0"/>
                <a:t>用论来表示家用无线基站网络与光纤或</a:t>
              </a:r>
              <a:r>
                <a:rPr lang="en-US" altLang="zh-CN" sz="1400" dirty="0">
                  <a:latin typeface="Times New Roman" pitchFamily="18" charset="0"/>
                  <a:cs typeface="Times New Roman" pitchFamily="18" charset="0"/>
                </a:rPr>
                <a:t>DSL</a:t>
              </a:r>
              <a:r>
                <a:rPr lang="zh-CN" altLang="en-US" sz="1400" dirty="0"/>
                <a:t>接入网融合的</a:t>
              </a:r>
              <a:r>
                <a:rPr lang="en-US" altLang="zh-CN" sz="1400" dirty="0" err="1">
                  <a:latin typeface="Times New Roman" pitchFamily="18" charset="0"/>
                  <a:cs typeface="Times New Roman" pitchFamily="18" charset="0"/>
                </a:rPr>
                <a:t>QoE</a:t>
              </a:r>
              <a:r>
                <a:rPr lang="zh-CN" altLang="en-US" sz="1400" dirty="0"/>
                <a:t>保</a:t>
              </a:r>
              <a:r>
                <a:rPr lang="zh-CN" altLang="en-US" sz="1400" dirty="0" smtClean="0"/>
                <a:t>障；</a:t>
              </a:r>
              <a:endParaRPr lang="en-US" altLang="zh-CN" sz="1400" dirty="0" smtClean="0"/>
            </a:p>
            <a:p>
              <a:pPr marL="285750" lvl="1" indent="-285750">
                <a:buSzPct val="100000"/>
                <a:buFont typeface="Wingdings" pitchFamily="2" charset="2"/>
                <a:buChar char="§"/>
              </a:pPr>
              <a:r>
                <a:rPr lang="zh-CN" altLang="en-US" sz="1400" dirty="0" smtClean="0"/>
                <a:t>开</a:t>
              </a:r>
              <a:r>
                <a:rPr lang="zh-CN" altLang="en-US" sz="1400" dirty="0"/>
                <a:t>发出能够与家用无线基站网络吞吐量数据仿真兼容的光纤通信仿真系统，以验证家用无线基站网络与接入网络融合的实际效率，从而达到改善</a:t>
              </a:r>
              <a:r>
                <a:rPr lang="en-US" altLang="zh-CN" sz="1400" dirty="0" err="1">
                  <a:latin typeface="Times New Roman" pitchFamily="18" charset="0"/>
                  <a:cs typeface="Times New Roman" pitchFamily="18" charset="0"/>
                </a:rPr>
                <a:t>QoE</a:t>
              </a:r>
              <a:r>
                <a:rPr lang="zh-CN" altLang="en-US" sz="1400" dirty="0"/>
                <a:t>保障的目标</a:t>
              </a:r>
              <a:r>
                <a:rPr lang="zh-CN" altLang="en-US" sz="1400" dirty="0" smtClean="0"/>
                <a:t>。</a:t>
              </a:r>
              <a:endParaRPr lang="en-US" altLang="zh-CN" sz="1400" dirty="0"/>
            </a:p>
          </p:txBody>
        </p:sp>
      </p:grpSp>
      <p:grpSp>
        <p:nvGrpSpPr>
          <p:cNvPr id="11" name="Group 10"/>
          <p:cNvGrpSpPr/>
          <p:nvPr/>
        </p:nvGrpSpPr>
        <p:grpSpPr>
          <a:xfrm>
            <a:off x="3047999" y="1905000"/>
            <a:ext cx="2819400" cy="4024050"/>
            <a:chOff x="3052233" y="1905000"/>
            <a:chExt cx="2662767" cy="3739668"/>
          </a:xfrm>
        </p:grpSpPr>
        <p:sp>
          <p:nvSpPr>
            <p:cNvPr id="12" name="AutoShape 5"/>
            <p:cNvSpPr>
              <a:spLocks noChangeArrowheads="1"/>
            </p:cNvSpPr>
            <p:nvPr/>
          </p:nvSpPr>
          <p:spPr bwMode="auto">
            <a:xfrm>
              <a:off x="3124200" y="2211436"/>
              <a:ext cx="2590800" cy="3433232"/>
            </a:xfrm>
            <a:prstGeom prst="roundRect">
              <a:avLst>
                <a:gd name="adj" fmla="val 4690"/>
              </a:avLst>
            </a:prstGeom>
            <a:noFill/>
            <a:ln w="57150">
              <a:solidFill>
                <a:schemeClr val="accent1">
                  <a:lumMod val="50000"/>
                </a:schemeClr>
              </a:solidFill>
              <a:round/>
              <a:headEnd/>
              <a:tailEnd/>
            </a:ln>
            <a:effectLst/>
          </p:spPr>
          <p:txBody>
            <a:bodyPr wrap="none" anchor="ctr"/>
            <a:lstStyle/>
            <a:p>
              <a:endParaRPr lang="en-US"/>
            </a:p>
          </p:txBody>
        </p:sp>
        <p:sp>
          <p:nvSpPr>
            <p:cNvPr id="13" name="AutoShape 6"/>
            <p:cNvSpPr>
              <a:spLocks noChangeArrowheads="1"/>
            </p:cNvSpPr>
            <p:nvPr/>
          </p:nvSpPr>
          <p:spPr bwMode="gray">
            <a:xfrm>
              <a:off x="3350269" y="1905000"/>
              <a:ext cx="2103458" cy="533400"/>
            </a:xfrm>
            <a:prstGeom prst="roundRect">
              <a:avLst>
                <a:gd name="adj" fmla="val 50000"/>
              </a:avLst>
            </a:prstGeom>
            <a:solidFill>
              <a:schemeClr val="accent1">
                <a:lumMod val="50000"/>
              </a:schemeClr>
            </a:solidFill>
            <a:ln w="9525">
              <a:noFill/>
              <a:round/>
              <a:headEnd/>
              <a:tailEnd/>
            </a:ln>
            <a:effectLst/>
            <a:scene3d>
              <a:camera prst="orthographicFront"/>
              <a:lightRig rig="threePt" dir="t"/>
            </a:scene3d>
            <a:sp3d>
              <a:bevelT/>
              <a:bevelB/>
            </a:sp3d>
          </p:spPr>
          <p:txBody>
            <a:bodyPr wrap="none" anchor="ctr"/>
            <a:lstStyle/>
            <a:p>
              <a:endParaRPr lang="en-US"/>
            </a:p>
          </p:txBody>
        </p:sp>
        <p:sp>
          <p:nvSpPr>
            <p:cNvPr id="14" name="AutoShape 7"/>
            <p:cNvSpPr>
              <a:spLocks noChangeArrowheads="1"/>
            </p:cNvSpPr>
            <p:nvPr/>
          </p:nvSpPr>
          <p:spPr bwMode="auto">
            <a:xfrm flipH="1">
              <a:off x="5181600" y="2133600"/>
              <a:ext cx="82418" cy="157155"/>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15" name="Text Box 14"/>
            <p:cNvSpPr txBox="1">
              <a:spLocks noChangeArrowheads="1"/>
            </p:cNvSpPr>
            <p:nvPr/>
          </p:nvSpPr>
          <p:spPr bwMode="gray">
            <a:xfrm>
              <a:off x="3581400" y="1905000"/>
              <a:ext cx="1676400" cy="486244"/>
            </a:xfrm>
            <a:prstGeom prst="rect">
              <a:avLst/>
            </a:prstGeom>
            <a:noFill/>
            <a:ln w="9525" algn="ctr">
              <a:noFill/>
              <a:miter lim="800000"/>
              <a:headEnd/>
              <a:tailEnd/>
            </a:ln>
            <a:effectLst/>
          </p:spPr>
          <p:txBody>
            <a:bodyPr wrap="square">
              <a:spAutoFit/>
            </a:bodyPr>
            <a:lstStyle/>
            <a:p>
              <a:pPr marL="457200" indent="-457200" algn="ctr">
                <a:buSzPct val="100000"/>
              </a:pPr>
              <a:r>
                <a:rPr lang="zh-CN" altLang="en-US" sz="1400" b="1" dirty="0">
                  <a:solidFill>
                    <a:schemeClr val="bg1"/>
                  </a:solidFill>
                  <a:effectLst>
                    <a:outerShdw blurRad="38100" dist="38100" dir="2700000" algn="tl">
                      <a:srgbClr val="000000">
                        <a:alpha val="43137"/>
                      </a:srgbClr>
                    </a:outerShdw>
                  </a:effectLst>
                </a:rPr>
                <a:t>家用无线基站</a:t>
              </a:r>
              <a:r>
                <a:rPr lang="zh-CN" altLang="en-US" sz="1400" b="1" dirty="0" smtClean="0">
                  <a:solidFill>
                    <a:schemeClr val="bg1"/>
                  </a:solidFill>
                  <a:effectLst>
                    <a:outerShdw blurRad="38100" dist="38100" dir="2700000" algn="tl">
                      <a:srgbClr val="000000">
                        <a:alpha val="43137"/>
                      </a:srgbClr>
                    </a:outerShdw>
                  </a:effectLst>
                </a:rPr>
                <a:t>网络</a:t>
              </a:r>
              <a:endParaRPr lang="en-US" altLang="zh-CN" sz="1400" b="1" dirty="0" smtClean="0">
                <a:solidFill>
                  <a:schemeClr val="bg1"/>
                </a:solidFill>
                <a:effectLst>
                  <a:outerShdw blurRad="38100" dist="38100" dir="2700000" algn="tl">
                    <a:srgbClr val="000000">
                      <a:alpha val="43137"/>
                    </a:srgbClr>
                  </a:outerShdw>
                </a:effectLst>
              </a:endParaRPr>
            </a:p>
            <a:p>
              <a:pPr marL="457200" indent="-457200" algn="ctr">
                <a:buSzPct val="100000"/>
              </a:pPr>
              <a:r>
                <a:rPr lang="zh-CN" altLang="en-US" sz="1400" b="1" dirty="0" smtClean="0">
                  <a:solidFill>
                    <a:schemeClr val="bg1"/>
                  </a:solidFill>
                  <a:effectLst>
                    <a:outerShdw blurRad="38100" dist="38100" dir="2700000" algn="tl">
                      <a:srgbClr val="000000">
                        <a:alpha val="43137"/>
                      </a:srgbClr>
                    </a:outerShdw>
                  </a:effectLst>
                </a:rPr>
                <a:t>资</a:t>
              </a:r>
              <a:r>
                <a:rPr lang="zh-CN" altLang="en-US" sz="1400" b="1" dirty="0">
                  <a:solidFill>
                    <a:schemeClr val="bg1"/>
                  </a:solidFill>
                  <a:effectLst>
                    <a:outerShdw blurRad="38100" dist="38100" dir="2700000" algn="tl">
                      <a:srgbClr val="000000">
                        <a:alpha val="43137"/>
                      </a:srgbClr>
                    </a:outerShdw>
                  </a:effectLst>
                </a:rPr>
                <a:t>源分配与优化</a:t>
              </a:r>
              <a:endParaRPr lang="en-US" altLang="en-US" sz="1400" b="1" dirty="0">
                <a:solidFill>
                  <a:schemeClr val="bg1"/>
                </a:solidFill>
                <a:effectLst>
                  <a:outerShdw blurRad="38100" dist="38100" dir="2700000" algn="tl">
                    <a:srgbClr val="000000">
                      <a:alpha val="43137"/>
                    </a:srgbClr>
                  </a:outerShdw>
                </a:effectLst>
              </a:endParaRPr>
            </a:p>
          </p:txBody>
        </p:sp>
        <p:sp>
          <p:nvSpPr>
            <p:cNvPr id="16" name="Text Box 23"/>
            <p:cNvSpPr txBox="1">
              <a:spLocks noChangeArrowheads="1"/>
            </p:cNvSpPr>
            <p:nvPr/>
          </p:nvSpPr>
          <p:spPr bwMode="auto">
            <a:xfrm>
              <a:off x="3052233" y="2542334"/>
              <a:ext cx="2518835" cy="2488424"/>
            </a:xfrm>
            <a:prstGeom prst="rect">
              <a:avLst/>
            </a:prstGeom>
            <a:noFill/>
            <a:ln w="9525" algn="ctr">
              <a:noFill/>
              <a:miter lim="800000"/>
              <a:headEnd/>
              <a:tailEnd/>
            </a:ln>
            <a:effectLst/>
          </p:spPr>
          <p:txBody>
            <a:bodyPr wrap="square">
              <a:spAutoFit/>
            </a:bodyPr>
            <a:lstStyle/>
            <a:p>
              <a:pPr marL="285750" lvl="1" indent="-285750" eaLnBrk="0" hangingPunct="0">
                <a:buFont typeface="Wingdings" pitchFamily="2" charset="2"/>
                <a:buChar char="§"/>
              </a:pPr>
              <a:r>
                <a:rPr lang="zh-CN" altLang="en-US" sz="1400" dirty="0" smtClean="0"/>
                <a:t>建</a:t>
              </a:r>
              <a:r>
                <a:rPr lang="zh-CN" altLang="en-US" sz="1400" dirty="0"/>
                <a:t>立以网络吞吐量最大化以及保障用户资源分配公平性为目标的优化模型，并拟通过非负矩阵理论以及极大</a:t>
              </a:r>
              <a:r>
                <a:rPr lang="en-US" altLang="zh-CN" sz="1400" dirty="0"/>
                <a:t>-</a:t>
              </a:r>
              <a:r>
                <a:rPr lang="zh-CN" altLang="en-US" sz="1400" dirty="0"/>
                <a:t>极小</a:t>
              </a:r>
              <a:r>
                <a:rPr lang="en-US" sz="1400" dirty="0">
                  <a:latin typeface="Times New Roman" pitchFamily="18" charset="0"/>
                  <a:cs typeface="Times New Roman" pitchFamily="18" charset="0"/>
                </a:rPr>
                <a:t>SI</a:t>
              </a:r>
              <a:r>
                <a:rPr lang="en-US" altLang="zh-CN" sz="1400" dirty="0">
                  <a:latin typeface="Times New Roman" pitchFamily="18" charset="0"/>
                  <a:cs typeface="Times New Roman" pitchFamily="18" charset="0"/>
                </a:rPr>
                <a:t>N</a:t>
              </a:r>
              <a:r>
                <a:rPr lang="en-US" sz="1400" dirty="0">
                  <a:latin typeface="Times New Roman" pitchFamily="18" charset="0"/>
                  <a:cs typeface="Times New Roman" pitchFamily="18" charset="0"/>
                </a:rPr>
                <a:t>R</a:t>
              </a:r>
              <a:r>
                <a:rPr lang="zh-CN" altLang="en-US" sz="1400" dirty="0"/>
                <a:t>功率控制的代数结构的联系来给出优化问题最优解的表达</a:t>
              </a:r>
              <a:r>
                <a:rPr lang="zh-CN" altLang="en-US" sz="1400" dirty="0" smtClean="0"/>
                <a:t>式；</a:t>
              </a:r>
              <a:endParaRPr lang="en-US" altLang="zh-CN" sz="1400" dirty="0" smtClean="0"/>
            </a:p>
            <a:p>
              <a:pPr marL="285750" lvl="1" indent="-285750" eaLnBrk="0" hangingPunct="0">
                <a:buFont typeface="Wingdings" pitchFamily="2" charset="2"/>
                <a:buChar char="§"/>
              </a:pPr>
              <a:r>
                <a:rPr lang="zh-CN" altLang="en-US" sz="1400" dirty="0" smtClean="0"/>
                <a:t>以上述分析为基础，</a:t>
              </a:r>
              <a:r>
                <a:rPr lang="zh-CN" altLang="en-US" sz="1400" dirty="0"/>
                <a:t>通过迭代算法动态的获取最优解，也可用控制理论来验证算</a:t>
              </a:r>
              <a:r>
                <a:rPr lang="zh-CN" altLang="en-US" sz="1400" dirty="0" smtClean="0"/>
                <a:t>法稳</a:t>
              </a:r>
              <a:r>
                <a:rPr lang="zh-CN" altLang="en-US" sz="1400" dirty="0"/>
                <a:t>健性。</a:t>
              </a:r>
              <a:endParaRPr lang="en-US" altLang="zh-CN" sz="1400" dirty="0"/>
            </a:p>
            <a:p>
              <a:pPr eaLnBrk="0" hangingPunct="0">
                <a:buFont typeface="Wingdings" pitchFamily="2" charset="2"/>
                <a:buChar char="ü"/>
              </a:pPr>
              <a:endParaRPr lang="en-US" altLang="zh-CN" sz="1400" dirty="0" smtClean="0">
                <a:solidFill>
                  <a:schemeClr val="tx2"/>
                </a:solidFill>
              </a:endParaRPr>
            </a:p>
          </p:txBody>
        </p:sp>
        <p:sp>
          <p:nvSpPr>
            <p:cNvPr id="17" name="AutoShape 11"/>
            <p:cNvSpPr>
              <a:spLocks noChangeArrowheads="1"/>
            </p:cNvSpPr>
            <p:nvPr/>
          </p:nvSpPr>
          <p:spPr bwMode="auto">
            <a:xfrm flipH="1">
              <a:off x="3505200" y="2133600"/>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grpSp>
      <p:grpSp>
        <p:nvGrpSpPr>
          <p:cNvPr id="18" name="Group 17"/>
          <p:cNvGrpSpPr/>
          <p:nvPr/>
        </p:nvGrpSpPr>
        <p:grpSpPr>
          <a:xfrm>
            <a:off x="304800" y="1905000"/>
            <a:ext cx="2743200" cy="4024050"/>
            <a:chOff x="304800" y="1905000"/>
            <a:chExt cx="2590800" cy="3736721"/>
          </a:xfrm>
        </p:grpSpPr>
        <p:sp>
          <p:nvSpPr>
            <p:cNvPr id="19" name="AutoShape 8"/>
            <p:cNvSpPr>
              <a:spLocks noChangeArrowheads="1"/>
            </p:cNvSpPr>
            <p:nvPr/>
          </p:nvSpPr>
          <p:spPr bwMode="auto">
            <a:xfrm flipH="1">
              <a:off x="2609100" y="2120264"/>
              <a:ext cx="80627" cy="268173"/>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20" name="AutoShape 17"/>
            <p:cNvSpPr>
              <a:spLocks noChangeArrowheads="1"/>
            </p:cNvSpPr>
            <p:nvPr/>
          </p:nvSpPr>
          <p:spPr bwMode="auto">
            <a:xfrm>
              <a:off x="304800" y="2208488"/>
              <a:ext cx="2590800" cy="3433233"/>
            </a:xfrm>
            <a:prstGeom prst="roundRect">
              <a:avLst>
                <a:gd name="adj" fmla="val 4690"/>
              </a:avLst>
            </a:prstGeom>
            <a:noFill/>
            <a:ln w="57150">
              <a:solidFill>
                <a:schemeClr val="accent3">
                  <a:lumMod val="50000"/>
                </a:schemeClr>
              </a:solidFill>
              <a:round/>
              <a:headEnd/>
              <a:tailEnd/>
            </a:ln>
            <a:effectLst/>
          </p:spPr>
          <p:txBody>
            <a:bodyPr wrap="none" anchor="ctr"/>
            <a:lstStyle/>
            <a:p>
              <a:endParaRPr lang="en-US"/>
            </a:p>
          </p:txBody>
        </p:sp>
        <p:sp>
          <p:nvSpPr>
            <p:cNvPr id="21" name="AutoShape 18"/>
            <p:cNvSpPr>
              <a:spLocks noChangeArrowheads="1"/>
            </p:cNvSpPr>
            <p:nvPr/>
          </p:nvSpPr>
          <p:spPr bwMode="gray">
            <a:xfrm>
              <a:off x="548471" y="1905000"/>
              <a:ext cx="2103457" cy="533400"/>
            </a:xfrm>
            <a:prstGeom prst="roundRect">
              <a:avLst>
                <a:gd name="adj" fmla="val 50000"/>
              </a:avLst>
            </a:prstGeom>
            <a:solidFill>
              <a:schemeClr val="accent3">
                <a:lumMod val="50000"/>
              </a:schemeClr>
            </a:solidFill>
            <a:ln w="9525">
              <a:noFill/>
              <a:round/>
              <a:headEnd/>
              <a:tailEnd/>
            </a:ln>
            <a:effectLst/>
            <a:scene3d>
              <a:camera prst="orthographicFront"/>
              <a:lightRig rig="threePt" dir="t"/>
            </a:scene3d>
            <a:sp3d>
              <a:bevelT/>
              <a:bevelB/>
            </a:sp3d>
          </p:spPr>
          <p:txBody>
            <a:bodyPr wrap="none" anchor="ctr"/>
            <a:lstStyle/>
            <a:p>
              <a:endParaRPr lang="en-US" dirty="0">
                <a:solidFill>
                  <a:schemeClr val="accent1">
                    <a:lumMod val="75000"/>
                  </a:schemeClr>
                </a:solidFill>
              </a:endParaRPr>
            </a:p>
          </p:txBody>
        </p:sp>
        <p:sp>
          <p:nvSpPr>
            <p:cNvPr id="22" name="Text Box 21"/>
            <p:cNvSpPr txBox="1">
              <a:spLocks noChangeArrowheads="1"/>
            </p:cNvSpPr>
            <p:nvPr/>
          </p:nvSpPr>
          <p:spPr bwMode="gray">
            <a:xfrm>
              <a:off x="773311" y="1905000"/>
              <a:ext cx="1640513" cy="485861"/>
            </a:xfrm>
            <a:prstGeom prst="rect">
              <a:avLst/>
            </a:prstGeom>
            <a:noFill/>
            <a:ln w="9525" algn="ctr">
              <a:noFill/>
              <a:miter lim="800000"/>
              <a:headEnd/>
              <a:tailEnd/>
            </a:ln>
            <a:effectLst/>
          </p:spPr>
          <p:txBody>
            <a:bodyPr wrap="square">
              <a:spAutoFit/>
            </a:bodyPr>
            <a:lstStyle/>
            <a:p>
              <a:pPr marL="457200" indent="-457200" algn="ctr">
                <a:buClrTx/>
                <a:buSzPct val="100000"/>
              </a:pPr>
              <a:r>
                <a:rPr lang="zh-CN" altLang="en-US" sz="1400" b="1" dirty="0">
                  <a:solidFill>
                    <a:schemeClr val="bg1"/>
                  </a:solidFill>
                  <a:effectLst>
                    <a:outerShdw blurRad="38100" dist="38100" dir="2700000" algn="tl">
                      <a:srgbClr val="000000">
                        <a:alpha val="43137"/>
                      </a:srgbClr>
                    </a:outerShdw>
                  </a:effectLst>
                </a:rPr>
                <a:t>网络稳健性</a:t>
              </a:r>
              <a:r>
                <a:rPr lang="zh-CN" altLang="en-US" sz="1400" b="1" dirty="0" smtClean="0">
                  <a:solidFill>
                    <a:schemeClr val="bg1"/>
                  </a:solidFill>
                  <a:effectLst>
                    <a:outerShdw blurRad="38100" dist="38100" dir="2700000" algn="tl">
                      <a:srgbClr val="000000">
                        <a:alpha val="43137"/>
                      </a:srgbClr>
                    </a:outerShdw>
                  </a:effectLst>
                </a:rPr>
                <a:t>和</a:t>
              </a:r>
              <a:endParaRPr lang="en-US" altLang="zh-CN" sz="1400" b="1" dirty="0" smtClean="0">
                <a:solidFill>
                  <a:schemeClr val="bg1"/>
                </a:solidFill>
                <a:effectLst>
                  <a:outerShdw blurRad="38100" dist="38100" dir="2700000" algn="tl">
                    <a:srgbClr val="000000">
                      <a:alpha val="43137"/>
                    </a:srgbClr>
                  </a:outerShdw>
                </a:effectLst>
              </a:endParaRPr>
            </a:p>
            <a:p>
              <a:pPr marL="457200" indent="-457200" algn="ctr">
                <a:buClrTx/>
                <a:buSzPct val="100000"/>
              </a:pPr>
              <a:r>
                <a:rPr lang="zh-CN" altLang="en-US" sz="1400" b="1" dirty="0" smtClean="0">
                  <a:solidFill>
                    <a:schemeClr val="bg1"/>
                  </a:solidFill>
                  <a:effectLst>
                    <a:outerShdw blurRad="38100" dist="38100" dir="2700000" algn="tl">
                      <a:srgbClr val="000000">
                        <a:alpha val="43137"/>
                      </a:srgbClr>
                    </a:outerShdw>
                  </a:effectLst>
                </a:rPr>
                <a:t>能</a:t>
              </a:r>
              <a:r>
                <a:rPr lang="zh-CN" altLang="en-US" sz="1400" b="1" dirty="0">
                  <a:solidFill>
                    <a:schemeClr val="bg1"/>
                  </a:solidFill>
                  <a:effectLst>
                    <a:outerShdw blurRad="38100" dist="38100" dir="2700000" algn="tl">
                      <a:srgbClr val="000000">
                        <a:alpha val="43137"/>
                      </a:srgbClr>
                    </a:outerShdw>
                  </a:effectLst>
                </a:rPr>
                <a:t>量</a:t>
              </a:r>
              <a:r>
                <a:rPr lang="zh-CN" altLang="en-US" sz="1400" b="1" dirty="0" smtClean="0">
                  <a:solidFill>
                    <a:schemeClr val="bg1"/>
                  </a:solidFill>
                  <a:effectLst>
                    <a:outerShdw blurRad="38100" dist="38100" dir="2700000" algn="tl">
                      <a:srgbClr val="000000">
                        <a:alpha val="43137"/>
                      </a:srgbClr>
                    </a:outerShdw>
                  </a:effectLst>
                </a:rPr>
                <a:t>耗</a:t>
              </a:r>
              <a:r>
                <a:rPr lang="zh-CN" altLang="en-US" sz="1400" b="1" dirty="0">
                  <a:solidFill>
                    <a:schemeClr val="bg1"/>
                  </a:solidFill>
                  <a:effectLst>
                    <a:outerShdw blurRad="38100" dist="38100" dir="2700000" algn="tl">
                      <a:srgbClr val="000000">
                        <a:alpha val="43137"/>
                      </a:srgbClr>
                    </a:outerShdw>
                  </a:effectLst>
                </a:rPr>
                <a:t>之间的权衡</a:t>
              </a:r>
              <a:endParaRPr lang="en-US" altLang="zh-CN" sz="1400" b="1" dirty="0">
                <a:solidFill>
                  <a:schemeClr val="bg1"/>
                </a:solidFill>
                <a:effectLst>
                  <a:outerShdw blurRad="38100" dist="38100" dir="2700000" algn="tl">
                    <a:srgbClr val="000000">
                      <a:alpha val="43137"/>
                    </a:srgbClr>
                  </a:outerShdw>
                </a:effectLst>
              </a:endParaRPr>
            </a:p>
          </p:txBody>
        </p:sp>
        <p:sp>
          <p:nvSpPr>
            <p:cNvPr id="23" name="Text Box 22"/>
            <p:cNvSpPr txBox="1">
              <a:spLocks noChangeArrowheads="1"/>
            </p:cNvSpPr>
            <p:nvPr/>
          </p:nvSpPr>
          <p:spPr bwMode="auto">
            <a:xfrm>
              <a:off x="392593" y="2543522"/>
              <a:ext cx="2503007" cy="2686524"/>
            </a:xfrm>
            <a:prstGeom prst="rect">
              <a:avLst/>
            </a:prstGeom>
            <a:noFill/>
            <a:ln w="9525" algn="ctr">
              <a:noFill/>
              <a:miter lim="800000"/>
              <a:headEnd/>
              <a:tailEnd/>
            </a:ln>
            <a:effectLst/>
          </p:spPr>
          <p:txBody>
            <a:bodyPr wrap="square">
              <a:spAutoFit/>
            </a:bodyPr>
            <a:lstStyle/>
            <a:p>
              <a:pPr marL="285750" lvl="1" indent="-285750" eaLnBrk="0" hangingPunct="0">
                <a:buFont typeface="Wingdings" pitchFamily="2" charset="2"/>
                <a:buChar char="§"/>
              </a:pPr>
              <a:r>
                <a:rPr lang="zh-CN" altLang="en-US" sz="1400" dirty="0" smtClean="0"/>
                <a:t>针</a:t>
              </a:r>
              <a:r>
                <a:rPr lang="zh-CN" altLang="en-US" sz="1400" dirty="0"/>
                <a:t>对家用无线基站网络的稳健性与能量消耗权衡问题提出基于几何规划理论与算法的最优化解决方案，从而实现最小化能量消耗和最小化信道中断概率的目标；</a:t>
              </a:r>
              <a:endParaRPr lang="en-US" altLang="zh-CN" sz="1400" dirty="0"/>
            </a:p>
            <a:p>
              <a:pPr marL="285750" lvl="1" indent="-285750" eaLnBrk="0" hangingPunct="0">
                <a:buFont typeface="Wingdings" pitchFamily="2" charset="2"/>
                <a:buChar char="§"/>
              </a:pPr>
              <a:r>
                <a:rPr lang="zh-CN" altLang="en-US" sz="1400" dirty="0"/>
                <a:t>该算法的创新点在于它是一种充分考虑了室内微弱信道特征的功率控制算法，并且它是以现有的</a:t>
              </a:r>
              <a:r>
                <a:rPr lang="en-US" sz="1400" dirty="0">
                  <a:latin typeface="Times New Roman" pitchFamily="18" charset="0"/>
                  <a:cs typeface="Times New Roman" pitchFamily="18" charset="0"/>
                </a:rPr>
                <a:t>CDMA</a:t>
              </a:r>
              <a:r>
                <a:rPr lang="zh-CN" altLang="en-US" sz="1400" dirty="0"/>
                <a:t>网络中基本功率控制算法为模型，因此该算法便于实现和部署</a:t>
              </a:r>
              <a:r>
                <a:rPr lang="zh-CN" altLang="en-US" sz="1400" dirty="0" smtClean="0"/>
                <a:t>。</a:t>
              </a:r>
              <a:endParaRPr lang="en-US" altLang="zh-CN" sz="1400" dirty="0"/>
            </a:p>
          </p:txBody>
        </p:sp>
        <p:sp>
          <p:nvSpPr>
            <p:cNvPr id="24" name="AutoShape 11"/>
            <p:cNvSpPr>
              <a:spLocks noChangeArrowheads="1"/>
            </p:cNvSpPr>
            <p:nvPr/>
          </p:nvSpPr>
          <p:spPr bwMode="auto">
            <a:xfrm flipH="1">
              <a:off x="2373511" y="2133600"/>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sp>
          <p:nvSpPr>
            <p:cNvPr id="25" name="AutoShape 11"/>
            <p:cNvSpPr>
              <a:spLocks noChangeArrowheads="1"/>
            </p:cNvSpPr>
            <p:nvPr/>
          </p:nvSpPr>
          <p:spPr bwMode="auto">
            <a:xfrm flipH="1">
              <a:off x="773311" y="2133600"/>
              <a:ext cx="80627" cy="155428"/>
            </a:xfrm>
            <a:prstGeom prst="octagon">
              <a:avLst>
                <a:gd name="adj" fmla="val 29287"/>
              </a:avLst>
            </a:prstGeom>
            <a:solidFill>
              <a:schemeClr val="bg1"/>
            </a:solidFill>
            <a:ln w="9525">
              <a:noFill/>
              <a:miter lim="800000"/>
              <a:headEnd/>
              <a:tailEnd/>
            </a:ln>
            <a:effectLst/>
          </p:spPr>
          <p:txBody>
            <a:bodyPr wrap="none" anchor="ctr"/>
            <a:lstStyle/>
            <a:p>
              <a:endParaRPr lang="en-US"/>
            </a:p>
          </p:txBody>
        </p:sp>
      </p:grpSp>
      <p:sp>
        <p:nvSpPr>
          <p:cNvPr id="26" name="Title 1"/>
          <p:cNvSpPr>
            <a:spLocks noGrp="1"/>
          </p:cNvSpPr>
          <p:nvPr>
            <p:ph type="title"/>
          </p:nvPr>
        </p:nvSpPr>
        <p:spPr>
          <a:xfrm>
            <a:off x="0" y="457200"/>
            <a:ext cx="9144000" cy="609600"/>
          </a:xfrm>
        </p:spPr>
        <p:txBody>
          <a:bodyPr>
            <a:normAutofit/>
          </a:bodyPr>
          <a:lstStyle/>
          <a:p>
            <a:pPr algn="ctr"/>
            <a:r>
              <a:rPr lang="zh-CN" altLang="en-US" b="1" dirty="0" smtClean="0">
                <a:solidFill>
                  <a:schemeClr val="tx1"/>
                </a:solidFill>
                <a:effectLst>
                  <a:outerShdw blurRad="38100" dist="38100" dir="2700000" algn="tl">
                    <a:srgbClr val="000000">
                      <a:alpha val="43137"/>
                    </a:srgbClr>
                  </a:outerShdw>
                </a:effectLst>
              </a:rPr>
              <a:t>总体研究方案</a:t>
            </a:r>
            <a:endParaRPr lang="en-US" alt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308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ctr"/>
            <a:r>
              <a:rPr lang="zh-CN" altLang="en-US" b="1" dirty="0" smtClean="0">
                <a:solidFill>
                  <a:schemeClr val="tx1"/>
                </a:solidFill>
              </a:rPr>
              <a:t>创新性</a:t>
            </a:r>
            <a:endParaRPr lang="en-US" b="1" dirty="0">
              <a:solidFill>
                <a:schemeClr val="tx1"/>
              </a:solidFill>
            </a:endParaRPr>
          </a:p>
        </p:txBody>
      </p:sp>
      <p:sp>
        <p:nvSpPr>
          <p:cNvPr id="7" name="Oval 5"/>
          <p:cNvSpPr>
            <a:spLocks noChangeArrowheads="1"/>
          </p:cNvSpPr>
          <p:nvPr/>
        </p:nvSpPr>
        <p:spPr bwMode="gray">
          <a:xfrm>
            <a:off x="6081713" y="213995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8" name="Oval 6"/>
          <p:cNvSpPr>
            <a:spLocks noChangeArrowheads="1"/>
          </p:cNvSpPr>
          <p:nvPr/>
        </p:nvSpPr>
        <p:spPr bwMode="gray">
          <a:xfrm>
            <a:off x="6081713" y="213995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9" name="Oval 7"/>
          <p:cNvSpPr>
            <a:spLocks noChangeArrowheads="1"/>
          </p:cNvSpPr>
          <p:nvPr/>
        </p:nvSpPr>
        <p:spPr bwMode="gray">
          <a:xfrm>
            <a:off x="6223000" y="228123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0" name="Oval 8"/>
          <p:cNvSpPr>
            <a:spLocks noChangeArrowheads="1"/>
          </p:cNvSpPr>
          <p:nvPr/>
        </p:nvSpPr>
        <p:spPr bwMode="gray">
          <a:xfrm>
            <a:off x="6254750" y="229235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11" name="Oval 9"/>
          <p:cNvSpPr>
            <a:spLocks noChangeArrowheads="1"/>
          </p:cNvSpPr>
          <p:nvPr/>
        </p:nvSpPr>
        <p:spPr bwMode="gray">
          <a:xfrm>
            <a:off x="6324600" y="2374900"/>
            <a:ext cx="1690688" cy="1690688"/>
          </a:xfrm>
          <a:prstGeom prst="ellipse">
            <a:avLst/>
          </a:prstGeom>
          <a:solidFill>
            <a:srgbClr val="333333"/>
          </a:solidFill>
          <a:ln w="38100" algn="ctr">
            <a:noFill/>
            <a:round/>
            <a:headEnd/>
            <a:tailEnd/>
          </a:ln>
          <a:effectLst/>
        </p:spPr>
        <p:txBody>
          <a:bodyPr anchor="ctr">
            <a:spAutoFit/>
          </a:bodyPr>
          <a:lstStyle/>
          <a:p>
            <a:endParaRPr lang="en-US"/>
          </a:p>
        </p:txBody>
      </p:sp>
      <p:sp>
        <p:nvSpPr>
          <p:cNvPr id="12" name="Oval 10"/>
          <p:cNvSpPr>
            <a:spLocks noChangeArrowheads="1"/>
          </p:cNvSpPr>
          <p:nvPr/>
        </p:nvSpPr>
        <p:spPr bwMode="gray">
          <a:xfrm>
            <a:off x="609600" y="213360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3" name="Oval 11"/>
          <p:cNvSpPr>
            <a:spLocks noChangeArrowheads="1"/>
          </p:cNvSpPr>
          <p:nvPr/>
        </p:nvSpPr>
        <p:spPr bwMode="gray">
          <a:xfrm>
            <a:off x="609600" y="213360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14" name="Oval 12"/>
          <p:cNvSpPr>
            <a:spLocks noChangeArrowheads="1"/>
          </p:cNvSpPr>
          <p:nvPr/>
        </p:nvSpPr>
        <p:spPr bwMode="gray">
          <a:xfrm>
            <a:off x="750888" y="227488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5" name="Oval 13"/>
          <p:cNvSpPr>
            <a:spLocks noChangeArrowheads="1"/>
          </p:cNvSpPr>
          <p:nvPr/>
        </p:nvSpPr>
        <p:spPr bwMode="gray">
          <a:xfrm>
            <a:off x="752475" y="227806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en-US"/>
          </a:p>
        </p:txBody>
      </p:sp>
      <p:sp>
        <p:nvSpPr>
          <p:cNvPr id="16" name="Oval 14"/>
          <p:cNvSpPr>
            <a:spLocks noChangeArrowheads="1"/>
          </p:cNvSpPr>
          <p:nvPr/>
        </p:nvSpPr>
        <p:spPr bwMode="gray">
          <a:xfrm>
            <a:off x="844550" y="2368550"/>
            <a:ext cx="1690688" cy="1690688"/>
          </a:xfrm>
          <a:prstGeom prst="ellipse">
            <a:avLst/>
          </a:prstGeom>
          <a:solidFill>
            <a:srgbClr val="333333"/>
          </a:solidFill>
          <a:ln w="38100" algn="ctr">
            <a:noFill/>
            <a:round/>
            <a:headEnd/>
            <a:tailEnd/>
          </a:ln>
          <a:effectLst/>
        </p:spPr>
        <p:txBody>
          <a:bodyPr anchor="ctr">
            <a:spAutoFit/>
          </a:bodyPr>
          <a:lstStyle/>
          <a:p>
            <a:endParaRPr lang="en-US"/>
          </a:p>
        </p:txBody>
      </p:sp>
      <p:grpSp>
        <p:nvGrpSpPr>
          <p:cNvPr id="17" name="Group 15"/>
          <p:cNvGrpSpPr>
            <a:grpSpLocks/>
          </p:cNvGrpSpPr>
          <p:nvPr/>
        </p:nvGrpSpPr>
        <p:grpSpPr bwMode="auto">
          <a:xfrm>
            <a:off x="871538" y="2393950"/>
            <a:ext cx="1636712" cy="1636713"/>
            <a:chOff x="4166" y="1706"/>
            <a:chExt cx="1252" cy="1252"/>
          </a:xfrm>
        </p:grpSpPr>
        <p:sp>
          <p:nvSpPr>
            <p:cNvPr id="18"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1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20"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21"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22" name="Oval 20"/>
          <p:cNvSpPr>
            <a:spLocks noChangeArrowheads="1"/>
          </p:cNvSpPr>
          <p:nvPr/>
        </p:nvSpPr>
        <p:spPr bwMode="gray">
          <a:xfrm>
            <a:off x="3346450" y="213995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1"/>
          <p:cNvSpPr>
            <a:spLocks noChangeArrowheads="1"/>
          </p:cNvSpPr>
          <p:nvPr/>
        </p:nvSpPr>
        <p:spPr bwMode="gray">
          <a:xfrm>
            <a:off x="3346450" y="213995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en-US"/>
          </a:p>
        </p:txBody>
      </p:sp>
      <p:sp>
        <p:nvSpPr>
          <p:cNvPr id="24" name="Oval 22"/>
          <p:cNvSpPr>
            <a:spLocks noChangeArrowheads="1"/>
          </p:cNvSpPr>
          <p:nvPr/>
        </p:nvSpPr>
        <p:spPr bwMode="gray">
          <a:xfrm>
            <a:off x="3487738" y="228123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23"/>
          <p:cNvSpPr>
            <a:spLocks noChangeArrowheads="1"/>
          </p:cNvSpPr>
          <p:nvPr/>
        </p:nvSpPr>
        <p:spPr bwMode="gray">
          <a:xfrm>
            <a:off x="3489325" y="228441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26" name="Oval 24"/>
          <p:cNvSpPr>
            <a:spLocks noChangeArrowheads="1"/>
          </p:cNvSpPr>
          <p:nvPr/>
        </p:nvSpPr>
        <p:spPr bwMode="gray">
          <a:xfrm>
            <a:off x="3581400" y="2374900"/>
            <a:ext cx="1690688" cy="1690688"/>
          </a:xfrm>
          <a:prstGeom prst="ellipse">
            <a:avLst/>
          </a:prstGeom>
          <a:solidFill>
            <a:srgbClr val="333333"/>
          </a:solidFill>
          <a:ln w="38100" algn="ctr">
            <a:noFill/>
            <a:round/>
            <a:headEnd/>
            <a:tailEnd/>
          </a:ln>
          <a:effectLst/>
        </p:spPr>
        <p:txBody>
          <a:bodyPr anchor="ctr">
            <a:spAutoFit/>
          </a:bodyPr>
          <a:lstStyle/>
          <a:p>
            <a:endParaRPr lang="en-US"/>
          </a:p>
        </p:txBody>
      </p:sp>
      <p:grpSp>
        <p:nvGrpSpPr>
          <p:cNvPr id="27" name="Group 25"/>
          <p:cNvGrpSpPr>
            <a:grpSpLocks/>
          </p:cNvGrpSpPr>
          <p:nvPr/>
        </p:nvGrpSpPr>
        <p:grpSpPr bwMode="auto">
          <a:xfrm>
            <a:off x="3608388" y="2393950"/>
            <a:ext cx="1636712" cy="1636713"/>
            <a:chOff x="4166" y="1706"/>
            <a:chExt cx="1252" cy="1252"/>
          </a:xfrm>
        </p:grpSpPr>
        <p:sp>
          <p:nvSpPr>
            <p:cNvPr id="28"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29"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30"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31"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nvGrpSpPr>
          <p:cNvPr id="32" name="Group 30"/>
          <p:cNvGrpSpPr>
            <a:grpSpLocks/>
          </p:cNvGrpSpPr>
          <p:nvPr/>
        </p:nvGrpSpPr>
        <p:grpSpPr bwMode="auto">
          <a:xfrm>
            <a:off x="6354763" y="2393950"/>
            <a:ext cx="1636712" cy="1636713"/>
            <a:chOff x="4166" y="1706"/>
            <a:chExt cx="1252" cy="1252"/>
          </a:xfrm>
        </p:grpSpPr>
        <p:sp>
          <p:nvSpPr>
            <p:cNvPr id="33"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34"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35"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36"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37" name="Text Box 38"/>
          <p:cNvSpPr txBox="1">
            <a:spLocks noChangeArrowheads="1"/>
          </p:cNvSpPr>
          <p:nvPr/>
        </p:nvSpPr>
        <p:spPr bwMode="gray">
          <a:xfrm>
            <a:off x="990600" y="2819400"/>
            <a:ext cx="1447800" cy="830997"/>
          </a:xfrm>
          <a:prstGeom prst="rect">
            <a:avLst/>
          </a:prstGeom>
          <a:noFill/>
          <a:ln w="9525" algn="ctr">
            <a:noFill/>
            <a:miter lim="800000"/>
            <a:headEnd/>
            <a:tailEnd/>
          </a:ln>
          <a:effectLst/>
        </p:spPr>
        <p:txBody>
          <a:bodyPr wrap="square">
            <a:spAutoFit/>
          </a:bodyPr>
          <a:lstStyle/>
          <a:p>
            <a:pPr algn="ctr" eaLnBrk="0" hangingPunct="0"/>
            <a:r>
              <a:rPr lang="zh-CN" altLang="en-US" sz="1600" b="1" dirty="0" smtClean="0"/>
              <a:t>高动态性的分布式稳健功率控制算法</a:t>
            </a:r>
            <a:endParaRPr lang="en-US" sz="1600" b="1" dirty="0">
              <a:solidFill>
                <a:srgbClr val="000000"/>
              </a:solidFill>
            </a:endParaRPr>
          </a:p>
        </p:txBody>
      </p:sp>
      <p:sp>
        <p:nvSpPr>
          <p:cNvPr id="38" name="Text Box 39"/>
          <p:cNvSpPr txBox="1">
            <a:spLocks noChangeArrowheads="1"/>
          </p:cNvSpPr>
          <p:nvPr/>
        </p:nvSpPr>
        <p:spPr bwMode="gray">
          <a:xfrm>
            <a:off x="3733800" y="2819400"/>
            <a:ext cx="1447800" cy="830997"/>
          </a:xfrm>
          <a:prstGeom prst="rect">
            <a:avLst/>
          </a:prstGeom>
          <a:noFill/>
          <a:ln w="9525" algn="ctr">
            <a:noFill/>
            <a:miter lim="800000"/>
            <a:headEnd/>
            <a:tailEnd/>
          </a:ln>
          <a:effectLst/>
        </p:spPr>
        <p:txBody>
          <a:bodyPr wrap="square">
            <a:spAutoFit/>
          </a:bodyPr>
          <a:lstStyle/>
          <a:p>
            <a:pPr algn="ctr" eaLnBrk="0" hangingPunct="0"/>
            <a:r>
              <a:rPr lang="zh-CN" altLang="en-US" sz="1600" b="1" dirty="0" smtClean="0"/>
              <a:t>基于非凸非线性优化理论设计解决方案</a:t>
            </a:r>
            <a:endParaRPr lang="en-US" altLang="en-US" sz="1600" b="1" dirty="0" smtClean="0"/>
          </a:p>
        </p:txBody>
      </p:sp>
      <p:sp>
        <p:nvSpPr>
          <p:cNvPr id="39" name="Text Box 40"/>
          <p:cNvSpPr txBox="1">
            <a:spLocks noChangeArrowheads="1"/>
          </p:cNvSpPr>
          <p:nvPr/>
        </p:nvSpPr>
        <p:spPr bwMode="gray">
          <a:xfrm>
            <a:off x="6248400" y="2819400"/>
            <a:ext cx="1905000" cy="830997"/>
          </a:xfrm>
          <a:prstGeom prst="rect">
            <a:avLst/>
          </a:prstGeom>
          <a:noFill/>
          <a:ln w="9525" algn="ctr">
            <a:noFill/>
            <a:miter lim="800000"/>
            <a:headEnd/>
            <a:tailEnd/>
          </a:ln>
          <a:effectLst/>
        </p:spPr>
        <p:txBody>
          <a:bodyPr wrap="square">
            <a:spAutoFit/>
          </a:bodyPr>
          <a:lstStyle/>
          <a:p>
            <a:pPr algn="ctr" eaLnBrk="0" hangingPunct="0"/>
            <a:r>
              <a:rPr lang="zh-CN" altLang="en-US" sz="1600" b="1" dirty="0" smtClean="0"/>
              <a:t>实现家用无线基站网络和光纤或 </a:t>
            </a:r>
            <a:r>
              <a:rPr lang="en-US" altLang="zh-CN" sz="1600" b="1" dirty="0" smtClean="0">
                <a:latin typeface="Times New Roman" pitchFamily="18" charset="0"/>
                <a:cs typeface="Times New Roman" pitchFamily="18" charset="0"/>
              </a:rPr>
              <a:t>DSL</a:t>
            </a:r>
            <a:r>
              <a:rPr lang="en-US" altLang="zh-CN" sz="1600" b="1" dirty="0" smtClean="0"/>
              <a:t> </a:t>
            </a:r>
            <a:r>
              <a:rPr lang="zh-CN" altLang="en-US" sz="1600" b="1" dirty="0" smtClean="0"/>
              <a:t>接入网的融合</a:t>
            </a:r>
            <a:endParaRPr lang="en-US" altLang="en-US" sz="1600" b="1" dirty="0" smtClean="0"/>
          </a:p>
        </p:txBody>
      </p:sp>
      <p:sp>
        <p:nvSpPr>
          <p:cNvPr id="40" name="AutoShape 35"/>
          <p:cNvSpPr>
            <a:spLocks noChangeArrowheads="1"/>
          </p:cNvSpPr>
          <p:nvPr/>
        </p:nvSpPr>
        <p:spPr bwMode="gray">
          <a:xfrm>
            <a:off x="762000" y="4876800"/>
            <a:ext cx="7467600" cy="990600"/>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dirty="0" smtClean="0">
                <a:effectLst>
                  <a:outerShdw blurRad="38100" dist="38100" dir="2700000" algn="tl">
                    <a:srgbClr val="C0C0C0"/>
                  </a:outerShdw>
                </a:effectLst>
                <a:latin typeface="Verdana" pitchFamily="34" charset="0"/>
              </a:rPr>
              <a:t>本课题将解决学术界中有关家用无线基站网络尚待研究的问题，</a:t>
            </a:r>
            <a:endParaRPr lang="en-US" altLang="zh-CN" dirty="0" smtClean="0">
              <a:effectLst>
                <a:outerShdw blurRad="38100" dist="38100" dir="2700000" algn="tl">
                  <a:srgbClr val="C0C0C0"/>
                </a:outerShdw>
              </a:effectLst>
              <a:latin typeface="Verdana" pitchFamily="34" charset="0"/>
            </a:endParaRPr>
          </a:p>
          <a:p>
            <a:pPr algn="ctr" eaLnBrk="0" hangingPunct="0"/>
            <a:r>
              <a:rPr lang="zh-CN" altLang="en-US" dirty="0" smtClean="0">
                <a:effectLst>
                  <a:outerShdw blurRad="38100" dist="38100" dir="2700000" algn="tl">
                    <a:srgbClr val="C0C0C0"/>
                  </a:outerShdw>
                </a:effectLst>
                <a:latin typeface="Verdana" pitchFamily="34" charset="0"/>
              </a:rPr>
              <a:t>研究成果在理论研究方面将具有很高的学术价值。</a:t>
            </a:r>
            <a:endParaRPr lang="en-US" dirty="0">
              <a:effectLst>
                <a:outerShdw blurRad="38100" dist="38100" dir="2700000" algn="tl">
                  <a:srgbClr val="C0C0C0"/>
                </a:outerShdw>
              </a:effectLst>
              <a:latin typeface="Verdana" pitchFamily="34" charset="0"/>
            </a:endParaRPr>
          </a:p>
        </p:txBody>
      </p:sp>
    </p:spTree>
    <p:extLst>
      <p:ext uri="{BB962C8B-B14F-4D97-AF65-F5344CB8AC3E}">
        <p14:creationId xmlns:p14="http://schemas.microsoft.com/office/powerpoint/2010/main" val="4113986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85800"/>
          </a:xfrm>
        </p:spPr>
        <p:txBody>
          <a:bodyPr>
            <a:normAutofit/>
          </a:bodyPr>
          <a:lstStyle/>
          <a:p>
            <a:pPr algn="ctr"/>
            <a:r>
              <a:rPr lang="zh-CN" altLang="en-US" b="1" dirty="0" smtClean="0">
                <a:solidFill>
                  <a:schemeClr val="tx1"/>
                </a:solidFill>
                <a:effectLst>
                  <a:outerShdw blurRad="38100" dist="38100" dir="2700000" algn="tl">
                    <a:srgbClr val="000000">
                      <a:alpha val="43137"/>
                    </a:srgbClr>
                  </a:outerShdw>
                </a:effectLst>
              </a:rPr>
              <a:t>预期目标</a:t>
            </a:r>
            <a:endParaRPr lang="en-US" altLang="en-US" b="1" dirty="0">
              <a:solidFill>
                <a:schemeClr val="tx1"/>
              </a:solidFill>
              <a:effectLst>
                <a:outerShdw blurRad="38100" dist="38100" dir="2700000" algn="tl">
                  <a:srgbClr val="000000">
                    <a:alpha val="43137"/>
                  </a:srgbClr>
                </a:outerShdw>
              </a:effectLst>
            </a:endParaRPr>
          </a:p>
        </p:txBody>
      </p:sp>
      <p:grpSp>
        <p:nvGrpSpPr>
          <p:cNvPr id="5" name="Group 264"/>
          <p:cNvGrpSpPr>
            <a:grpSpLocks/>
          </p:cNvGrpSpPr>
          <p:nvPr/>
        </p:nvGrpSpPr>
        <p:grpSpPr bwMode="auto">
          <a:xfrm>
            <a:off x="612775" y="1303337"/>
            <a:ext cx="7616825" cy="782638"/>
            <a:chOff x="309" y="1002"/>
            <a:chExt cx="4798" cy="493"/>
          </a:xfrm>
        </p:grpSpPr>
        <p:sp>
          <p:nvSpPr>
            <p:cNvPr id="6" name="AutoShape 89"/>
            <p:cNvSpPr>
              <a:spLocks noChangeArrowheads="1"/>
            </p:cNvSpPr>
            <p:nvPr/>
          </p:nvSpPr>
          <p:spPr bwMode="ltGray">
            <a:xfrm>
              <a:off x="4602" y="1003"/>
              <a:ext cx="504" cy="492"/>
            </a:xfrm>
            <a:prstGeom prst="roundRect">
              <a:avLst>
                <a:gd name="adj" fmla="val 14727"/>
              </a:avLst>
            </a:prstGeom>
            <a:gradFill rotWithShape="1">
              <a:gsLst>
                <a:gs pos="0">
                  <a:srgbClr val="D3D3D3"/>
                </a:gs>
                <a:gs pos="100000">
                  <a:srgbClr val="D1D1D1"/>
                </a:gs>
              </a:gsLst>
              <a:lin ang="5400000" scaled="1"/>
            </a:gradFill>
            <a:ln w="9525" algn="ctr">
              <a:noFill/>
              <a:round/>
              <a:headEnd/>
              <a:tailEnd/>
            </a:ln>
            <a:effectLst/>
          </p:spPr>
          <p:txBody>
            <a:bodyPr anchor="ctr">
              <a:spAutoFit/>
            </a:bodyPr>
            <a:lstStyle/>
            <a:p>
              <a:endParaRPr lang="en-US"/>
            </a:p>
          </p:txBody>
        </p:sp>
        <p:sp>
          <p:nvSpPr>
            <p:cNvPr id="7" name="AutoShape 90"/>
            <p:cNvSpPr>
              <a:spLocks noChangeArrowheads="1"/>
            </p:cNvSpPr>
            <p:nvPr/>
          </p:nvSpPr>
          <p:spPr bwMode="ltGray">
            <a:xfrm>
              <a:off x="310" y="1004"/>
              <a:ext cx="528" cy="486"/>
            </a:xfrm>
            <a:prstGeom prst="roundRect">
              <a:avLst>
                <a:gd name="adj" fmla="val 14727"/>
              </a:avLst>
            </a:prstGeom>
            <a:solidFill>
              <a:schemeClr val="accent1"/>
            </a:solidFill>
            <a:ln w="9525" algn="ctr">
              <a:noFill/>
              <a:round/>
              <a:headEnd/>
              <a:tailEnd/>
            </a:ln>
            <a:effectLst/>
          </p:spPr>
          <p:txBody>
            <a:bodyPr anchor="ctr">
              <a:spAutoFit/>
            </a:bodyPr>
            <a:lstStyle/>
            <a:p>
              <a:endParaRPr lang="en-US"/>
            </a:p>
          </p:txBody>
        </p:sp>
        <p:sp>
          <p:nvSpPr>
            <p:cNvPr id="8" name="Rectangle 91"/>
            <p:cNvSpPr>
              <a:spLocks noChangeArrowheads="1"/>
            </p:cNvSpPr>
            <p:nvPr/>
          </p:nvSpPr>
          <p:spPr bwMode="ltGray">
            <a:xfrm>
              <a:off x="772" y="1003"/>
              <a:ext cx="3979" cy="492"/>
            </a:xfrm>
            <a:prstGeom prst="rect">
              <a:avLst/>
            </a:prstGeom>
            <a:gradFill rotWithShape="1">
              <a:gsLst>
                <a:gs pos="0">
                  <a:srgbClr val="D3D3D3"/>
                </a:gs>
                <a:gs pos="100000">
                  <a:srgbClr val="D1D1D1"/>
                </a:gs>
              </a:gsLst>
              <a:lin ang="5400000" scaled="1"/>
            </a:gradFill>
            <a:ln w="9525" algn="ctr">
              <a:noFill/>
              <a:miter lim="800000"/>
              <a:headEnd/>
              <a:tailEnd/>
            </a:ln>
            <a:effectLst/>
          </p:spPr>
          <p:txBody>
            <a:bodyPr anchor="ctr">
              <a:spAutoFit/>
            </a:bodyPr>
            <a:lstStyle/>
            <a:p>
              <a:endParaRPr lang="en-US"/>
            </a:p>
          </p:txBody>
        </p:sp>
        <p:sp>
          <p:nvSpPr>
            <p:cNvPr id="9" name="AutoShape 95"/>
            <p:cNvSpPr>
              <a:spLocks noChangeArrowheads="1"/>
            </p:cNvSpPr>
            <p:nvPr/>
          </p:nvSpPr>
          <p:spPr bwMode="auto">
            <a:xfrm>
              <a:off x="309" y="1002"/>
              <a:ext cx="4798" cy="492"/>
            </a:xfrm>
            <a:prstGeom prst="roundRect">
              <a:avLst>
                <a:gd name="adj" fmla="val 15245"/>
              </a:avLst>
            </a:prstGeom>
            <a:noFill/>
            <a:ln w="12700" algn="ctr">
              <a:solidFill>
                <a:schemeClr val="bg1"/>
              </a:solidFill>
              <a:round/>
              <a:headEnd/>
              <a:tailEnd/>
            </a:ln>
            <a:effectLst/>
          </p:spPr>
          <p:txBody>
            <a:bodyPr wrap="none" anchor="ctr"/>
            <a:lstStyle/>
            <a:p>
              <a:endParaRPr lang="en-US"/>
            </a:p>
          </p:txBody>
        </p:sp>
        <p:sp>
          <p:nvSpPr>
            <p:cNvPr id="10" name="Rectangle 130"/>
            <p:cNvSpPr>
              <a:spLocks noChangeArrowheads="1"/>
            </p:cNvSpPr>
            <p:nvPr/>
          </p:nvSpPr>
          <p:spPr bwMode="gray">
            <a:xfrm>
              <a:off x="437" y="1022"/>
              <a:ext cx="335" cy="269"/>
            </a:xfrm>
            <a:prstGeom prst="rect">
              <a:avLst/>
            </a:prstGeom>
            <a:gradFill rotWithShape="1">
              <a:gsLst>
                <a:gs pos="0">
                  <a:schemeClr val="accent1">
                    <a:gamma/>
                    <a:tint val="63922"/>
                    <a:invGamma/>
                  </a:schemeClr>
                </a:gs>
                <a:gs pos="100000">
                  <a:schemeClr val="accent1"/>
                </a:gs>
              </a:gsLst>
              <a:lin ang="5400000" scaled="1"/>
            </a:gradFill>
            <a:ln w="9525" algn="ctr">
              <a:noFill/>
              <a:miter lim="800000"/>
              <a:headEnd/>
              <a:tailEnd/>
            </a:ln>
            <a:effectLst/>
          </p:spPr>
          <p:txBody>
            <a:bodyPr anchor="ctr">
              <a:spAutoFit/>
            </a:bodyPr>
            <a:lstStyle/>
            <a:p>
              <a:endParaRPr lang="en-US"/>
            </a:p>
          </p:txBody>
        </p:sp>
        <p:sp>
          <p:nvSpPr>
            <p:cNvPr id="11" name="AutoShape 131"/>
            <p:cNvSpPr>
              <a:spLocks noChangeArrowheads="1"/>
            </p:cNvSpPr>
            <p:nvPr/>
          </p:nvSpPr>
          <p:spPr bwMode="ltGray">
            <a:xfrm>
              <a:off x="4730" y="1022"/>
              <a:ext cx="357" cy="285"/>
            </a:xfrm>
            <a:prstGeom prst="roundRect">
              <a:avLst>
                <a:gd name="adj" fmla="val 22106"/>
              </a:avLst>
            </a:prstGeom>
            <a:gradFill rotWithShape="1">
              <a:gsLst>
                <a:gs pos="0">
                  <a:srgbClr val="D3D3D3">
                    <a:gamma/>
                    <a:tint val="53725"/>
                    <a:invGamma/>
                  </a:srgbClr>
                </a:gs>
                <a:gs pos="100000">
                  <a:srgbClr val="D3D3D3"/>
                </a:gs>
              </a:gsLst>
              <a:lin ang="5400000" scaled="1"/>
            </a:gradFill>
            <a:ln w="9525" algn="ctr">
              <a:noFill/>
              <a:round/>
              <a:headEnd/>
              <a:tailEnd/>
            </a:ln>
            <a:effectLst/>
          </p:spPr>
          <p:txBody>
            <a:bodyPr anchor="ctr">
              <a:spAutoFit/>
            </a:bodyPr>
            <a:lstStyle/>
            <a:p>
              <a:endParaRPr lang="en-US"/>
            </a:p>
          </p:txBody>
        </p:sp>
        <p:sp>
          <p:nvSpPr>
            <p:cNvPr id="12" name="Rectangle 132"/>
            <p:cNvSpPr>
              <a:spLocks noChangeArrowheads="1"/>
            </p:cNvSpPr>
            <p:nvPr/>
          </p:nvSpPr>
          <p:spPr bwMode="ltGray">
            <a:xfrm>
              <a:off x="772" y="1022"/>
              <a:ext cx="4128" cy="285"/>
            </a:xfrm>
            <a:prstGeom prst="rect">
              <a:avLst/>
            </a:prstGeom>
            <a:gradFill rotWithShape="1">
              <a:gsLst>
                <a:gs pos="0">
                  <a:srgbClr val="D3D3D3">
                    <a:gamma/>
                    <a:tint val="53725"/>
                    <a:invGamma/>
                  </a:srgbClr>
                </a:gs>
                <a:gs pos="100000">
                  <a:srgbClr val="D3D3D3"/>
                </a:gs>
              </a:gsLst>
              <a:lin ang="5400000" scaled="1"/>
            </a:gradFill>
            <a:ln w="9525" algn="ctr">
              <a:noFill/>
              <a:miter lim="800000"/>
              <a:headEnd/>
              <a:tailEnd/>
            </a:ln>
            <a:effectLst/>
          </p:spPr>
          <p:txBody>
            <a:bodyPr anchor="ctr">
              <a:spAutoFit/>
            </a:bodyPr>
            <a:lstStyle/>
            <a:p>
              <a:endParaRPr lang="en-US"/>
            </a:p>
          </p:txBody>
        </p:sp>
        <p:sp>
          <p:nvSpPr>
            <p:cNvPr id="13" name="Rectangle 94"/>
            <p:cNvSpPr>
              <a:spLocks noChangeArrowheads="1"/>
            </p:cNvSpPr>
            <p:nvPr/>
          </p:nvSpPr>
          <p:spPr bwMode="auto">
            <a:xfrm>
              <a:off x="862" y="1063"/>
              <a:ext cx="4106" cy="384"/>
            </a:xfrm>
            <a:prstGeom prst="rect">
              <a:avLst/>
            </a:prstGeom>
            <a:noFill/>
            <a:ln w="9525" algn="ctr">
              <a:noFill/>
              <a:miter lim="800000"/>
              <a:headEnd/>
              <a:tailEnd/>
            </a:ln>
            <a:effectLst/>
          </p:spPr>
          <p:txBody>
            <a:bodyPr anchor="ctr"/>
            <a:lstStyle/>
            <a:p>
              <a:pPr>
                <a:lnSpc>
                  <a:spcPct val="85000"/>
                </a:lnSpc>
                <a:spcBef>
                  <a:spcPct val="0"/>
                </a:spcBef>
                <a:spcAft>
                  <a:spcPct val="0"/>
                </a:spcAft>
              </a:pPr>
              <a:r>
                <a:rPr lang="zh-CN" altLang="en-US" sz="2000" dirty="0" smtClean="0"/>
                <a:t>提出家用无线基站网络中稳健性和能量消耗的权衡理论，从而设计出分布式的稳健功率控制算法；</a:t>
              </a:r>
              <a:endParaRPr lang="en-US" sz="2000" dirty="0">
                <a:ea typeface="MS PGothic" pitchFamily="34" charset="-128"/>
              </a:endParaRPr>
            </a:p>
          </p:txBody>
        </p:sp>
        <p:sp>
          <p:nvSpPr>
            <p:cNvPr id="14" name="AutoShape 202"/>
            <p:cNvSpPr>
              <a:spLocks noChangeArrowheads="1"/>
            </p:cNvSpPr>
            <p:nvPr/>
          </p:nvSpPr>
          <p:spPr bwMode="gray">
            <a:xfrm>
              <a:off x="329" y="1022"/>
              <a:ext cx="357" cy="285"/>
            </a:xfrm>
            <a:prstGeom prst="roundRect">
              <a:avLst>
                <a:gd name="adj" fmla="val 22106"/>
              </a:avLst>
            </a:prstGeom>
            <a:gradFill rotWithShape="1">
              <a:gsLst>
                <a:gs pos="0">
                  <a:schemeClr val="accent1">
                    <a:gamma/>
                    <a:tint val="63922"/>
                    <a:invGamma/>
                  </a:schemeClr>
                </a:gs>
                <a:gs pos="100000">
                  <a:schemeClr val="accent1"/>
                </a:gs>
              </a:gsLst>
              <a:lin ang="5400000" scaled="1"/>
            </a:gradFill>
            <a:ln w="9525" algn="ctr">
              <a:noFill/>
              <a:round/>
              <a:headEnd/>
              <a:tailEnd/>
            </a:ln>
            <a:effectLst/>
          </p:spPr>
          <p:txBody>
            <a:bodyPr anchor="ctr">
              <a:spAutoFit/>
            </a:bodyPr>
            <a:lstStyle/>
            <a:p>
              <a:endParaRPr lang="en-US"/>
            </a:p>
          </p:txBody>
        </p:sp>
        <p:sp>
          <p:nvSpPr>
            <p:cNvPr id="15" name="Rectangle 93"/>
            <p:cNvSpPr>
              <a:spLocks noChangeArrowheads="1"/>
            </p:cNvSpPr>
            <p:nvPr/>
          </p:nvSpPr>
          <p:spPr bwMode="auto">
            <a:xfrm>
              <a:off x="428" y="1127"/>
              <a:ext cx="214" cy="242"/>
            </a:xfrm>
            <a:prstGeom prst="rect">
              <a:avLst/>
            </a:prstGeom>
            <a:noFill/>
            <a:ln w="9525" algn="ctr">
              <a:noFill/>
              <a:miter lim="800000"/>
              <a:headEnd/>
              <a:tailEnd/>
            </a:ln>
            <a:effectLst/>
          </p:spPr>
          <p:txBody>
            <a:bodyPr wrap="none" anchor="ctr">
              <a:spAutoFit/>
            </a:bodyPr>
            <a:lstStyle/>
            <a:p>
              <a:pPr>
                <a:lnSpc>
                  <a:spcPts val="2300"/>
                </a:lnSpc>
                <a:spcBef>
                  <a:spcPts val="500"/>
                </a:spcBef>
                <a:spcAft>
                  <a:spcPts val="400"/>
                </a:spcAft>
                <a:buClr>
                  <a:srgbClr val="3641AD"/>
                </a:buClr>
                <a:buSzTx/>
                <a:buFont typeface="Times" pitchFamily="48" charset="0"/>
                <a:buNone/>
              </a:pPr>
              <a:r>
                <a:rPr lang="en-US" sz="2200">
                  <a:solidFill>
                    <a:schemeClr val="bg1"/>
                  </a:solidFill>
                  <a:ea typeface="MS PGothic" pitchFamily="34" charset="-128"/>
                </a:rPr>
                <a:t>1</a:t>
              </a:r>
            </a:p>
          </p:txBody>
        </p:sp>
      </p:grpSp>
      <p:grpSp>
        <p:nvGrpSpPr>
          <p:cNvPr id="16" name="Group 260"/>
          <p:cNvGrpSpPr>
            <a:grpSpLocks/>
          </p:cNvGrpSpPr>
          <p:nvPr/>
        </p:nvGrpSpPr>
        <p:grpSpPr bwMode="auto">
          <a:xfrm>
            <a:off x="612775" y="4779962"/>
            <a:ext cx="7616825" cy="782638"/>
            <a:chOff x="309" y="3192"/>
            <a:chExt cx="4798" cy="493"/>
          </a:xfrm>
        </p:grpSpPr>
        <p:sp>
          <p:nvSpPr>
            <p:cNvPr id="17" name="AutoShape 216"/>
            <p:cNvSpPr>
              <a:spLocks noChangeArrowheads="1"/>
            </p:cNvSpPr>
            <p:nvPr/>
          </p:nvSpPr>
          <p:spPr bwMode="ltGray">
            <a:xfrm>
              <a:off x="4602" y="3193"/>
              <a:ext cx="504" cy="492"/>
            </a:xfrm>
            <a:prstGeom prst="roundRect">
              <a:avLst>
                <a:gd name="adj" fmla="val 14727"/>
              </a:avLst>
            </a:prstGeom>
            <a:gradFill rotWithShape="1">
              <a:gsLst>
                <a:gs pos="0">
                  <a:srgbClr val="D3D3D3"/>
                </a:gs>
                <a:gs pos="100000">
                  <a:srgbClr val="D1D1D1"/>
                </a:gs>
              </a:gsLst>
              <a:lin ang="5400000" scaled="1"/>
            </a:gradFill>
            <a:ln w="9525" algn="ctr">
              <a:noFill/>
              <a:round/>
              <a:headEnd/>
              <a:tailEnd/>
            </a:ln>
            <a:effectLst/>
          </p:spPr>
          <p:txBody>
            <a:bodyPr anchor="ctr">
              <a:spAutoFit/>
            </a:bodyPr>
            <a:lstStyle/>
            <a:p>
              <a:endParaRPr lang="en-US"/>
            </a:p>
          </p:txBody>
        </p:sp>
        <p:sp>
          <p:nvSpPr>
            <p:cNvPr id="18" name="AutoShape 217"/>
            <p:cNvSpPr>
              <a:spLocks noChangeArrowheads="1"/>
            </p:cNvSpPr>
            <p:nvPr/>
          </p:nvSpPr>
          <p:spPr bwMode="ltGray">
            <a:xfrm>
              <a:off x="310" y="3194"/>
              <a:ext cx="528" cy="486"/>
            </a:xfrm>
            <a:prstGeom prst="roundRect">
              <a:avLst>
                <a:gd name="adj" fmla="val 14727"/>
              </a:avLst>
            </a:prstGeom>
            <a:solidFill>
              <a:schemeClr val="accent1"/>
            </a:solidFill>
            <a:ln w="9525" algn="ctr">
              <a:noFill/>
              <a:round/>
              <a:headEnd/>
              <a:tailEnd/>
            </a:ln>
            <a:effectLst/>
          </p:spPr>
          <p:txBody>
            <a:bodyPr anchor="ctr">
              <a:spAutoFit/>
            </a:bodyPr>
            <a:lstStyle/>
            <a:p>
              <a:endParaRPr lang="en-US"/>
            </a:p>
          </p:txBody>
        </p:sp>
        <p:sp>
          <p:nvSpPr>
            <p:cNvPr id="19" name="Rectangle 218"/>
            <p:cNvSpPr>
              <a:spLocks noChangeArrowheads="1"/>
            </p:cNvSpPr>
            <p:nvPr/>
          </p:nvSpPr>
          <p:spPr bwMode="ltGray">
            <a:xfrm>
              <a:off x="772" y="3193"/>
              <a:ext cx="3979" cy="492"/>
            </a:xfrm>
            <a:prstGeom prst="rect">
              <a:avLst/>
            </a:prstGeom>
            <a:gradFill rotWithShape="1">
              <a:gsLst>
                <a:gs pos="0">
                  <a:srgbClr val="D3D3D3"/>
                </a:gs>
                <a:gs pos="100000">
                  <a:srgbClr val="D1D1D1"/>
                </a:gs>
              </a:gsLst>
              <a:lin ang="5400000" scaled="1"/>
            </a:gradFill>
            <a:ln w="9525" algn="ctr">
              <a:noFill/>
              <a:miter lim="800000"/>
              <a:headEnd/>
              <a:tailEnd/>
            </a:ln>
            <a:effectLst/>
          </p:spPr>
          <p:txBody>
            <a:bodyPr anchor="ctr">
              <a:spAutoFit/>
            </a:bodyPr>
            <a:lstStyle/>
            <a:p>
              <a:endParaRPr lang="en-US"/>
            </a:p>
          </p:txBody>
        </p:sp>
        <p:sp>
          <p:nvSpPr>
            <p:cNvPr id="20" name="AutoShape 219"/>
            <p:cNvSpPr>
              <a:spLocks noChangeArrowheads="1"/>
            </p:cNvSpPr>
            <p:nvPr/>
          </p:nvSpPr>
          <p:spPr bwMode="auto">
            <a:xfrm>
              <a:off x="309" y="3192"/>
              <a:ext cx="4798" cy="492"/>
            </a:xfrm>
            <a:prstGeom prst="roundRect">
              <a:avLst>
                <a:gd name="adj" fmla="val 15245"/>
              </a:avLst>
            </a:prstGeom>
            <a:noFill/>
            <a:ln w="12700" algn="ctr">
              <a:solidFill>
                <a:schemeClr val="bg1"/>
              </a:solidFill>
              <a:round/>
              <a:headEnd/>
              <a:tailEnd/>
            </a:ln>
            <a:effectLst/>
          </p:spPr>
          <p:txBody>
            <a:bodyPr wrap="none" anchor="ctr"/>
            <a:lstStyle/>
            <a:p>
              <a:endParaRPr lang="en-US"/>
            </a:p>
          </p:txBody>
        </p:sp>
        <p:sp>
          <p:nvSpPr>
            <p:cNvPr id="21" name="Rectangle 220"/>
            <p:cNvSpPr>
              <a:spLocks noChangeArrowheads="1"/>
            </p:cNvSpPr>
            <p:nvPr/>
          </p:nvSpPr>
          <p:spPr bwMode="gray">
            <a:xfrm>
              <a:off x="437" y="3212"/>
              <a:ext cx="335" cy="269"/>
            </a:xfrm>
            <a:prstGeom prst="rect">
              <a:avLst/>
            </a:prstGeom>
            <a:gradFill rotWithShape="1">
              <a:gsLst>
                <a:gs pos="0">
                  <a:schemeClr val="accent1">
                    <a:gamma/>
                    <a:tint val="63922"/>
                    <a:invGamma/>
                  </a:schemeClr>
                </a:gs>
                <a:gs pos="100000">
                  <a:schemeClr val="accent1"/>
                </a:gs>
              </a:gsLst>
              <a:lin ang="5400000" scaled="1"/>
            </a:gradFill>
            <a:ln w="9525" algn="ctr">
              <a:noFill/>
              <a:miter lim="800000"/>
              <a:headEnd/>
              <a:tailEnd/>
            </a:ln>
            <a:effectLst/>
          </p:spPr>
          <p:txBody>
            <a:bodyPr anchor="ctr">
              <a:spAutoFit/>
            </a:bodyPr>
            <a:lstStyle/>
            <a:p>
              <a:endParaRPr lang="en-US"/>
            </a:p>
          </p:txBody>
        </p:sp>
        <p:sp>
          <p:nvSpPr>
            <p:cNvPr id="22" name="AutoShape 221"/>
            <p:cNvSpPr>
              <a:spLocks noChangeArrowheads="1"/>
            </p:cNvSpPr>
            <p:nvPr/>
          </p:nvSpPr>
          <p:spPr bwMode="ltGray">
            <a:xfrm>
              <a:off x="4730" y="3212"/>
              <a:ext cx="357" cy="285"/>
            </a:xfrm>
            <a:prstGeom prst="roundRect">
              <a:avLst>
                <a:gd name="adj" fmla="val 22106"/>
              </a:avLst>
            </a:prstGeom>
            <a:gradFill rotWithShape="1">
              <a:gsLst>
                <a:gs pos="0">
                  <a:srgbClr val="D3D3D3">
                    <a:gamma/>
                    <a:tint val="53725"/>
                    <a:invGamma/>
                  </a:srgbClr>
                </a:gs>
                <a:gs pos="100000">
                  <a:srgbClr val="D3D3D3"/>
                </a:gs>
              </a:gsLst>
              <a:lin ang="5400000" scaled="1"/>
            </a:gradFill>
            <a:ln w="9525" algn="ctr">
              <a:noFill/>
              <a:round/>
              <a:headEnd/>
              <a:tailEnd/>
            </a:ln>
            <a:effectLst/>
          </p:spPr>
          <p:txBody>
            <a:bodyPr anchor="ctr">
              <a:spAutoFit/>
            </a:bodyPr>
            <a:lstStyle/>
            <a:p>
              <a:endParaRPr lang="en-US"/>
            </a:p>
          </p:txBody>
        </p:sp>
        <p:sp>
          <p:nvSpPr>
            <p:cNvPr id="23" name="Rectangle 222"/>
            <p:cNvSpPr>
              <a:spLocks noChangeArrowheads="1"/>
            </p:cNvSpPr>
            <p:nvPr/>
          </p:nvSpPr>
          <p:spPr bwMode="ltGray">
            <a:xfrm>
              <a:off x="772" y="3212"/>
              <a:ext cx="4128" cy="285"/>
            </a:xfrm>
            <a:prstGeom prst="rect">
              <a:avLst/>
            </a:prstGeom>
            <a:gradFill rotWithShape="1">
              <a:gsLst>
                <a:gs pos="0">
                  <a:srgbClr val="D3D3D3">
                    <a:gamma/>
                    <a:tint val="53725"/>
                    <a:invGamma/>
                  </a:srgbClr>
                </a:gs>
                <a:gs pos="100000">
                  <a:srgbClr val="D3D3D3"/>
                </a:gs>
              </a:gsLst>
              <a:lin ang="5400000" scaled="1"/>
            </a:gradFill>
            <a:ln w="9525" algn="ctr">
              <a:noFill/>
              <a:miter lim="800000"/>
              <a:headEnd/>
              <a:tailEnd/>
            </a:ln>
            <a:effectLst/>
          </p:spPr>
          <p:txBody>
            <a:bodyPr anchor="ctr">
              <a:spAutoFit/>
            </a:bodyPr>
            <a:lstStyle/>
            <a:p>
              <a:endParaRPr lang="en-US"/>
            </a:p>
          </p:txBody>
        </p:sp>
        <p:sp>
          <p:nvSpPr>
            <p:cNvPr id="24" name="Rectangle 223"/>
            <p:cNvSpPr>
              <a:spLocks noChangeArrowheads="1"/>
            </p:cNvSpPr>
            <p:nvPr/>
          </p:nvSpPr>
          <p:spPr bwMode="auto">
            <a:xfrm>
              <a:off x="862" y="3253"/>
              <a:ext cx="4106" cy="384"/>
            </a:xfrm>
            <a:prstGeom prst="rect">
              <a:avLst/>
            </a:prstGeom>
            <a:noFill/>
            <a:ln w="9525" algn="ctr">
              <a:noFill/>
              <a:miter lim="800000"/>
              <a:headEnd/>
              <a:tailEnd/>
            </a:ln>
            <a:effectLst/>
          </p:spPr>
          <p:txBody>
            <a:bodyPr anchor="ctr"/>
            <a:lstStyle/>
            <a:p>
              <a:pPr>
                <a:lnSpc>
                  <a:spcPct val="85000"/>
                </a:lnSpc>
                <a:spcBef>
                  <a:spcPct val="0"/>
                </a:spcBef>
                <a:spcAft>
                  <a:spcPct val="0"/>
                </a:spcAft>
              </a:pPr>
              <a:r>
                <a:rPr lang="zh-CN" altLang="en-US" sz="2000" dirty="0" smtClean="0"/>
                <a:t>发表高水平学术论文 </a:t>
              </a:r>
              <a:r>
                <a:rPr lang="en-US" altLang="zh-CN" sz="2000" dirty="0" smtClean="0"/>
                <a:t>(</a:t>
              </a:r>
              <a:r>
                <a:rPr lang="en-US" altLang="zh-CN" sz="2000" dirty="0" smtClean="0">
                  <a:latin typeface="Times New Roman" pitchFamily="18" charset="0"/>
                  <a:cs typeface="Times New Roman" pitchFamily="18" charset="0"/>
                </a:rPr>
                <a:t>SCI</a:t>
              </a:r>
              <a:r>
                <a:rPr lang="zh-CN" altLang="en-US" sz="2000" dirty="0" smtClean="0"/>
                <a:t>源刊</a:t>
              </a:r>
              <a:r>
                <a:rPr lang="en-US" altLang="zh-CN" sz="2000" dirty="0" smtClean="0"/>
                <a:t>) 5</a:t>
              </a:r>
              <a:r>
                <a:rPr lang="zh-CN" altLang="en-US" sz="2000" dirty="0" smtClean="0"/>
                <a:t>篇以上；</a:t>
              </a:r>
              <a:endParaRPr lang="en-US" sz="2000" dirty="0">
                <a:ea typeface="MS PGothic" pitchFamily="34" charset="-128"/>
              </a:endParaRPr>
            </a:p>
          </p:txBody>
        </p:sp>
        <p:sp>
          <p:nvSpPr>
            <p:cNvPr id="25" name="AutoShape 224"/>
            <p:cNvSpPr>
              <a:spLocks noChangeArrowheads="1"/>
            </p:cNvSpPr>
            <p:nvPr/>
          </p:nvSpPr>
          <p:spPr bwMode="gray">
            <a:xfrm>
              <a:off x="329" y="3212"/>
              <a:ext cx="357" cy="285"/>
            </a:xfrm>
            <a:prstGeom prst="roundRect">
              <a:avLst>
                <a:gd name="adj" fmla="val 22106"/>
              </a:avLst>
            </a:prstGeom>
            <a:gradFill rotWithShape="1">
              <a:gsLst>
                <a:gs pos="0">
                  <a:schemeClr val="accent1">
                    <a:gamma/>
                    <a:tint val="63922"/>
                    <a:invGamma/>
                  </a:schemeClr>
                </a:gs>
                <a:gs pos="100000">
                  <a:schemeClr val="accent1"/>
                </a:gs>
              </a:gsLst>
              <a:lin ang="5400000" scaled="1"/>
            </a:gradFill>
            <a:ln w="9525" algn="ctr">
              <a:noFill/>
              <a:round/>
              <a:headEnd/>
              <a:tailEnd/>
            </a:ln>
            <a:effectLst/>
          </p:spPr>
          <p:txBody>
            <a:bodyPr anchor="ctr">
              <a:spAutoFit/>
            </a:bodyPr>
            <a:lstStyle/>
            <a:p>
              <a:endParaRPr lang="en-US"/>
            </a:p>
          </p:txBody>
        </p:sp>
        <p:sp>
          <p:nvSpPr>
            <p:cNvPr id="26" name="Rectangle 225"/>
            <p:cNvSpPr>
              <a:spLocks noChangeArrowheads="1"/>
            </p:cNvSpPr>
            <p:nvPr/>
          </p:nvSpPr>
          <p:spPr bwMode="auto">
            <a:xfrm>
              <a:off x="428" y="3317"/>
              <a:ext cx="214" cy="242"/>
            </a:xfrm>
            <a:prstGeom prst="rect">
              <a:avLst/>
            </a:prstGeom>
            <a:noFill/>
            <a:ln w="9525" algn="ctr">
              <a:noFill/>
              <a:miter lim="800000"/>
              <a:headEnd/>
              <a:tailEnd/>
            </a:ln>
            <a:effectLst/>
          </p:spPr>
          <p:txBody>
            <a:bodyPr wrap="none" anchor="ctr">
              <a:spAutoFit/>
            </a:bodyPr>
            <a:lstStyle/>
            <a:p>
              <a:pPr>
                <a:lnSpc>
                  <a:spcPts val="2300"/>
                </a:lnSpc>
                <a:spcBef>
                  <a:spcPts val="500"/>
                </a:spcBef>
                <a:spcAft>
                  <a:spcPts val="400"/>
                </a:spcAft>
                <a:buClr>
                  <a:srgbClr val="3641AD"/>
                </a:buClr>
                <a:buSzTx/>
                <a:buFont typeface="Times" pitchFamily="48" charset="0"/>
                <a:buNone/>
              </a:pPr>
              <a:r>
                <a:rPr lang="en-US" sz="2200">
                  <a:solidFill>
                    <a:schemeClr val="bg1"/>
                  </a:solidFill>
                  <a:ea typeface="MS PGothic" pitchFamily="34" charset="-128"/>
                </a:rPr>
                <a:t>5</a:t>
              </a:r>
            </a:p>
          </p:txBody>
        </p:sp>
      </p:grpSp>
      <p:grpSp>
        <p:nvGrpSpPr>
          <p:cNvPr id="27" name="Group 261"/>
          <p:cNvGrpSpPr>
            <a:grpSpLocks/>
          </p:cNvGrpSpPr>
          <p:nvPr/>
        </p:nvGrpSpPr>
        <p:grpSpPr bwMode="auto">
          <a:xfrm>
            <a:off x="612775" y="3910012"/>
            <a:ext cx="7616825" cy="782638"/>
            <a:chOff x="309" y="2644"/>
            <a:chExt cx="4798" cy="493"/>
          </a:xfrm>
        </p:grpSpPr>
        <p:sp>
          <p:nvSpPr>
            <p:cNvPr id="28" name="AutoShape 227"/>
            <p:cNvSpPr>
              <a:spLocks noChangeArrowheads="1"/>
            </p:cNvSpPr>
            <p:nvPr/>
          </p:nvSpPr>
          <p:spPr bwMode="ltGray">
            <a:xfrm>
              <a:off x="4602" y="2645"/>
              <a:ext cx="504" cy="492"/>
            </a:xfrm>
            <a:prstGeom prst="roundRect">
              <a:avLst>
                <a:gd name="adj" fmla="val 14727"/>
              </a:avLst>
            </a:prstGeom>
            <a:gradFill rotWithShape="1">
              <a:gsLst>
                <a:gs pos="0">
                  <a:srgbClr val="D3D3D3"/>
                </a:gs>
                <a:gs pos="100000">
                  <a:srgbClr val="D1D1D1"/>
                </a:gs>
              </a:gsLst>
              <a:lin ang="5400000" scaled="1"/>
            </a:gradFill>
            <a:ln w="9525" algn="ctr">
              <a:noFill/>
              <a:round/>
              <a:headEnd/>
              <a:tailEnd/>
            </a:ln>
            <a:effectLst/>
          </p:spPr>
          <p:txBody>
            <a:bodyPr anchor="ctr">
              <a:spAutoFit/>
            </a:bodyPr>
            <a:lstStyle/>
            <a:p>
              <a:endParaRPr lang="en-US"/>
            </a:p>
          </p:txBody>
        </p:sp>
        <p:sp>
          <p:nvSpPr>
            <p:cNvPr id="29" name="AutoShape 228"/>
            <p:cNvSpPr>
              <a:spLocks noChangeArrowheads="1"/>
            </p:cNvSpPr>
            <p:nvPr/>
          </p:nvSpPr>
          <p:spPr bwMode="ltGray">
            <a:xfrm>
              <a:off x="310" y="2646"/>
              <a:ext cx="528" cy="486"/>
            </a:xfrm>
            <a:prstGeom prst="roundRect">
              <a:avLst>
                <a:gd name="adj" fmla="val 14727"/>
              </a:avLst>
            </a:prstGeom>
            <a:solidFill>
              <a:schemeClr val="accent1"/>
            </a:solidFill>
            <a:ln w="9525" algn="ctr">
              <a:noFill/>
              <a:round/>
              <a:headEnd/>
              <a:tailEnd/>
            </a:ln>
            <a:effectLst/>
          </p:spPr>
          <p:txBody>
            <a:bodyPr anchor="ctr">
              <a:spAutoFit/>
            </a:bodyPr>
            <a:lstStyle/>
            <a:p>
              <a:endParaRPr lang="en-US"/>
            </a:p>
          </p:txBody>
        </p:sp>
        <p:sp>
          <p:nvSpPr>
            <p:cNvPr id="30" name="Rectangle 229"/>
            <p:cNvSpPr>
              <a:spLocks noChangeArrowheads="1"/>
            </p:cNvSpPr>
            <p:nvPr/>
          </p:nvSpPr>
          <p:spPr bwMode="ltGray">
            <a:xfrm>
              <a:off x="772" y="2645"/>
              <a:ext cx="3979" cy="492"/>
            </a:xfrm>
            <a:prstGeom prst="rect">
              <a:avLst/>
            </a:prstGeom>
            <a:gradFill rotWithShape="1">
              <a:gsLst>
                <a:gs pos="0">
                  <a:srgbClr val="D3D3D3"/>
                </a:gs>
                <a:gs pos="100000">
                  <a:srgbClr val="D1D1D1"/>
                </a:gs>
              </a:gsLst>
              <a:lin ang="5400000" scaled="1"/>
            </a:gradFill>
            <a:ln w="9525" algn="ctr">
              <a:noFill/>
              <a:miter lim="800000"/>
              <a:headEnd/>
              <a:tailEnd/>
            </a:ln>
            <a:effectLst/>
          </p:spPr>
          <p:txBody>
            <a:bodyPr anchor="ctr">
              <a:spAutoFit/>
            </a:bodyPr>
            <a:lstStyle/>
            <a:p>
              <a:endParaRPr lang="en-US"/>
            </a:p>
          </p:txBody>
        </p:sp>
        <p:sp>
          <p:nvSpPr>
            <p:cNvPr id="31" name="AutoShape 230"/>
            <p:cNvSpPr>
              <a:spLocks noChangeArrowheads="1"/>
            </p:cNvSpPr>
            <p:nvPr/>
          </p:nvSpPr>
          <p:spPr bwMode="auto">
            <a:xfrm>
              <a:off x="309" y="2644"/>
              <a:ext cx="4798" cy="492"/>
            </a:xfrm>
            <a:prstGeom prst="roundRect">
              <a:avLst>
                <a:gd name="adj" fmla="val 15245"/>
              </a:avLst>
            </a:prstGeom>
            <a:noFill/>
            <a:ln w="12700" algn="ctr">
              <a:solidFill>
                <a:schemeClr val="bg1"/>
              </a:solidFill>
              <a:round/>
              <a:headEnd/>
              <a:tailEnd/>
            </a:ln>
            <a:effectLst/>
          </p:spPr>
          <p:txBody>
            <a:bodyPr wrap="none" anchor="ctr"/>
            <a:lstStyle/>
            <a:p>
              <a:endParaRPr lang="en-US"/>
            </a:p>
          </p:txBody>
        </p:sp>
        <p:sp>
          <p:nvSpPr>
            <p:cNvPr id="32" name="Rectangle 231"/>
            <p:cNvSpPr>
              <a:spLocks noChangeArrowheads="1"/>
            </p:cNvSpPr>
            <p:nvPr/>
          </p:nvSpPr>
          <p:spPr bwMode="gray">
            <a:xfrm>
              <a:off x="437" y="2664"/>
              <a:ext cx="335" cy="269"/>
            </a:xfrm>
            <a:prstGeom prst="rect">
              <a:avLst/>
            </a:prstGeom>
            <a:gradFill rotWithShape="1">
              <a:gsLst>
                <a:gs pos="0">
                  <a:schemeClr val="accent1">
                    <a:gamma/>
                    <a:tint val="63922"/>
                    <a:invGamma/>
                  </a:schemeClr>
                </a:gs>
                <a:gs pos="100000">
                  <a:schemeClr val="accent1"/>
                </a:gs>
              </a:gsLst>
              <a:lin ang="5400000" scaled="1"/>
            </a:gradFill>
            <a:ln w="9525" algn="ctr">
              <a:noFill/>
              <a:miter lim="800000"/>
              <a:headEnd/>
              <a:tailEnd/>
            </a:ln>
            <a:effectLst/>
          </p:spPr>
          <p:txBody>
            <a:bodyPr anchor="ctr">
              <a:spAutoFit/>
            </a:bodyPr>
            <a:lstStyle/>
            <a:p>
              <a:endParaRPr lang="en-US"/>
            </a:p>
          </p:txBody>
        </p:sp>
        <p:sp>
          <p:nvSpPr>
            <p:cNvPr id="33" name="AutoShape 232"/>
            <p:cNvSpPr>
              <a:spLocks noChangeArrowheads="1"/>
            </p:cNvSpPr>
            <p:nvPr/>
          </p:nvSpPr>
          <p:spPr bwMode="ltGray">
            <a:xfrm>
              <a:off x="4730" y="2664"/>
              <a:ext cx="357" cy="285"/>
            </a:xfrm>
            <a:prstGeom prst="roundRect">
              <a:avLst>
                <a:gd name="adj" fmla="val 22106"/>
              </a:avLst>
            </a:prstGeom>
            <a:gradFill rotWithShape="1">
              <a:gsLst>
                <a:gs pos="0">
                  <a:srgbClr val="D3D3D3">
                    <a:gamma/>
                    <a:tint val="53725"/>
                    <a:invGamma/>
                  </a:srgbClr>
                </a:gs>
                <a:gs pos="100000">
                  <a:srgbClr val="D3D3D3"/>
                </a:gs>
              </a:gsLst>
              <a:lin ang="5400000" scaled="1"/>
            </a:gradFill>
            <a:ln w="9525" algn="ctr">
              <a:noFill/>
              <a:round/>
              <a:headEnd/>
              <a:tailEnd/>
            </a:ln>
            <a:effectLst/>
          </p:spPr>
          <p:txBody>
            <a:bodyPr anchor="ctr">
              <a:spAutoFit/>
            </a:bodyPr>
            <a:lstStyle/>
            <a:p>
              <a:endParaRPr lang="en-US"/>
            </a:p>
          </p:txBody>
        </p:sp>
        <p:sp>
          <p:nvSpPr>
            <p:cNvPr id="34" name="Rectangle 233"/>
            <p:cNvSpPr>
              <a:spLocks noChangeArrowheads="1"/>
            </p:cNvSpPr>
            <p:nvPr/>
          </p:nvSpPr>
          <p:spPr bwMode="ltGray">
            <a:xfrm>
              <a:off x="772" y="2664"/>
              <a:ext cx="4128" cy="285"/>
            </a:xfrm>
            <a:prstGeom prst="rect">
              <a:avLst/>
            </a:prstGeom>
            <a:gradFill rotWithShape="1">
              <a:gsLst>
                <a:gs pos="0">
                  <a:srgbClr val="D3D3D3">
                    <a:gamma/>
                    <a:tint val="53725"/>
                    <a:invGamma/>
                  </a:srgbClr>
                </a:gs>
                <a:gs pos="100000">
                  <a:srgbClr val="D3D3D3"/>
                </a:gs>
              </a:gsLst>
              <a:lin ang="5400000" scaled="1"/>
            </a:gradFill>
            <a:ln w="9525" algn="ctr">
              <a:noFill/>
              <a:miter lim="800000"/>
              <a:headEnd/>
              <a:tailEnd/>
            </a:ln>
            <a:effectLst/>
          </p:spPr>
          <p:txBody>
            <a:bodyPr anchor="ctr">
              <a:spAutoFit/>
            </a:bodyPr>
            <a:lstStyle/>
            <a:p>
              <a:endParaRPr lang="en-US"/>
            </a:p>
          </p:txBody>
        </p:sp>
        <p:sp>
          <p:nvSpPr>
            <p:cNvPr id="35" name="Rectangle 234"/>
            <p:cNvSpPr>
              <a:spLocks noChangeArrowheads="1"/>
            </p:cNvSpPr>
            <p:nvPr/>
          </p:nvSpPr>
          <p:spPr bwMode="auto">
            <a:xfrm>
              <a:off x="862" y="2705"/>
              <a:ext cx="4106" cy="384"/>
            </a:xfrm>
            <a:prstGeom prst="rect">
              <a:avLst/>
            </a:prstGeom>
            <a:noFill/>
            <a:ln w="9525" algn="ctr">
              <a:noFill/>
              <a:miter lim="800000"/>
              <a:headEnd/>
              <a:tailEnd/>
            </a:ln>
            <a:effectLst/>
          </p:spPr>
          <p:txBody>
            <a:bodyPr anchor="ctr"/>
            <a:lstStyle/>
            <a:p>
              <a:pPr>
                <a:lnSpc>
                  <a:spcPct val="85000"/>
                </a:lnSpc>
                <a:spcBef>
                  <a:spcPct val="0"/>
                </a:spcBef>
                <a:spcAft>
                  <a:spcPct val="0"/>
                </a:spcAft>
              </a:pPr>
              <a:r>
                <a:rPr lang="zh-CN" altLang="en-US" sz="2000" dirty="0" smtClean="0"/>
                <a:t>申请国内国际专利 </a:t>
              </a:r>
              <a:r>
                <a:rPr lang="en-US" altLang="zh-CN" sz="2000" dirty="0" smtClean="0"/>
                <a:t>2</a:t>
              </a:r>
              <a:r>
                <a:rPr lang="zh-CN" altLang="en-US" sz="2000" dirty="0" smtClean="0"/>
                <a:t>～</a:t>
              </a:r>
              <a:r>
                <a:rPr lang="en-US" altLang="zh-CN" sz="2000" dirty="0" smtClean="0"/>
                <a:t>3</a:t>
              </a:r>
              <a:r>
                <a:rPr lang="zh-CN" altLang="en-US" sz="2000" dirty="0" smtClean="0"/>
                <a:t>项；</a:t>
              </a:r>
              <a:endParaRPr lang="en-US" sz="2000" dirty="0">
                <a:ea typeface="MS PGothic" pitchFamily="34" charset="-128"/>
              </a:endParaRPr>
            </a:p>
          </p:txBody>
        </p:sp>
        <p:sp>
          <p:nvSpPr>
            <p:cNvPr id="36" name="AutoShape 235"/>
            <p:cNvSpPr>
              <a:spLocks noChangeArrowheads="1"/>
            </p:cNvSpPr>
            <p:nvPr/>
          </p:nvSpPr>
          <p:spPr bwMode="gray">
            <a:xfrm>
              <a:off x="329" y="2664"/>
              <a:ext cx="357" cy="285"/>
            </a:xfrm>
            <a:prstGeom prst="roundRect">
              <a:avLst>
                <a:gd name="adj" fmla="val 22106"/>
              </a:avLst>
            </a:prstGeom>
            <a:gradFill rotWithShape="1">
              <a:gsLst>
                <a:gs pos="0">
                  <a:schemeClr val="accent1">
                    <a:gamma/>
                    <a:tint val="63922"/>
                    <a:invGamma/>
                  </a:schemeClr>
                </a:gs>
                <a:gs pos="100000">
                  <a:schemeClr val="accent1"/>
                </a:gs>
              </a:gsLst>
              <a:lin ang="5400000" scaled="1"/>
            </a:gradFill>
            <a:ln w="9525" algn="ctr">
              <a:noFill/>
              <a:round/>
              <a:headEnd/>
              <a:tailEnd/>
            </a:ln>
            <a:effectLst/>
          </p:spPr>
          <p:txBody>
            <a:bodyPr anchor="ctr">
              <a:spAutoFit/>
            </a:bodyPr>
            <a:lstStyle/>
            <a:p>
              <a:endParaRPr lang="en-US"/>
            </a:p>
          </p:txBody>
        </p:sp>
        <p:sp>
          <p:nvSpPr>
            <p:cNvPr id="37" name="Rectangle 236"/>
            <p:cNvSpPr>
              <a:spLocks noChangeArrowheads="1"/>
            </p:cNvSpPr>
            <p:nvPr/>
          </p:nvSpPr>
          <p:spPr bwMode="auto">
            <a:xfrm>
              <a:off x="428" y="2769"/>
              <a:ext cx="214" cy="242"/>
            </a:xfrm>
            <a:prstGeom prst="rect">
              <a:avLst/>
            </a:prstGeom>
            <a:noFill/>
            <a:ln w="9525" algn="ctr">
              <a:noFill/>
              <a:miter lim="800000"/>
              <a:headEnd/>
              <a:tailEnd/>
            </a:ln>
            <a:effectLst/>
          </p:spPr>
          <p:txBody>
            <a:bodyPr wrap="none" anchor="ctr">
              <a:spAutoFit/>
            </a:bodyPr>
            <a:lstStyle/>
            <a:p>
              <a:pPr>
                <a:lnSpc>
                  <a:spcPts val="2300"/>
                </a:lnSpc>
                <a:spcBef>
                  <a:spcPts val="500"/>
                </a:spcBef>
                <a:spcAft>
                  <a:spcPts val="400"/>
                </a:spcAft>
                <a:buClr>
                  <a:srgbClr val="3641AD"/>
                </a:buClr>
                <a:buSzTx/>
                <a:buFont typeface="Times" pitchFamily="48" charset="0"/>
                <a:buNone/>
              </a:pPr>
              <a:r>
                <a:rPr lang="en-US" sz="2200">
                  <a:solidFill>
                    <a:schemeClr val="bg1"/>
                  </a:solidFill>
                  <a:ea typeface="MS PGothic" pitchFamily="34" charset="-128"/>
                </a:rPr>
                <a:t>4</a:t>
              </a:r>
            </a:p>
          </p:txBody>
        </p:sp>
      </p:grpSp>
      <p:grpSp>
        <p:nvGrpSpPr>
          <p:cNvPr id="38" name="Group 262"/>
          <p:cNvGrpSpPr>
            <a:grpSpLocks/>
          </p:cNvGrpSpPr>
          <p:nvPr/>
        </p:nvGrpSpPr>
        <p:grpSpPr bwMode="auto">
          <a:xfrm>
            <a:off x="612775" y="3041650"/>
            <a:ext cx="7616825" cy="782637"/>
            <a:chOff x="309" y="2097"/>
            <a:chExt cx="4798" cy="493"/>
          </a:xfrm>
        </p:grpSpPr>
        <p:sp>
          <p:nvSpPr>
            <p:cNvPr id="39" name="AutoShape 238"/>
            <p:cNvSpPr>
              <a:spLocks noChangeArrowheads="1"/>
            </p:cNvSpPr>
            <p:nvPr/>
          </p:nvSpPr>
          <p:spPr bwMode="ltGray">
            <a:xfrm>
              <a:off x="4602" y="2098"/>
              <a:ext cx="504" cy="492"/>
            </a:xfrm>
            <a:prstGeom prst="roundRect">
              <a:avLst>
                <a:gd name="adj" fmla="val 14727"/>
              </a:avLst>
            </a:prstGeom>
            <a:gradFill rotWithShape="1">
              <a:gsLst>
                <a:gs pos="0">
                  <a:srgbClr val="D3D3D3"/>
                </a:gs>
                <a:gs pos="100000">
                  <a:srgbClr val="D1D1D1"/>
                </a:gs>
              </a:gsLst>
              <a:lin ang="5400000" scaled="1"/>
            </a:gradFill>
            <a:ln w="9525" algn="ctr">
              <a:noFill/>
              <a:round/>
              <a:headEnd/>
              <a:tailEnd/>
            </a:ln>
            <a:effectLst/>
          </p:spPr>
          <p:txBody>
            <a:bodyPr anchor="ctr">
              <a:spAutoFit/>
            </a:bodyPr>
            <a:lstStyle/>
            <a:p>
              <a:endParaRPr lang="en-US"/>
            </a:p>
          </p:txBody>
        </p:sp>
        <p:sp>
          <p:nvSpPr>
            <p:cNvPr id="40" name="AutoShape 239"/>
            <p:cNvSpPr>
              <a:spLocks noChangeArrowheads="1"/>
            </p:cNvSpPr>
            <p:nvPr/>
          </p:nvSpPr>
          <p:spPr bwMode="ltGray">
            <a:xfrm>
              <a:off x="310" y="2099"/>
              <a:ext cx="528" cy="486"/>
            </a:xfrm>
            <a:prstGeom prst="roundRect">
              <a:avLst>
                <a:gd name="adj" fmla="val 14727"/>
              </a:avLst>
            </a:prstGeom>
            <a:solidFill>
              <a:schemeClr val="accent1"/>
            </a:solidFill>
            <a:ln w="9525" algn="ctr">
              <a:noFill/>
              <a:round/>
              <a:headEnd/>
              <a:tailEnd/>
            </a:ln>
            <a:effectLst/>
          </p:spPr>
          <p:txBody>
            <a:bodyPr anchor="ctr">
              <a:spAutoFit/>
            </a:bodyPr>
            <a:lstStyle/>
            <a:p>
              <a:endParaRPr lang="en-US"/>
            </a:p>
          </p:txBody>
        </p:sp>
        <p:sp>
          <p:nvSpPr>
            <p:cNvPr id="41" name="Rectangle 240"/>
            <p:cNvSpPr>
              <a:spLocks noChangeArrowheads="1"/>
            </p:cNvSpPr>
            <p:nvPr/>
          </p:nvSpPr>
          <p:spPr bwMode="ltGray">
            <a:xfrm>
              <a:off x="772" y="2098"/>
              <a:ext cx="3979" cy="492"/>
            </a:xfrm>
            <a:prstGeom prst="rect">
              <a:avLst/>
            </a:prstGeom>
            <a:gradFill rotWithShape="1">
              <a:gsLst>
                <a:gs pos="0">
                  <a:srgbClr val="D3D3D3"/>
                </a:gs>
                <a:gs pos="100000">
                  <a:srgbClr val="D1D1D1"/>
                </a:gs>
              </a:gsLst>
              <a:lin ang="5400000" scaled="1"/>
            </a:gradFill>
            <a:ln w="9525" algn="ctr">
              <a:noFill/>
              <a:miter lim="800000"/>
              <a:headEnd/>
              <a:tailEnd/>
            </a:ln>
            <a:effectLst/>
          </p:spPr>
          <p:txBody>
            <a:bodyPr anchor="ctr">
              <a:spAutoFit/>
            </a:bodyPr>
            <a:lstStyle/>
            <a:p>
              <a:endParaRPr lang="en-US"/>
            </a:p>
          </p:txBody>
        </p:sp>
        <p:sp>
          <p:nvSpPr>
            <p:cNvPr id="42" name="AutoShape 241"/>
            <p:cNvSpPr>
              <a:spLocks noChangeArrowheads="1"/>
            </p:cNvSpPr>
            <p:nvPr/>
          </p:nvSpPr>
          <p:spPr bwMode="auto">
            <a:xfrm>
              <a:off x="309" y="2097"/>
              <a:ext cx="4798" cy="492"/>
            </a:xfrm>
            <a:prstGeom prst="roundRect">
              <a:avLst>
                <a:gd name="adj" fmla="val 15245"/>
              </a:avLst>
            </a:prstGeom>
            <a:noFill/>
            <a:ln w="12700" algn="ctr">
              <a:solidFill>
                <a:schemeClr val="bg1"/>
              </a:solidFill>
              <a:round/>
              <a:headEnd/>
              <a:tailEnd/>
            </a:ln>
            <a:effectLst/>
          </p:spPr>
          <p:txBody>
            <a:bodyPr wrap="none" anchor="ctr"/>
            <a:lstStyle/>
            <a:p>
              <a:endParaRPr lang="en-US"/>
            </a:p>
          </p:txBody>
        </p:sp>
        <p:sp>
          <p:nvSpPr>
            <p:cNvPr id="43" name="Rectangle 242"/>
            <p:cNvSpPr>
              <a:spLocks noChangeArrowheads="1"/>
            </p:cNvSpPr>
            <p:nvPr/>
          </p:nvSpPr>
          <p:spPr bwMode="gray">
            <a:xfrm>
              <a:off x="437" y="2117"/>
              <a:ext cx="335" cy="269"/>
            </a:xfrm>
            <a:prstGeom prst="rect">
              <a:avLst/>
            </a:prstGeom>
            <a:gradFill rotWithShape="1">
              <a:gsLst>
                <a:gs pos="0">
                  <a:schemeClr val="accent1">
                    <a:gamma/>
                    <a:tint val="63922"/>
                    <a:invGamma/>
                  </a:schemeClr>
                </a:gs>
                <a:gs pos="100000">
                  <a:schemeClr val="accent1"/>
                </a:gs>
              </a:gsLst>
              <a:lin ang="5400000" scaled="1"/>
            </a:gradFill>
            <a:ln w="9525" algn="ctr">
              <a:noFill/>
              <a:miter lim="800000"/>
              <a:headEnd/>
              <a:tailEnd/>
            </a:ln>
            <a:effectLst/>
          </p:spPr>
          <p:txBody>
            <a:bodyPr anchor="ctr">
              <a:spAutoFit/>
            </a:bodyPr>
            <a:lstStyle/>
            <a:p>
              <a:endParaRPr lang="en-US"/>
            </a:p>
          </p:txBody>
        </p:sp>
        <p:sp>
          <p:nvSpPr>
            <p:cNvPr id="44" name="AutoShape 243"/>
            <p:cNvSpPr>
              <a:spLocks noChangeArrowheads="1"/>
            </p:cNvSpPr>
            <p:nvPr/>
          </p:nvSpPr>
          <p:spPr bwMode="ltGray">
            <a:xfrm>
              <a:off x="4730" y="2117"/>
              <a:ext cx="357" cy="285"/>
            </a:xfrm>
            <a:prstGeom prst="roundRect">
              <a:avLst>
                <a:gd name="adj" fmla="val 22106"/>
              </a:avLst>
            </a:prstGeom>
            <a:gradFill rotWithShape="1">
              <a:gsLst>
                <a:gs pos="0">
                  <a:srgbClr val="D3D3D3">
                    <a:gamma/>
                    <a:tint val="53725"/>
                    <a:invGamma/>
                  </a:srgbClr>
                </a:gs>
                <a:gs pos="100000">
                  <a:srgbClr val="D3D3D3"/>
                </a:gs>
              </a:gsLst>
              <a:lin ang="5400000" scaled="1"/>
            </a:gradFill>
            <a:ln w="9525" algn="ctr">
              <a:noFill/>
              <a:round/>
              <a:headEnd/>
              <a:tailEnd/>
            </a:ln>
            <a:effectLst/>
          </p:spPr>
          <p:txBody>
            <a:bodyPr anchor="ctr">
              <a:spAutoFit/>
            </a:bodyPr>
            <a:lstStyle/>
            <a:p>
              <a:endParaRPr lang="en-US"/>
            </a:p>
          </p:txBody>
        </p:sp>
        <p:sp>
          <p:nvSpPr>
            <p:cNvPr id="45" name="Rectangle 244"/>
            <p:cNvSpPr>
              <a:spLocks noChangeArrowheads="1"/>
            </p:cNvSpPr>
            <p:nvPr/>
          </p:nvSpPr>
          <p:spPr bwMode="ltGray">
            <a:xfrm>
              <a:off x="772" y="2117"/>
              <a:ext cx="4128" cy="285"/>
            </a:xfrm>
            <a:prstGeom prst="rect">
              <a:avLst/>
            </a:prstGeom>
            <a:gradFill rotWithShape="1">
              <a:gsLst>
                <a:gs pos="0">
                  <a:srgbClr val="D3D3D3">
                    <a:gamma/>
                    <a:tint val="53725"/>
                    <a:invGamma/>
                  </a:srgbClr>
                </a:gs>
                <a:gs pos="100000">
                  <a:srgbClr val="D3D3D3"/>
                </a:gs>
              </a:gsLst>
              <a:lin ang="5400000" scaled="1"/>
            </a:gradFill>
            <a:ln w="9525" algn="ctr">
              <a:noFill/>
              <a:miter lim="800000"/>
              <a:headEnd/>
              <a:tailEnd/>
            </a:ln>
            <a:effectLst/>
          </p:spPr>
          <p:txBody>
            <a:bodyPr anchor="ctr">
              <a:spAutoFit/>
            </a:bodyPr>
            <a:lstStyle/>
            <a:p>
              <a:endParaRPr lang="en-US"/>
            </a:p>
          </p:txBody>
        </p:sp>
        <p:sp>
          <p:nvSpPr>
            <p:cNvPr id="46" name="Rectangle 245"/>
            <p:cNvSpPr>
              <a:spLocks noChangeArrowheads="1"/>
            </p:cNvSpPr>
            <p:nvPr/>
          </p:nvSpPr>
          <p:spPr bwMode="auto">
            <a:xfrm>
              <a:off x="862" y="2158"/>
              <a:ext cx="4106" cy="384"/>
            </a:xfrm>
            <a:prstGeom prst="rect">
              <a:avLst/>
            </a:prstGeom>
            <a:noFill/>
            <a:ln w="9525" algn="ctr">
              <a:noFill/>
              <a:miter lim="800000"/>
              <a:headEnd/>
              <a:tailEnd/>
            </a:ln>
            <a:effectLst/>
          </p:spPr>
          <p:txBody>
            <a:bodyPr anchor="ctr"/>
            <a:lstStyle/>
            <a:p>
              <a:pPr>
                <a:lnSpc>
                  <a:spcPct val="85000"/>
                </a:lnSpc>
                <a:spcBef>
                  <a:spcPct val="0"/>
                </a:spcBef>
                <a:spcAft>
                  <a:spcPct val="0"/>
                </a:spcAft>
              </a:pPr>
              <a:r>
                <a:rPr lang="zh-CN" altLang="en-US" sz="2000" dirty="0" smtClean="0"/>
                <a:t>提出有效结合家用无线基站网络和宽带接入网络空时资源分配的策略并开发相关的仿真系统；</a:t>
              </a:r>
              <a:endParaRPr lang="en-US" sz="2000" dirty="0">
                <a:ea typeface="MS PGothic" pitchFamily="34" charset="-128"/>
              </a:endParaRPr>
            </a:p>
          </p:txBody>
        </p:sp>
        <p:sp>
          <p:nvSpPr>
            <p:cNvPr id="47" name="AutoShape 246"/>
            <p:cNvSpPr>
              <a:spLocks noChangeArrowheads="1"/>
            </p:cNvSpPr>
            <p:nvPr/>
          </p:nvSpPr>
          <p:spPr bwMode="gray">
            <a:xfrm>
              <a:off x="329" y="2117"/>
              <a:ext cx="357" cy="285"/>
            </a:xfrm>
            <a:prstGeom prst="roundRect">
              <a:avLst>
                <a:gd name="adj" fmla="val 22106"/>
              </a:avLst>
            </a:prstGeom>
            <a:gradFill rotWithShape="1">
              <a:gsLst>
                <a:gs pos="0">
                  <a:schemeClr val="accent1">
                    <a:gamma/>
                    <a:tint val="63922"/>
                    <a:invGamma/>
                  </a:schemeClr>
                </a:gs>
                <a:gs pos="100000">
                  <a:schemeClr val="accent1"/>
                </a:gs>
              </a:gsLst>
              <a:lin ang="5400000" scaled="1"/>
            </a:gradFill>
            <a:ln w="9525" algn="ctr">
              <a:noFill/>
              <a:round/>
              <a:headEnd/>
              <a:tailEnd/>
            </a:ln>
            <a:effectLst/>
          </p:spPr>
          <p:txBody>
            <a:bodyPr anchor="ctr">
              <a:spAutoFit/>
            </a:bodyPr>
            <a:lstStyle/>
            <a:p>
              <a:endParaRPr lang="en-US"/>
            </a:p>
          </p:txBody>
        </p:sp>
        <p:sp>
          <p:nvSpPr>
            <p:cNvPr id="48" name="Rectangle 247"/>
            <p:cNvSpPr>
              <a:spLocks noChangeArrowheads="1"/>
            </p:cNvSpPr>
            <p:nvPr/>
          </p:nvSpPr>
          <p:spPr bwMode="auto">
            <a:xfrm>
              <a:off x="428" y="2222"/>
              <a:ext cx="214" cy="242"/>
            </a:xfrm>
            <a:prstGeom prst="rect">
              <a:avLst/>
            </a:prstGeom>
            <a:noFill/>
            <a:ln w="9525" algn="ctr">
              <a:noFill/>
              <a:miter lim="800000"/>
              <a:headEnd/>
              <a:tailEnd/>
            </a:ln>
            <a:effectLst/>
          </p:spPr>
          <p:txBody>
            <a:bodyPr wrap="none" anchor="ctr">
              <a:spAutoFit/>
            </a:bodyPr>
            <a:lstStyle/>
            <a:p>
              <a:pPr>
                <a:lnSpc>
                  <a:spcPts val="2300"/>
                </a:lnSpc>
                <a:spcBef>
                  <a:spcPts val="500"/>
                </a:spcBef>
                <a:spcAft>
                  <a:spcPts val="400"/>
                </a:spcAft>
                <a:buClr>
                  <a:srgbClr val="3641AD"/>
                </a:buClr>
                <a:buSzTx/>
                <a:buFont typeface="Times" pitchFamily="48" charset="0"/>
                <a:buNone/>
              </a:pPr>
              <a:r>
                <a:rPr lang="en-US" sz="2200">
                  <a:solidFill>
                    <a:schemeClr val="bg1"/>
                  </a:solidFill>
                  <a:ea typeface="MS PGothic" pitchFamily="34" charset="-128"/>
                </a:rPr>
                <a:t>3</a:t>
              </a:r>
            </a:p>
          </p:txBody>
        </p:sp>
      </p:grpSp>
      <p:grpSp>
        <p:nvGrpSpPr>
          <p:cNvPr id="49" name="Group 263"/>
          <p:cNvGrpSpPr>
            <a:grpSpLocks/>
          </p:cNvGrpSpPr>
          <p:nvPr/>
        </p:nvGrpSpPr>
        <p:grpSpPr bwMode="auto">
          <a:xfrm>
            <a:off x="612775" y="2171700"/>
            <a:ext cx="7616825" cy="782637"/>
            <a:chOff x="309" y="1549"/>
            <a:chExt cx="4798" cy="493"/>
          </a:xfrm>
        </p:grpSpPr>
        <p:sp>
          <p:nvSpPr>
            <p:cNvPr id="50" name="AutoShape 249"/>
            <p:cNvSpPr>
              <a:spLocks noChangeArrowheads="1"/>
            </p:cNvSpPr>
            <p:nvPr/>
          </p:nvSpPr>
          <p:spPr bwMode="ltGray">
            <a:xfrm>
              <a:off x="4602" y="1550"/>
              <a:ext cx="504" cy="492"/>
            </a:xfrm>
            <a:prstGeom prst="roundRect">
              <a:avLst>
                <a:gd name="adj" fmla="val 14727"/>
              </a:avLst>
            </a:prstGeom>
            <a:gradFill rotWithShape="1">
              <a:gsLst>
                <a:gs pos="0">
                  <a:srgbClr val="D3D3D3"/>
                </a:gs>
                <a:gs pos="100000">
                  <a:srgbClr val="D1D1D1"/>
                </a:gs>
              </a:gsLst>
              <a:lin ang="5400000" scaled="1"/>
            </a:gradFill>
            <a:ln w="9525" algn="ctr">
              <a:noFill/>
              <a:round/>
              <a:headEnd/>
              <a:tailEnd/>
            </a:ln>
            <a:effectLst/>
          </p:spPr>
          <p:txBody>
            <a:bodyPr anchor="ctr">
              <a:spAutoFit/>
            </a:bodyPr>
            <a:lstStyle/>
            <a:p>
              <a:endParaRPr lang="en-US"/>
            </a:p>
          </p:txBody>
        </p:sp>
        <p:sp>
          <p:nvSpPr>
            <p:cNvPr id="51" name="AutoShape 250"/>
            <p:cNvSpPr>
              <a:spLocks noChangeArrowheads="1"/>
            </p:cNvSpPr>
            <p:nvPr/>
          </p:nvSpPr>
          <p:spPr bwMode="ltGray">
            <a:xfrm>
              <a:off x="310" y="1551"/>
              <a:ext cx="528" cy="486"/>
            </a:xfrm>
            <a:prstGeom prst="roundRect">
              <a:avLst>
                <a:gd name="adj" fmla="val 14727"/>
              </a:avLst>
            </a:prstGeom>
            <a:solidFill>
              <a:schemeClr val="accent1"/>
            </a:solidFill>
            <a:ln w="9525" algn="ctr">
              <a:noFill/>
              <a:round/>
              <a:headEnd/>
              <a:tailEnd/>
            </a:ln>
            <a:effectLst/>
          </p:spPr>
          <p:txBody>
            <a:bodyPr anchor="ctr">
              <a:spAutoFit/>
            </a:bodyPr>
            <a:lstStyle/>
            <a:p>
              <a:endParaRPr lang="en-US"/>
            </a:p>
          </p:txBody>
        </p:sp>
        <p:sp>
          <p:nvSpPr>
            <p:cNvPr id="52" name="Rectangle 251"/>
            <p:cNvSpPr>
              <a:spLocks noChangeArrowheads="1"/>
            </p:cNvSpPr>
            <p:nvPr/>
          </p:nvSpPr>
          <p:spPr bwMode="ltGray">
            <a:xfrm>
              <a:off x="772" y="1550"/>
              <a:ext cx="3979" cy="492"/>
            </a:xfrm>
            <a:prstGeom prst="rect">
              <a:avLst/>
            </a:prstGeom>
            <a:gradFill rotWithShape="1">
              <a:gsLst>
                <a:gs pos="0">
                  <a:srgbClr val="D3D3D3"/>
                </a:gs>
                <a:gs pos="100000">
                  <a:srgbClr val="D1D1D1"/>
                </a:gs>
              </a:gsLst>
              <a:lin ang="5400000" scaled="1"/>
            </a:gradFill>
            <a:ln w="9525" algn="ctr">
              <a:noFill/>
              <a:miter lim="800000"/>
              <a:headEnd/>
              <a:tailEnd/>
            </a:ln>
            <a:effectLst/>
          </p:spPr>
          <p:txBody>
            <a:bodyPr anchor="ctr">
              <a:spAutoFit/>
            </a:bodyPr>
            <a:lstStyle/>
            <a:p>
              <a:endParaRPr lang="en-US"/>
            </a:p>
          </p:txBody>
        </p:sp>
        <p:sp>
          <p:nvSpPr>
            <p:cNvPr id="53" name="AutoShape 252"/>
            <p:cNvSpPr>
              <a:spLocks noChangeArrowheads="1"/>
            </p:cNvSpPr>
            <p:nvPr/>
          </p:nvSpPr>
          <p:spPr bwMode="auto">
            <a:xfrm>
              <a:off x="309" y="1549"/>
              <a:ext cx="4798" cy="492"/>
            </a:xfrm>
            <a:prstGeom prst="roundRect">
              <a:avLst>
                <a:gd name="adj" fmla="val 15245"/>
              </a:avLst>
            </a:prstGeom>
            <a:noFill/>
            <a:ln w="12700" algn="ctr">
              <a:solidFill>
                <a:schemeClr val="bg1"/>
              </a:solidFill>
              <a:round/>
              <a:headEnd/>
              <a:tailEnd/>
            </a:ln>
            <a:effectLst/>
          </p:spPr>
          <p:txBody>
            <a:bodyPr wrap="none" anchor="ctr"/>
            <a:lstStyle/>
            <a:p>
              <a:endParaRPr lang="en-US"/>
            </a:p>
          </p:txBody>
        </p:sp>
        <p:sp>
          <p:nvSpPr>
            <p:cNvPr id="54" name="Rectangle 253"/>
            <p:cNvSpPr>
              <a:spLocks noChangeArrowheads="1"/>
            </p:cNvSpPr>
            <p:nvPr/>
          </p:nvSpPr>
          <p:spPr bwMode="gray">
            <a:xfrm>
              <a:off x="437" y="1569"/>
              <a:ext cx="335" cy="269"/>
            </a:xfrm>
            <a:prstGeom prst="rect">
              <a:avLst/>
            </a:prstGeom>
            <a:gradFill rotWithShape="1">
              <a:gsLst>
                <a:gs pos="0">
                  <a:schemeClr val="accent1">
                    <a:gamma/>
                    <a:tint val="63922"/>
                    <a:invGamma/>
                  </a:schemeClr>
                </a:gs>
                <a:gs pos="100000">
                  <a:schemeClr val="accent1"/>
                </a:gs>
              </a:gsLst>
              <a:lin ang="5400000" scaled="1"/>
            </a:gradFill>
            <a:ln w="9525" algn="ctr">
              <a:noFill/>
              <a:miter lim="800000"/>
              <a:headEnd/>
              <a:tailEnd/>
            </a:ln>
            <a:effectLst/>
          </p:spPr>
          <p:txBody>
            <a:bodyPr anchor="ctr">
              <a:spAutoFit/>
            </a:bodyPr>
            <a:lstStyle/>
            <a:p>
              <a:endParaRPr lang="en-US"/>
            </a:p>
          </p:txBody>
        </p:sp>
        <p:sp>
          <p:nvSpPr>
            <p:cNvPr id="55" name="AutoShape 254"/>
            <p:cNvSpPr>
              <a:spLocks noChangeArrowheads="1"/>
            </p:cNvSpPr>
            <p:nvPr/>
          </p:nvSpPr>
          <p:spPr bwMode="ltGray">
            <a:xfrm>
              <a:off x="4730" y="1569"/>
              <a:ext cx="357" cy="285"/>
            </a:xfrm>
            <a:prstGeom prst="roundRect">
              <a:avLst>
                <a:gd name="adj" fmla="val 22106"/>
              </a:avLst>
            </a:prstGeom>
            <a:gradFill rotWithShape="1">
              <a:gsLst>
                <a:gs pos="0">
                  <a:srgbClr val="D3D3D3">
                    <a:gamma/>
                    <a:tint val="53725"/>
                    <a:invGamma/>
                  </a:srgbClr>
                </a:gs>
                <a:gs pos="100000">
                  <a:srgbClr val="D3D3D3"/>
                </a:gs>
              </a:gsLst>
              <a:lin ang="5400000" scaled="1"/>
            </a:gradFill>
            <a:ln w="9525" algn="ctr">
              <a:noFill/>
              <a:round/>
              <a:headEnd/>
              <a:tailEnd/>
            </a:ln>
            <a:effectLst/>
          </p:spPr>
          <p:txBody>
            <a:bodyPr anchor="ctr">
              <a:spAutoFit/>
            </a:bodyPr>
            <a:lstStyle/>
            <a:p>
              <a:endParaRPr lang="en-US"/>
            </a:p>
          </p:txBody>
        </p:sp>
        <p:sp>
          <p:nvSpPr>
            <p:cNvPr id="56" name="Rectangle 255"/>
            <p:cNvSpPr>
              <a:spLocks noChangeArrowheads="1"/>
            </p:cNvSpPr>
            <p:nvPr/>
          </p:nvSpPr>
          <p:spPr bwMode="ltGray">
            <a:xfrm>
              <a:off x="772" y="1569"/>
              <a:ext cx="4128" cy="285"/>
            </a:xfrm>
            <a:prstGeom prst="rect">
              <a:avLst/>
            </a:prstGeom>
            <a:gradFill rotWithShape="1">
              <a:gsLst>
                <a:gs pos="0">
                  <a:srgbClr val="D3D3D3">
                    <a:gamma/>
                    <a:tint val="53725"/>
                    <a:invGamma/>
                  </a:srgbClr>
                </a:gs>
                <a:gs pos="100000">
                  <a:srgbClr val="D3D3D3"/>
                </a:gs>
              </a:gsLst>
              <a:lin ang="5400000" scaled="1"/>
            </a:gradFill>
            <a:ln w="9525" algn="ctr">
              <a:noFill/>
              <a:miter lim="800000"/>
              <a:headEnd/>
              <a:tailEnd/>
            </a:ln>
            <a:effectLst/>
          </p:spPr>
          <p:txBody>
            <a:bodyPr anchor="ctr">
              <a:spAutoFit/>
            </a:bodyPr>
            <a:lstStyle/>
            <a:p>
              <a:endParaRPr lang="en-US"/>
            </a:p>
          </p:txBody>
        </p:sp>
        <p:sp>
          <p:nvSpPr>
            <p:cNvPr id="57" name="Rectangle 256"/>
            <p:cNvSpPr>
              <a:spLocks noChangeArrowheads="1"/>
            </p:cNvSpPr>
            <p:nvPr/>
          </p:nvSpPr>
          <p:spPr bwMode="auto">
            <a:xfrm>
              <a:off x="862" y="1610"/>
              <a:ext cx="4106" cy="384"/>
            </a:xfrm>
            <a:prstGeom prst="rect">
              <a:avLst/>
            </a:prstGeom>
            <a:noFill/>
            <a:ln w="9525" algn="ctr">
              <a:noFill/>
              <a:miter lim="800000"/>
              <a:headEnd/>
              <a:tailEnd/>
            </a:ln>
            <a:effectLst/>
          </p:spPr>
          <p:txBody>
            <a:bodyPr anchor="ctr"/>
            <a:lstStyle/>
            <a:p>
              <a:pPr>
                <a:lnSpc>
                  <a:spcPct val="85000"/>
                </a:lnSpc>
                <a:spcBef>
                  <a:spcPct val="0"/>
                </a:spcBef>
                <a:spcAft>
                  <a:spcPct val="0"/>
                </a:spcAft>
              </a:pPr>
              <a:r>
                <a:rPr lang="zh-CN" altLang="en-US" sz="2000" dirty="0" smtClean="0"/>
                <a:t>提出能够解决家用无线基站网络中香农吞吐量最大化问题和用户资源分配公平性问题的功率控制算法；</a:t>
              </a:r>
              <a:endParaRPr lang="en-US" sz="2000" dirty="0">
                <a:ea typeface="MS PGothic" pitchFamily="34" charset="-128"/>
              </a:endParaRPr>
            </a:p>
          </p:txBody>
        </p:sp>
        <p:sp>
          <p:nvSpPr>
            <p:cNvPr id="58" name="AutoShape 257"/>
            <p:cNvSpPr>
              <a:spLocks noChangeArrowheads="1"/>
            </p:cNvSpPr>
            <p:nvPr/>
          </p:nvSpPr>
          <p:spPr bwMode="gray">
            <a:xfrm>
              <a:off x="329" y="1569"/>
              <a:ext cx="357" cy="285"/>
            </a:xfrm>
            <a:prstGeom prst="roundRect">
              <a:avLst>
                <a:gd name="adj" fmla="val 22106"/>
              </a:avLst>
            </a:prstGeom>
            <a:gradFill rotWithShape="1">
              <a:gsLst>
                <a:gs pos="0">
                  <a:schemeClr val="accent1">
                    <a:gamma/>
                    <a:tint val="63922"/>
                    <a:invGamma/>
                  </a:schemeClr>
                </a:gs>
                <a:gs pos="100000">
                  <a:schemeClr val="accent1"/>
                </a:gs>
              </a:gsLst>
              <a:lin ang="5400000" scaled="1"/>
            </a:gradFill>
            <a:ln w="9525" algn="ctr">
              <a:noFill/>
              <a:round/>
              <a:headEnd/>
              <a:tailEnd/>
            </a:ln>
            <a:effectLst/>
          </p:spPr>
          <p:txBody>
            <a:bodyPr anchor="ctr">
              <a:spAutoFit/>
            </a:bodyPr>
            <a:lstStyle/>
            <a:p>
              <a:endParaRPr lang="en-US"/>
            </a:p>
          </p:txBody>
        </p:sp>
        <p:sp>
          <p:nvSpPr>
            <p:cNvPr id="59" name="Rectangle 258"/>
            <p:cNvSpPr>
              <a:spLocks noChangeArrowheads="1"/>
            </p:cNvSpPr>
            <p:nvPr/>
          </p:nvSpPr>
          <p:spPr bwMode="auto">
            <a:xfrm>
              <a:off x="428" y="1674"/>
              <a:ext cx="214" cy="242"/>
            </a:xfrm>
            <a:prstGeom prst="rect">
              <a:avLst/>
            </a:prstGeom>
            <a:noFill/>
            <a:ln w="9525" algn="ctr">
              <a:noFill/>
              <a:miter lim="800000"/>
              <a:headEnd/>
              <a:tailEnd/>
            </a:ln>
            <a:effectLst/>
          </p:spPr>
          <p:txBody>
            <a:bodyPr wrap="none" anchor="ctr">
              <a:spAutoFit/>
            </a:bodyPr>
            <a:lstStyle/>
            <a:p>
              <a:pPr>
                <a:lnSpc>
                  <a:spcPts val="2300"/>
                </a:lnSpc>
                <a:spcBef>
                  <a:spcPts val="500"/>
                </a:spcBef>
                <a:spcAft>
                  <a:spcPts val="400"/>
                </a:spcAft>
                <a:buClr>
                  <a:srgbClr val="3641AD"/>
                </a:buClr>
                <a:buSzTx/>
                <a:buFont typeface="Times" pitchFamily="48" charset="0"/>
                <a:buNone/>
              </a:pPr>
              <a:r>
                <a:rPr lang="en-US" sz="2200">
                  <a:solidFill>
                    <a:schemeClr val="bg1"/>
                  </a:solidFill>
                  <a:ea typeface="MS PGothic" pitchFamily="34" charset="-128"/>
                </a:rPr>
                <a:t>2</a:t>
              </a:r>
            </a:p>
          </p:txBody>
        </p:sp>
      </p:grpSp>
      <p:grpSp>
        <p:nvGrpSpPr>
          <p:cNvPr id="60" name="Group 264"/>
          <p:cNvGrpSpPr>
            <a:grpSpLocks/>
          </p:cNvGrpSpPr>
          <p:nvPr/>
        </p:nvGrpSpPr>
        <p:grpSpPr bwMode="auto">
          <a:xfrm>
            <a:off x="609600" y="5638800"/>
            <a:ext cx="7616825" cy="782638"/>
            <a:chOff x="309" y="1002"/>
            <a:chExt cx="4798" cy="493"/>
          </a:xfrm>
        </p:grpSpPr>
        <p:sp>
          <p:nvSpPr>
            <p:cNvPr id="61" name="AutoShape 89"/>
            <p:cNvSpPr>
              <a:spLocks noChangeArrowheads="1"/>
            </p:cNvSpPr>
            <p:nvPr/>
          </p:nvSpPr>
          <p:spPr bwMode="ltGray">
            <a:xfrm>
              <a:off x="4602" y="1003"/>
              <a:ext cx="504" cy="492"/>
            </a:xfrm>
            <a:prstGeom prst="roundRect">
              <a:avLst>
                <a:gd name="adj" fmla="val 14727"/>
              </a:avLst>
            </a:prstGeom>
            <a:gradFill rotWithShape="1">
              <a:gsLst>
                <a:gs pos="0">
                  <a:srgbClr val="D3D3D3"/>
                </a:gs>
                <a:gs pos="100000">
                  <a:srgbClr val="D1D1D1"/>
                </a:gs>
              </a:gsLst>
              <a:lin ang="5400000" scaled="1"/>
            </a:gradFill>
            <a:ln w="9525" algn="ctr">
              <a:noFill/>
              <a:round/>
              <a:headEnd/>
              <a:tailEnd/>
            </a:ln>
            <a:effectLst/>
          </p:spPr>
          <p:txBody>
            <a:bodyPr anchor="ctr">
              <a:spAutoFit/>
            </a:bodyPr>
            <a:lstStyle/>
            <a:p>
              <a:endParaRPr lang="en-US"/>
            </a:p>
          </p:txBody>
        </p:sp>
        <p:sp>
          <p:nvSpPr>
            <p:cNvPr id="62" name="AutoShape 90"/>
            <p:cNvSpPr>
              <a:spLocks noChangeArrowheads="1"/>
            </p:cNvSpPr>
            <p:nvPr/>
          </p:nvSpPr>
          <p:spPr bwMode="ltGray">
            <a:xfrm>
              <a:off x="310" y="1004"/>
              <a:ext cx="528" cy="486"/>
            </a:xfrm>
            <a:prstGeom prst="roundRect">
              <a:avLst>
                <a:gd name="adj" fmla="val 14727"/>
              </a:avLst>
            </a:prstGeom>
            <a:solidFill>
              <a:schemeClr val="accent1"/>
            </a:solidFill>
            <a:ln w="9525" algn="ctr">
              <a:noFill/>
              <a:round/>
              <a:headEnd/>
              <a:tailEnd/>
            </a:ln>
            <a:effectLst/>
          </p:spPr>
          <p:txBody>
            <a:bodyPr anchor="ctr">
              <a:spAutoFit/>
            </a:bodyPr>
            <a:lstStyle/>
            <a:p>
              <a:endParaRPr lang="en-US"/>
            </a:p>
          </p:txBody>
        </p:sp>
        <p:sp>
          <p:nvSpPr>
            <p:cNvPr id="63" name="Rectangle 91"/>
            <p:cNvSpPr>
              <a:spLocks noChangeArrowheads="1"/>
            </p:cNvSpPr>
            <p:nvPr/>
          </p:nvSpPr>
          <p:spPr bwMode="ltGray">
            <a:xfrm>
              <a:off x="772" y="1003"/>
              <a:ext cx="3979" cy="492"/>
            </a:xfrm>
            <a:prstGeom prst="rect">
              <a:avLst/>
            </a:prstGeom>
            <a:gradFill rotWithShape="1">
              <a:gsLst>
                <a:gs pos="0">
                  <a:srgbClr val="D3D3D3"/>
                </a:gs>
                <a:gs pos="100000">
                  <a:srgbClr val="D1D1D1"/>
                </a:gs>
              </a:gsLst>
              <a:lin ang="5400000" scaled="1"/>
            </a:gradFill>
            <a:ln w="9525" algn="ctr">
              <a:noFill/>
              <a:miter lim="800000"/>
              <a:headEnd/>
              <a:tailEnd/>
            </a:ln>
            <a:effectLst/>
          </p:spPr>
          <p:txBody>
            <a:bodyPr anchor="ctr">
              <a:spAutoFit/>
            </a:bodyPr>
            <a:lstStyle/>
            <a:p>
              <a:endParaRPr lang="en-US"/>
            </a:p>
          </p:txBody>
        </p:sp>
        <p:sp>
          <p:nvSpPr>
            <p:cNvPr id="64" name="AutoShape 95"/>
            <p:cNvSpPr>
              <a:spLocks noChangeArrowheads="1"/>
            </p:cNvSpPr>
            <p:nvPr/>
          </p:nvSpPr>
          <p:spPr bwMode="auto">
            <a:xfrm>
              <a:off x="309" y="1002"/>
              <a:ext cx="4798" cy="492"/>
            </a:xfrm>
            <a:prstGeom prst="roundRect">
              <a:avLst>
                <a:gd name="adj" fmla="val 15245"/>
              </a:avLst>
            </a:prstGeom>
            <a:noFill/>
            <a:ln w="12700" algn="ctr">
              <a:solidFill>
                <a:schemeClr val="bg1"/>
              </a:solidFill>
              <a:round/>
              <a:headEnd/>
              <a:tailEnd/>
            </a:ln>
            <a:effectLst/>
          </p:spPr>
          <p:txBody>
            <a:bodyPr wrap="none" anchor="ctr"/>
            <a:lstStyle/>
            <a:p>
              <a:endParaRPr lang="en-US"/>
            </a:p>
          </p:txBody>
        </p:sp>
        <p:sp>
          <p:nvSpPr>
            <p:cNvPr id="65" name="Rectangle 130"/>
            <p:cNvSpPr>
              <a:spLocks noChangeArrowheads="1"/>
            </p:cNvSpPr>
            <p:nvPr/>
          </p:nvSpPr>
          <p:spPr bwMode="gray">
            <a:xfrm>
              <a:off x="437" y="1022"/>
              <a:ext cx="335" cy="269"/>
            </a:xfrm>
            <a:prstGeom prst="rect">
              <a:avLst/>
            </a:prstGeom>
            <a:gradFill rotWithShape="1">
              <a:gsLst>
                <a:gs pos="0">
                  <a:schemeClr val="accent1">
                    <a:gamma/>
                    <a:tint val="63922"/>
                    <a:invGamma/>
                  </a:schemeClr>
                </a:gs>
                <a:gs pos="100000">
                  <a:schemeClr val="accent1"/>
                </a:gs>
              </a:gsLst>
              <a:lin ang="5400000" scaled="1"/>
            </a:gradFill>
            <a:ln w="9525" algn="ctr">
              <a:noFill/>
              <a:miter lim="800000"/>
              <a:headEnd/>
              <a:tailEnd/>
            </a:ln>
            <a:effectLst/>
          </p:spPr>
          <p:txBody>
            <a:bodyPr anchor="ctr">
              <a:spAutoFit/>
            </a:bodyPr>
            <a:lstStyle/>
            <a:p>
              <a:endParaRPr lang="en-US"/>
            </a:p>
          </p:txBody>
        </p:sp>
        <p:sp>
          <p:nvSpPr>
            <p:cNvPr id="66" name="AutoShape 131"/>
            <p:cNvSpPr>
              <a:spLocks noChangeArrowheads="1"/>
            </p:cNvSpPr>
            <p:nvPr/>
          </p:nvSpPr>
          <p:spPr bwMode="ltGray">
            <a:xfrm>
              <a:off x="4730" y="1022"/>
              <a:ext cx="357" cy="285"/>
            </a:xfrm>
            <a:prstGeom prst="roundRect">
              <a:avLst>
                <a:gd name="adj" fmla="val 22106"/>
              </a:avLst>
            </a:prstGeom>
            <a:gradFill rotWithShape="1">
              <a:gsLst>
                <a:gs pos="0">
                  <a:srgbClr val="D3D3D3">
                    <a:gamma/>
                    <a:tint val="53725"/>
                    <a:invGamma/>
                  </a:srgbClr>
                </a:gs>
                <a:gs pos="100000">
                  <a:srgbClr val="D3D3D3"/>
                </a:gs>
              </a:gsLst>
              <a:lin ang="5400000" scaled="1"/>
            </a:gradFill>
            <a:ln w="9525" algn="ctr">
              <a:noFill/>
              <a:round/>
              <a:headEnd/>
              <a:tailEnd/>
            </a:ln>
            <a:effectLst/>
          </p:spPr>
          <p:txBody>
            <a:bodyPr anchor="ctr">
              <a:spAutoFit/>
            </a:bodyPr>
            <a:lstStyle/>
            <a:p>
              <a:endParaRPr lang="en-US"/>
            </a:p>
          </p:txBody>
        </p:sp>
        <p:sp>
          <p:nvSpPr>
            <p:cNvPr id="67" name="Rectangle 132"/>
            <p:cNvSpPr>
              <a:spLocks noChangeArrowheads="1"/>
            </p:cNvSpPr>
            <p:nvPr/>
          </p:nvSpPr>
          <p:spPr bwMode="ltGray">
            <a:xfrm>
              <a:off x="772" y="1022"/>
              <a:ext cx="4128" cy="285"/>
            </a:xfrm>
            <a:prstGeom prst="rect">
              <a:avLst/>
            </a:prstGeom>
            <a:gradFill rotWithShape="1">
              <a:gsLst>
                <a:gs pos="0">
                  <a:srgbClr val="D3D3D3">
                    <a:gamma/>
                    <a:tint val="53725"/>
                    <a:invGamma/>
                  </a:srgbClr>
                </a:gs>
                <a:gs pos="100000">
                  <a:srgbClr val="D3D3D3"/>
                </a:gs>
              </a:gsLst>
              <a:lin ang="5400000" scaled="1"/>
            </a:gradFill>
            <a:ln w="9525" algn="ctr">
              <a:noFill/>
              <a:miter lim="800000"/>
              <a:headEnd/>
              <a:tailEnd/>
            </a:ln>
            <a:effectLst/>
          </p:spPr>
          <p:txBody>
            <a:bodyPr anchor="ctr">
              <a:spAutoFit/>
            </a:bodyPr>
            <a:lstStyle/>
            <a:p>
              <a:endParaRPr lang="en-US"/>
            </a:p>
          </p:txBody>
        </p:sp>
        <p:sp>
          <p:nvSpPr>
            <p:cNvPr id="68" name="Rectangle 94"/>
            <p:cNvSpPr>
              <a:spLocks noChangeArrowheads="1"/>
            </p:cNvSpPr>
            <p:nvPr/>
          </p:nvSpPr>
          <p:spPr bwMode="auto">
            <a:xfrm>
              <a:off x="862" y="1063"/>
              <a:ext cx="4106" cy="384"/>
            </a:xfrm>
            <a:prstGeom prst="rect">
              <a:avLst/>
            </a:prstGeom>
            <a:noFill/>
            <a:ln w="9525" algn="ctr">
              <a:noFill/>
              <a:miter lim="800000"/>
              <a:headEnd/>
              <a:tailEnd/>
            </a:ln>
            <a:effectLst/>
          </p:spPr>
          <p:txBody>
            <a:bodyPr anchor="ctr"/>
            <a:lstStyle/>
            <a:p>
              <a:pPr>
                <a:lnSpc>
                  <a:spcPct val="85000"/>
                </a:lnSpc>
                <a:spcBef>
                  <a:spcPct val="0"/>
                </a:spcBef>
                <a:spcAft>
                  <a:spcPct val="0"/>
                </a:spcAft>
              </a:pPr>
              <a:r>
                <a:rPr lang="zh-CN" altLang="en-US" sz="2000" dirty="0" smtClean="0"/>
                <a:t>培养相关领域的研究生 </a:t>
              </a:r>
              <a:r>
                <a:rPr lang="en-US" altLang="zh-CN" sz="2000" dirty="0" smtClean="0"/>
                <a:t>3</a:t>
              </a:r>
              <a:r>
                <a:rPr lang="zh-CN" altLang="en-US" sz="2000" dirty="0" smtClean="0"/>
                <a:t>～</a:t>
              </a:r>
              <a:r>
                <a:rPr lang="en-US" altLang="zh-CN" sz="2000" dirty="0" smtClean="0"/>
                <a:t>4</a:t>
              </a:r>
              <a:r>
                <a:rPr lang="zh-CN" altLang="en-US" sz="2000" dirty="0" smtClean="0"/>
                <a:t>人。</a:t>
              </a:r>
              <a:endParaRPr lang="en-US" sz="2000" dirty="0">
                <a:ea typeface="MS PGothic" pitchFamily="34" charset="-128"/>
              </a:endParaRPr>
            </a:p>
          </p:txBody>
        </p:sp>
        <p:sp>
          <p:nvSpPr>
            <p:cNvPr id="69" name="AutoShape 202"/>
            <p:cNvSpPr>
              <a:spLocks noChangeArrowheads="1"/>
            </p:cNvSpPr>
            <p:nvPr/>
          </p:nvSpPr>
          <p:spPr bwMode="gray">
            <a:xfrm>
              <a:off x="329" y="1022"/>
              <a:ext cx="357" cy="285"/>
            </a:xfrm>
            <a:prstGeom prst="roundRect">
              <a:avLst>
                <a:gd name="adj" fmla="val 22106"/>
              </a:avLst>
            </a:prstGeom>
            <a:gradFill rotWithShape="1">
              <a:gsLst>
                <a:gs pos="0">
                  <a:schemeClr val="accent1">
                    <a:gamma/>
                    <a:tint val="63922"/>
                    <a:invGamma/>
                  </a:schemeClr>
                </a:gs>
                <a:gs pos="100000">
                  <a:schemeClr val="accent1"/>
                </a:gs>
              </a:gsLst>
              <a:lin ang="5400000" scaled="1"/>
            </a:gradFill>
            <a:ln w="9525" algn="ctr">
              <a:noFill/>
              <a:round/>
              <a:headEnd/>
              <a:tailEnd/>
            </a:ln>
            <a:effectLst/>
          </p:spPr>
          <p:txBody>
            <a:bodyPr anchor="ctr">
              <a:spAutoFit/>
            </a:bodyPr>
            <a:lstStyle/>
            <a:p>
              <a:endParaRPr lang="en-US"/>
            </a:p>
          </p:txBody>
        </p:sp>
        <p:sp>
          <p:nvSpPr>
            <p:cNvPr id="70" name="Rectangle 93"/>
            <p:cNvSpPr>
              <a:spLocks noChangeArrowheads="1"/>
            </p:cNvSpPr>
            <p:nvPr/>
          </p:nvSpPr>
          <p:spPr bwMode="auto">
            <a:xfrm>
              <a:off x="428" y="1126"/>
              <a:ext cx="215" cy="244"/>
            </a:xfrm>
            <a:prstGeom prst="rect">
              <a:avLst/>
            </a:prstGeom>
            <a:noFill/>
            <a:ln w="9525" algn="ctr">
              <a:noFill/>
              <a:miter lim="800000"/>
              <a:headEnd/>
              <a:tailEnd/>
            </a:ln>
            <a:effectLst/>
          </p:spPr>
          <p:txBody>
            <a:bodyPr wrap="none" anchor="ctr">
              <a:spAutoFit/>
            </a:bodyPr>
            <a:lstStyle/>
            <a:p>
              <a:pPr>
                <a:lnSpc>
                  <a:spcPts val="2300"/>
                </a:lnSpc>
                <a:spcBef>
                  <a:spcPts val="500"/>
                </a:spcBef>
                <a:spcAft>
                  <a:spcPts val="400"/>
                </a:spcAft>
                <a:buClr>
                  <a:srgbClr val="3641AD"/>
                </a:buClr>
                <a:buSzTx/>
                <a:buFont typeface="Times" pitchFamily="48" charset="0"/>
                <a:buNone/>
              </a:pPr>
              <a:r>
                <a:rPr lang="en-US" altLang="zh-CN" sz="2200" dirty="0" smtClean="0">
                  <a:solidFill>
                    <a:schemeClr val="bg1"/>
                  </a:solidFill>
                  <a:ea typeface="MS PGothic" pitchFamily="34" charset="-128"/>
                </a:rPr>
                <a:t>6</a:t>
              </a:r>
              <a:endParaRPr lang="en-US" sz="2200" dirty="0">
                <a:solidFill>
                  <a:schemeClr val="bg1"/>
                </a:solidFill>
                <a:ea typeface="MS PGothic" pitchFamily="34" charset="-128"/>
              </a:endParaRPr>
            </a:p>
          </p:txBody>
        </p:sp>
      </p:grpSp>
    </p:spTree>
    <p:extLst>
      <p:ext uri="{BB962C8B-B14F-4D97-AF65-F5344CB8AC3E}">
        <p14:creationId xmlns:p14="http://schemas.microsoft.com/office/powerpoint/2010/main" val="2657749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5486400" y="2486025"/>
            <a:ext cx="2209800" cy="2619375"/>
          </a:xfrm>
          <a:prstGeom prst="roundRect">
            <a:avLst>
              <a:gd name="adj" fmla="val 16667"/>
            </a:avLst>
          </a:prstGeom>
          <a:noFill/>
          <a:ln w="38100">
            <a:solidFill>
              <a:schemeClr val="tx2"/>
            </a:solidFill>
            <a:round/>
            <a:headEnd/>
            <a:tailEnd/>
          </a:ln>
          <a:effectLst/>
        </p:spPr>
        <p:txBody>
          <a:bodyPr wrap="none" anchor="ctr"/>
          <a:lstStyle/>
          <a:p>
            <a:pPr algn="ctr" eaLnBrk="0" hangingPunct="0"/>
            <a:endParaRPr lang="en-US">
              <a:latin typeface="Verdana" pitchFamily="34" charset="0"/>
            </a:endParaRPr>
          </a:p>
        </p:txBody>
      </p:sp>
      <p:sp>
        <p:nvSpPr>
          <p:cNvPr id="3" name="AutoShape 5"/>
          <p:cNvSpPr>
            <a:spLocks noChangeArrowheads="1"/>
          </p:cNvSpPr>
          <p:nvPr/>
        </p:nvSpPr>
        <p:spPr bwMode="auto">
          <a:xfrm>
            <a:off x="1066800" y="2486025"/>
            <a:ext cx="2209800" cy="2619375"/>
          </a:xfrm>
          <a:prstGeom prst="roundRect">
            <a:avLst>
              <a:gd name="adj" fmla="val 16667"/>
            </a:avLst>
          </a:prstGeom>
          <a:noFill/>
          <a:ln w="38100">
            <a:solidFill>
              <a:schemeClr val="tx2"/>
            </a:solidFill>
            <a:round/>
            <a:headEnd/>
            <a:tailEnd/>
          </a:ln>
          <a:effectLst/>
        </p:spPr>
        <p:txBody>
          <a:bodyPr wrap="none" anchor="ctr"/>
          <a:lstStyle/>
          <a:p>
            <a:pPr algn="ctr" eaLnBrk="0" hangingPunct="0"/>
            <a:endParaRPr lang="en-US">
              <a:latin typeface="Verdana" pitchFamily="34" charset="0"/>
            </a:endParaRPr>
          </a:p>
        </p:txBody>
      </p:sp>
      <p:sp>
        <p:nvSpPr>
          <p:cNvPr id="4" name="Text Box 6"/>
          <p:cNvSpPr txBox="1">
            <a:spLocks noChangeArrowheads="1"/>
          </p:cNvSpPr>
          <p:nvPr/>
        </p:nvSpPr>
        <p:spPr bwMode="auto">
          <a:xfrm>
            <a:off x="1085850" y="2686050"/>
            <a:ext cx="2190750" cy="2031325"/>
          </a:xfrm>
          <a:prstGeom prst="rect">
            <a:avLst/>
          </a:prstGeom>
          <a:noFill/>
          <a:ln w="9525">
            <a:noFill/>
            <a:miter lim="800000"/>
            <a:headEnd/>
            <a:tailEnd/>
          </a:ln>
          <a:effectLst/>
        </p:spPr>
        <p:txBody>
          <a:bodyPr wrap="square">
            <a:spAutoFit/>
          </a:bodyPr>
          <a:lstStyle/>
          <a:p>
            <a:pPr eaLnBrk="0" hangingPunct="0"/>
            <a:r>
              <a:rPr lang="zh-CN" altLang="en-US" sz="1400" dirty="0" smtClean="0"/>
              <a:t>课题组主要成员长期从事无线网络、无线通信、网络跨层优化设计等相关领域的研究，并参与了多个无线网络方面的国内外研究项目，具有较强的相关研究经验。核心研究人员具有很强的海外研究和工作背景。</a:t>
            </a:r>
            <a:endParaRPr lang="en-US" sz="1400" dirty="0"/>
          </a:p>
        </p:txBody>
      </p:sp>
      <p:sp>
        <p:nvSpPr>
          <p:cNvPr id="5" name="AutoShape 7"/>
          <p:cNvSpPr>
            <a:spLocks noChangeAspect="1" noChangeArrowheads="1" noTextEdit="1"/>
          </p:cNvSpPr>
          <p:nvPr/>
        </p:nvSpPr>
        <p:spPr bwMode="auto">
          <a:xfrm>
            <a:off x="3146425" y="2386013"/>
            <a:ext cx="893763" cy="1222375"/>
          </a:xfrm>
          <a:prstGeom prst="rect">
            <a:avLst/>
          </a:prstGeom>
          <a:noFill/>
          <a:ln w="9525">
            <a:noFill/>
            <a:miter lim="800000"/>
            <a:headEnd/>
            <a:tailEnd/>
          </a:ln>
        </p:spPr>
        <p:txBody>
          <a:bodyPr/>
          <a:lstStyle/>
          <a:p>
            <a:endParaRPr lang="en-US"/>
          </a:p>
        </p:txBody>
      </p:sp>
      <p:sp>
        <p:nvSpPr>
          <p:cNvPr id="6" name="Freeform 8"/>
          <p:cNvSpPr>
            <a:spLocks/>
          </p:cNvSpPr>
          <p:nvPr/>
        </p:nvSpPr>
        <p:spPr bwMode="invGray">
          <a:xfrm>
            <a:off x="3146425" y="2389188"/>
            <a:ext cx="873125" cy="121920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en-US"/>
          </a:p>
        </p:txBody>
      </p:sp>
      <p:sp>
        <p:nvSpPr>
          <p:cNvPr id="7" name="AutoShape 9"/>
          <p:cNvSpPr>
            <a:spLocks noChangeAspect="1" noChangeArrowheads="1" noTextEdit="1"/>
          </p:cNvSpPr>
          <p:nvPr/>
        </p:nvSpPr>
        <p:spPr bwMode="auto">
          <a:xfrm flipH="1">
            <a:off x="4792663" y="2386013"/>
            <a:ext cx="893762" cy="1222375"/>
          </a:xfrm>
          <a:prstGeom prst="rect">
            <a:avLst/>
          </a:prstGeom>
          <a:noFill/>
          <a:ln w="9525">
            <a:noFill/>
            <a:miter lim="800000"/>
            <a:headEnd/>
            <a:tailEnd/>
          </a:ln>
        </p:spPr>
        <p:txBody>
          <a:bodyPr/>
          <a:lstStyle/>
          <a:p>
            <a:endParaRPr lang="en-US"/>
          </a:p>
        </p:txBody>
      </p:sp>
      <p:sp>
        <p:nvSpPr>
          <p:cNvPr id="8" name="Freeform 10"/>
          <p:cNvSpPr>
            <a:spLocks/>
          </p:cNvSpPr>
          <p:nvPr/>
        </p:nvSpPr>
        <p:spPr bwMode="invGray">
          <a:xfrm flipH="1">
            <a:off x="4799013" y="2389188"/>
            <a:ext cx="873125" cy="121920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en-US"/>
          </a:p>
        </p:txBody>
      </p:sp>
      <p:grpSp>
        <p:nvGrpSpPr>
          <p:cNvPr id="9" name="Group 11"/>
          <p:cNvGrpSpPr>
            <a:grpSpLocks/>
          </p:cNvGrpSpPr>
          <p:nvPr/>
        </p:nvGrpSpPr>
        <p:grpSpPr bwMode="auto">
          <a:xfrm>
            <a:off x="2971800" y="762000"/>
            <a:ext cx="2898775" cy="1573213"/>
            <a:chOff x="1997" y="1314"/>
            <a:chExt cx="1889" cy="1009"/>
          </a:xfrm>
        </p:grpSpPr>
        <p:grpSp>
          <p:nvGrpSpPr>
            <p:cNvPr id="10" name="Group 12"/>
            <p:cNvGrpSpPr>
              <a:grpSpLocks/>
            </p:cNvGrpSpPr>
            <p:nvPr/>
          </p:nvGrpSpPr>
          <p:grpSpPr bwMode="auto">
            <a:xfrm>
              <a:off x="1997" y="1404"/>
              <a:ext cx="1889" cy="919"/>
              <a:chOff x="1973" y="1027"/>
              <a:chExt cx="1926" cy="937"/>
            </a:xfrm>
          </p:grpSpPr>
          <p:sp>
            <p:nvSpPr>
              <p:cNvPr id="15"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en-US"/>
              </a:p>
            </p:txBody>
          </p:sp>
          <p:sp>
            <p:nvSpPr>
              <p:cNvPr id="16"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en-US"/>
              </a:p>
            </p:txBody>
          </p:sp>
        </p:grpSp>
        <p:sp>
          <p:nvSpPr>
            <p:cNvPr id="11"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en-US"/>
            </a:p>
          </p:txBody>
        </p:sp>
        <p:sp>
          <p:nvSpPr>
            <p:cNvPr id="12"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en-US"/>
            </a:p>
          </p:txBody>
        </p:sp>
        <p:sp>
          <p:nvSpPr>
            <p:cNvPr id="13"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en-US"/>
            </a:p>
          </p:txBody>
        </p:sp>
        <p:sp>
          <p:nvSpPr>
            <p:cNvPr id="14"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en-US"/>
            </a:p>
          </p:txBody>
        </p:sp>
      </p:grpSp>
      <p:sp>
        <p:nvSpPr>
          <p:cNvPr id="17" name="Text Box 19"/>
          <p:cNvSpPr txBox="1">
            <a:spLocks noChangeArrowheads="1"/>
          </p:cNvSpPr>
          <p:nvPr/>
        </p:nvSpPr>
        <p:spPr bwMode="auto">
          <a:xfrm>
            <a:off x="3581400" y="1066800"/>
            <a:ext cx="1627370" cy="523220"/>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000000"/>
                </a:solidFill>
                <a:effectLst>
                  <a:outerShdw blurRad="38100" dist="38100" dir="2700000" algn="tl">
                    <a:srgbClr val="000000">
                      <a:alpha val="43137"/>
                    </a:srgbClr>
                  </a:outerShdw>
                </a:effectLst>
              </a:rPr>
              <a:t>研究团队</a:t>
            </a:r>
            <a:endParaRPr lang="en-US" sz="2800" b="1" dirty="0">
              <a:solidFill>
                <a:srgbClr val="000000"/>
              </a:solidFill>
              <a:effectLst>
                <a:outerShdw blurRad="38100" dist="38100" dir="2700000" algn="tl">
                  <a:srgbClr val="000000">
                    <a:alpha val="43137"/>
                  </a:srgbClr>
                </a:outerShdw>
              </a:effectLst>
            </a:endParaRPr>
          </a:p>
        </p:txBody>
      </p:sp>
      <p:sp>
        <p:nvSpPr>
          <p:cNvPr id="18" name="Text Box 20"/>
          <p:cNvSpPr txBox="1">
            <a:spLocks noChangeArrowheads="1"/>
          </p:cNvSpPr>
          <p:nvPr/>
        </p:nvSpPr>
        <p:spPr bwMode="auto">
          <a:xfrm>
            <a:off x="5638800" y="2667000"/>
            <a:ext cx="2133600" cy="2246769"/>
          </a:xfrm>
          <a:prstGeom prst="rect">
            <a:avLst/>
          </a:prstGeom>
          <a:noFill/>
          <a:ln w="9525">
            <a:noFill/>
            <a:miter lim="800000"/>
            <a:headEnd/>
            <a:tailEnd/>
          </a:ln>
          <a:effectLst/>
        </p:spPr>
        <p:txBody>
          <a:bodyPr wrap="square">
            <a:spAutoFit/>
          </a:bodyPr>
          <a:lstStyle/>
          <a:p>
            <a:pPr eaLnBrk="0" hangingPunct="0"/>
            <a:r>
              <a:rPr lang="zh-CN" altLang="en-US" sz="1400" dirty="0" smtClean="0"/>
              <a:t>课题参与人娄欣、郑靓已与项目负责人陈志为博士合作参与其他多个项目，并有多篇稿件发表或正审稿中；</a:t>
            </a:r>
            <a:endParaRPr lang="en-US" altLang="zh-CN" sz="1400" dirty="0" smtClean="0"/>
          </a:p>
          <a:p>
            <a:pPr eaLnBrk="0" hangingPunct="0"/>
            <a:r>
              <a:rPr lang="zh-CN" altLang="en-US" sz="1400" dirty="0" smtClean="0"/>
              <a:t>课题参与人翟象平和苏晓君为香港城市大学在读博士生，有丰富的科研经验和知识背景。</a:t>
            </a:r>
            <a:endParaRPr lang="en-US" altLang="zh-CN" sz="1400" dirty="0" smtClean="0"/>
          </a:p>
          <a:p>
            <a:pPr eaLnBrk="0" hangingPunct="0"/>
            <a:endParaRPr lang="en-US" sz="1400" dirty="0"/>
          </a:p>
        </p:txBody>
      </p:sp>
    </p:spTree>
    <p:extLst>
      <p:ext uri="{BB962C8B-B14F-4D97-AF65-F5344CB8AC3E}">
        <p14:creationId xmlns:p14="http://schemas.microsoft.com/office/powerpoint/2010/main" val="2218230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626</TotalTime>
  <Words>1880</Words>
  <Application>Microsoft Office PowerPoint</Application>
  <PresentationFormat>On-screen Show (4:3)</PresentationFormat>
  <Paragraphs>77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绿色通信中家用无线基站 资源分配的优化研究</vt:lpstr>
      <vt:lpstr>PowerPoint Presentation</vt:lpstr>
      <vt:lpstr>拟解决的关键科学问题</vt:lpstr>
      <vt:lpstr>主要研究内容</vt:lpstr>
      <vt:lpstr>总体研究方案</vt:lpstr>
      <vt:lpstr>总体研究方案</vt:lpstr>
      <vt:lpstr>创新性</vt:lpstr>
      <vt:lpstr>预期目标</vt:lpstr>
      <vt:lpstr>PowerPoint Presentation</vt:lpstr>
      <vt:lpstr>PowerPoint Presentation</vt:lpstr>
    </vt:vector>
  </TitlesOfParts>
  <Company>City University of Hong Kong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绿色通信中家用无线基站 资源分配的优化研究</dc:title>
  <dc:creator>LOU Xin</dc:creator>
  <cp:lastModifiedBy>LOU Xin</cp:lastModifiedBy>
  <cp:revision>54</cp:revision>
  <dcterms:created xsi:type="dcterms:W3CDTF">2012-09-15T04:02:37Z</dcterms:created>
  <dcterms:modified xsi:type="dcterms:W3CDTF">2012-09-16T06:49:12Z</dcterms:modified>
</cp:coreProperties>
</file>