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8" r:id="rId3"/>
    <p:sldId id="319" r:id="rId4"/>
    <p:sldId id="305" r:id="rId5"/>
    <p:sldId id="306" r:id="rId6"/>
    <p:sldId id="307" r:id="rId7"/>
    <p:sldId id="308" r:id="rId8"/>
    <p:sldId id="311" r:id="rId9"/>
    <p:sldId id="312" r:id="rId10"/>
    <p:sldId id="314" r:id="rId11"/>
    <p:sldId id="304" r:id="rId12"/>
    <p:sldId id="257" r:id="rId13"/>
    <p:sldId id="320" r:id="rId14"/>
    <p:sldId id="298" r:id="rId15"/>
    <p:sldId id="286" r:id="rId16"/>
    <p:sldId id="258" r:id="rId17"/>
    <p:sldId id="350" r:id="rId18"/>
    <p:sldId id="356" r:id="rId19"/>
    <p:sldId id="338" r:id="rId20"/>
    <p:sldId id="337" r:id="rId21"/>
    <p:sldId id="351" r:id="rId22"/>
    <p:sldId id="352" r:id="rId23"/>
    <p:sldId id="353" r:id="rId24"/>
    <p:sldId id="354" r:id="rId25"/>
    <p:sldId id="355" r:id="rId26"/>
    <p:sldId id="322" r:id="rId27"/>
    <p:sldId id="324" r:id="rId28"/>
    <p:sldId id="357" r:id="rId29"/>
    <p:sldId id="299" r:id="rId30"/>
    <p:sldId id="321" r:id="rId31"/>
    <p:sldId id="310" r:id="rId32"/>
    <p:sldId id="289" r:id="rId33"/>
    <p:sldId id="290" r:id="rId34"/>
    <p:sldId id="316" r:id="rId35"/>
    <p:sldId id="261" r:id="rId36"/>
    <p:sldId id="309" r:id="rId37"/>
    <p:sldId id="262" r:id="rId38"/>
    <p:sldId id="315" r:id="rId39"/>
    <p:sldId id="295" r:id="rId40"/>
    <p:sldId id="264" r:id="rId41"/>
    <p:sldId id="296" r:id="rId42"/>
    <p:sldId id="293" r:id="rId43"/>
    <p:sldId id="297" r:id="rId44"/>
    <p:sldId id="266" r:id="rId45"/>
    <p:sldId id="276" r:id="rId46"/>
    <p:sldId id="358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31" r:id="rId55"/>
    <p:sldId id="359" r:id="rId56"/>
    <p:sldId id="339" r:id="rId57"/>
    <p:sldId id="340" r:id="rId58"/>
    <p:sldId id="341" r:id="rId59"/>
    <p:sldId id="260" r:id="rId60"/>
    <p:sldId id="273" r:id="rId61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75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23.wmf"/><Relationship Id="rId1" Type="http://schemas.openxmlformats.org/officeDocument/2006/relationships/image" Target="../media/image58.wmf"/><Relationship Id="rId4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D5B98D-BD25-4161-AC6B-42AE11A9D365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20E8CC-5035-4046-86D6-F80E59BDB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65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A4BB38-C798-4325-93E4-2E826490FC9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5BF761-29FA-4155-BE87-72DF078BAEA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20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24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25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5BF761-29FA-4155-BE87-72DF078BAEA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26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13286A4-BF7C-49DA-806D-383C9D60E1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27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0AEF30E-EA71-4C23-92DD-B52805D3507B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28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BDD702-05D5-4702-B8C5-B7C6AEFFDB0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6945CF-1F0F-4953-98F4-ED6D5530A4F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6DCFE2-ABFE-4686-A29F-2F0B9E9BC68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30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B547665-E6D9-4C48-873A-41F7E1023115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DA2888-CAF7-4E35-8CD2-F6B86594FC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D2C799-CF3F-44BD-900D-3DABFBF307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D928C85-4083-4AB8-9FC9-16CAD2AD8B6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34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6975B-CFEE-4053-A1DC-C1FB120196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E377B8-DD9D-46E4-874F-2EAD8F0D39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38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88FE45-23EB-429F-8451-131991832F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22B868-CEAC-4F83-8FCA-0C83AB8FF1E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D58A24-D4F7-4491-9E13-91FDD2BCD69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B5F265-1E81-4994-AC08-4AC4B10877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C4A5EE-E0C4-4B55-8817-0102548B5F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9525A9-BB9B-49AA-BCAA-F6A55EF4813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90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8B5D5C-0277-4C46-9391-479A9C53177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7619BD-5DB6-4FC8-A96C-E69E3E51E0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0AEF30E-EA71-4C23-92DD-B52805D3507B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46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47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48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49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0AEF30E-EA71-4C23-92DD-B52805D3507B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50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1ECA68-30C1-475E-A8E1-4F079E3DABAD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54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0AEF30E-EA71-4C23-92DD-B52805D3507B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55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CED8E-38D7-449E-BA05-A02F338F9C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CED8E-38D7-449E-BA05-A02F338F9C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CED8E-38D7-449E-BA05-A02F338F9C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CED8E-38D7-449E-BA05-A02F338F9C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79680-585F-4367-BCEF-FC741F2042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ED3B40-4A2C-4B9C-AE16-80B4701D5FA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3C0EAE-42F9-478E-BA5C-420511CF21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150054-578C-433C-A878-6809339777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17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0AEF30E-EA71-4C23-92DD-B52805D3507B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18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D176-48D1-40C4-9229-B0828C4E57E3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9FB5-A970-46F7-AE27-F87BDBEA95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C4C6E-2E21-4D54-B2CF-4AD3888AAA81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5AD1C-329D-4EF6-8B9A-F0735C1C52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8E433-6A73-4759-87E9-E868DD377ADD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DC70-BB5C-4A84-899D-95BBB5E3B8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FEF4-087A-4C56-AF14-84CB0CF52C99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8BACE-594C-4CC0-B480-E1CB111EC2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CE62-4A7B-4167-8143-C57CF07CF4FC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D269-F248-4931-B248-5560378133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3815-7D78-42D3-8FF9-5A124D961750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A62F-9253-4F4A-B948-A48AAAF05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FDF93-33D7-4661-8514-13EF13D60441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BD7D-DFC6-4811-8FE9-493767508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3D22-32BE-45E9-8DF4-BE19DE788EA8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9B95F-34FA-47C6-A573-A0CE0BABA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E81C-2627-44D7-87D2-76A3701EF608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2F87-E89B-4402-BEBB-14825109E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0481B-EF07-408A-A248-AF13B30AC4B5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CA9EF-C63F-49DB-972A-CABFE8FA2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A262A-9EE3-4F2F-A858-CF1767B01A74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E6177-DA15-4AA3-B8E3-766FCB37D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D764E1-BC6C-4C7F-80F8-AC180AD1FAB4}" type="datetimeFigureOut">
              <a:rPr lang="zh-CN" altLang="en-US"/>
              <a:pPr>
                <a:defRPr/>
              </a:pPr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403FFC-4338-4FCB-B884-205B8E4B6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5.png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jpeg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en.wikipedia.org/wiki/File:John_Snow_memorial_and_pub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//upload.wikimedia.org/wikipedia/commons/2/27/Snow-cholera-map-1.jpg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general-anaesthesia.com/people/queen-victoria.html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ai.arizona.edu/research/bioportal/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gi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moy_Gardens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cheewtan@cityu.edu.hk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Rooting out the Rumor Culprit in Online Social Networks</a:t>
            </a:r>
            <a:endParaRPr lang="zh-CN" altLang="en-US" smtClean="0"/>
          </a:p>
        </p:txBody>
      </p:sp>
      <p:sp>
        <p:nvSpPr>
          <p:cNvPr id="264194" name="副标题 2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alibri" pitchFamily="34" charset="0"/>
              </a:rPr>
              <a:t>Chee Wei Tan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Calibri" pitchFamily="34" charset="0"/>
              </a:rPr>
              <a:t>City University of Hong Kong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 dirty="0" smtClean="0">
              <a:solidFill>
                <a:srgbClr val="898989"/>
              </a:solidFill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err="1" smtClean="0">
                <a:solidFill>
                  <a:srgbClr val="898989"/>
                </a:solidFill>
                <a:latin typeface="Calibri" pitchFamily="34" charset="0"/>
              </a:rPr>
              <a:t>Nanyang</a:t>
            </a:r>
            <a:r>
              <a:rPr lang="en-US" altLang="zh-CN" sz="2400" dirty="0" smtClean="0">
                <a:solidFill>
                  <a:srgbClr val="898989"/>
                </a:solidFill>
                <a:latin typeface="Calibri" pitchFamily="34" charset="0"/>
              </a:rPr>
              <a:t> Technological University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solidFill>
                  <a:srgbClr val="898989"/>
                </a:solidFill>
                <a:latin typeface="Calibri" pitchFamily="34" charset="0"/>
              </a:rPr>
              <a:t>24 April, 2014</a:t>
            </a:r>
            <a:endParaRPr lang="en-US" altLang="zh-CN" sz="2400" dirty="0">
              <a:solidFill>
                <a:srgbClr val="898989"/>
              </a:solidFill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4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38594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7142162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   National Grand Challenges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38595" name="AutoShape 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8596" name="Picture 5" descr="F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36290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00788" y="1989138"/>
            <a:ext cx="2592387" cy="4108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US National Academy of Engineering Grand Challenges 2008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Challenge No. 11: Secure Cyberspace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23859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292600"/>
            <a:ext cx="594042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Spreading in Online Social Network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73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27331" name="Picture 2" descr="D:\Research\My Papers\extracting influential information sources for gossiping\听会安排\gsmp+ct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557338"/>
            <a:ext cx="626427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950" y="6351588"/>
            <a:ext cx="89281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Epidemic-like information flow =  rumor spreading in a network.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663" y="1989138"/>
            <a:ext cx="2592387" cy="374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Outbreak of infectious virus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Diffusion of viral Information in Network</a:t>
            </a:r>
          </a:p>
          <a:p>
            <a:pPr marL="342900" indent="-342900">
              <a:buFont typeface="Calibri" pitchFamily="34" charset="0"/>
              <a:buNone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Cause of outbreak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占位符 3"/>
          <p:cNvSpPr>
            <a:spLocks noGrp="1"/>
          </p:cNvSpPr>
          <p:nvPr>
            <p:ph type="body" idx="1"/>
          </p:nvPr>
        </p:nvSpPr>
        <p:spPr>
          <a:xfrm>
            <a:off x="457200" y="1204913"/>
            <a:ext cx="4040188" cy="639762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Spread of computer virus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29698" name="内容占位符 4"/>
          <p:cNvSpPr>
            <a:spLocks noGrp="1"/>
          </p:cNvSpPr>
          <p:nvPr>
            <p:ph sz="half" idx="2"/>
          </p:nvPr>
        </p:nvSpPr>
        <p:spPr>
          <a:xfrm>
            <a:off x="457200" y="1844675"/>
            <a:ext cx="4040188" cy="373538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45025" y="1204913"/>
            <a:ext cx="4041775" cy="639762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altLang="zh-CN" sz="2000" smtClean="0">
                <a:solidFill>
                  <a:srgbClr val="0070C0"/>
                </a:solidFill>
              </a:rPr>
              <a:t>Tweeting and Retweeting in Twitter Network</a:t>
            </a:r>
            <a:endParaRPr lang="zh-CN" altLang="en-US" sz="2000" smtClean="0">
              <a:solidFill>
                <a:srgbClr val="0070C0"/>
              </a:solidFill>
            </a:endParaRPr>
          </a:p>
        </p:txBody>
      </p:sp>
      <p:sp>
        <p:nvSpPr>
          <p:cNvPr id="29700" name="内容占位符 6"/>
          <p:cNvSpPr>
            <a:spLocks noGrp="1"/>
          </p:cNvSpPr>
          <p:nvPr>
            <p:ph sz="quarter" idx="4"/>
          </p:nvPr>
        </p:nvSpPr>
        <p:spPr>
          <a:xfrm>
            <a:off x="4645025" y="1844675"/>
            <a:ext cx="4041775" cy="373538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468313" y="5589588"/>
            <a:ext cx="8207375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 rumor, originating from a suspect set, spreads on a network.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We only know the prior suspect set and infected nodes.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Can we find the single rumor source?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297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700" y="2060575"/>
            <a:ext cx="367665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2060575"/>
            <a:ext cx="38893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标题 1"/>
          <p:cNvSpPr>
            <a:spLocks/>
          </p:cNvSpPr>
          <p:nvPr/>
        </p:nvSpPr>
        <p:spPr bwMode="auto">
          <a:xfrm>
            <a:off x="0" y="274638"/>
            <a:ext cx="9036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>
                <a:solidFill>
                  <a:srgbClr val="00B050"/>
                </a:solidFill>
                <a:latin typeface="Calibri" pitchFamily="34" charset="0"/>
              </a:rPr>
              <a:t>  Who is the culprit? </a:t>
            </a:r>
            <a:endParaRPr lang="zh-CN" altLang="en-US" sz="400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6306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Tree </a:t>
            </a:r>
            <a:r>
              <a:rPr lang="en-US" altLang="zh-CN" b="1" dirty="0" smtClean="0">
                <a:solidFill>
                  <a:srgbClr val="0070C0"/>
                </a:solidFill>
              </a:rPr>
              <a:t>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</a:t>
            </a:r>
            <a:r>
              <a:rPr lang="en-US" altLang="zh-CN" b="1" dirty="0" smtClean="0">
                <a:solidFill>
                  <a:srgbClr val="0070C0"/>
                </a:solidFill>
              </a:rPr>
              <a:t>General Network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err="1" smtClean="0">
                <a:solidFill>
                  <a:srgbClr val="0070C0"/>
                </a:solidFill>
              </a:rPr>
              <a:t>Cybersecurity</a:t>
            </a:r>
            <a:r>
              <a:rPr lang="en-US" altLang="zh-CN" b="1" dirty="0" smtClean="0">
                <a:solidFill>
                  <a:srgbClr val="0070C0"/>
                </a:solidFill>
              </a:rPr>
              <a:t> Forensics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Literature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----Research on epidemic outbreak/rumor spreading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33794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understand impacts of network structure and  infection/cure rates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learn network parameters and predict propagation characteristics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extract influential source nodes</a:t>
            </a:r>
            <a:endParaRPr lang="zh-CN" altLang="en-US" sz="28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7950" y="6351588"/>
            <a:ext cx="8928100" cy="4619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Rumor source estimation problem has only been recently studied.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3796" name="TextBox 16"/>
          <p:cNvSpPr txBox="1">
            <a:spLocks noChangeArrowheads="1"/>
          </p:cNvSpPr>
          <p:nvPr/>
        </p:nvSpPr>
        <p:spPr bwMode="auto">
          <a:xfrm>
            <a:off x="900113" y="2565400"/>
            <a:ext cx="5988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[Moore—PRE’00, Pastor-Satorras—PRL’01, Newman—PRE’02]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3797" name="TextBox 17"/>
          <p:cNvSpPr txBox="1">
            <a:spLocks noChangeArrowheads="1"/>
          </p:cNvSpPr>
          <p:nvPr/>
        </p:nvSpPr>
        <p:spPr bwMode="auto">
          <a:xfrm>
            <a:off x="900113" y="4067175"/>
            <a:ext cx="7199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[Streftaris—IWSM’02, Okamura—ISSRE’07, Gomez-Rodriguez—SIGKDD’10]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3798" name="TextBox 18"/>
          <p:cNvSpPr txBox="1">
            <a:spLocks noChangeArrowheads="1"/>
          </p:cNvSpPr>
          <p:nvPr/>
        </p:nvSpPr>
        <p:spPr bwMode="auto">
          <a:xfrm>
            <a:off x="900113" y="5084763"/>
            <a:ext cx="5861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[Kempe—SIGKDD’03, Chen—SIGKDD’09, Dong—Allerton’12]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Literature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----estimation of rumor source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3584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identification of single rumor source using SI model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geometric trees, random graphs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identification of multiple rumor sources (SI model), identification of single rumor source (SIR model)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noisy estimation of a single rumor source</a:t>
            </a:r>
            <a:endParaRPr lang="zh-CN" altLang="en-US" sz="280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925" y="6021388"/>
            <a:ext cx="9074150" cy="822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</a:pP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Important features such as suspects, no. of observations, topology has not been considered.</a:t>
            </a:r>
            <a:endParaRPr lang="zh-CN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44" name="TextBox 15"/>
          <p:cNvSpPr txBox="1">
            <a:spLocks noChangeArrowheads="1"/>
          </p:cNvSpPr>
          <p:nvPr/>
        </p:nvSpPr>
        <p:spPr bwMode="auto">
          <a:xfrm>
            <a:off x="900113" y="2276475"/>
            <a:ext cx="378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[Shah—TIT’11, Shah—SIGMETRICS’12]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5845" name="TextBox 16"/>
          <p:cNvSpPr txBox="1">
            <a:spLocks noChangeArrowheads="1"/>
          </p:cNvSpPr>
          <p:nvPr/>
        </p:nvSpPr>
        <p:spPr bwMode="auto">
          <a:xfrm>
            <a:off x="900113" y="3203575"/>
            <a:ext cx="311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[Shah—arXiv’11, Shah—TIT’11]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5846" name="TextBox 17"/>
          <p:cNvSpPr txBox="1">
            <a:spLocks noChangeArrowheads="1"/>
          </p:cNvSpPr>
          <p:nvPr/>
        </p:nvSpPr>
        <p:spPr bwMode="auto">
          <a:xfrm>
            <a:off x="900113" y="4716463"/>
            <a:ext cx="2746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[Luo—TSP’13, Zhu—ITA’13]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5847" name="TextBox 18"/>
          <p:cNvSpPr txBox="1">
            <a:spLocks noChangeArrowheads="1"/>
          </p:cNvSpPr>
          <p:nvPr/>
        </p:nvSpPr>
        <p:spPr bwMode="auto">
          <a:xfrm>
            <a:off x="900113" y="5580063"/>
            <a:ext cx="163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[Pinto—PRL’12]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9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9363" y="4652963"/>
            <a:ext cx="3419475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SI </a:t>
            </a:r>
            <a:r>
              <a:rPr lang="en-US" altLang="zh-CN" sz="4000" dirty="0" smtClean="0">
                <a:solidFill>
                  <a:srgbClr val="00B050"/>
                </a:solidFill>
              </a:rPr>
              <a:t>Spreading Model 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4000" dirty="0" smtClean="0">
                <a:solidFill>
                  <a:srgbClr val="00B050"/>
                </a:solidFill>
              </a:rPr>
              <a:t>(</a:t>
            </a:r>
            <a:r>
              <a:rPr lang="en-US" altLang="zh-CN" sz="4000" dirty="0" err="1" smtClean="0">
                <a:solidFill>
                  <a:srgbClr val="00B050"/>
                </a:solidFill>
              </a:rPr>
              <a:t>Kermack</a:t>
            </a:r>
            <a:r>
              <a:rPr lang="en-US" altLang="zh-CN" sz="4000" dirty="0" smtClean="0">
                <a:solidFill>
                  <a:srgbClr val="00B050"/>
                </a:solidFill>
              </a:rPr>
              <a:t> &amp; </a:t>
            </a:r>
            <a:r>
              <a:rPr lang="en-US" altLang="zh-CN" sz="4000" dirty="0" err="1" smtClean="0">
                <a:solidFill>
                  <a:srgbClr val="00B050"/>
                </a:solidFill>
              </a:rPr>
              <a:t>McKendrick</a:t>
            </a:r>
            <a:r>
              <a:rPr lang="en-US" altLang="zh-CN" sz="4000" dirty="0" smtClean="0">
                <a:solidFill>
                  <a:srgbClr val="00B050"/>
                </a:solidFill>
              </a:rPr>
              <a:t> 1927)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5319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SI (susceptible-infectious) model</a:t>
            </a:r>
          </a:p>
          <a:p>
            <a:pPr eaLnBrk="1" hangingPunct="1"/>
            <a:r>
              <a:rPr lang="en-US" altLang="zh-CN" sz="2400" dirty="0" smtClean="0"/>
              <a:t>An infected node keeps the rumor forever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Uniform probability of any node in a prior suspect set being source</a:t>
            </a:r>
          </a:p>
          <a:p>
            <a:pPr eaLnBrk="1" hangingPunct="1"/>
            <a:r>
              <a:rPr lang="en-US" altLang="zh-CN" sz="2400" dirty="0" smtClean="0"/>
              <a:t>                                                             consists of suspect nodes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Time to infect neighbor is independent and exponentially distributed with rate λ</a:t>
            </a:r>
            <a:endParaRPr lang="zh-CN" altLang="en-US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3188" name="Object 1988"/>
          <p:cNvGraphicFramePr>
            <a:graphicFrameLocks noChangeAspect="1"/>
          </p:cNvGraphicFramePr>
          <p:nvPr/>
        </p:nvGraphicFramePr>
        <p:xfrm>
          <a:off x="827088" y="3219450"/>
          <a:ext cx="3457575" cy="576263"/>
        </p:xfrm>
        <a:graphic>
          <a:graphicData uri="http://schemas.openxmlformats.org/presentationml/2006/ole">
            <p:oleObj spid="_x0000_s53204" name="Equation" r:id="rId5" imgW="1676160" imgH="279360" progId="">
              <p:embed/>
            </p:oleObj>
          </a:graphicData>
        </a:graphic>
      </p:graphicFrame>
      <p:sp>
        <p:nvSpPr>
          <p:cNvPr id="7" name="右箭头 6"/>
          <p:cNvSpPr/>
          <p:nvPr/>
        </p:nvSpPr>
        <p:spPr>
          <a:xfrm>
            <a:off x="4356100" y="3438525"/>
            <a:ext cx="360363" cy="1349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53189" name="Object 1989"/>
          <p:cNvGraphicFramePr>
            <a:graphicFrameLocks noChangeAspect="1"/>
          </p:cNvGraphicFramePr>
          <p:nvPr/>
        </p:nvGraphicFramePr>
        <p:xfrm>
          <a:off x="4756150" y="3308350"/>
          <a:ext cx="320675" cy="407988"/>
        </p:xfrm>
        <a:graphic>
          <a:graphicData uri="http://schemas.openxmlformats.org/presentationml/2006/ole">
            <p:oleObj spid="_x0000_s53205" name="Equation" r:id="rId6" imgW="139579" imgH="1776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SI Spreading </a:t>
            </a:r>
            <a:r>
              <a:rPr lang="en-US" altLang="zh-CN" sz="4000" dirty="0" smtClean="0">
                <a:solidFill>
                  <a:srgbClr val="00B050"/>
                </a:solidFill>
              </a:rPr>
              <a:t>Model 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95536" y="1268760"/>
            <a:ext cx="85689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Vertex of a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graph        to model the susceptible and the infected node (person)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edge in         models the relationship between two nodes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b="1" noProof="0" dirty="0" smtClean="0">
                <a:solidFill>
                  <a:srgbClr val="0070C0"/>
                </a:solidFill>
                <a:latin typeface="+mn-lt"/>
                <a:ea typeface="+mn-ea"/>
              </a:rPr>
              <a:t>Two persons connected as </a:t>
            </a:r>
            <a:r>
              <a:rPr lang="en-US" altLang="zh-CN" sz="3200" b="1" noProof="0" dirty="0" err="1" smtClean="0">
                <a:solidFill>
                  <a:srgbClr val="0070C0"/>
                </a:solidFill>
                <a:latin typeface="+mn-lt"/>
                <a:ea typeface="+mn-ea"/>
              </a:rPr>
              <a:t>Facebook</a:t>
            </a:r>
            <a:r>
              <a:rPr lang="en-US" altLang="zh-CN" sz="3200" b="1" noProof="0" dirty="0" smtClean="0">
                <a:solidFill>
                  <a:srgbClr val="0070C0"/>
                </a:solidFill>
                <a:latin typeface="+mn-lt"/>
                <a:ea typeface="+mn-ea"/>
              </a:rPr>
              <a:t> Friends or Twitter Follower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268760"/>
            <a:ext cx="507678" cy="60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348880"/>
            <a:ext cx="507678" cy="60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653136"/>
            <a:ext cx="6408712" cy="44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157192"/>
            <a:ext cx="62646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5661248"/>
            <a:ext cx="2770868" cy="545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3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6237312"/>
            <a:ext cx="2736304" cy="4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6306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Tree </a:t>
            </a:r>
            <a:r>
              <a:rPr lang="en-US" altLang="zh-CN" b="1" dirty="0" smtClean="0">
                <a:solidFill>
                  <a:srgbClr val="0070C0"/>
                </a:solidFill>
              </a:rPr>
              <a:t>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</a:t>
            </a:r>
            <a:r>
              <a:rPr lang="en-US" altLang="zh-CN" b="1" dirty="0" smtClean="0">
                <a:solidFill>
                  <a:srgbClr val="0070C0"/>
                </a:solidFill>
              </a:rPr>
              <a:t>General Network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err="1" smtClean="0">
                <a:solidFill>
                  <a:srgbClr val="0070C0"/>
                </a:solidFill>
              </a:rPr>
              <a:t>Cybersecurity</a:t>
            </a:r>
            <a:r>
              <a:rPr lang="en-US" altLang="zh-CN" b="1" dirty="0" smtClean="0">
                <a:solidFill>
                  <a:srgbClr val="0070C0"/>
                </a:solidFill>
              </a:rPr>
              <a:t> Forensics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Toy Example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20276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Counts </a:t>
            </a:r>
            <a:r>
              <a:rPr lang="en-US" altLang="zh-CN" b="1" dirty="0" smtClean="0">
                <a:solidFill>
                  <a:srgbClr val="0070C0"/>
                </a:solidFill>
              </a:rPr>
              <a:t>the number of permitted permutation to spread a rumor</a:t>
            </a:r>
            <a:endParaRPr lang="en-US" altLang="zh-CN" sz="3600" dirty="0" smtClean="0"/>
          </a:p>
          <a:p>
            <a:pPr eaLnBrk="1" hangingPunct="1">
              <a:buFont typeface="Arial" charset="0"/>
              <a:buNone/>
            </a:pPr>
            <a:endParaRPr lang="en-US" altLang="zh-CN" sz="2800" dirty="0" smtClean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4249738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38989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Rumors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148263" y="6534150"/>
            <a:ext cx="4321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Google</a:t>
            </a:r>
          </a:p>
        </p:txBody>
      </p:sp>
      <p:pic>
        <p:nvPicPr>
          <p:cNvPr id="16388" name="Picture 9" descr="jackie-liv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2420938"/>
            <a:ext cx="382428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AutoShape 11" descr="2Q=="/>
          <p:cNvSpPr>
            <a:spLocks noChangeAspect="1" noChangeArrowheads="1"/>
          </p:cNvSpPr>
          <p:nvPr/>
        </p:nvSpPr>
        <p:spPr bwMode="auto">
          <a:xfrm>
            <a:off x="0" y="0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AutoShape 13" descr="2Q=="/>
          <p:cNvSpPr>
            <a:spLocks noChangeAspect="1" noChangeArrowheads="1"/>
          </p:cNvSpPr>
          <p:nvPr/>
        </p:nvSpPr>
        <p:spPr bwMode="auto">
          <a:xfrm>
            <a:off x="2986088" y="2709863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391" name="Picture 15" descr="picture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0" y="3429000"/>
            <a:ext cx="5619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9" descr="ANd9GcSzT16lQG4I1X3vWyQr8jMoHegMmD9ISfOnHhTm5vprtamPjGw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268413"/>
            <a:ext cx="2476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Toy Example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204802" name="内容占位符 2"/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Suppose Source 1</a:t>
            </a:r>
          </a:p>
          <a:p>
            <a:pPr lvl="1" eaLnBrk="1" hangingPunct="1"/>
            <a:r>
              <a:rPr lang="en-US" altLang="zh-CN" b="1" smtClean="0">
                <a:solidFill>
                  <a:srgbClr val="0070C0"/>
                </a:solidFill>
              </a:rPr>
              <a:t>Two permutations: {1,2,3,4}, {1,2,4,3}</a:t>
            </a:r>
          </a:p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Suppose Source 2</a:t>
            </a:r>
          </a:p>
          <a:p>
            <a:pPr lvl="1" eaLnBrk="1" hangingPunct="1"/>
            <a:r>
              <a:rPr lang="en-US" altLang="zh-CN" b="1" smtClean="0">
                <a:solidFill>
                  <a:srgbClr val="0070C0"/>
                </a:solidFill>
              </a:rPr>
              <a:t>Six permutations: {2,1,3,4}, {2,1,4,3},{2,3,1,4}, …</a:t>
            </a:r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pic>
        <p:nvPicPr>
          <p:cNvPr id="20480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025" y="3556000"/>
            <a:ext cx="4249738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Inference in Tree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204802" name="内容占位符 2"/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S</a:t>
            </a:r>
          </a:p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C</a:t>
            </a:r>
          </a:p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d</a:t>
            </a:r>
          </a:p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d</a:t>
            </a:r>
          </a:p>
          <a:p>
            <a:pPr eaLnBrk="1" hangingPunct="1"/>
            <a:r>
              <a:rPr lang="en-US" altLang="zh-CN" b="1" dirty="0" smtClean="0">
                <a:solidFill>
                  <a:srgbClr val="0070C0"/>
                </a:solidFill>
              </a:rPr>
              <a:t>S</a:t>
            </a:r>
          </a:p>
          <a:p>
            <a:pPr eaLnBrk="1" hangingPunct="1"/>
            <a:endParaRPr lang="en-US" altLang="zh-CN" sz="2800" dirty="0" smtClean="0"/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386133"/>
            <a:ext cx="2736304" cy="57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88840"/>
            <a:ext cx="5587316" cy="56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9913" y="2492896"/>
            <a:ext cx="7455889" cy="60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3140968"/>
            <a:ext cx="5590360" cy="57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22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7" y="3789040"/>
            <a:ext cx="8388423" cy="46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522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5656" y="4509120"/>
            <a:ext cx="5760639" cy="155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Toy Example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16832"/>
            <a:ext cx="6197280" cy="31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Toy Example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412776"/>
            <a:ext cx="553695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8520" y="4725144"/>
            <a:ext cx="9391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63888" y="12687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Node 1 is Rumor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Toy Example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412776"/>
            <a:ext cx="553695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63888" y="12687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Node 1 is Rumor</a:t>
            </a:r>
            <a:endParaRPr lang="en-US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437112"/>
            <a:ext cx="4896544" cy="56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5013176"/>
            <a:ext cx="3528392" cy="12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Toy Example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412776"/>
            <a:ext cx="553695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63888" y="12687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Node 1 is Rumor</a:t>
            </a:r>
            <a:endParaRPr lang="en-US" dirty="0"/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437112"/>
            <a:ext cx="3552031" cy="127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797152"/>
            <a:ext cx="3446300" cy="52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Centrality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276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 counts the number of permitted permutation to spread a rumor</a:t>
            </a:r>
            <a:endParaRPr lang="en-US" altLang="zh-CN" sz="3600" smtClean="0"/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2843213" y="2997200"/>
          <a:ext cx="3024187" cy="784225"/>
        </p:xfrm>
        <a:graphic>
          <a:graphicData uri="http://schemas.openxmlformats.org/presentationml/2006/ole">
            <p:oleObj spid="_x0000_s202778" name="Equation" r:id="rId4" imgW="1422360" imgH="368280" progId="">
              <p:embed/>
            </p:oleObj>
          </a:graphicData>
        </a:graphic>
      </p:graphicFrame>
      <p:pic>
        <p:nvPicPr>
          <p:cNvPr id="202766" name="Picture 6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413" y="4297363"/>
            <a:ext cx="2881312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67" name="TextBox 6"/>
          <p:cNvSpPr txBox="1">
            <a:spLocks noChangeArrowheads="1"/>
          </p:cNvSpPr>
          <p:nvPr/>
        </p:nvSpPr>
        <p:spPr bwMode="auto">
          <a:xfrm>
            <a:off x="4716463" y="3789363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Shah and Zuman</a:t>
            </a:r>
          </a:p>
          <a:p>
            <a:r>
              <a:rPr lang="en-US" altLang="zh-CN">
                <a:latin typeface="Calibri" pitchFamily="34" charset="0"/>
              </a:rPr>
              <a:t>IEEE Transactions on Information Theory 2011</a:t>
            </a:r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5514975" y="5549900"/>
          <a:ext cx="1289050" cy="471488"/>
        </p:xfrm>
        <a:graphic>
          <a:graphicData uri="http://schemas.openxmlformats.org/presentationml/2006/ole">
            <p:oleObj spid="_x0000_s202779" name="Equation" r:id="rId6" imgW="66024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Center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ML (maximum likelihood) estimator</a:t>
            </a:r>
          </a:p>
          <a:p>
            <a:pPr eaLnBrk="1" hangingPunct="1">
              <a:buFont typeface="Wingdings" pitchFamily="2" charset="2"/>
              <a:buChar char="n"/>
            </a:pPr>
            <a:endParaRPr lang="en-US" altLang="zh-CN" b="1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endParaRPr lang="en-US" altLang="zh-CN" b="1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Most likely source is at the “center” of the network!</a:t>
            </a:r>
          </a:p>
          <a:p>
            <a:pPr eaLnBrk="1" hangingPunct="1"/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sp>
        <p:nvSpPr>
          <p:cNvPr id="206851" name="TextBox 6"/>
          <p:cNvSpPr txBox="1">
            <a:spLocks noChangeArrowheads="1"/>
          </p:cNvSpPr>
          <p:nvPr/>
        </p:nvSpPr>
        <p:spPr bwMode="auto">
          <a:xfrm>
            <a:off x="7164388" y="1700213"/>
            <a:ext cx="155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[Shah—TIT’11]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20685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133600"/>
            <a:ext cx="3868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2852738"/>
            <a:ext cx="28321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4" name="Picture 15" descr="ANd9GcRQyAFpO_ISM4woT3jymzfchstdfCPqyNB29prdYVtPvGvWDOj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538" y="3789363"/>
            <a:ext cx="3097212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5" name="Picture 17" descr="ANd9GcSfDlz8nSZAxEjVZ7Ivjxwkry4eD8tafQVbwc7D1P3RivpQLAm5m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250" y="4724400"/>
            <a:ext cx="201612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6" name="Line 18"/>
          <p:cNvSpPr>
            <a:spLocks noChangeShapeType="1"/>
          </p:cNvSpPr>
          <p:nvPr/>
        </p:nvSpPr>
        <p:spPr bwMode="auto">
          <a:xfrm>
            <a:off x="3419475" y="4724400"/>
            <a:ext cx="2520950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7" name="Line 19"/>
          <p:cNvSpPr>
            <a:spLocks noChangeShapeType="1"/>
          </p:cNvSpPr>
          <p:nvPr/>
        </p:nvSpPr>
        <p:spPr bwMode="auto">
          <a:xfrm flipV="1">
            <a:off x="3276600" y="5445125"/>
            <a:ext cx="26638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8" name="Line 20"/>
          <p:cNvSpPr>
            <a:spLocks noChangeShapeType="1"/>
          </p:cNvSpPr>
          <p:nvPr/>
        </p:nvSpPr>
        <p:spPr bwMode="auto">
          <a:xfrm flipV="1">
            <a:off x="1547813" y="6092825"/>
            <a:ext cx="1728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9" name="Line 21"/>
          <p:cNvSpPr>
            <a:spLocks noChangeShapeType="1"/>
          </p:cNvSpPr>
          <p:nvPr/>
        </p:nvSpPr>
        <p:spPr bwMode="auto">
          <a:xfrm flipV="1">
            <a:off x="1547813" y="4724400"/>
            <a:ext cx="187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0" name="Line 22"/>
          <p:cNvSpPr>
            <a:spLocks noChangeShapeType="1"/>
          </p:cNvSpPr>
          <p:nvPr/>
        </p:nvSpPr>
        <p:spPr bwMode="auto">
          <a:xfrm>
            <a:off x="1547813" y="47244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6306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Tree </a:t>
            </a:r>
            <a:r>
              <a:rPr lang="en-US" altLang="zh-CN" b="1" dirty="0" smtClean="0">
                <a:solidFill>
                  <a:srgbClr val="0070C0"/>
                </a:solidFill>
              </a:rPr>
              <a:t>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</a:t>
            </a:r>
            <a:r>
              <a:rPr lang="en-US" altLang="zh-CN" b="1" dirty="0" smtClean="0">
                <a:solidFill>
                  <a:srgbClr val="0070C0"/>
                </a:solidFill>
              </a:rPr>
              <a:t>General Network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err="1" smtClean="0">
                <a:solidFill>
                  <a:srgbClr val="0070C0"/>
                </a:solidFill>
              </a:rPr>
              <a:t>Cybersecurity</a:t>
            </a:r>
            <a:r>
              <a:rPr lang="en-US" altLang="zh-CN" b="1" dirty="0" smtClean="0">
                <a:solidFill>
                  <a:srgbClr val="0070C0"/>
                </a:solidFill>
              </a:rPr>
              <a:t> Forensics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Detection with Suspects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10946" name="文本占位符 3"/>
          <p:cNvSpPr>
            <a:spLocks noGrp="1"/>
          </p:cNvSpPr>
          <p:nvPr>
            <p:ph type="body" idx="1"/>
          </p:nvPr>
        </p:nvSpPr>
        <p:spPr>
          <a:xfrm>
            <a:off x="457200" y="1204913"/>
            <a:ext cx="4040188" cy="639762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Why consider suspects?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210947" name="内容占位符 4"/>
          <p:cNvSpPr>
            <a:spLocks noGrp="1"/>
          </p:cNvSpPr>
          <p:nvPr>
            <p:ph sz="half" idx="2"/>
          </p:nvPr>
        </p:nvSpPr>
        <p:spPr>
          <a:xfrm>
            <a:off x="457200" y="1844675"/>
            <a:ext cx="4040188" cy="3735388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Not all infected are suspects</a:t>
            </a:r>
          </a:p>
          <a:p>
            <a:pPr eaLnBrk="1" hangingPunct="1"/>
            <a:r>
              <a:rPr lang="en-US" altLang="zh-CN" sz="2200" smtClean="0"/>
              <a:t>spread of infectious disease from cities to cities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200" smtClean="0"/>
              <a:t>	(</a:t>
            </a:r>
            <a:r>
              <a:rPr lang="en-US" altLang="zh-CN" sz="2200" smtClean="0">
                <a:solidFill>
                  <a:srgbClr val="FF0000"/>
                </a:solidFill>
              </a:rPr>
              <a:t>frequent travellers</a:t>
            </a:r>
            <a:r>
              <a:rPr lang="en-US" altLang="zh-CN" sz="2200" smtClean="0"/>
              <a:t>)</a:t>
            </a:r>
          </a:p>
          <a:p>
            <a:pPr eaLnBrk="1" hangingPunct="1"/>
            <a:r>
              <a:rPr lang="en-US" altLang="zh-CN" sz="2200" smtClean="0"/>
              <a:t>infection of rumors or computer viruses in cyberspace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200" smtClean="0"/>
              <a:t>	(</a:t>
            </a:r>
            <a:r>
              <a:rPr lang="en-US" altLang="zh-CN" sz="2200" smtClean="0">
                <a:solidFill>
                  <a:srgbClr val="FF0000"/>
                </a:solidFill>
              </a:rPr>
              <a:t>vulnerable hosts</a:t>
            </a:r>
            <a:r>
              <a:rPr lang="en-US" altLang="zh-CN" sz="2200" smtClean="0"/>
              <a:t>)</a:t>
            </a:r>
            <a:endParaRPr lang="zh-CN" altLang="en-US" sz="22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3850" y="5613400"/>
            <a:ext cx="8496300" cy="822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Suspect characteristics significantly affect detectability and add an interesting dimension to identifying the source reliably.</a:t>
            </a:r>
            <a:endParaRPr lang="zh-CN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10949" name="Picture 9" descr="Usual-Suspec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775" y="1517650"/>
            <a:ext cx="49403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38989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Rumors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877050" y="6507163"/>
            <a:ext cx="43211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Bloomberg</a:t>
            </a:r>
          </a:p>
        </p:txBody>
      </p:sp>
      <p:sp>
        <p:nvSpPr>
          <p:cNvPr id="17412" name="AutoShape 6" descr="2Q=="/>
          <p:cNvSpPr>
            <a:spLocks noChangeAspect="1" noChangeArrowheads="1"/>
          </p:cNvSpPr>
          <p:nvPr/>
        </p:nvSpPr>
        <p:spPr bwMode="auto">
          <a:xfrm>
            <a:off x="0" y="0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AutoShape 7" descr="2Q=="/>
          <p:cNvSpPr>
            <a:spLocks noChangeAspect="1" noChangeArrowheads="1"/>
          </p:cNvSpPr>
          <p:nvPr/>
        </p:nvSpPr>
        <p:spPr bwMode="auto">
          <a:xfrm>
            <a:off x="2986088" y="2709863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414" name="Picture 11" descr="twitter hack 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432175"/>
            <a:ext cx="532923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3" descr="itw8hoSl5MJ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1196975"/>
            <a:ext cx="51831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Detection with Suspects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12994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39750" y="1196975"/>
            <a:ext cx="4041775" cy="639763"/>
          </a:xfrm>
        </p:spPr>
        <p:txBody>
          <a:bodyPr anchor="b"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What’s new with suspects?</a:t>
            </a:r>
            <a:endParaRPr lang="zh-CN" altLang="en-US" sz="2400" b="1" smtClean="0">
              <a:solidFill>
                <a:srgbClr val="0070C0"/>
              </a:solidFill>
            </a:endParaRPr>
          </a:p>
        </p:txBody>
      </p:sp>
      <p:sp>
        <p:nvSpPr>
          <p:cNvPr id="212995" name="内容占位符 6"/>
          <p:cNvSpPr>
            <a:spLocks noGrp="1"/>
          </p:cNvSpPr>
          <p:nvPr>
            <p:ph sz="quarter" idx="4294967295"/>
          </p:nvPr>
        </p:nvSpPr>
        <p:spPr>
          <a:xfrm>
            <a:off x="323850" y="1773238"/>
            <a:ext cx="6191796" cy="37353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Finite regime: 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dirty="0" smtClean="0"/>
              <a:t>at most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at least </a:t>
            </a:r>
            <a:r>
              <a:rPr lang="en-US" altLang="zh-CN" sz="2400" dirty="0" smtClean="0"/>
              <a:t>0.5 detection probability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Asymptotic regime: 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dirty="0" smtClean="0"/>
              <a:t>0.307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/>
              <a:t> best detection probability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Insightful </a:t>
            </a:r>
            <a:r>
              <a:rPr lang="en-US" altLang="zh-CN" sz="2400" dirty="0" smtClean="0">
                <a:solidFill>
                  <a:srgbClr val="FF0000"/>
                </a:solidFill>
              </a:rPr>
              <a:t>monotonicity </a:t>
            </a:r>
            <a:r>
              <a:rPr lang="en-US" altLang="zh-CN" sz="2400" dirty="0" smtClean="0"/>
              <a:t>and </a:t>
            </a:r>
            <a:r>
              <a:rPr lang="en-US" altLang="zh-CN" sz="2400" dirty="0" smtClean="0">
                <a:solidFill>
                  <a:srgbClr val="FF0000"/>
                </a:solidFill>
              </a:rPr>
              <a:t>averaging</a:t>
            </a:r>
            <a:r>
              <a:rPr lang="en-US" altLang="zh-CN" sz="2400" dirty="0" smtClean="0"/>
              <a:t> results</a:t>
            </a:r>
          </a:p>
        </p:txBody>
      </p:sp>
      <p:sp>
        <p:nvSpPr>
          <p:cNvPr id="212996" name="AutoShape 9" descr="2Q=="/>
          <p:cNvSpPr>
            <a:spLocks noChangeAspect="1" noChangeArrowheads="1"/>
          </p:cNvSpPr>
          <p:nvPr/>
        </p:nvSpPr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997" name="AutoShape 11" descr="2Q=="/>
          <p:cNvSpPr>
            <a:spLocks noChangeAspect="1" noChangeArrowheads="1"/>
          </p:cNvSpPr>
          <p:nvPr/>
        </p:nvSpPr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2998" name="Picture 13" descr="consult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1393825"/>
            <a:ext cx="2903538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9" name="TextBox 6"/>
          <p:cNvSpPr txBox="1">
            <a:spLocks noChangeArrowheads="1"/>
          </p:cNvSpPr>
          <p:nvPr/>
        </p:nvSpPr>
        <p:spPr bwMode="auto">
          <a:xfrm>
            <a:off x="1763688" y="5085184"/>
            <a:ext cx="6696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Dong</a:t>
            </a:r>
            <a:r>
              <a:rPr lang="en-US" altLang="zh-CN" dirty="0">
                <a:latin typeface="Calibri" pitchFamily="34" charset="0"/>
              </a:rPr>
              <a:t>, </a:t>
            </a:r>
            <a:r>
              <a:rPr lang="en-US" altLang="zh-CN" dirty="0" smtClean="0">
                <a:latin typeface="Calibri" pitchFamily="34" charset="0"/>
              </a:rPr>
              <a:t>Zhang and Tan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Proc. of IEEE </a:t>
            </a:r>
            <a:r>
              <a:rPr lang="en-US" altLang="zh-CN" dirty="0" err="1" smtClean="0">
                <a:latin typeface="Calibri" pitchFamily="34" charset="0"/>
              </a:rPr>
              <a:t>Symp</a:t>
            </a:r>
            <a:r>
              <a:rPr lang="en-US" altLang="zh-CN" dirty="0" smtClean="0">
                <a:latin typeface="Calibri" pitchFamily="34" charset="0"/>
              </a:rPr>
              <a:t>. </a:t>
            </a:r>
            <a:r>
              <a:rPr lang="en-US" altLang="zh-CN" dirty="0">
                <a:latin typeface="Calibri" pitchFamily="34" charset="0"/>
              </a:rPr>
              <a:t>on Information Theory 2013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845518" y="5877272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Zhao</a:t>
            </a:r>
            <a:r>
              <a:rPr lang="en-US" altLang="zh-CN" dirty="0">
                <a:latin typeface="Calibri" pitchFamily="34" charset="0"/>
              </a:rPr>
              <a:t>, Dong, Zhang and Tan</a:t>
            </a:r>
          </a:p>
          <a:p>
            <a:r>
              <a:rPr lang="en-US" altLang="zh-CN" dirty="0" smtClean="0">
                <a:latin typeface="Calibri" pitchFamily="34" charset="0"/>
              </a:rPr>
              <a:t>ACM SIGMETRICS </a:t>
            </a:r>
            <a:r>
              <a:rPr lang="en-US" altLang="zh-CN" dirty="0">
                <a:latin typeface="Calibri" pitchFamily="34" charset="0"/>
              </a:rPr>
              <a:t>2014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Detectability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1504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7950" y="6351588"/>
            <a:ext cx="89281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Detectability is graph constrained. Network connectivity matters!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215044" name="AutoShape 10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45" name="AutoShape 12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46" name="AutoShape 14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047" name="Picture 16" descr="Figure10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005263"/>
            <a:ext cx="2058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8" name="Picture 20" descr="Figure10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588" y="3933825"/>
            <a:ext cx="197485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9" name="Picture 22" descr="ANd9GcR-TAPTT-5MwQ6w0l4MdNtUwVGAsvl85Fw3jtTppaFqkHd9QrQo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7763" y="1700213"/>
            <a:ext cx="24479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0" name="Picture 24" descr="ANd9GcQHdicwUubuWNtA2vBhAM8ZgYBG1eymSu6JY1RF55VM_mgQC8X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675" y="1700213"/>
            <a:ext cx="3311525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1" name="Picture 26" descr="ANd9GcTh_2FilTzThxc_899wSbkRg0cjeEUVJmN5qaOYY0bTB5Vq2at4q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700213"/>
            <a:ext cx="27559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2" name="Picture 28" descr="Figure10_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3698875"/>
            <a:ext cx="2808288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MAP Rumor Source Estimator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813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MAP (maximum a posteriori) estimator</a:t>
            </a:r>
          </a:p>
          <a:p>
            <a:pPr eaLnBrk="1" hangingPunct="1"/>
            <a:r>
              <a:rPr lang="en-US" altLang="zh-CN" sz="2400" smtClean="0"/>
              <a:t>A prior suspect set</a:t>
            </a:r>
          </a:p>
          <a:p>
            <a:pPr eaLnBrk="1" hangingPunct="1"/>
            <a:r>
              <a:rPr lang="en-US" altLang="zh-CN" sz="2400" smtClean="0"/>
              <a:t>An observation of     infected nodes</a:t>
            </a:r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graphicFrame>
        <p:nvGraphicFramePr>
          <p:cNvPr id="81296" name="Object 3472"/>
          <p:cNvGraphicFramePr>
            <a:graphicFrameLocks noChangeAspect="1"/>
          </p:cNvGraphicFramePr>
          <p:nvPr/>
        </p:nvGraphicFramePr>
        <p:xfrm>
          <a:off x="1476375" y="3644900"/>
          <a:ext cx="5507038" cy="863600"/>
        </p:xfrm>
        <a:graphic>
          <a:graphicData uri="http://schemas.openxmlformats.org/presentationml/2006/ole">
            <p:oleObj spid="_x0000_s81328" name="Equation" r:id="rId4" imgW="2590560" imgH="406080" progId="">
              <p:embed/>
            </p:oleObj>
          </a:graphicData>
        </a:graphic>
      </p:graphicFrame>
      <p:graphicFrame>
        <p:nvGraphicFramePr>
          <p:cNvPr id="81297" name="Object 3473"/>
          <p:cNvGraphicFramePr>
            <a:graphicFrameLocks noChangeAspect="1"/>
          </p:cNvGraphicFramePr>
          <p:nvPr/>
        </p:nvGraphicFramePr>
        <p:xfrm>
          <a:off x="3276600" y="2133600"/>
          <a:ext cx="338138" cy="431800"/>
        </p:xfrm>
        <a:graphic>
          <a:graphicData uri="http://schemas.openxmlformats.org/presentationml/2006/ole">
            <p:oleObj spid="_x0000_s81329" name="Equation" r:id="rId5" imgW="139579" imgH="177646" progId="">
              <p:embed/>
            </p:oleObj>
          </a:graphicData>
        </a:graphic>
      </p:graphicFrame>
      <p:graphicFrame>
        <p:nvGraphicFramePr>
          <p:cNvPr id="81298" name="Object 3474"/>
          <p:cNvGraphicFramePr>
            <a:graphicFrameLocks noChangeAspect="1"/>
          </p:cNvGraphicFramePr>
          <p:nvPr/>
        </p:nvGraphicFramePr>
        <p:xfrm>
          <a:off x="3132138" y="2713038"/>
          <a:ext cx="287337" cy="284162"/>
        </p:xfrm>
        <a:graphic>
          <a:graphicData uri="http://schemas.openxmlformats.org/presentationml/2006/ole">
            <p:oleObj spid="_x0000_s81330" name="Equation" r:id="rId6" imgW="126720" imgH="139680" progId="">
              <p:embed/>
            </p:oleObj>
          </a:graphicData>
        </a:graphic>
      </p:graphicFrame>
      <p:graphicFrame>
        <p:nvGraphicFramePr>
          <p:cNvPr id="81299" name="Object 3475"/>
          <p:cNvGraphicFramePr>
            <a:graphicFrameLocks noChangeAspect="1"/>
          </p:cNvGraphicFramePr>
          <p:nvPr/>
        </p:nvGraphicFramePr>
        <p:xfrm>
          <a:off x="5364163" y="2582863"/>
          <a:ext cx="431800" cy="485775"/>
        </p:xfrm>
        <a:graphic>
          <a:graphicData uri="http://schemas.openxmlformats.org/presentationml/2006/ole">
            <p:oleObj spid="_x0000_s81331" name="Equation" r:id="rId7" imgW="20304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MAP Rumor Source Estimator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8605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For regular tree-type networks</a:t>
            </a:r>
            <a:endParaRPr lang="zh-CN" altLang="en-US" b="1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For general tree-type networks</a:t>
            </a:r>
            <a:endParaRPr lang="zh-CN" altLang="en-US" b="1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For general networks</a:t>
            </a:r>
            <a:endParaRPr lang="zh-CN" altLang="en-US" b="1" smtClean="0">
              <a:solidFill>
                <a:srgbClr val="0070C0"/>
              </a:solidFill>
            </a:endParaRPr>
          </a:p>
        </p:txBody>
      </p:sp>
      <p:graphicFrame>
        <p:nvGraphicFramePr>
          <p:cNvPr id="86052" name="Object 2084"/>
          <p:cNvGraphicFramePr>
            <a:graphicFrameLocks noChangeAspect="1"/>
          </p:cNvGraphicFramePr>
          <p:nvPr/>
        </p:nvGraphicFramePr>
        <p:xfrm>
          <a:off x="1619250" y="2133600"/>
          <a:ext cx="3376613" cy="1079500"/>
        </p:xfrm>
        <a:graphic>
          <a:graphicData uri="http://schemas.openxmlformats.org/presentationml/2006/ole">
            <p:oleObj spid="_x0000_s86084" name="Equation" r:id="rId4" imgW="1269720" imgH="406080" progId="">
              <p:embed/>
            </p:oleObj>
          </a:graphicData>
        </a:graphic>
      </p:graphicFrame>
      <p:graphicFrame>
        <p:nvGraphicFramePr>
          <p:cNvPr id="86053" name="Object 2085"/>
          <p:cNvGraphicFramePr>
            <a:graphicFrameLocks noChangeAspect="1"/>
          </p:cNvGraphicFramePr>
          <p:nvPr/>
        </p:nvGraphicFramePr>
        <p:xfrm>
          <a:off x="1619250" y="3644900"/>
          <a:ext cx="3376613" cy="1079500"/>
        </p:xfrm>
        <a:graphic>
          <a:graphicData uri="http://schemas.openxmlformats.org/presentationml/2006/ole">
            <p:oleObj spid="_x0000_s86085" name="Equation" r:id="rId5" imgW="1269720" imgH="406080" progId="">
              <p:embed/>
            </p:oleObj>
          </a:graphicData>
        </a:graphic>
      </p:graphicFrame>
      <p:graphicFrame>
        <p:nvGraphicFramePr>
          <p:cNvPr id="86054" name="Object 2086"/>
          <p:cNvGraphicFramePr>
            <a:graphicFrameLocks noChangeAspect="1"/>
          </p:cNvGraphicFramePr>
          <p:nvPr/>
        </p:nvGraphicFramePr>
        <p:xfrm>
          <a:off x="1619250" y="5300663"/>
          <a:ext cx="3984625" cy="1081087"/>
        </p:xfrm>
        <a:graphic>
          <a:graphicData uri="http://schemas.openxmlformats.org/presentationml/2006/ole">
            <p:oleObj spid="_x0000_s86086" name="Equation" r:id="rId6" imgW="1498320" imgH="406080" progId="">
              <p:embed/>
            </p:oleObj>
          </a:graphicData>
        </a:graphic>
      </p:graphicFrame>
      <p:sp>
        <p:nvSpPr>
          <p:cNvPr id="15" name="右箭头 14"/>
          <p:cNvSpPr/>
          <p:nvPr/>
        </p:nvSpPr>
        <p:spPr>
          <a:xfrm rot="10800000">
            <a:off x="5076825" y="2565400"/>
            <a:ext cx="358775" cy="133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51500" y="2238375"/>
            <a:ext cx="3457575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optimal MAP estimator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focus on regular trees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7200106" y="3326607"/>
            <a:ext cx="360363" cy="133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51500" y="3713163"/>
            <a:ext cx="3457575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Analyze the correct detection probability upon observing </a:t>
            </a:r>
            <a:r>
              <a:rPr lang="en-US" altLang="zh-CN" sz="2400" i="1" dirty="0">
                <a:latin typeface="+mn-lt"/>
                <a:ea typeface="+mn-ea"/>
              </a:rPr>
              <a:t>n</a:t>
            </a:r>
            <a:r>
              <a:rPr lang="en-US" altLang="zh-CN" sz="2400" dirty="0">
                <a:latin typeface="+mn-lt"/>
                <a:ea typeface="+mn-ea"/>
              </a:rPr>
              <a:t> infected nodes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+mn-lt"/>
              <a:ea typeface="+mn-ea"/>
            </a:endParaRPr>
          </a:p>
        </p:txBody>
      </p:sp>
      <p:graphicFrame>
        <p:nvGraphicFramePr>
          <p:cNvPr id="86055" name="Object 2087"/>
          <p:cNvGraphicFramePr>
            <a:graphicFrameLocks noChangeAspect="1"/>
          </p:cNvGraphicFramePr>
          <p:nvPr/>
        </p:nvGraphicFramePr>
        <p:xfrm>
          <a:off x="6088063" y="5253038"/>
          <a:ext cx="2660650" cy="623887"/>
        </p:xfrm>
        <a:graphic>
          <a:graphicData uri="http://schemas.openxmlformats.org/presentationml/2006/ole">
            <p:oleObj spid="_x0000_s86087" name="Equation" r:id="rId7" imgW="1307880" imgH="30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Detectability on Tree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2323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15900" y="5084763"/>
            <a:ext cx="8928100" cy="1187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How to detect on a tree?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Can fewer number of infected nodes help detectability?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Can a higher degree help detectability?</a:t>
            </a:r>
          </a:p>
        </p:txBody>
      </p:sp>
      <p:sp>
        <p:nvSpPr>
          <p:cNvPr id="223236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237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238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3239" name="Picture 12" descr="ANd9GcQIO_6PQFlhHOAzFlB8VEBSFC5gV1h1Zw_jTbfgHpAY-XuQt5b25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3" y="2098675"/>
            <a:ext cx="424815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40" name="Picture 14" descr="ANd9GcTkkQbU_DuSD1iYzOsZOUYO8meM1GxKiybmcokf9Gwz4bxLupT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3225" y="2060575"/>
            <a:ext cx="511175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Pólya’s Urn Model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73333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Joint distribution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Marginal distribution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Limit distributions</a:t>
            </a:r>
          </a:p>
        </p:txBody>
      </p:sp>
      <p:sp>
        <p:nvSpPr>
          <p:cNvPr id="73334" name="TextBox 2"/>
          <p:cNvSpPr txBox="1">
            <a:spLocks noChangeArrowheads="1"/>
          </p:cNvSpPr>
          <p:nvPr/>
        </p:nvSpPr>
        <p:spPr bwMode="auto">
          <a:xfrm>
            <a:off x="1331913" y="5876925"/>
            <a:ext cx="1979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[Johnson—JWS’97]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73335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73328" name="Object 2672"/>
          <p:cNvGraphicFramePr>
            <a:graphicFrameLocks noChangeAspect="1"/>
          </p:cNvGraphicFramePr>
          <p:nvPr/>
        </p:nvGraphicFramePr>
        <p:xfrm>
          <a:off x="5148263" y="2122488"/>
          <a:ext cx="1800225" cy="777875"/>
        </p:xfrm>
        <a:graphic>
          <a:graphicData uri="http://schemas.openxmlformats.org/presentationml/2006/ole">
            <p:oleObj spid="_x0000_s73360" name="Equation" r:id="rId4" imgW="1117440" imgH="482400" progId="">
              <p:embed/>
            </p:oleObj>
          </a:graphicData>
        </a:graphic>
      </p:graphicFrame>
      <p:graphicFrame>
        <p:nvGraphicFramePr>
          <p:cNvPr id="73329" name="Object 2673"/>
          <p:cNvGraphicFramePr>
            <a:graphicFrameLocks noChangeAspect="1"/>
          </p:cNvGraphicFramePr>
          <p:nvPr/>
        </p:nvGraphicFramePr>
        <p:xfrm>
          <a:off x="5184775" y="3579813"/>
          <a:ext cx="1258888" cy="377825"/>
        </p:xfrm>
        <a:graphic>
          <a:graphicData uri="http://schemas.openxmlformats.org/presentationml/2006/ole">
            <p:oleObj spid="_x0000_s73361" name="Equation" r:id="rId5" imgW="761760" imgH="228600" progId="">
              <p:embed/>
            </p:oleObj>
          </a:graphicData>
        </a:graphic>
      </p:graphicFrame>
      <p:graphicFrame>
        <p:nvGraphicFramePr>
          <p:cNvPr id="73330" name="Object 2674"/>
          <p:cNvGraphicFramePr>
            <a:graphicFrameLocks noChangeAspect="1"/>
          </p:cNvGraphicFramePr>
          <p:nvPr/>
        </p:nvGraphicFramePr>
        <p:xfrm>
          <a:off x="5149850" y="4627563"/>
          <a:ext cx="2519363" cy="869950"/>
        </p:xfrm>
        <a:graphic>
          <a:graphicData uri="http://schemas.openxmlformats.org/presentationml/2006/ole">
            <p:oleObj spid="_x0000_s73362" name="Equation" r:id="rId6" imgW="1396800" imgH="482400" progId="">
              <p:embed/>
            </p:oleObj>
          </a:graphicData>
        </a:graphic>
      </p:graphicFrame>
      <p:graphicFrame>
        <p:nvGraphicFramePr>
          <p:cNvPr id="73331" name="Object 2675"/>
          <p:cNvGraphicFramePr>
            <a:graphicFrameLocks noChangeAspect="1"/>
          </p:cNvGraphicFramePr>
          <p:nvPr/>
        </p:nvGraphicFramePr>
        <p:xfrm>
          <a:off x="5148263" y="5589588"/>
          <a:ext cx="1900237" cy="777875"/>
        </p:xfrm>
        <a:graphic>
          <a:graphicData uri="http://schemas.openxmlformats.org/presentationml/2006/ole">
            <p:oleObj spid="_x0000_s73363" name="Equation" r:id="rId7" imgW="1054080" imgH="431640" progId="">
              <p:embed/>
            </p:oleObj>
          </a:graphicData>
        </a:graphic>
      </p:graphicFrame>
      <p:pic>
        <p:nvPicPr>
          <p:cNvPr id="73336" name="Picture 127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13" y="2192338"/>
            <a:ext cx="449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1" name="Picture 2" descr="D:\Research\My Papers\locating source from suspects\ISIT-2013\conference\logo_cityu_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5163" y="255588"/>
            <a:ext cx="823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Equivalence to Pólya’s Urn Model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43373" name="文本占位符 3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Rumor spreading process</a:t>
            </a:r>
            <a:endParaRPr lang="zh-CN" altLang="en-US" sz="2400" b="1" smtClean="0">
              <a:solidFill>
                <a:srgbClr val="0070C0"/>
              </a:solidFill>
            </a:endParaRPr>
          </a:p>
        </p:txBody>
      </p:sp>
      <p:sp>
        <p:nvSpPr>
          <p:cNvPr id="143374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Ball drawing process</a:t>
            </a:r>
            <a:endParaRPr lang="zh-CN" altLang="en-US" sz="2400" b="1" smtClean="0">
              <a:solidFill>
                <a:srgbClr val="0070C0"/>
              </a:solidFill>
            </a:endParaRPr>
          </a:p>
        </p:txBody>
      </p:sp>
      <p:sp>
        <p:nvSpPr>
          <p:cNvPr id="143375" name="内容占位符 6"/>
          <p:cNvSpPr>
            <a:spLocks noGrp="1"/>
          </p:cNvSpPr>
          <p:nvPr>
            <p:ph sz="quarter" idx="4294967295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pPr eaLnBrk="1" hangingPunct="1"/>
            <a:endParaRPr lang="zh-CN" altLang="en-US" sz="2400" smtClean="0"/>
          </a:p>
        </p:txBody>
      </p:sp>
      <p:sp>
        <p:nvSpPr>
          <p:cNvPr id="143376" name="内容占位符 4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pPr eaLnBrk="1" hangingPunct="1"/>
            <a:endParaRPr lang="zh-CN" altLang="en-US" sz="2400" smtClean="0"/>
          </a:p>
        </p:txBody>
      </p:sp>
      <p:pic>
        <p:nvPicPr>
          <p:cNvPr id="1433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2433638"/>
            <a:ext cx="32385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13" y="2205038"/>
            <a:ext cx="3240087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4284663" y="6376988"/>
          <a:ext cx="1439862" cy="436562"/>
        </p:xfrm>
        <a:graphic>
          <a:graphicData uri="http://schemas.openxmlformats.org/presentationml/2006/ole">
            <p:oleObj spid="_x0000_s143378" name="Equation" r:id="rId6" imgW="71100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Suspecting </a:t>
            </a:r>
            <a:r>
              <a:rPr lang="en-US" altLang="zh-CN" dirty="0">
                <a:solidFill>
                  <a:srgbClr val="00B050"/>
                </a:solidFill>
              </a:rPr>
              <a:t>all Nodes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----main results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76623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Case 1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76624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6625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Main results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313" y="2222500"/>
            <a:ext cx="4046537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Any infected node might be the rumor source.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76627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4638675"/>
          </a:xfrm>
        </p:spPr>
        <p:txBody>
          <a:bodyPr/>
          <a:lstStyle/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Monotonicity: Detection probability increases with degree and decreases with </a:t>
            </a:r>
            <a:r>
              <a:rPr lang="en-US" altLang="zh-CN" i="1" smtClean="0"/>
              <a:t>n</a:t>
            </a:r>
          </a:p>
        </p:txBody>
      </p:sp>
      <p:graphicFrame>
        <p:nvGraphicFramePr>
          <p:cNvPr id="76616" name="Object 6984"/>
          <p:cNvGraphicFramePr>
            <a:graphicFrameLocks noGrp="1" noChangeAspect="1"/>
          </p:cNvGraphicFramePr>
          <p:nvPr/>
        </p:nvGraphicFramePr>
        <p:xfrm>
          <a:off x="6732588" y="2205038"/>
          <a:ext cx="863600" cy="417512"/>
        </p:xfrm>
        <a:graphic>
          <a:graphicData uri="http://schemas.openxmlformats.org/presentationml/2006/ole">
            <p:oleObj spid="_x0000_s76664" name="Equation" r:id="rId4" imgW="368140" imgH="177723" progId="">
              <p:embed/>
            </p:oleObj>
          </a:graphicData>
        </a:graphic>
      </p:graphicFrame>
      <p:graphicFrame>
        <p:nvGraphicFramePr>
          <p:cNvPr id="76617" name="Object 6985"/>
          <p:cNvGraphicFramePr>
            <a:graphicFrameLocks noGrp="1" noChangeAspect="1"/>
          </p:cNvGraphicFramePr>
          <p:nvPr/>
        </p:nvGraphicFramePr>
        <p:xfrm>
          <a:off x="6732588" y="3371850"/>
          <a:ext cx="833437" cy="417513"/>
        </p:xfrm>
        <a:graphic>
          <a:graphicData uri="http://schemas.openxmlformats.org/presentationml/2006/ole">
            <p:oleObj spid="_x0000_s76665" name="Equation" r:id="rId5" imgW="355138" imgH="177569" progId="">
              <p:embed/>
            </p:oleObj>
          </a:graphicData>
        </a:graphic>
      </p:graphicFrame>
      <p:graphicFrame>
        <p:nvGraphicFramePr>
          <p:cNvPr id="76618" name="Object 6986"/>
          <p:cNvGraphicFramePr>
            <a:graphicFrameLocks noGrp="1" noChangeAspect="1"/>
          </p:cNvGraphicFramePr>
          <p:nvPr/>
        </p:nvGraphicFramePr>
        <p:xfrm>
          <a:off x="6732588" y="4581525"/>
          <a:ext cx="833437" cy="417513"/>
        </p:xfrm>
        <a:graphic>
          <a:graphicData uri="http://schemas.openxmlformats.org/presentationml/2006/ole">
            <p:oleObj spid="_x0000_s76666" name="Equation" r:id="rId6" imgW="355138" imgH="177569" progId="">
              <p:embed/>
            </p:oleObj>
          </a:graphicData>
        </a:graphic>
      </p:graphicFrame>
      <p:pic>
        <p:nvPicPr>
          <p:cNvPr id="76628" name="Picture 16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913" y="3644900"/>
            <a:ext cx="3857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6619" name="Object 6987"/>
          <p:cNvGraphicFramePr>
            <a:graphicFrameLocks noChangeAspect="1"/>
          </p:cNvGraphicFramePr>
          <p:nvPr/>
        </p:nvGraphicFramePr>
        <p:xfrm>
          <a:off x="4572000" y="2636838"/>
          <a:ext cx="3282950" cy="684212"/>
        </p:xfrm>
        <a:graphic>
          <a:graphicData uri="http://schemas.openxmlformats.org/presentationml/2006/ole">
            <p:oleObj spid="_x0000_s76667" name="Equation" r:id="rId8" imgW="2450880" imgH="507960" progId="">
              <p:embed/>
            </p:oleObj>
          </a:graphicData>
        </a:graphic>
      </p:graphicFrame>
      <p:graphicFrame>
        <p:nvGraphicFramePr>
          <p:cNvPr id="76620" name="Object 6988"/>
          <p:cNvGraphicFramePr>
            <a:graphicFrameLocks noChangeAspect="1"/>
          </p:cNvGraphicFramePr>
          <p:nvPr/>
        </p:nvGraphicFramePr>
        <p:xfrm>
          <a:off x="4572000" y="3789363"/>
          <a:ext cx="3922713" cy="684212"/>
        </p:xfrm>
        <a:graphic>
          <a:graphicData uri="http://schemas.openxmlformats.org/presentationml/2006/ole">
            <p:oleObj spid="_x0000_s76668" name="Equation" r:id="rId9" imgW="2527200" imgH="444240" progId="">
              <p:embed/>
            </p:oleObj>
          </a:graphicData>
        </a:graphic>
      </p:graphicFrame>
      <p:graphicFrame>
        <p:nvGraphicFramePr>
          <p:cNvPr id="76621" name="Object 6989"/>
          <p:cNvGraphicFramePr>
            <a:graphicFrameLocks noChangeAspect="1"/>
          </p:cNvGraphicFramePr>
          <p:nvPr/>
        </p:nvGraphicFramePr>
        <p:xfrm>
          <a:off x="4560888" y="4978400"/>
          <a:ext cx="4548187" cy="682625"/>
        </p:xfrm>
        <a:graphic>
          <a:graphicData uri="http://schemas.openxmlformats.org/presentationml/2006/ole">
            <p:oleObj spid="_x0000_s76669" name="Equation" r:id="rId10" imgW="3035160" imgH="457200" progId="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925" y="5613400"/>
            <a:ext cx="4479925" cy="1200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The detection probability is asymptotically upper bounded by 0.307.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6630" name="TextBox 24"/>
          <p:cNvSpPr txBox="1">
            <a:spLocks noChangeArrowheads="1"/>
          </p:cNvSpPr>
          <p:nvPr/>
        </p:nvSpPr>
        <p:spPr bwMode="auto">
          <a:xfrm>
            <a:off x="598488" y="3141663"/>
            <a:ext cx="3786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[Shah—TIT’11, Shah—SIGMETRICS’12]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Minimum Detectability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4269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15900" y="5661025"/>
            <a:ext cx="8928100" cy="822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Line Network is undetectable!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Can multiple observations help?</a:t>
            </a: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2695" name="Picture 9" descr="Figure10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406900"/>
            <a:ext cx="684053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6" name="Picture 15" descr="ANd9GcTlBlwhdj4SVRsxZDW9bDvPgCWDheegm9BMtFNxB8kNv9H-K1Iq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557338"/>
            <a:ext cx="3816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7" name="Picture 17" descr="ANd9GcTCBB3lQBDHnF1V8gfsGDZAusBgJVZd4oa_bSLi0zcBYvhgh5VT5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1700213"/>
            <a:ext cx="3671887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Suspecting all Nodes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----validation experiment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2447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638" y="1268413"/>
            <a:ext cx="70707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endParaRPr lang="en-US" altLang="zh-CN" sz="2400" smtClean="0"/>
          </a:p>
        </p:txBody>
      </p:sp>
      <p:sp>
        <p:nvSpPr>
          <p:cNvPr id="4" name="Freeform 3"/>
          <p:cNvSpPr/>
          <p:nvPr/>
        </p:nvSpPr>
        <p:spPr>
          <a:xfrm>
            <a:off x="457200" y="1438275"/>
            <a:ext cx="7650163" cy="5876925"/>
          </a:xfrm>
          <a:custGeom>
            <a:avLst/>
            <a:gdLst>
              <a:gd name="connsiteX0" fmla="*/ 0 w 9143998"/>
              <a:gd name="connsiteY0" fmla="*/ 0 h 6845300"/>
              <a:gd name="connsiteX1" fmla="*/ 9143998 w 9143998"/>
              <a:gd name="connsiteY1" fmla="*/ 0 h 6845300"/>
              <a:gd name="connsiteX2" fmla="*/ 9143998 w 9143998"/>
              <a:gd name="connsiteY2" fmla="*/ 6845300 h 6845300"/>
              <a:gd name="connsiteX3" fmla="*/ 0 w 9143998"/>
              <a:gd name="connsiteY3" fmla="*/ 6845300 h 6845300"/>
              <a:gd name="connsiteX4" fmla="*/ 0 w 9143998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45300">
                <a:moveTo>
                  <a:pt x="0" y="0"/>
                </a:moveTo>
                <a:lnTo>
                  <a:pt x="9143998" y="0"/>
                </a:lnTo>
                <a:lnTo>
                  <a:pt x="9143998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02163" y="3676650"/>
            <a:ext cx="198437" cy="239713"/>
          </a:xfrm>
          <a:custGeom>
            <a:avLst/>
            <a:gdLst>
              <a:gd name="connsiteX0" fmla="*/ 25908 w 237743"/>
              <a:gd name="connsiteY0" fmla="*/ 108204 h 280415"/>
              <a:gd name="connsiteX1" fmla="*/ 202691 w 237743"/>
              <a:gd name="connsiteY1" fmla="*/ 254508 h 280415"/>
              <a:gd name="connsiteX2" fmla="*/ 211835 w 237743"/>
              <a:gd name="connsiteY2" fmla="*/ 25908 h 280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37743" h="280415">
                <a:moveTo>
                  <a:pt x="25908" y="108204"/>
                </a:moveTo>
                <a:lnTo>
                  <a:pt x="202691" y="254508"/>
                </a:lnTo>
                <a:lnTo>
                  <a:pt x="211835" y="25908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7235825" y="5348288"/>
            <a:ext cx="143192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>
                <a:solidFill>
                  <a:srgbClr val="000000"/>
                </a:solidFill>
                <a:latin typeface="Constantia" pitchFamily="18" charset="0"/>
              </a:rPr>
              <a:t>Dr. John Snow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395288" y="1196975"/>
            <a:ext cx="7856537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1854 London Cholera Epidemic</a:t>
            </a: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468313" y="3500438"/>
            <a:ext cx="17510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Outbreak source</a:t>
            </a:r>
          </a:p>
        </p:txBody>
      </p:sp>
      <p:pic>
        <p:nvPicPr>
          <p:cNvPr id="18440" name="Picture 20" descr="220px-John_Snow_memorial_and_pu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933825"/>
            <a:ext cx="209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23" descr="picture of John Sno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25" y="2420938"/>
            <a:ext cx="2133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Box 1"/>
          <p:cNvSpPr txBox="1">
            <a:spLocks noChangeArrowheads="1"/>
          </p:cNvSpPr>
          <p:nvPr/>
        </p:nvSpPr>
        <p:spPr bwMode="auto">
          <a:xfrm>
            <a:off x="4822825" y="6381750"/>
            <a:ext cx="4321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Wikipedia</a:t>
            </a:r>
          </a:p>
        </p:txBody>
      </p:sp>
      <p:pic>
        <p:nvPicPr>
          <p:cNvPr id="18443" name="Picture 27" descr="File:Snow-cholera-map-1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975" y="2219325"/>
            <a:ext cx="43195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Line 28"/>
          <p:cNvSpPr>
            <a:spLocks noChangeShapeType="1"/>
          </p:cNvSpPr>
          <p:nvPr/>
        </p:nvSpPr>
        <p:spPr bwMode="auto">
          <a:xfrm flipV="1">
            <a:off x="2339975" y="3860800"/>
            <a:ext cx="2160588" cy="7921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Connected </a:t>
            </a:r>
            <a:r>
              <a:rPr lang="en-US" altLang="zh-CN" dirty="0">
                <a:solidFill>
                  <a:srgbClr val="00B050"/>
                </a:solidFill>
              </a:rPr>
              <a:t>Suspects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----main </a:t>
            </a:r>
            <a:r>
              <a:rPr lang="en-US" altLang="zh-CN" sz="2700" dirty="0">
                <a:solidFill>
                  <a:srgbClr val="00B050"/>
                </a:solidFill>
              </a:rPr>
              <a:t>results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85126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Case 2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5127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Main results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5128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79950" cy="4638675"/>
          </a:xfrm>
        </p:spPr>
        <p:txBody>
          <a:bodyPr/>
          <a:lstStyle/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Monotonicity: Detection probability increases with degree and decreases with </a:t>
            </a:r>
            <a:r>
              <a:rPr lang="en-US" altLang="zh-CN" i="1" smtClean="0"/>
              <a:t>n</a:t>
            </a:r>
            <a:endParaRPr lang="zh-CN" altLang="en-US" i="1" smtClean="0"/>
          </a:p>
        </p:txBody>
      </p:sp>
      <p:pic>
        <p:nvPicPr>
          <p:cNvPr id="851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" y="2924175"/>
            <a:ext cx="43211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8313" y="2093913"/>
            <a:ext cx="4032250" cy="830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All suspect nodes form a connected </a:t>
            </a:r>
            <a:r>
              <a:rPr lang="en-US" altLang="zh-CN" sz="2400" dirty="0" err="1">
                <a:latin typeface="+mn-lt"/>
                <a:ea typeface="+mn-ea"/>
              </a:rPr>
              <a:t>subgraph</a:t>
            </a:r>
            <a:r>
              <a:rPr lang="en-US" altLang="zh-CN" sz="2400" dirty="0">
                <a:latin typeface="+mn-lt"/>
                <a:ea typeface="+mn-ea"/>
              </a:rPr>
              <a:t>.</a:t>
            </a:r>
            <a:endParaRPr lang="zh-CN" altLang="en-US" sz="2400" dirty="0">
              <a:latin typeface="+mn-lt"/>
              <a:ea typeface="+mn-ea"/>
            </a:endParaRPr>
          </a:p>
        </p:txBody>
      </p:sp>
      <p:graphicFrame>
        <p:nvGraphicFramePr>
          <p:cNvPr id="85119" name="Object 7295"/>
          <p:cNvGraphicFramePr>
            <a:graphicFrameLocks noGrp="1" noChangeAspect="1"/>
          </p:cNvGraphicFramePr>
          <p:nvPr>
            <p:ph sz="half" idx="2"/>
          </p:nvPr>
        </p:nvGraphicFramePr>
        <p:xfrm>
          <a:off x="6732588" y="2205038"/>
          <a:ext cx="863600" cy="417512"/>
        </p:xfrm>
        <a:graphic>
          <a:graphicData uri="http://schemas.openxmlformats.org/presentationml/2006/ole">
            <p:oleObj spid="_x0000_s85167" name="Equation" r:id="rId5" imgW="368140" imgH="177723" progId="">
              <p:embed/>
            </p:oleObj>
          </a:graphicData>
        </a:graphic>
      </p:graphicFrame>
      <p:graphicFrame>
        <p:nvGraphicFramePr>
          <p:cNvPr id="85120" name="Object 7296"/>
          <p:cNvGraphicFramePr>
            <a:graphicFrameLocks noGrp="1" noChangeAspect="1"/>
          </p:cNvGraphicFramePr>
          <p:nvPr/>
        </p:nvGraphicFramePr>
        <p:xfrm>
          <a:off x="6732588" y="3371850"/>
          <a:ext cx="833437" cy="417513"/>
        </p:xfrm>
        <a:graphic>
          <a:graphicData uri="http://schemas.openxmlformats.org/presentationml/2006/ole">
            <p:oleObj spid="_x0000_s85168" name="Equation" r:id="rId6" imgW="355138" imgH="177569" progId="">
              <p:embed/>
            </p:oleObj>
          </a:graphicData>
        </a:graphic>
      </p:graphicFrame>
      <p:graphicFrame>
        <p:nvGraphicFramePr>
          <p:cNvPr id="85121" name="Object 7297"/>
          <p:cNvGraphicFramePr>
            <a:graphicFrameLocks noGrp="1" noChangeAspect="1"/>
          </p:cNvGraphicFramePr>
          <p:nvPr/>
        </p:nvGraphicFramePr>
        <p:xfrm>
          <a:off x="6732588" y="4581525"/>
          <a:ext cx="833437" cy="417513"/>
        </p:xfrm>
        <a:graphic>
          <a:graphicData uri="http://schemas.openxmlformats.org/presentationml/2006/ole">
            <p:oleObj spid="_x0000_s85169" name="Equation" r:id="rId7" imgW="355138" imgH="177569" progId="">
              <p:embed/>
            </p:oleObj>
          </a:graphicData>
        </a:graphic>
      </p:graphicFrame>
      <p:graphicFrame>
        <p:nvGraphicFramePr>
          <p:cNvPr id="85122" name="Object 7298"/>
          <p:cNvGraphicFramePr>
            <a:graphicFrameLocks noChangeAspect="1"/>
          </p:cNvGraphicFramePr>
          <p:nvPr/>
        </p:nvGraphicFramePr>
        <p:xfrm>
          <a:off x="4681538" y="2600325"/>
          <a:ext cx="4283075" cy="684213"/>
        </p:xfrm>
        <a:graphic>
          <a:graphicData uri="http://schemas.openxmlformats.org/presentationml/2006/ole">
            <p:oleObj spid="_x0000_s85170" name="Equation" r:id="rId8" imgW="3200400" imgH="508000" progId="">
              <p:embed/>
            </p:oleObj>
          </a:graphicData>
        </a:graphic>
      </p:graphicFrame>
      <p:graphicFrame>
        <p:nvGraphicFramePr>
          <p:cNvPr id="85123" name="Object 7299"/>
          <p:cNvGraphicFramePr>
            <a:graphicFrameLocks noChangeAspect="1"/>
          </p:cNvGraphicFramePr>
          <p:nvPr/>
        </p:nvGraphicFramePr>
        <p:xfrm>
          <a:off x="4211638" y="3860800"/>
          <a:ext cx="4895850" cy="576263"/>
        </p:xfrm>
        <a:graphic>
          <a:graphicData uri="http://schemas.openxmlformats.org/presentationml/2006/ole">
            <p:oleObj spid="_x0000_s85171" name="Equation" r:id="rId9" imgW="3835400" imgH="444500" progId="">
              <p:embed/>
            </p:oleObj>
          </a:graphicData>
        </a:graphic>
      </p:graphicFrame>
      <p:graphicFrame>
        <p:nvGraphicFramePr>
          <p:cNvPr id="85124" name="Object 7300"/>
          <p:cNvGraphicFramePr>
            <a:graphicFrameLocks noChangeAspect="1"/>
          </p:cNvGraphicFramePr>
          <p:nvPr/>
        </p:nvGraphicFramePr>
        <p:xfrm>
          <a:off x="4356100" y="5045075"/>
          <a:ext cx="4752975" cy="647700"/>
        </p:xfrm>
        <a:graphic>
          <a:graphicData uri="http://schemas.openxmlformats.org/presentationml/2006/ole">
            <p:oleObj spid="_x0000_s85172" name="Equation" r:id="rId10" imgW="3746500" imgH="457200" progId="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925" y="5613400"/>
            <a:ext cx="4608513" cy="1200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The performance is significantly improved and reliable detection can be achieved.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Connected Suspects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----validation </a:t>
            </a:r>
            <a:r>
              <a:rPr lang="en-US" altLang="zh-CN" sz="2700" dirty="0">
                <a:solidFill>
                  <a:srgbClr val="00B050"/>
                </a:solidFill>
              </a:rPr>
              <a:t>experiment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2539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539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638" y="1331913"/>
            <a:ext cx="7070725" cy="52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Connected </a:t>
            </a:r>
            <a:r>
              <a:rPr lang="en-US" altLang="zh-CN" dirty="0" smtClean="0">
                <a:solidFill>
                  <a:srgbClr val="00B050"/>
                </a:solidFill>
              </a:rPr>
              <a:t>Suspects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----with vs. without prior knowledge</a:t>
            </a:r>
            <a:endParaRPr lang="zh-CN" altLang="en-US" sz="2700" dirty="0"/>
          </a:p>
        </p:txBody>
      </p:sp>
      <p:sp>
        <p:nvSpPr>
          <p:cNvPr id="88146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Closer-up look at case 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node degree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exceed prior probability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at least 0.5-detection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achieve reliable detection</a:t>
            </a:r>
            <a:endParaRPr lang="zh-CN" altLang="en-US" dirty="0"/>
          </a:p>
        </p:txBody>
      </p:sp>
      <p:sp>
        <p:nvSpPr>
          <p:cNvPr id="88148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Comparison with case 1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node degree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non-trivial positive value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at most 0.5-detection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upper-bounded by 0.307</a:t>
            </a:r>
          </a:p>
        </p:txBody>
      </p:sp>
      <p:graphicFrame>
        <p:nvGraphicFramePr>
          <p:cNvPr id="88135" name="Object 5191"/>
          <p:cNvGraphicFramePr>
            <a:graphicFrameLocks noGrp="1" noChangeAspect="1"/>
          </p:cNvGraphicFramePr>
          <p:nvPr/>
        </p:nvGraphicFramePr>
        <p:xfrm>
          <a:off x="2541588" y="2205038"/>
          <a:ext cx="862012" cy="417512"/>
        </p:xfrm>
        <a:graphic>
          <a:graphicData uri="http://schemas.openxmlformats.org/presentationml/2006/ole">
            <p:oleObj spid="_x0000_s88215" name="Equation" r:id="rId4" imgW="368280" imgH="177480" progId="">
              <p:embed/>
            </p:oleObj>
          </a:graphicData>
        </a:graphic>
      </p:graphicFrame>
      <p:graphicFrame>
        <p:nvGraphicFramePr>
          <p:cNvPr id="88136" name="Object 5192"/>
          <p:cNvGraphicFramePr>
            <a:graphicFrameLocks noChangeAspect="1"/>
          </p:cNvGraphicFramePr>
          <p:nvPr/>
        </p:nvGraphicFramePr>
        <p:xfrm>
          <a:off x="468313" y="2565400"/>
          <a:ext cx="3543300" cy="647700"/>
        </p:xfrm>
        <a:graphic>
          <a:graphicData uri="http://schemas.openxmlformats.org/presentationml/2006/ole">
            <p:oleObj spid="_x0000_s88216" name="Equation" r:id="rId5" imgW="2793960" imgH="457200" progId="">
              <p:embed/>
            </p:oleObj>
          </a:graphicData>
        </a:graphic>
      </p:graphicFrame>
      <p:graphicFrame>
        <p:nvGraphicFramePr>
          <p:cNvPr id="88137" name="Object 5193"/>
          <p:cNvGraphicFramePr>
            <a:graphicFrameLocks noChangeAspect="1"/>
          </p:cNvGraphicFramePr>
          <p:nvPr/>
        </p:nvGraphicFramePr>
        <p:xfrm>
          <a:off x="539750" y="3663950"/>
          <a:ext cx="1439863" cy="593725"/>
        </p:xfrm>
        <a:graphic>
          <a:graphicData uri="http://schemas.openxmlformats.org/presentationml/2006/ole">
            <p:oleObj spid="_x0000_s88217" name="Equation" r:id="rId6" imgW="1066680" imgH="393480" progId="">
              <p:embed/>
            </p:oleObj>
          </a:graphicData>
        </a:graphic>
      </p:graphicFrame>
      <p:graphicFrame>
        <p:nvGraphicFramePr>
          <p:cNvPr id="88138" name="Object 5194"/>
          <p:cNvGraphicFramePr>
            <a:graphicFrameLocks noChangeAspect="1"/>
          </p:cNvGraphicFramePr>
          <p:nvPr/>
        </p:nvGraphicFramePr>
        <p:xfrm>
          <a:off x="468313" y="4762500"/>
          <a:ext cx="2819400" cy="611188"/>
        </p:xfrm>
        <a:graphic>
          <a:graphicData uri="http://schemas.openxmlformats.org/presentationml/2006/ole">
            <p:oleObj spid="_x0000_s88218" name="Equation" r:id="rId7" imgW="2222280" imgH="431640" progId="">
              <p:embed/>
            </p:oleObj>
          </a:graphicData>
        </a:graphic>
      </p:graphicFrame>
      <p:graphicFrame>
        <p:nvGraphicFramePr>
          <p:cNvPr id="88139" name="Object 5195"/>
          <p:cNvGraphicFramePr>
            <a:graphicFrameLocks noChangeAspect="1"/>
          </p:cNvGraphicFramePr>
          <p:nvPr/>
        </p:nvGraphicFramePr>
        <p:xfrm>
          <a:off x="539750" y="5805488"/>
          <a:ext cx="1554163" cy="449262"/>
        </p:xfrm>
        <a:graphic>
          <a:graphicData uri="http://schemas.openxmlformats.org/presentationml/2006/ole">
            <p:oleObj spid="_x0000_s88219" name="Equation" r:id="rId8" imgW="1028520" imgH="266400" progId="">
              <p:embed/>
            </p:oleObj>
          </a:graphicData>
        </a:graphic>
      </p:graphicFrame>
      <p:graphicFrame>
        <p:nvGraphicFramePr>
          <p:cNvPr id="88140" name="Object 5196"/>
          <p:cNvGraphicFramePr>
            <a:graphicFrameLocks noGrp="1" noChangeAspect="1"/>
          </p:cNvGraphicFramePr>
          <p:nvPr/>
        </p:nvGraphicFramePr>
        <p:xfrm>
          <a:off x="6718300" y="2205038"/>
          <a:ext cx="863600" cy="417512"/>
        </p:xfrm>
        <a:graphic>
          <a:graphicData uri="http://schemas.openxmlformats.org/presentationml/2006/ole">
            <p:oleObj spid="_x0000_s88220" name="Equation" r:id="rId9" imgW="368280" imgH="177480" progId="">
              <p:embed/>
            </p:oleObj>
          </a:graphicData>
        </a:graphic>
      </p:graphicFrame>
      <p:graphicFrame>
        <p:nvGraphicFramePr>
          <p:cNvPr id="88141" name="Object 5197"/>
          <p:cNvGraphicFramePr>
            <a:graphicFrameLocks noChangeAspect="1"/>
          </p:cNvGraphicFramePr>
          <p:nvPr/>
        </p:nvGraphicFramePr>
        <p:xfrm>
          <a:off x="4716463" y="2601913"/>
          <a:ext cx="3711575" cy="682625"/>
        </p:xfrm>
        <a:graphic>
          <a:graphicData uri="http://schemas.openxmlformats.org/presentationml/2006/ole">
            <p:oleObj spid="_x0000_s88221" name="Equation" r:id="rId10" imgW="2476440" imgH="457200" progId="">
              <p:embed/>
            </p:oleObj>
          </a:graphicData>
        </a:graphic>
      </p:graphicFrame>
      <p:graphicFrame>
        <p:nvGraphicFramePr>
          <p:cNvPr id="88142" name="Object 5198"/>
          <p:cNvGraphicFramePr>
            <a:graphicFrameLocks noChangeAspect="1"/>
          </p:cNvGraphicFramePr>
          <p:nvPr/>
        </p:nvGraphicFramePr>
        <p:xfrm>
          <a:off x="4784725" y="4905375"/>
          <a:ext cx="1082675" cy="395288"/>
        </p:xfrm>
        <a:graphic>
          <a:graphicData uri="http://schemas.openxmlformats.org/presentationml/2006/ole">
            <p:oleObj spid="_x0000_s88222" name="Equation" r:id="rId11" imgW="698400" imgH="228600" progId="">
              <p:embed/>
            </p:oleObj>
          </a:graphicData>
        </a:graphic>
      </p:graphicFrame>
      <p:graphicFrame>
        <p:nvGraphicFramePr>
          <p:cNvPr id="88143" name="Object 5199"/>
          <p:cNvGraphicFramePr>
            <a:graphicFrameLocks noChangeAspect="1"/>
          </p:cNvGraphicFramePr>
          <p:nvPr/>
        </p:nvGraphicFramePr>
        <p:xfrm>
          <a:off x="4756150" y="5805488"/>
          <a:ext cx="2119313" cy="477837"/>
        </p:xfrm>
        <a:graphic>
          <a:graphicData uri="http://schemas.openxmlformats.org/presentationml/2006/ole">
            <p:oleObj spid="_x0000_s88223" name="Equation" r:id="rId12" imgW="1320480" imgH="266400" progId="">
              <p:embed/>
            </p:oleObj>
          </a:graphicData>
        </a:graphic>
      </p:graphicFrame>
      <p:graphicFrame>
        <p:nvGraphicFramePr>
          <p:cNvPr id="88144" name="Object 5200"/>
          <p:cNvGraphicFramePr>
            <a:graphicFrameLocks noChangeAspect="1"/>
          </p:cNvGraphicFramePr>
          <p:nvPr/>
        </p:nvGraphicFramePr>
        <p:xfrm>
          <a:off x="4751388" y="3789363"/>
          <a:ext cx="973137" cy="415925"/>
        </p:xfrm>
        <a:graphic>
          <a:graphicData uri="http://schemas.openxmlformats.org/presentationml/2006/ole">
            <p:oleObj spid="_x0000_s88224" name="Equation" r:id="rId13" imgW="596880" imgH="228600" progId="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925" y="6381750"/>
            <a:ext cx="9074150" cy="4619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Suspect </a:t>
            </a:r>
            <a:r>
              <a:rPr lang="en-US" altLang="zh-CN" dirty="0" smtClean="0">
                <a:latin typeface="+mn-lt"/>
                <a:ea typeface="+mn-ea"/>
              </a:rPr>
              <a:t>characteristics (connectivity) bring </a:t>
            </a:r>
            <a:r>
              <a:rPr lang="en-US" altLang="zh-CN" dirty="0">
                <a:latin typeface="+mn-lt"/>
                <a:ea typeface="+mn-ea"/>
              </a:rPr>
              <a:t>about new ingredients.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Connected Suspects</a:t>
            </a:r>
            <a:r>
              <a:rPr lang="en-US" altLang="zh-CN" sz="4800" dirty="0">
                <a:solidFill>
                  <a:srgbClr val="00B050"/>
                </a:solidFill>
              </a:rPr>
              <a:t/>
            </a:r>
            <a:br>
              <a:rPr lang="en-US" altLang="zh-CN" sz="48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----validation </a:t>
            </a:r>
            <a:r>
              <a:rPr lang="en-US" altLang="zh-CN" sz="2700" dirty="0">
                <a:solidFill>
                  <a:srgbClr val="00B050"/>
                </a:solidFill>
              </a:rPr>
              <a:t>experiment</a:t>
            </a:r>
            <a:endParaRPr lang="zh-CN" altLang="en-US" sz="2700" dirty="0"/>
          </a:p>
        </p:txBody>
      </p:sp>
      <p:sp>
        <p:nvSpPr>
          <p:cNvPr id="2600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60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575" y="1460500"/>
            <a:ext cx="719931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Two </a:t>
            </a:r>
            <a:r>
              <a:rPr lang="en-US" altLang="zh-CN" dirty="0">
                <a:solidFill>
                  <a:srgbClr val="00B050"/>
                </a:solidFill>
              </a:rPr>
              <a:t>Suspects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----main </a:t>
            </a:r>
            <a:r>
              <a:rPr lang="en-US" altLang="zh-CN" sz="2700" dirty="0">
                <a:solidFill>
                  <a:srgbClr val="00B050"/>
                </a:solidFill>
              </a:rPr>
              <a:t>results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80251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Case 3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0252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0253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Main results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pic>
        <p:nvPicPr>
          <p:cNvPr id="802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213100"/>
            <a:ext cx="4321175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8313" y="2205038"/>
            <a:ext cx="4032250" cy="830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Two suspect nodes is separated by </a:t>
            </a:r>
            <a:r>
              <a:rPr lang="en-US" altLang="zh-CN" sz="2400" i="1" dirty="0">
                <a:latin typeface="+mn-lt"/>
                <a:ea typeface="+mn-ea"/>
              </a:rPr>
              <a:t>d.</a:t>
            </a:r>
            <a:endParaRPr lang="zh-CN" altLang="en-US" sz="2400" i="1" dirty="0">
              <a:latin typeface="+mn-lt"/>
              <a:ea typeface="+mn-ea"/>
            </a:endParaRPr>
          </a:p>
        </p:txBody>
      </p:sp>
      <p:sp>
        <p:nvSpPr>
          <p:cNvPr id="80256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638675"/>
          </a:xfrm>
        </p:spPr>
        <p:txBody>
          <a:bodyPr/>
          <a:lstStyle/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72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3600" smtClean="0"/>
          </a:p>
          <a:p>
            <a:pPr eaLnBrk="1" hangingPunct="1"/>
            <a:r>
              <a:rPr lang="en-US" altLang="zh-CN" smtClean="0"/>
              <a:t>Monotonicity: Detection probability increases with </a:t>
            </a:r>
            <a:r>
              <a:rPr lang="en-US" altLang="zh-CN" i="1" smtClean="0"/>
              <a:t>d</a:t>
            </a:r>
            <a:endParaRPr lang="zh-CN" altLang="en-US" i="1" smtClean="0"/>
          </a:p>
        </p:txBody>
      </p:sp>
      <p:graphicFrame>
        <p:nvGraphicFramePr>
          <p:cNvPr id="80246" name="Object 5494"/>
          <p:cNvGraphicFramePr>
            <a:graphicFrameLocks noGrp="1" noChangeAspect="1"/>
          </p:cNvGraphicFramePr>
          <p:nvPr/>
        </p:nvGraphicFramePr>
        <p:xfrm>
          <a:off x="6732588" y="2205038"/>
          <a:ext cx="863600" cy="417512"/>
        </p:xfrm>
        <a:graphic>
          <a:graphicData uri="http://schemas.openxmlformats.org/presentationml/2006/ole">
            <p:oleObj spid="_x0000_s80278" name="Equation" r:id="rId5" imgW="368140" imgH="177723" progId="">
              <p:embed/>
            </p:oleObj>
          </a:graphicData>
        </a:graphic>
      </p:graphicFrame>
      <p:graphicFrame>
        <p:nvGraphicFramePr>
          <p:cNvPr id="80247" name="Object 5495"/>
          <p:cNvGraphicFramePr>
            <a:graphicFrameLocks noGrp="1" noChangeAspect="1"/>
          </p:cNvGraphicFramePr>
          <p:nvPr/>
        </p:nvGraphicFramePr>
        <p:xfrm>
          <a:off x="6748463" y="4019550"/>
          <a:ext cx="863600" cy="417513"/>
        </p:xfrm>
        <a:graphic>
          <a:graphicData uri="http://schemas.openxmlformats.org/presentationml/2006/ole">
            <p:oleObj spid="_x0000_s80279" name="Equation" r:id="rId6" imgW="368280" imgH="177480" progId="">
              <p:embed/>
            </p:oleObj>
          </a:graphicData>
        </a:graphic>
      </p:graphicFrame>
      <p:graphicFrame>
        <p:nvGraphicFramePr>
          <p:cNvPr id="80248" name="Object 5496"/>
          <p:cNvGraphicFramePr>
            <a:graphicFrameLocks noGrp="1" noChangeAspect="1"/>
          </p:cNvGraphicFramePr>
          <p:nvPr/>
        </p:nvGraphicFramePr>
        <p:xfrm>
          <a:off x="5076825" y="2519363"/>
          <a:ext cx="3889375" cy="1485900"/>
        </p:xfrm>
        <a:graphic>
          <a:graphicData uri="http://schemas.openxmlformats.org/presentationml/2006/ole">
            <p:oleObj spid="_x0000_s80280" name="Equation" r:id="rId7" imgW="2666880" imgH="965160" progId="">
              <p:embed/>
            </p:oleObj>
          </a:graphicData>
        </a:graphic>
      </p:graphicFrame>
      <p:graphicFrame>
        <p:nvGraphicFramePr>
          <p:cNvPr id="80249" name="Object 5497"/>
          <p:cNvGraphicFramePr>
            <a:graphicFrameLocks noChangeAspect="1"/>
          </p:cNvGraphicFramePr>
          <p:nvPr/>
        </p:nvGraphicFramePr>
        <p:xfrm>
          <a:off x="5148263" y="4437063"/>
          <a:ext cx="3810000" cy="576262"/>
        </p:xfrm>
        <a:graphic>
          <a:graphicData uri="http://schemas.openxmlformats.org/presentationml/2006/ole">
            <p:oleObj spid="_x0000_s80281" name="Equation" r:id="rId8" imgW="2869920" imgH="431640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5589588"/>
            <a:ext cx="4500563" cy="1200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Identifying the rumor source is more difficult if the two suspects are closer.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Two Suspects</a:t>
            </a:r>
            <a:br>
              <a:rPr lang="en-US" altLang="zh-CN" sz="40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----validation experiment</a:t>
            </a:r>
            <a:endParaRPr lang="zh-CN" altLang="en-US" sz="2400" smtClean="0">
              <a:solidFill>
                <a:srgbClr val="00B050"/>
              </a:solidFill>
            </a:endParaRPr>
          </a:p>
        </p:txBody>
      </p:sp>
      <p:sp>
        <p:nvSpPr>
          <p:cNvPr id="267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638" y="1293813"/>
            <a:ext cx="70707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6306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Tree </a:t>
            </a:r>
            <a:r>
              <a:rPr lang="en-US" altLang="zh-CN" b="1" dirty="0" smtClean="0">
                <a:solidFill>
                  <a:srgbClr val="0070C0"/>
                </a:solidFill>
              </a:rPr>
              <a:t>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</a:t>
            </a:r>
            <a:r>
              <a:rPr lang="en-US" altLang="zh-CN" b="1" dirty="0" smtClean="0">
                <a:solidFill>
                  <a:srgbClr val="0070C0"/>
                </a:solidFill>
              </a:rPr>
              <a:t>General Network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err="1" smtClean="0">
                <a:solidFill>
                  <a:srgbClr val="0070C0"/>
                </a:solidFill>
              </a:rPr>
              <a:t>Cybersecurity</a:t>
            </a:r>
            <a:r>
              <a:rPr lang="en-US" altLang="zh-CN" b="1" dirty="0" smtClean="0">
                <a:solidFill>
                  <a:srgbClr val="0070C0"/>
                </a:solidFill>
              </a:rPr>
              <a:t> Forensics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</a:t>
            </a:r>
            <a:r>
              <a:rPr lang="en-US" altLang="zh-CN" dirty="0" smtClean="0">
                <a:solidFill>
                  <a:srgbClr val="00B050"/>
                </a:solidFill>
              </a:rPr>
              <a:t>in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General </a:t>
            </a:r>
            <a:r>
              <a:rPr lang="en-US" altLang="zh-CN" dirty="0" smtClean="0">
                <a:solidFill>
                  <a:srgbClr val="00B050"/>
                </a:solidFill>
              </a:rPr>
              <a:t>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Still an open problem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 dirty="0" smtClean="0">
                <a:latin typeface="+mn-lt"/>
                <a:ea typeface="+mn-ea"/>
              </a:rPr>
              <a:t>How to deal with loops?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Breadth-</a:t>
            </a:r>
            <a:r>
              <a:rPr lang="en-US" altLang="zh-CN" sz="3200" noProof="0" dirty="0" smtClean="0">
                <a:latin typeface="+mn-lt"/>
                <a:ea typeface="+mn-ea"/>
              </a:rPr>
              <a:t>F</a:t>
            </a:r>
            <a:r>
              <a:rPr lang="en-US" altLang="zh-CN" sz="3200" dirty="0" err="1" smtClean="0">
                <a:latin typeface="+mn-lt"/>
                <a:ea typeface="+mn-ea"/>
              </a:rPr>
              <a:t>irst</a:t>
            </a:r>
            <a:r>
              <a:rPr lang="en-US" altLang="zh-CN" sz="3200" dirty="0" smtClean="0">
                <a:latin typeface="+mn-lt"/>
                <a:ea typeface="+mn-ea"/>
              </a:rPr>
              <a:t>-Search (BFS) Heuristic Algorithm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 tree approximates </a:t>
            </a:r>
            <a:r>
              <a:rPr kumimoji="0" lang="en-US" altLang="zh-CN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diffusion tree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 noProof="0" dirty="0" smtClean="0">
                <a:latin typeface="+mn-lt"/>
                <a:ea typeface="+mn-ea"/>
              </a:rPr>
              <a:t>Rumor centrality algorithm on BFS tree</a:t>
            </a: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in General 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132856"/>
            <a:ext cx="52101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err="1" smtClean="0">
                <a:latin typeface="+mn-lt"/>
                <a:ea typeface="+mn-ea"/>
              </a:rPr>
              <a:t>Erdos-Renyi</a:t>
            </a:r>
            <a:r>
              <a:rPr lang="en-US" altLang="zh-CN" sz="3200" dirty="0" smtClean="0">
                <a:latin typeface="+mn-lt"/>
                <a:ea typeface="+mn-ea"/>
              </a:rPr>
              <a:t> random graph (</a:t>
            </a:r>
            <a:r>
              <a:rPr lang="en-US" altLang="zh-CN" sz="3200" i="1" dirty="0" smtClean="0">
                <a:latin typeface="+mn-lt"/>
                <a:ea typeface="+mn-ea"/>
              </a:rPr>
              <a:t>N=50, K=20, p=0.4</a:t>
            </a:r>
            <a:r>
              <a:rPr lang="en-US" altLang="zh-CN" sz="320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82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6165304"/>
            <a:ext cx="5133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67544" y="30689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Rumor Source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95736" y="3429000"/>
            <a:ext cx="1944216" cy="504056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Rumor Center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23728" y="4221088"/>
            <a:ext cx="2088232" cy="936104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in General 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2588147" y="3313629"/>
            <a:ext cx="1365050" cy="142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068960"/>
            <a:ext cx="321537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err="1" smtClean="0">
                <a:latin typeface="+mn-lt"/>
                <a:ea typeface="+mn-ea"/>
              </a:rPr>
              <a:t>Erdos-Renyi</a:t>
            </a:r>
            <a:r>
              <a:rPr lang="en-US" altLang="zh-CN" sz="3200" dirty="0" smtClean="0">
                <a:latin typeface="+mn-lt"/>
                <a:ea typeface="+mn-ea"/>
              </a:rPr>
              <a:t> random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420888"/>
            <a:ext cx="201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Rumor Source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7584" y="2780928"/>
            <a:ext cx="1368152" cy="144016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949280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Rumor Center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87624" y="4437112"/>
            <a:ext cx="936104" cy="1396188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348880"/>
            <a:ext cx="41052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48834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806926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2003 SARS </a:t>
            </a:r>
            <a:r>
              <a:rPr lang="en-US" altLang="zh-CN" sz="2800">
                <a:solidFill>
                  <a:srgbClr val="04617B"/>
                </a:solidFill>
                <a:latin typeface="Calibri" pitchFamily="34" charset="0"/>
              </a:rPr>
              <a:t>(severe acute respiratory syndrome)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pic>
        <p:nvPicPr>
          <p:cNvPr id="248835" name="Picture 16" descr="SNA-SAR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773238"/>
            <a:ext cx="5738813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6" name="TextBox 1"/>
          <p:cNvSpPr txBox="1">
            <a:spLocks noChangeArrowheads="1"/>
          </p:cNvSpPr>
          <p:nvPr/>
        </p:nvSpPr>
        <p:spPr bwMode="auto">
          <a:xfrm>
            <a:off x="5148263" y="6534150"/>
            <a:ext cx="4321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The University of Arizona Artificial Intelligence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204864"/>
            <a:ext cx="41814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in General 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smtClean="0">
                <a:latin typeface="+mn-lt"/>
                <a:ea typeface="+mn-ea"/>
              </a:rPr>
              <a:t>Newman-Watts small world (</a:t>
            </a:r>
            <a:r>
              <a:rPr lang="en-US" altLang="zh-CN" sz="3200" i="1" dirty="0" smtClean="0">
                <a:latin typeface="+mn-lt"/>
                <a:ea typeface="+mn-ea"/>
              </a:rPr>
              <a:t>N=50, K=20, m0=4, p=0.4</a:t>
            </a:r>
            <a:r>
              <a:rPr lang="en-US" altLang="zh-CN" sz="320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30689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Rumor Source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95736" y="3429000"/>
            <a:ext cx="5256584" cy="504056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Rumor Center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23728" y="4941168"/>
            <a:ext cx="5184576" cy="216024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02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16" y="6190017"/>
            <a:ext cx="9145016" cy="66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24944"/>
            <a:ext cx="2669307" cy="265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in General 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2588147" y="3313629"/>
            <a:ext cx="1365050" cy="142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smtClean="0">
                <a:latin typeface="+mn-lt"/>
                <a:ea typeface="+mn-ea"/>
              </a:rPr>
              <a:t>Newman-Watts small world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420888"/>
            <a:ext cx="201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Rumor Source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7584" y="2780928"/>
            <a:ext cx="2952328" cy="1296144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949280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Rumor Center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87624" y="4725144"/>
            <a:ext cx="2592288" cy="1108156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204864"/>
            <a:ext cx="4801442" cy="37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276872"/>
            <a:ext cx="3714923" cy="290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in General 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err="1" smtClean="0">
                <a:latin typeface="+mn-lt"/>
                <a:ea typeface="+mn-ea"/>
              </a:rPr>
              <a:t>Barabasi</a:t>
            </a:r>
            <a:r>
              <a:rPr lang="en-US" altLang="zh-CN" sz="3200" dirty="0" smtClean="0">
                <a:latin typeface="+mn-lt"/>
                <a:ea typeface="+mn-ea"/>
              </a:rPr>
              <a:t>-Albert scale-free graph (</a:t>
            </a:r>
            <a:r>
              <a:rPr lang="en-US" altLang="zh-CN" sz="3200" i="1" dirty="0" smtClean="0">
                <a:latin typeface="+mn-lt"/>
                <a:ea typeface="+mn-ea"/>
              </a:rPr>
              <a:t>N=50, K=20, m0=4,m=2</a:t>
            </a:r>
            <a:r>
              <a:rPr lang="en-US" altLang="zh-CN" sz="3200" dirty="0" smtClean="0">
                <a:latin typeface="+mn-lt"/>
                <a:ea typeface="+mn-ea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30689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Rumor Source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95736" y="3429000"/>
            <a:ext cx="3672408" cy="144016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552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Rumor Center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23728" y="3789040"/>
            <a:ext cx="3744416" cy="1368152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11412"/>
            <a:ext cx="9144000" cy="15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1" y="3603511"/>
            <a:ext cx="3096344" cy="242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B050"/>
                </a:solidFill>
              </a:rPr>
              <a:t>Detection in General Network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2588147" y="3313629"/>
            <a:ext cx="1365050" cy="142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51520" y="1600200"/>
            <a:ext cx="8892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err="1" smtClean="0">
                <a:latin typeface="+mn-lt"/>
                <a:ea typeface="+mn-ea"/>
              </a:rPr>
              <a:t>Barabasi</a:t>
            </a:r>
            <a:r>
              <a:rPr lang="en-US" altLang="zh-CN" sz="3200" dirty="0" smtClean="0">
                <a:latin typeface="+mn-lt"/>
                <a:ea typeface="+mn-ea"/>
              </a:rPr>
              <a:t>-Albert scale free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32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420888"/>
            <a:ext cx="201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Rumor Source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27584" y="2780928"/>
            <a:ext cx="2376264" cy="1872208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949280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Rumor Center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187624" y="4941168"/>
            <a:ext cx="1872208" cy="892132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3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7967" y="2492896"/>
            <a:ext cx="420652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Extensions</a:t>
            </a:r>
          </a:p>
        </p:txBody>
      </p:sp>
      <p:sp>
        <p:nvSpPr>
          <p:cNvPr id="271362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with Multiple Observations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How many observations to take?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2 Observations more than double the detectability performance of a single observation</a:t>
            </a:r>
          </a:p>
          <a:p>
            <a:pPr lvl="1" eaLnBrk="1" hangingPunct="1"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lvl="1" eaLnBrk="1" hangingPunct="1"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Open Questions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General graph detection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How good or how bad is the Breadth-first Search Heuristic?</a:t>
            </a:r>
          </a:p>
        </p:txBody>
      </p:sp>
      <p:sp>
        <p:nvSpPr>
          <p:cNvPr id="271363" name="TextBox 6"/>
          <p:cNvSpPr txBox="1">
            <a:spLocks noChangeArrowheads="1"/>
          </p:cNvSpPr>
          <p:nvPr/>
        </p:nvSpPr>
        <p:spPr bwMode="auto">
          <a:xfrm>
            <a:off x="4067944" y="3717032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Zhao, Dong, Zhang and Tan</a:t>
            </a:r>
          </a:p>
          <a:p>
            <a:r>
              <a:rPr lang="en-US" altLang="zh-CN" dirty="0" smtClean="0">
                <a:latin typeface="Calibri" pitchFamily="34" charset="0"/>
              </a:rPr>
              <a:t>ACM SIGMETRICS </a:t>
            </a:r>
            <a:r>
              <a:rPr lang="en-US" altLang="zh-CN" dirty="0">
                <a:latin typeface="Calibri" pitchFamily="34" charset="0"/>
              </a:rPr>
              <a:t>2014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6306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Tree </a:t>
            </a:r>
            <a:r>
              <a:rPr lang="en-US" altLang="zh-CN" b="1" dirty="0" smtClean="0">
                <a:solidFill>
                  <a:srgbClr val="0070C0"/>
                </a:solidFill>
              </a:rPr>
              <a:t>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Detection in </a:t>
            </a:r>
            <a:r>
              <a:rPr lang="en-US" altLang="zh-CN" b="1" dirty="0" smtClean="0">
                <a:solidFill>
                  <a:srgbClr val="0070C0"/>
                </a:solidFill>
              </a:rPr>
              <a:t>General Network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err="1" smtClean="0">
                <a:solidFill>
                  <a:srgbClr val="0070C0"/>
                </a:solidFill>
              </a:rPr>
              <a:t>Cybersecurity</a:t>
            </a:r>
            <a:r>
              <a:rPr lang="en-US" altLang="zh-CN" b="1" dirty="0" smtClean="0">
                <a:solidFill>
                  <a:srgbClr val="0070C0"/>
                </a:solidFill>
              </a:rPr>
              <a:t> Forensics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Forensics in Online Social Networks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Faceboo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20955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rs.sinahk.net/wb/i/120607/weibo_logo_04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238147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inked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49080"/>
            <a:ext cx="2468858" cy="5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Twitter bird logo 2012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1240532" cy="100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08920"/>
            <a:ext cx="1237888" cy="123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Network Cyber Security Forensics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dirty="0" smtClean="0"/>
              <a:t>Many interactions over online social networks that are recorded and available from API service to glimpse social relationship of users</a:t>
            </a:r>
          </a:p>
          <a:p>
            <a:r>
              <a:rPr lang="en-US" dirty="0" smtClean="0"/>
              <a:t>Provide clues for rumor source detection and other cyber-security forensics algorithms</a:t>
            </a:r>
          </a:p>
          <a:p>
            <a:r>
              <a:rPr lang="en-US" dirty="0" smtClean="0"/>
              <a:t>How to even obtain a single snapshot observation of the graph?</a:t>
            </a:r>
          </a:p>
          <a:p>
            <a:r>
              <a:rPr lang="en-US" dirty="0" smtClean="0"/>
              <a:t>Bridge deep gulf between theory and practice</a:t>
            </a:r>
          </a:p>
          <a:p>
            <a:pPr lvl="1"/>
            <a:r>
              <a:rPr lang="en-US" dirty="0" smtClean="0"/>
              <a:t>There is nothing more practical than a good theory!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 smtClean="0">
                <a:solidFill>
                  <a:srgbClr val="00B050"/>
                </a:solidFill>
              </a:rPr>
              <a:t>Forensics using </a:t>
            </a:r>
            <a:r>
              <a:rPr lang="en-US" altLang="zh-CN" sz="4000" dirty="0" err="1" smtClean="0">
                <a:solidFill>
                  <a:srgbClr val="00B050"/>
                </a:solidFill>
              </a:rPr>
              <a:t>Facebook</a:t>
            </a:r>
            <a:r>
              <a:rPr lang="en-US" altLang="zh-CN" sz="4000" dirty="0" smtClean="0">
                <a:solidFill>
                  <a:srgbClr val="00B050"/>
                </a:solidFill>
              </a:rPr>
              <a:t> Graph</a:t>
            </a:r>
            <a:endParaRPr lang="zh-CN" altLang="en-US" sz="4000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12776"/>
            <a:ext cx="8496944" cy="4813995"/>
          </a:xfrm>
        </p:spPr>
        <p:txBody>
          <a:bodyPr/>
          <a:lstStyle/>
          <a:p>
            <a:r>
              <a:rPr lang="en-US" dirty="0" smtClean="0"/>
              <a:t>Rate-constrained data scraping</a:t>
            </a:r>
          </a:p>
          <a:p>
            <a:r>
              <a:rPr lang="en-US" dirty="0" smtClean="0"/>
              <a:t>Access control for privacy and security</a:t>
            </a:r>
          </a:p>
          <a:p>
            <a:r>
              <a:rPr lang="en-US" dirty="0" smtClean="0"/>
              <a:t>How to use semantics to infer the possession of a rumor?</a:t>
            </a:r>
          </a:p>
          <a:p>
            <a:r>
              <a:rPr lang="en-US" dirty="0" smtClean="0"/>
              <a:t>How to link social graph with technological graph?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3BCA4-C9D7-4CC2-8E8E-2783364448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65712"/>
            <a:ext cx="261785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1324" y="4293096"/>
            <a:ext cx="4152676" cy="216024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Conclusion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734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Rumor Centrality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0070C0"/>
                </a:solidFill>
              </a:rPr>
              <a:t>Center of a 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Network features: Suspects, Connectivity, Observations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Detectability and Detection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0070C0"/>
                </a:solidFill>
              </a:rPr>
              <a:t>Statistical inference, probability theory, graph theory, Information theory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0070C0"/>
                </a:solidFill>
              </a:rPr>
              <a:t>Scalable algorithms</a:t>
            </a:r>
            <a:endParaRPr lang="en-US" altLang="zh-CN" sz="2000" smtClean="0"/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Numerous Open Issues: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Heterogeneous connectivity and spreading models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Real-world data traces 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Practical network forensics protocol in online social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8354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466566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2003 SARS Rumor 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8355" name="TextBox 1"/>
          <p:cNvSpPr txBox="1">
            <a:spLocks noChangeArrowheads="1"/>
          </p:cNvSpPr>
          <p:nvPr/>
        </p:nvSpPr>
        <p:spPr bwMode="auto">
          <a:xfrm>
            <a:off x="179388" y="5229225"/>
            <a:ext cx="5473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</a:t>
            </a:r>
            <a:r>
              <a:rPr lang="en-US" altLang="zh-CN" sz="1200"/>
              <a:t>http://edition.cnn.com/2013/02/21/world/asia/hong-kong-sars-anniversary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1863" y="2205038"/>
            <a:ext cx="2592387" cy="3013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Rumor: “Entire City was poised to be quarantined” 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14 year-old boy arrested for creating fake news page 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228357" name="Picture 7" descr="ANd9GcTISNETGw2KcCUEjTXs6M2KcKLuAXDh4_HdWZvh39atujVJysz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4086225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58" name="AutoShape 9" descr="2Q=="/>
          <p:cNvSpPr>
            <a:spLocks noChangeAspect="1" noChangeArrowheads="1"/>
          </p:cNvSpPr>
          <p:nvPr/>
        </p:nvSpPr>
        <p:spPr bwMode="auto">
          <a:xfrm>
            <a:off x="3429000" y="257175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359" name="AutoShape 11" descr="2Q=="/>
          <p:cNvSpPr>
            <a:spLocks noChangeAspect="1" noChangeArrowheads="1"/>
          </p:cNvSpPr>
          <p:nvPr/>
        </p:nvSpPr>
        <p:spPr bwMode="auto">
          <a:xfrm>
            <a:off x="3429000" y="257175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360" name="AutoShape 13" descr="2Q=="/>
          <p:cNvSpPr>
            <a:spLocks noChangeAspect="1" noChangeArrowheads="1"/>
          </p:cNvSpPr>
          <p:nvPr/>
        </p:nvSpPr>
        <p:spPr bwMode="auto">
          <a:xfrm>
            <a:off x="3851275" y="25654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8361" name="Picture 15" descr="300px-Amoy_Garden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2276475"/>
            <a:ext cx="3960812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62" name="TextBox 1"/>
          <p:cNvSpPr txBox="1">
            <a:spLocks noChangeArrowheads="1"/>
          </p:cNvSpPr>
          <p:nvPr/>
        </p:nvSpPr>
        <p:spPr bwMode="auto">
          <a:xfrm>
            <a:off x="4211638" y="2492375"/>
            <a:ext cx="18129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Epicenter of </a:t>
            </a:r>
          </a:p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Hong Kong SARS</a:t>
            </a:r>
          </a:p>
          <a:p>
            <a:pPr>
              <a:lnSpc>
                <a:spcPts val="2400"/>
              </a:lnSpc>
            </a:pP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329 Infected</a:t>
            </a:r>
          </a:p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42 killed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" y="5876925"/>
            <a:ext cx="89281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None/>
              <a:defRPr/>
            </a:pPr>
            <a:r>
              <a:rPr lang="en-US" altLang="zh-CN" sz="2400">
                <a:latin typeface="Calibri" pitchFamily="34" charset="0"/>
              </a:rPr>
              <a:t>Rumor and panic spread faster than virus. Nothing spreads like fear!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275458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</a:pPr>
            <a:r>
              <a:rPr lang="en-US" altLang="zh-CN" smtClean="0">
                <a:latin typeface="Adobe 黑体 Std R"/>
                <a:ea typeface="Adobe 黑体 Std R"/>
                <a:cs typeface="Adobe 黑体 Std R"/>
                <a:hlinkClick r:id="rId3"/>
              </a:rPr>
              <a:t>cheewtan@cityu.edu.hk</a:t>
            </a:r>
            <a:endParaRPr lang="en-US" altLang="zh-CN" smtClean="0">
              <a:latin typeface="Adobe 黑体 Std R"/>
              <a:ea typeface="Adobe 黑体 Std R"/>
              <a:cs typeface="Adobe 黑体 Std R"/>
            </a:endParaRPr>
          </a:p>
          <a:p>
            <a:pPr marL="0" indent="0" algn="ctr" eaLnBrk="1" hangingPunct="1">
              <a:buFont typeface="Arial" charset="0"/>
              <a:buNone/>
            </a:pPr>
            <a:endParaRPr lang="en-US" altLang="zh-CN" smtClean="0">
              <a:latin typeface="Adobe 黑体 Std R"/>
              <a:ea typeface="Adobe 黑体 Std R"/>
              <a:cs typeface="Adobe 黑体 Std R"/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smtClean="0">
                <a:latin typeface="Adobe 黑体 Std R"/>
                <a:ea typeface="Adobe 黑体 Std R"/>
                <a:cs typeface="Adobe 黑体 Std R"/>
              </a:rPr>
              <a:t>www.cs.cityu.edu.hk/~cheewtan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7972425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2009 Online Flu Map Goes Viral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250825" y="5949950"/>
            <a:ext cx="5473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</a:t>
            </a:r>
            <a:r>
              <a:rPr lang="en-US" altLang="zh-CN" sz="1200"/>
              <a:t>http://edition.cnn.com/2009/TECH/04/30/online.flumaps/index.html</a:t>
            </a:r>
          </a:p>
        </p:txBody>
      </p:sp>
      <p:pic>
        <p:nvPicPr>
          <p:cNvPr id="21508" name="Picture 6" descr="Henry Niman's map has been an online hit, tracking the spread of swine flu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420938"/>
            <a:ext cx="44862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625" y="2205038"/>
            <a:ext cx="2592388" cy="374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Created by Pittsburgh biochemist Harry Niman on April 21, 2009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Surpassing 290,000 web views and 3000 comments within 9 days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8324850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Growth and Expansion of Online </a:t>
            </a:r>
          </a:p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Social Networks 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2205038"/>
            <a:ext cx="2592387" cy="3013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Smartphone revolution 2007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Twitter 2006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Tencent Weixin 2012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22532" name="Picture 8" descr="ANd9GcQpMdntghmlxLuXaU4KQGbj6hw0Curop3lu-wFo7LzpJRePaS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013" y="2511425"/>
            <a:ext cx="2571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0" descr="Social_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403475"/>
            <a:ext cx="3384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2" descr="ANd9GcTWBpRG9T2HAzOAfnFbvRZ3BAcTeI08pZLwHPkv1hYdXlQHHXYsX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0313" y="4071938"/>
            <a:ext cx="25304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8321675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Reach of Online Social Networks 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pic>
        <p:nvPicPr>
          <p:cNvPr id="23555" name="Picture 9" descr="social-network-world-map-550x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600200"/>
            <a:ext cx="7559675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1460</Words>
  <Application>Microsoft Office PowerPoint</Application>
  <PresentationFormat>On-screen Show (4:3)</PresentationFormat>
  <Paragraphs>505</Paragraphs>
  <Slides>60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主题</vt:lpstr>
      <vt:lpstr>Equation</vt:lpstr>
      <vt:lpstr>Rooting out the Rumor Culprit in Online Social Networks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Rumor Spreading in Online Social Network</vt:lpstr>
      <vt:lpstr>Slide 12</vt:lpstr>
      <vt:lpstr>Outline</vt:lpstr>
      <vt:lpstr>Literature ----Research on epidemic outbreak/rumor spreading</vt:lpstr>
      <vt:lpstr>Literature ----estimation of rumor source</vt:lpstr>
      <vt:lpstr>SI Spreading Model  (Kermack &amp; McKendrick 1927)</vt:lpstr>
      <vt:lpstr>SI Spreading Model </vt:lpstr>
      <vt:lpstr>Outline</vt:lpstr>
      <vt:lpstr>Toy Example</vt:lpstr>
      <vt:lpstr>Toy Example</vt:lpstr>
      <vt:lpstr>Inference in Tree</vt:lpstr>
      <vt:lpstr>Toy Example</vt:lpstr>
      <vt:lpstr>Toy Example</vt:lpstr>
      <vt:lpstr>Toy Example</vt:lpstr>
      <vt:lpstr>Toy Example</vt:lpstr>
      <vt:lpstr>Rumor Centrality</vt:lpstr>
      <vt:lpstr>Rumor Center</vt:lpstr>
      <vt:lpstr>Outline</vt:lpstr>
      <vt:lpstr>Detection with Suspects</vt:lpstr>
      <vt:lpstr>Detection with Suspects</vt:lpstr>
      <vt:lpstr>Detectability</vt:lpstr>
      <vt:lpstr>MAP Rumor Source Estimator</vt:lpstr>
      <vt:lpstr>MAP Rumor Source Estimator</vt:lpstr>
      <vt:lpstr>Detectability on Tree</vt:lpstr>
      <vt:lpstr>Pólya’s Urn Model</vt:lpstr>
      <vt:lpstr>Equivalence to Pólya’s Urn Model</vt:lpstr>
      <vt:lpstr>Suspecting all Nodes ----main results</vt:lpstr>
      <vt:lpstr>Minimum Detectability</vt:lpstr>
      <vt:lpstr>Suspecting all Nodes ----validation experiment</vt:lpstr>
      <vt:lpstr>Connected Suspects ----main results</vt:lpstr>
      <vt:lpstr>Connected Suspects ----validation experiment</vt:lpstr>
      <vt:lpstr>Connected Suspects ----with vs. without prior knowledge</vt:lpstr>
      <vt:lpstr>Connected Suspects ----validation experiment</vt:lpstr>
      <vt:lpstr>Two Suspects ----main results</vt:lpstr>
      <vt:lpstr>Two Suspects ----validation experiment</vt:lpstr>
      <vt:lpstr>Outline</vt:lpstr>
      <vt:lpstr>Detection in General Network</vt:lpstr>
      <vt:lpstr>Detection in General Network</vt:lpstr>
      <vt:lpstr>Detection in General Network</vt:lpstr>
      <vt:lpstr>Detection in General Network</vt:lpstr>
      <vt:lpstr>Detection in General Network</vt:lpstr>
      <vt:lpstr>Detection in General Network</vt:lpstr>
      <vt:lpstr>Detection in General Network</vt:lpstr>
      <vt:lpstr>Extensions</vt:lpstr>
      <vt:lpstr>Outline</vt:lpstr>
      <vt:lpstr>Forensics in Online Social Networks</vt:lpstr>
      <vt:lpstr>Network Cyber Security Forensics</vt:lpstr>
      <vt:lpstr>Forensics using Facebook Graph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Rooting out the Rumor Culprit from Suspects</dc:title>
  <dc:creator>Javin</dc:creator>
  <cp:lastModifiedBy>user</cp:lastModifiedBy>
  <cp:revision>1074</cp:revision>
  <cp:lastPrinted>2013-06-24T01:23:22Z</cp:lastPrinted>
  <dcterms:created xsi:type="dcterms:W3CDTF">2013-01-03T12:07:13Z</dcterms:created>
  <dcterms:modified xsi:type="dcterms:W3CDTF">2014-04-23T14:34:28Z</dcterms:modified>
</cp:coreProperties>
</file>