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561" r:id="rId7"/>
    <p:sldId id="583" r:id="rId8"/>
    <p:sldId id="590" r:id="rId9"/>
    <p:sldId id="602" r:id="rId10"/>
    <p:sldId id="607" r:id="rId11"/>
    <p:sldId id="609" r:id="rId12"/>
    <p:sldId id="611" r:id="rId13"/>
    <p:sldId id="612" r:id="rId14"/>
    <p:sldId id="600" r:id="rId15"/>
    <p:sldId id="601" r:id="rId16"/>
    <p:sldId id="597" r:id="rId17"/>
    <p:sldId id="603" r:id="rId18"/>
    <p:sldId id="615" r:id="rId19"/>
    <p:sldId id="610" r:id="rId20"/>
    <p:sldId id="617" r:id="rId21"/>
    <p:sldId id="616" r:id="rId22"/>
    <p:sldId id="605" r:id="rId23"/>
    <p:sldId id="618" r:id="rId24"/>
    <p:sldId id="598" r:id="rId25"/>
    <p:sldId id="594" r:id="rId26"/>
    <p:sldId id="599" r:id="rId27"/>
    <p:sldId id="376"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120"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7725" autoAdjust="0"/>
    <p:restoredTop sz="86427" autoAdjust="0"/>
  </p:normalViewPr>
  <p:slideViewPr>
    <p:cSldViewPr snapToGrid="0">
      <p:cViewPr>
        <p:scale>
          <a:sx n="72" d="100"/>
          <a:sy n="72" d="100"/>
        </p:scale>
        <p:origin x="568" y="1424"/>
      </p:cViewPr>
      <p:guideLst>
        <p:guide orient="horz" pos="894"/>
        <p:guide pos="5120"/>
        <p:guide pos="6747"/>
      </p:guideLst>
    </p:cSldViewPr>
  </p:slideViewPr>
  <p:outlineViewPr>
    <p:cViewPr>
      <p:scale>
        <a:sx n="33" d="100"/>
        <a:sy n="33" d="100"/>
      </p:scale>
      <p:origin x="0" y="-480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0" d="100"/>
          <a:sy n="130" d="100"/>
        </p:scale>
        <p:origin x="2232" y="2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91886" y="4343400"/>
            <a:ext cx="6085114" cy="4430486"/>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sixth technique we are goin</a:t>
            </a:r>
            <a:r>
              <a:rPr lang="en-US" dirty="0" smtClean="0"/>
              <a:t>g to explore is using </a:t>
            </a:r>
            <a:r>
              <a:rPr lang="en-US" dirty="0" err="1" smtClean="0"/>
              <a:t>alias_example_group_to</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demonstration I will show you how to define a new alias and then associate metadata with that alias. Then we will refactor our existing example group to use the alias that we have defined.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990394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started with a specification that used generic example groups that are found in RSpec. RSpec is powerful and allows us to define our own terms for our example groups to help express the clarity.</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48781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use the example group alias that we wanted to define. Changing every instance of </a:t>
            </a:r>
            <a:r>
              <a:rPr lang="en-US" b="1" dirty="0" smtClean="0"/>
              <a:t>context</a:t>
            </a:r>
            <a:r>
              <a:rPr lang="en-US" dirty="0" smtClean="0"/>
              <a:t> to </a:t>
            </a:r>
            <a:r>
              <a:rPr lang="en-US" b="1" dirty="0" smtClean="0"/>
              <a:t>platform</a:t>
            </a:r>
            <a:r>
              <a:rPr lang="en-US" dirty="0"/>
              <a:t> </a:t>
            </a:r>
            <a:r>
              <a:rPr lang="en-US" dirty="0" smtClean="0"/>
              <a:t>as well as shortening the text description.</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918055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added that alias example group to our RSpec configure block within the </a:t>
            </a:r>
            <a:r>
              <a:rPr lang="en-US" dirty="0" err="1" smtClean="0"/>
              <a:t>spec_helper</a:t>
            </a:r>
            <a:r>
              <a:rPr lang="en-US" dirty="0" smtClean="0"/>
              <a:t> file.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216377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execute the tests to ensure that we have declared our alias correctly.</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984938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return to the specification and change the </a:t>
            </a:r>
            <a:r>
              <a:rPr lang="en-US" b="1" dirty="0" smtClean="0"/>
              <a:t>describe</a:t>
            </a:r>
            <a:r>
              <a:rPr lang="en-US" dirty="0" smtClean="0"/>
              <a:t> to </a:t>
            </a:r>
            <a:r>
              <a:rPr lang="en-US" b="1" dirty="0" err="1" smtClean="0"/>
              <a:t>describe_recipe</a:t>
            </a:r>
            <a:r>
              <a:rPr lang="en-US" dirty="0" smtClean="0"/>
              <a:t>. We also removed the context that we included.</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77753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returned to the </a:t>
            </a:r>
            <a:r>
              <a:rPr lang="en-US" dirty="0" err="1" smtClean="0"/>
              <a:t>spec_helper</a:t>
            </a:r>
            <a:r>
              <a:rPr lang="en-US" dirty="0" smtClean="0"/>
              <a:t> file and the RSpec configure block and define a new alias example group. This time we specify some additional metadata that states that this example group is a particular type.</a:t>
            </a:r>
          </a:p>
          <a:p>
            <a:r>
              <a:rPr lang="en-US" dirty="0" smtClean="0"/>
              <a:t>To create the relationship between the </a:t>
            </a:r>
            <a:r>
              <a:rPr lang="en-US" b="1" dirty="0" err="1" smtClean="0"/>
              <a:t>alias_example_group</a:t>
            </a:r>
            <a:r>
              <a:rPr lang="en-US" dirty="0" smtClean="0"/>
              <a:t> and the </a:t>
            </a:r>
            <a:r>
              <a:rPr lang="en-US" b="1" dirty="0" err="1" smtClean="0"/>
              <a:t>shared_context</a:t>
            </a:r>
            <a:r>
              <a:rPr lang="en-US" dirty="0" smtClean="0"/>
              <a:t> we need to also assign the same type to the </a:t>
            </a:r>
            <a:r>
              <a:rPr lang="en-US" b="1" dirty="0" err="1" smtClean="0"/>
              <a:t>shared_context</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823877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execute the tests to ensure that we have declared our </a:t>
            </a:r>
            <a:r>
              <a:rPr lang="en-US" dirty="0" smtClean="0"/>
              <a:t>second alias </a:t>
            </a:r>
            <a:r>
              <a:rPr lang="en-US" dirty="0"/>
              <a:t>correctly.</a:t>
            </a:r>
          </a:p>
          <a:p>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30526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use </a:t>
            </a:r>
            <a:r>
              <a:rPr lang="en-US" dirty="0" err="1" smtClean="0"/>
              <a:t>alias_example_group</a:t>
            </a:r>
            <a:r>
              <a:rPr lang="en-US" dirty="0" err="1" smtClean="0"/>
              <a:t>_to</a:t>
            </a:r>
            <a:r>
              <a:rPr lang="en-US" dirty="0" smtClean="0"/>
              <a:t> allow us to define our own names for an example group and associate that example group with a contextual information.</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Refactor the code with this technique. Execute the tests. Find success</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4664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began learning about these various techniques we reviewed the concepts behind how RSpec organizes the examples we write to describe the state of our system. Particularly we learned that describe and context were methods we could use to describe the recipe and the various scenarios that we are testing.</a:t>
            </a:r>
          </a:p>
          <a:p>
            <a:r>
              <a:rPr lang="en-US" dirty="0" smtClean="0"/>
              <a:t>It is important to re-iterate that the word 'context' and 'describe' are nearly interchangeable. Defining an example group with 'context' is a personal choice that the community uses to help articulate the various scenarios that are under test. In our case, 'context' is used to help describe the various platforms.</a:t>
            </a:r>
          </a:p>
          <a:p>
            <a:r>
              <a:rPr lang="en-US" dirty="0" err="1" smtClean="0"/>
              <a:t>RSpec's</a:t>
            </a:r>
            <a:r>
              <a:rPr lang="en-US" dirty="0" smtClean="0"/>
              <a:t> </a:t>
            </a:r>
            <a:r>
              <a:rPr lang="en-US" dirty="0" err="1" smtClean="0"/>
              <a:t>alias_example_group_to</a:t>
            </a:r>
            <a:r>
              <a:rPr lang="en-US" dirty="0" smtClean="0"/>
              <a:t> allows you define your own terms that may better describe the system under test.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324659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examine each </a:t>
            </a:r>
            <a:r>
              <a:rPr lang="en-US" b="1" dirty="0" smtClean="0"/>
              <a:t>context</a:t>
            </a:r>
            <a:r>
              <a:rPr lang="en-US" dirty="0" smtClean="0"/>
              <a:t> within the specification you see that we are assuming default attributes and checking across multiple platforms. The word </a:t>
            </a:r>
            <a:r>
              <a:rPr lang="en-US" b="1" dirty="0" smtClean="0"/>
              <a:t>context</a:t>
            </a:r>
            <a:r>
              <a:rPr lang="en-US" dirty="0" smtClean="0"/>
              <a:t> here really means that each scenario we are interested in is really our platform differences.</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39067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more ideal word may be </a:t>
            </a:r>
            <a:r>
              <a:rPr lang="en-US" b="1" dirty="0" smtClean="0"/>
              <a:t>platform</a:t>
            </a:r>
            <a:r>
              <a:rPr lang="en-US" dirty="0" smtClean="0"/>
              <a:t> and not </a:t>
            </a:r>
            <a:r>
              <a:rPr lang="en-US" b="1" dirty="0" smtClean="0"/>
              <a:t>context</a:t>
            </a:r>
            <a:r>
              <a:rPr lang="en-US" dirty="0" smtClean="0"/>
              <a:t>. Both convey the same meaning perhaps but given a choice it feels like </a:t>
            </a:r>
            <a:r>
              <a:rPr lang="en-US" b="1" dirty="0" smtClean="0"/>
              <a:t>platform</a:t>
            </a:r>
            <a:r>
              <a:rPr lang="en-US" dirty="0" smtClean="0"/>
              <a:t> does a better job at getting to the point quicker. We can save ourselves more keystrokes and give the future maintainers of this code information more quickly.</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889591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situation is the parent example group where we are describing a particular recipe and then saying that this recipe is one that converges. Generally all recipes that are under test are ones that you want to converge.</a:t>
            </a:r>
          </a:p>
          <a:p>
            <a:r>
              <a:rPr lang="en-US" dirty="0" smtClean="0"/>
              <a:t>The first statement is not exactly clear that we are talking about a recipe. The second statement, where we include the context, might be more confusing for future maintainers.</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73349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it would be useful if we could define an alias that states more clearly that we are defining specifications for a recipe and automatically include the context that we created that contains the helpers that we need.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14811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a:t>
            </a:r>
            <a:r>
              <a:rPr lang="en-US" dirty="0" smtClean="0"/>
              <a:t>t is time to demonstrate how </a:t>
            </a:r>
            <a:r>
              <a:rPr lang="en-US" dirty="0" err="1" smtClean="0"/>
              <a:t>alias_example_group_to</a:t>
            </a:r>
            <a:r>
              <a:rPr lang="en-US" dirty="0" smtClean="0"/>
              <a:t> works and how we can use it to further the elegance of our specifications.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37695269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17930466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69"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goo.gl/9mRNl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11820152" cy="1337551"/>
          </a:xfrm>
        </p:spPr>
        <p:txBody>
          <a:bodyPr/>
          <a:lstStyle/>
          <a:p>
            <a:r>
              <a:rPr lang="en-US" sz="7200" dirty="0" err="1" smtClean="0"/>
              <a:t>alias_example_group_to</a:t>
            </a:r>
            <a:endParaRPr lang="en-US" sz="7200" dirty="0"/>
          </a:p>
        </p:txBody>
      </p:sp>
      <p:sp>
        <p:nvSpPr>
          <p:cNvPr id="3" name="Text Placeholder 2"/>
          <p:cNvSpPr>
            <a:spLocks noGrp="1"/>
          </p:cNvSpPr>
          <p:nvPr>
            <p:ph type="body" sz="quarter" idx="10"/>
          </p:nvPr>
        </p:nvSpPr>
        <p:spPr>
          <a:xfrm>
            <a:off x="3585882" y="4751291"/>
            <a:ext cx="7124981" cy="2975173"/>
          </a:xfrm>
        </p:spPr>
        <p:txBody>
          <a:bodyPr/>
          <a:lstStyle/>
          <a:p>
            <a:pPr marL="457200" indent="-457200">
              <a:buAutoNum type="arabicPeriod"/>
            </a:pPr>
            <a:r>
              <a:rPr lang="en-US" sz="2800" dirty="0">
                <a:solidFill>
                  <a:srgbClr val="878F94"/>
                </a:solidFill>
              </a:rPr>
              <a:t>a false name used to conceal one's identity; an assumed </a:t>
            </a:r>
            <a:r>
              <a:rPr lang="en-US" sz="2800" dirty="0" smtClean="0">
                <a:solidFill>
                  <a:srgbClr val="878F94"/>
                </a:solidFill>
              </a:rPr>
              <a:t>name.</a:t>
            </a:r>
          </a:p>
          <a:p>
            <a:pPr marL="457200" indent="-457200">
              <a:buAutoNum type="arabicPeriod"/>
            </a:pPr>
            <a:r>
              <a:rPr lang="en-US" sz="2800" dirty="0" smtClean="0">
                <a:solidFill>
                  <a:srgbClr val="878F94"/>
                </a:solidFill>
              </a:rPr>
              <a:t>define a new name for an example group that optionally can be given metadata to load a </a:t>
            </a:r>
            <a:r>
              <a:rPr lang="en-US" sz="2800" dirty="0" err="1" smtClean="0">
                <a:solidFill>
                  <a:srgbClr val="878F94"/>
                </a:solidFill>
              </a:rPr>
              <a:t>shared_context</a:t>
            </a:r>
            <a:endParaRPr lang="en-US" sz="2800" dirty="0">
              <a:solidFill>
                <a:srgbClr val="878F94"/>
              </a:solidFill>
            </a:endParaRPr>
          </a:p>
          <a:p>
            <a:pPr marL="457200" indent="-457200">
              <a:buAutoNum type="arabicPeriod"/>
            </a:pP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4" name="Subtitle 3"/>
          <p:cNvSpPr>
            <a:spLocks noGrp="1"/>
          </p:cNvSpPr>
          <p:nvPr>
            <p:ph type="subTitle" idx="1"/>
          </p:nvPr>
        </p:nvSpPr>
        <p:spPr/>
        <p:txBody>
          <a:bodyPr anchor="ctr"/>
          <a:lstStyle/>
          <a:p>
            <a:pPr algn="ctr"/>
            <a:r>
              <a:rPr lang="en-US" sz="4000" b="1" dirty="0" smtClean="0">
                <a:latin typeface="Inconsolata"/>
                <a:cs typeface="Inconsolata"/>
                <a:hlinkClick r:id="rId3"/>
              </a:rPr>
              <a:t>https</a:t>
            </a:r>
            <a:r>
              <a:rPr lang="en-US" sz="4000" b="1" dirty="0">
                <a:latin typeface="Inconsolata"/>
                <a:cs typeface="Inconsolata"/>
                <a:hlinkClick r:id="rId3"/>
              </a:rPr>
              <a:t>://goo.gl/</a:t>
            </a:r>
            <a:r>
              <a:rPr lang="en-US" sz="4000" b="1" dirty="0" smtClean="0">
                <a:latin typeface="Inconsolata"/>
                <a:cs typeface="Inconsolata"/>
                <a:hlinkClick r:id="rId3"/>
              </a:rPr>
              <a:t>9mRNlD</a:t>
            </a:r>
            <a:endParaRPr lang="en-US" sz="4000" b="1" dirty="0" smtClean="0">
              <a:latin typeface="Inconsolata"/>
              <a:cs typeface="Inconsolata"/>
            </a:endParaRPr>
          </a:p>
          <a:p>
            <a:pPr algn="ctr"/>
            <a:r>
              <a:rPr lang="en-US" sz="4000" b="1" dirty="0" smtClean="0">
                <a:latin typeface="Inconsolata"/>
                <a:cs typeface="Inconsolata"/>
              </a:rPr>
              <a:t>(lowercase L)</a:t>
            </a:r>
            <a:endParaRPr lang="en-US" sz="4000" b="1" dirty="0">
              <a:latin typeface="Inconsolata"/>
              <a:cs typeface="Inconsolata"/>
            </a:endParaRPr>
          </a:p>
        </p:txBody>
      </p:sp>
    </p:spTree>
    <p:extLst>
      <p:ext uri="{BB962C8B-B14F-4D97-AF65-F5344CB8AC3E}">
        <p14:creationId xmlns:p14="http://schemas.microsoft.com/office/powerpoint/2010/main" val="55399446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599" y="855673"/>
            <a:ext cx="12090055" cy="827654"/>
          </a:xfrm>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alias_example_group_to</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Viewing the Current Specification</a:t>
            </a:r>
            <a:endParaRPr lang="en-US" dirty="0"/>
          </a:p>
        </p:txBody>
      </p:sp>
      <p:sp>
        <p:nvSpPr>
          <p:cNvPr id="5" name="Content Placeholder 4"/>
          <p:cNvSpPr>
            <a:spLocks noGrp="1"/>
          </p:cNvSpPr>
          <p:nvPr>
            <p:ph sz="quarter" idx="10"/>
          </p:nvPr>
        </p:nvSpPr>
        <p:spPr/>
        <p:txBody>
          <a:bodyPr>
            <a:normAutofit lnSpcReduction="1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a:t>'ark::default' do</a:t>
            </a:r>
          </a:p>
          <a:p>
            <a:r>
              <a:rPr lang="en-US" dirty="0"/>
              <a:t>  context 'when no attributes are specified, on an </a:t>
            </a:r>
            <a:r>
              <a:rPr lang="en-US" dirty="0" smtClean="0"/>
              <a:t>.</a:t>
            </a:r>
            <a:r>
              <a:rPr lang="en-US" dirty="0"/>
              <a:t>..platform' do</a:t>
            </a:r>
          </a:p>
          <a:p>
            <a:r>
              <a:rPr lang="en-US" dirty="0"/>
              <a:t>    </a:t>
            </a:r>
            <a:r>
              <a:rPr lang="en-US" dirty="0" err="1"/>
              <a:t>include_context</a:t>
            </a:r>
            <a:r>
              <a:rPr lang="en-US" dirty="0"/>
              <a:t> 'converged recipe</a:t>
            </a:r>
            <a:r>
              <a:rPr lang="en-US" dirty="0" smtClean="0"/>
              <a:t>'</a:t>
            </a:r>
          </a:p>
          <a:p>
            <a:endParaRPr lang="en-US" dirty="0"/>
          </a:p>
          <a:p>
            <a:r>
              <a:rPr lang="en-US" dirty="0"/>
              <a:t> </a:t>
            </a:r>
            <a:r>
              <a:rPr lang="en-US" dirty="0" smtClean="0"/>
              <a:t>   # ... examples ...</a:t>
            </a:r>
          </a:p>
          <a:p>
            <a:endParaRPr lang="en-US" dirty="0"/>
          </a:p>
          <a:p>
            <a:r>
              <a:rPr lang="en-US" dirty="0" smtClean="0"/>
              <a:t>  end</a:t>
            </a:r>
          </a:p>
          <a:p>
            <a:endParaRPr lang="en-US" dirty="0"/>
          </a:p>
          <a:p>
            <a:r>
              <a:rPr lang="en-US" dirty="0" smtClean="0"/>
              <a:t>  # ... other contexts ...</a:t>
            </a:r>
          </a:p>
          <a:p>
            <a:r>
              <a:rPr lang="en-US" dirty="0" smtClean="0"/>
              <a:t>end</a:t>
            </a:r>
          </a:p>
        </p:txBody>
      </p:sp>
      <p:sp>
        <p:nvSpPr>
          <p:cNvPr id="8" name="Text Placeholder 7"/>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370880628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Viewing the Current Specification</a:t>
            </a:r>
            <a:endParaRPr lang="en-US" dirty="0"/>
          </a:p>
        </p:txBody>
      </p:sp>
      <p:sp>
        <p:nvSpPr>
          <p:cNvPr id="5" name="Content Placeholder 4"/>
          <p:cNvSpPr>
            <a:spLocks noGrp="1"/>
          </p:cNvSpPr>
          <p:nvPr>
            <p:ph sz="quarter" idx="10"/>
          </p:nvPr>
        </p:nvSpPr>
        <p:spPr/>
        <p:txBody>
          <a:bodyPr>
            <a:normAutofit lnSpcReduction="10000"/>
          </a:bodyPr>
          <a:lstStyle/>
          <a:p>
            <a:r>
              <a:rPr lang="en-US" dirty="0" smtClean="0"/>
              <a:t>require '</a:t>
            </a:r>
            <a:r>
              <a:rPr lang="en-US" dirty="0" err="1" smtClean="0"/>
              <a:t>spec_helper</a:t>
            </a:r>
            <a:r>
              <a:rPr lang="en-US" dirty="0" smtClean="0"/>
              <a:t>'</a:t>
            </a:r>
          </a:p>
          <a:p>
            <a:endParaRPr lang="en-US" dirty="0" smtClean="0"/>
          </a:p>
          <a:p>
            <a:r>
              <a:rPr lang="en-US" dirty="0" smtClean="0"/>
              <a:t>describe 'ark::default' do</a:t>
            </a:r>
          </a:p>
          <a:p>
            <a:r>
              <a:rPr lang="en-US" dirty="0" smtClean="0"/>
              <a:t>  </a:t>
            </a:r>
            <a:r>
              <a:rPr lang="en-US" dirty="0" err="1" smtClean="0"/>
              <a:t>include_context</a:t>
            </a:r>
            <a:r>
              <a:rPr lang="en-US" dirty="0" smtClean="0"/>
              <a:t> 'converged recipe'</a:t>
            </a:r>
          </a:p>
          <a:p>
            <a:r>
              <a:rPr lang="en-US" dirty="0" smtClean="0"/>
              <a:t>  </a:t>
            </a:r>
            <a:r>
              <a:rPr lang="en-US" dirty="0" smtClean="0"/>
              <a:t>platform</a:t>
            </a:r>
            <a:r>
              <a:rPr lang="en-US" dirty="0" smtClean="0"/>
              <a:t> 'unspecified platform' do</a:t>
            </a:r>
          </a:p>
          <a:p>
            <a:endParaRPr lang="en-US" dirty="0" smtClean="0"/>
          </a:p>
          <a:p>
            <a:r>
              <a:rPr lang="en-US" dirty="0" smtClean="0"/>
              <a:t>    # ... examples ...</a:t>
            </a:r>
          </a:p>
          <a:p>
            <a:endParaRPr lang="en-US" dirty="0" smtClean="0"/>
          </a:p>
          <a:p>
            <a:r>
              <a:rPr lang="en-US" dirty="0" smtClean="0"/>
              <a:t>  end</a:t>
            </a:r>
          </a:p>
          <a:p>
            <a:endParaRPr lang="en-US" dirty="0" smtClean="0"/>
          </a:p>
          <a:p>
            <a:r>
              <a:rPr lang="en-US" dirty="0" smtClean="0"/>
              <a:t>  # ... other contexts ...</a:t>
            </a:r>
          </a:p>
          <a:p>
            <a:r>
              <a:rPr lang="en-US" dirty="0" smtClean="0"/>
              <a:t>end</a:t>
            </a:r>
            <a:endParaRPr lang="en-US" dirty="0" smtClean="0"/>
          </a:p>
        </p:txBody>
      </p:sp>
      <p:sp>
        <p:nvSpPr>
          <p:cNvPr id="8" name="Text Placeholder 7"/>
          <p:cNvSpPr>
            <a:spLocks noGrp="1"/>
          </p:cNvSpPr>
          <p:nvPr>
            <p:ph type="body" sz="quarter" idx="11"/>
          </p:nvPr>
        </p:nvSpPr>
        <p:spPr/>
        <p:txBody>
          <a:bodyPr/>
          <a:lstStyle/>
          <a:p>
            <a:r>
              <a:rPr lang="en-US" smtClean="0"/>
              <a:t>~/ark/spec/unit/recipes/default_spec.rb</a:t>
            </a:r>
            <a:endParaRPr lang="en-US" dirty="0"/>
          </a:p>
        </p:txBody>
      </p:sp>
      <p:sp>
        <p:nvSpPr>
          <p:cNvPr id="9" name="Text Placeholder 8"/>
          <p:cNvSpPr>
            <a:spLocks noGrp="1"/>
          </p:cNvSpPr>
          <p:nvPr>
            <p:ph type="body" sz="quarter" idx="13"/>
          </p:nvPr>
        </p:nvSpPr>
        <p:spPr>
          <a:xfrm>
            <a:off x="1121104" y="4009759"/>
            <a:ext cx="14404273" cy="626533"/>
          </a:xfrm>
        </p:spPr>
        <p:txBody>
          <a:bodyPr/>
          <a:lstStyle/>
          <a:p>
            <a:endParaRPr lang="en-US"/>
          </a:p>
        </p:txBody>
      </p:sp>
    </p:spTree>
    <p:extLst>
      <p:ext uri="{BB962C8B-B14F-4D97-AF65-F5344CB8AC3E}">
        <p14:creationId xmlns:p14="http://schemas.microsoft.com/office/powerpoint/2010/main" val="75774951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the platform Example Group</a:t>
            </a:r>
            <a:endParaRPr lang="en-US" dirty="0"/>
          </a:p>
        </p:txBody>
      </p:sp>
      <p:sp>
        <p:nvSpPr>
          <p:cNvPr id="3" name="Content Placeholder 2"/>
          <p:cNvSpPr>
            <a:spLocks noGrp="1"/>
          </p:cNvSpPr>
          <p:nvPr>
            <p:ph sz="quarter" idx="10"/>
          </p:nvPr>
        </p:nvSpPr>
        <p:spPr/>
        <p:txBody>
          <a:bodyPr/>
          <a:lstStyle/>
          <a:p>
            <a:r>
              <a:rPr lang="en-US" dirty="0"/>
              <a:t>require '</a:t>
            </a:r>
            <a:r>
              <a:rPr lang="en-US" dirty="0" err="1"/>
              <a:t>chefspec</a:t>
            </a:r>
            <a:r>
              <a:rPr lang="en-US" dirty="0"/>
              <a:t>'</a:t>
            </a:r>
          </a:p>
          <a:p>
            <a:r>
              <a:rPr lang="en-US" dirty="0"/>
              <a:t>require '</a:t>
            </a:r>
            <a:r>
              <a:rPr lang="en-US" dirty="0" err="1"/>
              <a:t>chefspec</a:t>
            </a:r>
            <a:r>
              <a:rPr lang="en-US" dirty="0"/>
              <a:t>/</a:t>
            </a:r>
            <a:r>
              <a:rPr lang="en-US" dirty="0" err="1"/>
              <a:t>berkshelf</a:t>
            </a:r>
            <a:r>
              <a:rPr lang="en-US" dirty="0"/>
              <a:t>'</a:t>
            </a:r>
          </a:p>
          <a:p>
            <a:endParaRPr lang="en-US" dirty="0"/>
          </a:p>
          <a:p>
            <a:r>
              <a:rPr lang="en-US" dirty="0" err="1"/>
              <a:t>at_exit</a:t>
            </a:r>
            <a:r>
              <a:rPr lang="en-US" dirty="0"/>
              <a:t> { </a:t>
            </a:r>
            <a:r>
              <a:rPr lang="en-US" dirty="0" err="1"/>
              <a:t>ChefSpec</a:t>
            </a:r>
            <a:r>
              <a:rPr lang="en-US" dirty="0"/>
              <a:t>::</a:t>
            </a:r>
            <a:r>
              <a:rPr lang="en-US" dirty="0" err="1"/>
              <a:t>Coverage.report</a:t>
            </a:r>
            <a:r>
              <a:rPr lang="en-US" dirty="0"/>
              <a:t>! }</a:t>
            </a:r>
          </a:p>
          <a:p>
            <a:endParaRPr lang="en-US" dirty="0"/>
          </a:p>
          <a:p>
            <a:r>
              <a:rPr lang="en-US" dirty="0" err="1"/>
              <a:t>RSpec.configure</a:t>
            </a:r>
            <a:r>
              <a:rPr lang="en-US" dirty="0"/>
              <a:t> do |</a:t>
            </a:r>
            <a:r>
              <a:rPr lang="en-US" dirty="0" err="1"/>
              <a:t>config</a:t>
            </a:r>
            <a:r>
              <a:rPr lang="en-US" dirty="0"/>
              <a:t>|</a:t>
            </a:r>
          </a:p>
          <a:p>
            <a:r>
              <a:rPr lang="en-US" dirty="0"/>
              <a:t>  </a:t>
            </a:r>
            <a:r>
              <a:rPr lang="en-US" dirty="0" err="1"/>
              <a:t>config.color</a:t>
            </a:r>
            <a:r>
              <a:rPr lang="en-US" dirty="0"/>
              <a:t> = </a:t>
            </a:r>
            <a:r>
              <a:rPr lang="en-US" dirty="0" smtClean="0"/>
              <a:t>true</a:t>
            </a:r>
          </a:p>
          <a:p>
            <a:r>
              <a:rPr lang="en-US" dirty="0"/>
              <a:t> </a:t>
            </a:r>
            <a:r>
              <a:rPr lang="en-US" dirty="0" smtClean="0"/>
              <a:t> </a:t>
            </a:r>
            <a:r>
              <a:rPr lang="en-US" dirty="0" err="1"/>
              <a:t>config.alias_example_group_to</a:t>
            </a:r>
            <a:r>
              <a:rPr lang="en-US" dirty="0"/>
              <a:t> </a:t>
            </a:r>
            <a:r>
              <a:rPr lang="en-US" dirty="0" smtClean="0"/>
              <a:t>:platform</a:t>
            </a:r>
          </a:p>
          <a:p>
            <a:r>
              <a:rPr lang="en-US" dirty="0" smtClean="0"/>
              <a:t>end</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~/ark/spec/</a:t>
            </a:r>
            <a:r>
              <a:rPr lang="en-US" dirty="0" err="1" smtClean="0"/>
              <a:t>spec_helper.rb</a:t>
            </a:r>
            <a:endParaRPr lang="en-US" dirty="0"/>
          </a:p>
        </p:txBody>
      </p:sp>
      <p:sp>
        <p:nvSpPr>
          <p:cNvPr id="6" name="Text Placeholder 5"/>
          <p:cNvSpPr>
            <a:spLocks noGrp="1"/>
          </p:cNvSpPr>
          <p:nvPr>
            <p:ph type="body" sz="quarter" idx="13"/>
          </p:nvPr>
        </p:nvSpPr>
        <p:spPr>
          <a:xfrm>
            <a:off x="1121104" y="5765304"/>
            <a:ext cx="14404273" cy="626533"/>
          </a:xfrm>
        </p:spPr>
        <p:txBody>
          <a:bodyPr/>
          <a:lstStyle/>
          <a:p>
            <a:endParaRPr lang="en-US"/>
          </a:p>
        </p:txBody>
      </p:sp>
    </p:spTree>
    <p:extLst>
      <p:ext uri="{BB962C8B-B14F-4D97-AF65-F5344CB8AC3E}">
        <p14:creationId xmlns:p14="http://schemas.microsoft.com/office/powerpoint/2010/main" val="1366083014"/>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3.58 seconds (files took 2.73 seconds to load)</a:t>
            </a:r>
          </a:p>
          <a:p>
            <a:r>
              <a:rPr lang="en-US" dirty="0"/>
              <a:t>19 examples, 0 failures</a:t>
            </a:r>
          </a:p>
          <a:p>
            <a:endParaRPr lang="en-US" dirty="0"/>
          </a:p>
          <a:p>
            <a:endParaRPr lang="en-US" dirty="0"/>
          </a:p>
          <a:p>
            <a:r>
              <a:rPr lang="en-US" dirty="0" err="1"/>
              <a:t>ChefSpec</a:t>
            </a:r>
            <a:r>
              <a:rPr lang="en-US" dirty="0"/>
              <a:t> Coverage report generated...</a:t>
            </a:r>
          </a:p>
          <a:p>
            <a:endParaRPr lang="en-US" dirty="0"/>
          </a:p>
          <a:p>
            <a:r>
              <a:rPr lang="en-US" dirty="0"/>
              <a:t>  Total Resources:   41</a:t>
            </a:r>
          </a:p>
          <a:p>
            <a:r>
              <a:rPr lang="en-US" dirty="0"/>
              <a:t>  Touched Resources: 41</a:t>
            </a:r>
          </a:p>
          <a:p>
            <a:r>
              <a:rPr lang="en-US" dirty="0"/>
              <a:t>  Touch Coverage:    100.0%</a:t>
            </a:r>
          </a:p>
          <a:p>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5" name="Title 4"/>
          <p:cNvSpPr>
            <a:spLocks noGrp="1"/>
          </p:cNvSpPr>
          <p:nvPr>
            <p:ph type="title"/>
          </p:nvPr>
        </p:nvSpPr>
        <p:spPr/>
        <p:txBody>
          <a:bodyPr/>
          <a:lstStyle/>
          <a:p>
            <a:r>
              <a:rPr lang="en-US" dirty="0" smtClean="0"/>
              <a:t>Executing the Tests</a:t>
            </a:r>
            <a:endParaRPr lang="en-US" dirty="0"/>
          </a:p>
        </p:txBody>
      </p:sp>
    </p:spTree>
    <p:extLst>
      <p:ext uri="{BB962C8B-B14F-4D97-AF65-F5344CB8AC3E}">
        <p14:creationId xmlns:p14="http://schemas.microsoft.com/office/powerpoint/2010/main" val="149460747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Viewing the Current Specification</a:t>
            </a:r>
            <a:endParaRPr lang="en-US" dirty="0"/>
          </a:p>
        </p:txBody>
      </p:sp>
      <p:sp>
        <p:nvSpPr>
          <p:cNvPr id="5" name="Content Placeholder 4"/>
          <p:cNvSpPr>
            <a:spLocks noGrp="1"/>
          </p:cNvSpPr>
          <p:nvPr>
            <p:ph sz="quarter" idx="10"/>
          </p:nvPr>
        </p:nvSpPr>
        <p:spPr/>
        <p:txBody>
          <a:bodyPr>
            <a:normAutofit lnSpcReduction="10000"/>
          </a:bodyPr>
          <a:lstStyle/>
          <a:p>
            <a:r>
              <a:rPr lang="en-US" smtClean="0"/>
              <a:t>require 'spec_helper'</a:t>
            </a:r>
          </a:p>
          <a:p>
            <a:endParaRPr lang="en-US" smtClean="0"/>
          </a:p>
          <a:p>
            <a:r>
              <a:rPr lang="en-US" smtClean="0"/>
              <a:t>describe_recipe 'ark::default' do</a:t>
            </a:r>
          </a:p>
          <a:p>
            <a:r>
              <a:rPr lang="en-US" smtClean="0"/>
              <a:t>  include_context 'converged recipe'</a:t>
            </a:r>
          </a:p>
          <a:p>
            <a:r>
              <a:rPr lang="en-US" smtClean="0"/>
              <a:t>  </a:t>
            </a:r>
            <a:r>
              <a:rPr lang="en-US" smtClean="0"/>
              <a:t>platform</a:t>
            </a:r>
            <a:r>
              <a:rPr lang="en-US" smtClean="0"/>
              <a:t> 'unspecified platform' do</a:t>
            </a:r>
          </a:p>
          <a:p>
            <a:endParaRPr lang="en-US" smtClean="0"/>
          </a:p>
          <a:p>
            <a:r>
              <a:rPr lang="en-US" smtClean="0"/>
              <a:t>    # ... examples ...</a:t>
            </a:r>
          </a:p>
          <a:p>
            <a:endParaRPr lang="en-US" smtClean="0"/>
          </a:p>
          <a:p>
            <a:r>
              <a:rPr lang="en-US" smtClean="0"/>
              <a:t>  end</a:t>
            </a:r>
          </a:p>
          <a:p>
            <a:endParaRPr lang="en-US" smtClean="0"/>
          </a:p>
          <a:p>
            <a:r>
              <a:rPr lang="en-US" smtClean="0"/>
              <a:t>  # ... other contexts ...</a:t>
            </a:r>
          </a:p>
          <a:p>
            <a:r>
              <a:rPr lang="en-US" smtClean="0"/>
              <a:t>end</a:t>
            </a:r>
            <a:endParaRPr lang="en-US" dirty="0" smtClean="0"/>
          </a:p>
        </p:txBody>
      </p:sp>
      <p:sp>
        <p:nvSpPr>
          <p:cNvPr id="8" name="Text Placeholder 7"/>
          <p:cNvSpPr>
            <a:spLocks noGrp="1"/>
          </p:cNvSpPr>
          <p:nvPr>
            <p:ph type="body" sz="quarter" idx="11"/>
          </p:nvPr>
        </p:nvSpPr>
        <p:spPr/>
        <p:txBody>
          <a:bodyPr/>
          <a:lstStyle/>
          <a:p>
            <a:r>
              <a:rPr lang="en-US" smtClean="0"/>
              <a:t>~/ark/spec/unit/recipes/default_spec.rb</a:t>
            </a:r>
            <a:endParaRPr lang="en-US" dirty="0"/>
          </a:p>
        </p:txBody>
      </p:sp>
      <p:sp>
        <p:nvSpPr>
          <p:cNvPr id="7" name="Text Placeholder 6"/>
          <p:cNvSpPr>
            <a:spLocks noGrp="1"/>
          </p:cNvSpPr>
          <p:nvPr>
            <p:ph type="body" sz="quarter" idx="12"/>
          </p:nvPr>
        </p:nvSpPr>
        <p:spPr>
          <a:xfrm>
            <a:off x="1124446" y="3569650"/>
            <a:ext cx="14404273" cy="555947"/>
          </a:xfrm>
        </p:spPr>
        <p:txBody>
          <a:bodyPr/>
          <a:lstStyle/>
          <a:p>
            <a:r>
              <a:rPr lang="en-US" dirty="0" smtClean="0"/>
              <a:t>-</a:t>
            </a:r>
            <a:endParaRPr lang="en-US" dirty="0"/>
          </a:p>
        </p:txBody>
      </p:sp>
      <p:sp>
        <p:nvSpPr>
          <p:cNvPr id="10" name="Text Placeholder 9"/>
          <p:cNvSpPr>
            <a:spLocks noGrp="1"/>
          </p:cNvSpPr>
          <p:nvPr>
            <p:ph type="body" sz="quarter" idx="13"/>
          </p:nvPr>
        </p:nvSpPr>
        <p:spPr>
          <a:xfrm>
            <a:off x="1148563" y="3014833"/>
            <a:ext cx="14404273" cy="554817"/>
          </a:xfrm>
        </p:spPr>
        <p:txBody>
          <a:bodyPr/>
          <a:lstStyle/>
          <a:p>
            <a:r>
              <a:rPr lang="en-US" dirty="0" smtClean="0"/>
              <a:t>+</a:t>
            </a:r>
            <a:endParaRPr lang="en-US" dirty="0"/>
          </a:p>
        </p:txBody>
      </p:sp>
    </p:spTree>
    <p:extLst>
      <p:ext uri="{BB962C8B-B14F-4D97-AF65-F5344CB8AC3E}">
        <p14:creationId xmlns:p14="http://schemas.microsoft.com/office/powerpoint/2010/main" val="26159795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4400" dirty="0" smtClean="0"/>
              <a:t>Defining the alias and tying it to the </a:t>
            </a:r>
            <a:r>
              <a:rPr lang="en-US" sz="4400" dirty="0" err="1" smtClean="0"/>
              <a:t>shared_context</a:t>
            </a:r>
            <a:endParaRPr lang="en-US" sz="4400" dirty="0"/>
          </a:p>
        </p:txBody>
      </p:sp>
      <p:sp>
        <p:nvSpPr>
          <p:cNvPr id="7" name="Content Placeholder 6"/>
          <p:cNvSpPr>
            <a:spLocks noGrp="1"/>
          </p:cNvSpPr>
          <p:nvPr>
            <p:ph sz="quarter" idx="10"/>
          </p:nvPr>
        </p:nvSpPr>
        <p:spPr/>
        <p:txBody>
          <a:bodyPr>
            <a:normAutofit lnSpcReduction="10000"/>
          </a:bodyPr>
          <a:lstStyle/>
          <a:p>
            <a:r>
              <a:rPr lang="en-US" dirty="0"/>
              <a:t>require '</a:t>
            </a:r>
            <a:r>
              <a:rPr lang="en-US" dirty="0" err="1"/>
              <a:t>chefspec</a:t>
            </a:r>
            <a:r>
              <a:rPr lang="en-US" dirty="0"/>
              <a:t>'</a:t>
            </a:r>
          </a:p>
          <a:p>
            <a:r>
              <a:rPr lang="en-US" dirty="0"/>
              <a:t>require '</a:t>
            </a:r>
            <a:r>
              <a:rPr lang="en-US" dirty="0" err="1"/>
              <a:t>chefspec</a:t>
            </a:r>
            <a:r>
              <a:rPr lang="en-US" dirty="0"/>
              <a:t>/</a:t>
            </a:r>
            <a:r>
              <a:rPr lang="en-US" dirty="0" err="1"/>
              <a:t>berkshelf</a:t>
            </a:r>
            <a:r>
              <a:rPr lang="en-US" dirty="0"/>
              <a:t>'</a:t>
            </a:r>
          </a:p>
          <a:p>
            <a:endParaRPr lang="en-US" dirty="0"/>
          </a:p>
          <a:p>
            <a:r>
              <a:rPr lang="en-US" dirty="0" err="1"/>
              <a:t>at_exit</a:t>
            </a:r>
            <a:r>
              <a:rPr lang="en-US" dirty="0"/>
              <a:t> { </a:t>
            </a:r>
            <a:r>
              <a:rPr lang="en-US" dirty="0" err="1"/>
              <a:t>ChefSpec</a:t>
            </a:r>
            <a:r>
              <a:rPr lang="en-US" dirty="0"/>
              <a:t>::</a:t>
            </a:r>
            <a:r>
              <a:rPr lang="en-US" dirty="0" err="1"/>
              <a:t>Coverage.report</a:t>
            </a:r>
            <a:r>
              <a:rPr lang="en-US" dirty="0"/>
              <a:t>! }</a:t>
            </a:r>
          </a:p>
          <a:p>
            <a:endParaRPr lang="en-US" dirty="0"/>
          </a:p>
          <a:p>
            <a:r>
              <a:rPr lang="en-US" dirty="0" err="1"/>
              <a:t>RSpec.configure</a:t>
            </a:r>
            <a:r>
              <a:rPr lang="en-US" dirty="0"/>
              <a:t> do |</a:t>
            </a:r>
            <a:r>
              <a:rPr lang="en-US" dirty="0" err="1"/>
              <a:t>config</a:t>
            </a:r>
            <a:r>
              <a:rPr lang="en-US" dirty="0"/>
              <a:t>|</a:t>
            </a:r>
          </a:p>
          <a:p>
            <a:r>
              <a:rPr lang="en-US" dirty="0"/>
              <a:t>  </a:t>
            </a:r>
            <a:r>
              <a:rPr lang="en-US" dirty="0" err="1"/>
              <a:t>config.color</a:t>
            </a:r>
            <a:r>
              <a:rPr lang="en-US" dirty="0"/>
              <a:t> = </a:t>
            </a:r>
            <a:r>
              <a:rPr lang="en-US" dirty="0" smtClean="0"/>
              <a:t>true</a:t>
            </a:r>
          </a:p>
          <a:p>
            <a:r>
              <a:rPr lang="en-US" dirty="0"/>
              <a:t> </a:t>
            </a:r>
            <a:r>
              <a:rPr lang="en-US" dirty="0" smtClean="0"/>
              <a:t> </a:t>
            </a:r>
            <a:r>
              <a:rPr lang="en-US" dirty="0" err="1" smtClean="0"/>
              <a:t>config.alias_example_group_to</a:t>
            </a:r>
            <a:r>
              <a:rPr lang="en-US" dirty="0" smtClean="0"/>
              <a:t> :platform</a:t>
            </a:r>
            <a:endParaRPr lang="en-US" dirty="0" smtClean="0"/>
          </a:p>
          <a:p>
            <a:r>
              <a:rPr lang="en-US" dirty="0"/>
              <a:t> </a:t>
            </a:r>
            <a:r>
              <a:rPr lang="en-US" dirty="0" smtClean="0"/>
              <a:t> </a:t>
            </a:r>
            <a:r>
              <a:rPr lang="en-US" dirty="0" err="1" smtClean="0"/>
              <a:t>config.alias_example_group_to</a:t>
            </a:r>
            <a:r>
              <a:rPr lang="en-US" dirty="0" smtClean="0"/>
              <a:t> :</a:t>
            </a:r>
            <a:r>
              <a:rPr lang="en-US" dirty="0" err="1" smtClean="0"/>
              <a:t>describe_recipe</a:t>
            </a:r>
            <a:r>
              <a:rPr lang="en-US" dirty="0" smtClean="0"/>
              <a:t>, :type =&gt; :recipe</a:t>
            </a:r>
            <a:endParaRPr lang="en-US" dirty="0"/>
          </a:p>
          <a:p>
            <a:r>
              <a:rPr lang="en-US" dirty="0"/>
              <a:t>end</a:t>
            </a:r>
          </a:p>
          <a:p>
            <a:endParaRPr lang="en-US" dirty="0" smtClean="0"/>
          </a:p>
          <a:p>
            <a:r>
              <a:rPr lang="en-US" dirty="0" err="1"/>
              <a:t>shared_context</a:t>
            </a:r>
            <a:r>
              <a:rPr lang="en-US" dirty="0"/>
              <a:t> 'converged recipe</a:t>
            </a:r>
            <a:r>
              <a:rPr lang="en-US" dirty="0" smtClean="0"/>
              <a:t>', :type =&gt; :recipe </a:t>
            </a:r>
            <a:r>
              <a:rPr lang="en-US" dirty="0"/>
              <a:t>do</a:t>
            </a:r>
          </a:p>
          <a:p>
            <a:endParaRPr lang="en-US" dirty="0" smtClean="0"/>
          </a:p>
          <a:p>
            <a:endParaRPr lang="en-US" dirty="0"/>
          </a:p>
        </p:txBody>
      </p:sp>
      <p:sp>
        <p:nvSpPr>
          <p:cNvPr id="8" name="Text Placeholder 7"/>
          <p:cNvSpPr>
            <a:spLocks noGrp="1"/>
          </p:cNvSpPr>
          <p:nvPr>
            <p:ph type="body" sz="quarter" idx="11"/>
          </p:nvPr>
        </p:nvSpPr>
        <p:spPr/>
        <p:txBody>
          <a:bodyPr/>
          <a:lstStyle/>
          <a:p>
            <a:r>
              <a:rPr lang="en-US" dirty="0" smtClean="0"/>
              <a:t>~/ark/spec/</a:t>
            </a:r>
            <a:r>
              <a:rPr lang="en-US" dirty="0" err="1" smtClean="0"/>
              <a:t>spec_helper.rb</a:t>
            </a:r>
            <a:endParaRPr lang="en-US" dirty="0"/>
          </a:p>
        </p:txBody>
      </p:sp>
      <p:sp>
        <p:nvSpPr>
          <p:cNvPr id="10" name="Text Placeholder 9"/>
          <p:cNvSpPr>
            <a:spLocks noGrp="1"/>
          </p:cNvSpPr>
          <p:nvPr>
            <p:ph type="body" sz="quarter" idx="13"/>
          </p:nvPr>
        </p:nvSpPr>
        <p:spPr>
          <a:xfrm>
            <a:off x="1135042" y="5952562"/>
            <a:ext cx="14404273" cy="593119"/>
          </a:xfrm>
        </p:spPr>
        <p:txBody>
          <a:bodyPr/>
          <a:lstStyle/>
          <a:p>
            <a:endParaRPr lang="en-US" dirty="0"/>
          </a:p>
        </p:txBody>
      </p:sp>
      <p:sp>
        <p:nvSpPr>
          <p:cNvPr id="11" name="Text Placeholder 9"/>
          <p:cNvSpPr>
            <a:spLocks noGrp="1"/>
          </p:cNvSpPr>
          <p:nvPr>
            <p:ph type="body" sz="quarter" idx="13"/>
          </p:nvPr>
        </p:nvSpPr>
        <p:spPr>
          <a:xfrm>
            <a:off x="1106014" y="7419477"/>
            <a:ext cx="14404273" cy="626533"/>
          </a:xfrm>
        </p:spPr>
        <p:txBody>
          <a:bodyPr/>
          <a:lstStyle/>
          <a:p>
            <a:endParaRPr lang="en-US" dirty="0"/>
          </a:p>
        </p:txBody>
      </p:sp>
    </p:spTree>
    <p:extLst>
      <p:ext uri="{BB962C8B-B14F-4D97-AF65-F5344CB8AC3E}">
        <p14:creationId xmlns:p14="http://schemas.microsoft.com/office/powerpoint/2010/main" val="147726769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3.58 seconds (files took 2.73 seconds to load)</a:t>
            </a:r>
          </a:p>
          <a:p>
            <a:r>
              <a:rPr lang="en-US" dirty="0"/>
              <a:t>19 examples, 0 failures</a:t>
            </a:r>
          </a:p>
          <a:p>
            <a:endParaRPr lang="en-US" dirty="0"/>
          </a:p>
          <a:p>
            <a:endParaRPr lang="en-US" dirty="0"/>
          </a:p>
          <a:p>
            <a:r>
              <a:rPr lang="en-US" dirty="0" err="1"/>
              <a:t>ChefSpec</a:t>
            </a:r>
            <a:r>
              <a:rPr lang="en-US" dirty="0"/>
              <a:t> Coverage report generated...</a:t>
            </a:r>
          </a:p>
          <a:p>
            <a:endParaRPr lang="en-US" dirty="0"/>
          </a:p>
          <a:p>
            <a:r>
              <a:rPr lang="en-US" dirty="0"/>
              <a:t>  Total Resources:   41</a:t>
            </a:r>
          </a:p>
          <a:p>
            <a:r>
              <a:rPr lang="en-US" dirty="0"/>
              <a:t>  Touched Resources: 41</a:t>
            </a:r>
          </a:p>
          <a:p>
            <a:r>
              <a:rPr lang="en-US" dirty="0"/>
              <a:t>  Touch Coverage:    100.0%</a:t>
            </a:r>
          </a:p>
          <a:p>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5" name="Title 4"/>
          <p:cNvSpPr>
            <a:spLocks noGrp="1"/>
          </p:cNvSpPr>
          <p:nvPr>
            <p:ph type="title"/>
          </p:nvPr>
        </p:nvSpPr>
        <p:spPr/>
        <p:txBody>
          <a:bodyPr/>
          <a:lstStyle/>
          <a:p>
            <a:r>
              <a:rPr lang="en-US" dirty="0" smtClean="0"/>
              <a:t>Executing the Tests</a:t>
            </a:r>
            <a:endParaRPr lang="en-US" dirty="0"/>
          </a:p>
        </p:txBody>
      </p:sp>
    </p:spTree>
    <p:extLst>
      <p:ext uri="{BB962C8B-B14F-4D97-AF65-F5344CB8AC3E}">
        <p14:creationId xmlns:p14="http://schemas.microsoft.com/office/powerpoint/2010/main" val="133411536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600" y="855673"/>
            <a:ext cx="12019502" cy="827654"/>
          </a:xfrm>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alias_example_group_to</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2580560" y="1856198"/>
            <a:ext cx="11094881" cy="5345953"/>
          </a:xfrm>
        </p:spPr>
        <p:txBody>
          <a:bodyPr anchor="ctr"/>
          <a:lstStyle/>
          <a:p>
            <a:pPr algn="ctr"/>
            <a:r>
              <a:rPr lang="en-US" sz="7200" i="1" dirty="0" smtClean="0">
                <a:latin typeface="Apple Chancery" charset="0"/>
                <a:ea typeface="Apple Chancery" charset="0"/>
                <a:cs typeface="Apple Chancery" charset="0"/>
              </a:rPr>
              <a:t>Elegance comes </a:t>
            </a:r>
            <a:r>
              <a:rPr lang="en-US" sz="7200" i="1" dirty="0" smtClean="0">
                <a:latin typeface="Apple Chancery" charset="0"/>
                <a:ea typeface="Apple Chancery" charset="0"/>
                <a:cs typeface="Apple Chancery" charset="0"/>
              </a:rPr>
              <a:t>to automatically </a:t>
            </a:r>
            <a:r>
              <a:rPr lang="en-US" sz="7200" i="1" dirty="0" smtClean="0">
                <a:latin typeface="Apple Chancery" charset="0"/>
                <a:ea typeface="Apple Chancery" charset="0"/>
                <a:cs typeface="Apple Chancery" charset="0"/>
              </a:rPr>
              <a:t>understanding context</a:t>
            </a:r>
            <a:r>
              <a:rPr lang="en-US" sz="7200" i="1" dirty="0" smtClean="0">
                <a:latin typeface="Apple Chancery" charset="0"/>
                <a:ea typeface="Apple Chancery" charset="0"/>
                <a:cs typeface="Apple Chancery" charset="0"/>
              </a:rPr>
              <a:t>.</a:t>
            </a: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599" y="855673"/>
            <a:ext cx="13889173" cy="827654"/>
          </a:xfrm>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alias_example_group_to</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599" y="855673"/>
            <a:ext cx="10273299" cy="827654"/>
          </a:xfrm>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alias_example_group_to</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alias_example_group_to</a:t>
            </a:r>
            <a:endParaRPr lang="en-US" dirty="0"/>
          </a:p>
        </p:txBody>
      </p:sp>
      <p:sp>
        <p:nvSpPr>
          <p:cNvPr id="3" name="Subtitle 2"/>
          <p:cNvSpPr>
            <a:spLocks noGrp="1"/>
          </p:cNvSpPr>
          <p:nvPr>
            <p:ph type="subTitle" idx="1"/>
          </p:nvPr>
        </p:nvSpPr>
        <p:spPr/>
        <p:txBody>
          <a:bodyPr/>
          <a:lstStyle/>
          <a:p>
            <a:r>
              <a:rPr lang="en-US" b="1" dirty="0"/>
              <a:t>describe</a:t>
            </a:r>
            <a:r>
              <a:rPr lang="en-US" dirty="0"/>
              <a:t> and </a:t>
            </a:r>
            <a:r>
              <a:rPr lang="en-US" b="1" dirty="0"/>
              <a:t>context</a:t>
            </a:r>
            <a:r>
              <a:rPr lang="en-US" dirty="0"/>
              <a:t> are the default aliases for </a:t>
            </a:r>
            <a:r>
              <a:rPr lang="en-US" b="1" dirty="0" err="1"/>
              <a:t>example_group</a:t>
            </a:r>
            <a:r>
              <a:rPr lang="en-US" dirty="0"/>
              <a:t>. You can define your own aliases for </a:t>
            </a:r>
            <a:r>
              <a:rPr lang="en-US" b="1" dirty="0" err="1"/>
              <a:t>example_group</a:t>
            </a:r>
            <a:r>
              <a:rPr lang="en-US" dirty="0"/>
              <a:t> and give those custom aliases default metadata.</a:t>
            </a:r>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a:t>
            </a:r>
            <a:r>
              <a:rPr lang="en-US" sz="3200" dirty="0" err="1"/>
              <a:t>goo.gl</a:t>
            </a:r>
            <a:r>
              <a:rPr lang="en-US" sz="3200" dirty="0"/>
              <a:t>/</a:t>
            </a:r>
            <a:r>
              <a:rPr lang="en-US" sz="3200" dirty="0" err="1"/>
              <a:t>DfUChL</a:t>
            </a:r>
            <a:endParaRPr lang="en-US" sz="3200" dirty="0" smtClean="0"/>
          </a:p>
        </p:txBody>
      </p:sp>
    </p:spTree>
    <p:extLst>
      <p:ext uri="{BB962C8B-B14F-4D97-AF65-F5344CB8AC3E}">
        <p14:creationId xmlns:p14="http://schemas.microsoft.com/office/powerpoint/2010/main" val="252076549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Describing a Recipe on a Platform</a:t>
            </a:r>
            <a:endParaRPr lang="en-US" dirty="0"/>
          </a:p>
        </p:txBody>
      </p:sp>
      <p:sp>
        <p:nvSpPr>
          <p:cNvPr id="16" name="Subtitle 15"/>
          <p:cNvSpPr>
            <a:spLocks noGrp="1"/>
          </p:cNvSpPr>
          <p:nvPr>
            <p:ph type="subTitle" idx="1"/>
          </p:nvPr>
        </p:nvSpPr>
        <p:spPr>
          <a:xfrm>
            <a:off x="1671638" y="3271838"/>
            <a:ext cx="5769068" cy="3346421"/>
          </a:xfrm>
        </p:spPr>
        <p:txBody>
          <a:bodyPr/>
          <a:lstStyle/>
          <a:p>
            <a:r>
              <a:rPr lang="en-US" dirty="0">
                <a:solidFill>
                  <a:schemeClr val="tx1"/>
                </a:solidFill>
              </a:rPr>
              <a:t>Within this recipe's specification every </a:t>
            </a:r>
            <a:r>
              <a:rPr lang="en-US" b="1" dirty="0">
                <a:solidFill>
                  <a:schemeClr val="tx1"/>
                </a:solidFill>
              </a:rPr>
              <a:t>context</a:t>
            </a:r>
            <a:r>
              <a:rPr lang="en-US" dirty="0">
                <a:solidFill>
                  <a:schemeClr val="tx1"/>
                </a:solidFill>
              </a:rPr>
              <a:t> is actually evaluating a </a:t>
            </a:r>
            <a:r>
              <a:rPr lang="en-US" dirty="0" smtClean="0">
                <a:solidFill>
                  <a:schemeClr val="tx1"/>
                </a:solidFill>
              </a:rPr>
              <a:t>platform.</a:t>
            </a:r>
            <a:endParaRPr lang="en-US" dirty="0">
              <a:solidFill>
                <a:schemeClr val="tx1"/>
              </a:solidFill>
            </a:endParaRPr>
          </a:p>
          <a:p>
            <a:endParaRPr lang="en-US" dirty="0">
              <a:solidFill>
                <a:schemeClr val="tx1"/>
              </a:solidFill>
            </a:endParaRPr>
          </a:p>
        </p:txBody>
      </p:sp>
      <p:sp>
        <p:nvSpPr>
          <p:cNvPr id="11" name="Rectangle 10"/>
          <p:cNvSpPr/>
          <p:nvPr/>
        </p:nvSpPr>
        <p:spPr bwMode="auto">
          <a:xfrm>
            <a:off x="7749846" y="3331401"/>
            <a:ext cx="7189695" cy="3286858"/>
          </a:xfrm>
          <a:prstGeom prst="rect">
            <a:avLst/>
          </a:prstGeom>
          <a:noFill/>
          <a:ln w="38100">
            <a:solidFill>
              <a:schemeClr val="tx2"/>
            </a:solidFill>
            <a:prstDash val="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b="1" dirty="0" smtClean="0">
                <a:solidFill>
                  <a:schemeClr val="tx1"/>
                </a:solidFill>
                <a:latin typeface="Courier New" charset="0"/>
                <a:ea typeface="Courier New" charset="0"/>
                <a:cs typeface="Courier New" charset="0"/>
              </a:rPr>
              <a:t>describe 'ark::default' do</a:t>
            </a:r>
          </a:p>
          <a:p>
            <a:pPr defTabSz="914099"/>
            <a:r>
              <a:rPr lang="en-US" sz="2400" b="1" dirty="0">
                <a:solidFill>
                  <a:schemeClr val="tx1"/>
                </a:solidFill>
                <a:latin typeface="Courier New" charset="0"/>
                <a:ea typeface="Courier New" charset="0"/>
                <a:cs typeface="Courier New" charset="0"/>
              </a:rPr>
              <a:t> </a:t>
            </a:r>
            <a:r>
              <a:rPr lang="en-US" sz="2400" b="1" dirty="0" smtClean="0">
                <a:solidFill>
                  <a:schemeClr val="tx1"/>
                </a:solidFill>
                <a:latin typeface="Courier New" charset="0"/>
                <a:ea typeface="Courier New" charset="0"/>
                <a:cs typeface="Courier New" charset="0"/>
              </a:rPr>
              <a:t> </a:t>
            </a:r>
            <a:r>
              <a:rPr lang="en-US" sz="2400" b="1" dirty="0" err="1" smtClean="0">
                <a:solidFill>
                  <a:schemeClr val="tx1"/>
                </a:solidFill>
                <a:latin typeface="Courier New" charset="0"/>
                <a:ea typeface="Courier New" charset="0"/>
                <a:cs typeface="Courier New" charset="0"/>
              </a:rPr>
              <a:t>include_context</a:t>
            </a:r>
            <a:r>
              <a:rPr lang="en-US" sz="2400" b="1" dirty="0" smtClean="0">
                <a:solidFill>
                  <a:schemeClr val="tx1"/>
                </a:solidFill>
                <a:latin typeface="Courier New" charset="0"/>
                <a:ea typeface="Courier New" charset="0"/>
                <a:cs typeface="Courier New" charset="0"/>
              </a:rPr>
              <a:t> 'converged recipe'</a:t>
            </a:r>
            <a:endParaRPr lang="en-US" b="1" dirty="0">
              <a:solidFill>
                <a:schemeClr val="tx1"/>
              </a:solidFill>
              <a:latin typeface="Courier New" charset="0"/>
              <a:ea typeface="Courier New" charset="0"/>
              <a:cs typeface="Courier New" charset="0"/>
            </a:endParaRPr>
          </a:p>
          <a:p>
            <a:pPr defTabSz="914099"/>
            <a:r>
              <a:rPr lang="en-US" b="1" dirty="0" smtClean="0">
                <a:solidFill>
                  <a:schemeClr val="tx1"/>
                </a:solidFill>
                <a:latin typeface="Courier New" charset="0"/>
                <a:ea typeface="Courier New" charset="0"/>
                <a:cs typeface="Courier New" charset="0"/>
              </a:rPr>
              <a:t>  context 'when on ... on </a:t>
            </a:r>
            <a:r>
              <a:rPr lang="en-US" b="1" dirty="0" err="1" smtClean="0">
                <a:solidFill>
                  <a:schemeClr val="tx1"/>
                </a:solidFill>
                <a:latin typeface="Courier New" charset="0"/>
                <a:ea typeface="Courier New" charset="0"/>
                <a:cs typeface="Courier New" charset="0"/>
              </a:rPr>
              <a:t>CentOS'</a:t>
            </a:r>
            <a:r>
              <a:rPr lang="en-US" b="1" dirty="0" smtClean="0">
                <a:solidFill>
                  <a:schemeClr val="tx1"/>
                </a:solidFill>
                <a:latin typeface="Courier New" charset="0"/>
                <a:ea typeface="Courier New" charset="0"/>
                <a:cs typeface="Courier New" charset="0"/>
              </a:rPr>
              <a:t> do</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 ... examples</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end</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 ... more platforms ...</a:t>
            </a:r>
            <a:endParaRPr lang="en-US" b="1" dirty="0">
              <a:solidFill>
                <a:schemeClr val="tx1"/>
              </a:solidFill>
              <a:latin typeface="Courier New" charset="0"/>
              <a:ea typeface="Courier New" charset="0"/>
              <a:cs typeface="Courier New" charset="0"/>
            </a:endParaRPr>
          </a:p>
          <a:p>
            <a:pPr defTabSz="914099"/>
            <a:r>
              <a:rPr lang="en-US" b="1" dirty="0" smtClean="0">
                <a:solidFill>
                  <a:schemeClr val="tx1"/>
                </a:solidFill>
                <a:latin typeface="Courier New" charset="0"/>
                <a:ea typeface="Courier New" charset="0"/>
                <a:cs typeface="Courier New" charset="0"/>
              </a:rPr>
              <a:t>end</a:t>
            </a:r>
            <a:endParaRPr lang="en-US" sz="2400" b="1" dirty="0" smtClean="0">
              <a:solidFill>
                <a:schemeClr val="tx1"/>
              </a:solidFill>
              <a:latin typeface="Courier New" charset="0"/>
              <a:ea typeface="Courier New" charset="0"/>
              <a:cs typeface="Courier New" charset="0"/>
            </a:endParaRPr>
          </a:p>
          <a:p>
            <a:pPr defTabSz="914099"/>
            <a:endParaRPr lang="en-US" sz="2400" b="1" dirty="0" smtClean="0">
              <a:solidFill>
                <a:schemeClr val="tx1"/>
              </a:solidFill>
              <a:latin typeface="Courier New" charset="0"/>
              <a:ea typeface="Courier New" charset="0"/>
              <a:cs typeface="Courier New" charset="0"/>
            </a:endParaRPr>
          </a:p>
        </p:txBody>
      </p:sp>
      <p:sp>
        <p:nvSpPr>
          <p:cNvPr id="19" name="Rectangle 18"/>
          <p:cNvSpPr/>
          <p:nvPr/>
        </p:nvSpPr>
        <p:spPr bwMode="auto">
          <a:xfrm>
            <a:off x="7749846" y="4105835"/>
            <a:ext cx="7189695" cy="111162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3231528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Describing a Recipe on a Platform</a:t>
            </a:r>
            <a:endParaRPr lang="en-US" dirty="0"/>
          </a:p>
        </p:txBody>
      </p:sp>
      <p:sp>
        <p:nvSpPr>
          <p:cNvPr id="16" name="Subtitle 15"/>
          <p:cNvSpPr>
            <a:spLocks noGrp="1"/>
          </p:cNvSpPr>
          <p:nvPr>
            <p:ph type="subTitle" idx="1"/>
          </p:nvPr>
        </p:nvSpPr>
        <p:spPr>
          <a:xfrm>
            <a:off x="1671638" y="3271838"/>
            <a:ext cx="5769068" cy="3346421"/>
          </a:xfrm>
        </p:spPr>
        <p:txBody>
          <a:bodyPr/>
          <a:lstStyle/>
          <a:p>
            <a:r>
              <a:rPr lang="en-US" dirty="0">
                <a:solidFill>
                  <a:schemeClr val="tx1"/>
                </a:solidFill>
              </a:rPr>
              <a:t>A more elegant way to express that example group </a:t>
            </a:r>
            <a:r>
              <a:rPr lang="en-US" dirty="0" smtClean="0">
                <a:solidFill>
                  <a:schemeClr val="tx1"/>
                </a:solidFill>
              </a:rPr>
              <a:t>may be to use the word </a:t>
            </a:r>
            <a:r>
              <a:rPr lang="en-US" b="1" dirty="0" smtClean="0">
                <a:solidFill>
                  <a:schemeClr val="tx1"/>
                </a:solidFill>
              </a:rPr>
              <a:t>platform</a:t>
            </a:r>
            <a:r>
              <a:rPr lang="en-US" dirty="0" smtClean="0">
                <a:solidFill>
                  <a:schemeClr val="tx1"/>
                </a:solidFill>
              </a:rPr>
              <a:t> instead of </a:t>
            </a:r>
            <a:r>
              <a:rPr lang="en-US" b="1" dirty="0" smtClean="0">
                <a:solidFill>
                  <a:schemeClr val="tx1"/>
                </a:solidFill>
              </a:rPr>
              <a:t>context</a:t>
            </a:r>
            <a:endParaRPr lang="en-US" b="1" dirty="0">
              <a:solidFill>
                <a:schemeClr val="tx1"/>
              </a:solidFill>
            </a:endParaRPr>
          </a:p>
        </p:txBody>
      </p:sp>
      <p:sp>
        <p:nvSpPr>
          <p:cNvPr id="11" name="Rectangle 10"/>
          <p:cNvSpPr/>
          <p:nvPr/>
        </p:nvSpPr>
        <p:spPr bwMode="auto">
          <a:xfrm>
            <a:off x="7749846" y="3331401"/>
            <a:ext cx="7189695" cy="3286858"/>
          </a:xfrm>
          <a:prstGeom prst="rect">
            <a:avLst/>
          </a:prstGeom>
          <a:noFill/>
          <a:ln w="38100">
            <a:solidFill>
              <a:schemeClr val="tx2"/>
            </a:solidFill>
            <a:prstDash val="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b="1" dirty="0" smtClean="0">
                <a:solidFill>
                  <a:schemeClr val="tx1"/>
                </a:solidFill>
                <a:latin typeface="Courier New" charset="0"/>
                <a:ea typeface="Courier New" charset="0"/>
                <a:cs typeface="Courier New" charset="0"/>
              </a:rPr>
              <a:t>describe 'ark::default' do</a:t>
            </a:r>
          </a:p>
          <a:p>
            <a:pPr defTabSz="914099"/>
            <a:r>
              <a:rPr lang="en-US" sz="2400" b="1" dirty="0">
                <a:solidFill>
                  <a:schemeClr val="tx1"/>
                </a:solidFill>
                <a:latin typeface="Courier New" charset="0"/>
                <a:ea typeface="Courier New" charset="0"/>
                <a:cs typeface="Courier New" charset="0"/>
              </a:rPr>
              <a:t> </a:t>
            </a:r>
            <a:r>
              <a:rPr lang="en-US" sz="2400" b="1" dirty="0" smtClean="0">
                <a:solidFill>
                  <a:schemeClr val="tx1"/>
                </a:solidFill>
                <a:latin typeface="Courier New" charset="0"/>
                <a:ea typeface="Courier New" charset="0"/>
                <a:cs typeface="Courier New" charset="0"/>
              </a:rPr>
              <a:t> </a:t>
            </a:r>
            <a:r>
              <a:rPr lang="en-US" sz="2400" b="1" dirty="0" err="1" smtClean="0">
                <a:solidFill>
                  <a:schemeClr val="tx1"/>
                </a:solidFill>
                <a:latin typeface="Courier New" charset="0"/>
                <a:ea typeface="Courier New" charset="0"/>
                <a:cs typeface="Courier New" charset="0"/>
              </a:rPr>
              <a:t>include_context</a:t>
            </a:r>
            <a:r>
              <a:rPr lang="en-US" sz="2400" b="1" dirty="0" smtClean="0">
                <a:solidFill>
                  <a:schemeClr val="tx1"/>
                </a:solidFill>
                <a:latin typeface="Courier New" charset="0"/>
                <a:ea typeface="Courier New" charset="0"/>
                <a:cs typeface="Courier New" charset="0"/>
              </a:rPr>
              <a:t> 'converged recipe'</a:t>
            </a:r>
            <a:endParaRPr lang="en-US" b="1" dirty="0">
              <a:solidFill>
                <a:schemeClr val="tx1"/>
              </a:solidFill>
              <a:latin typeface="Courier New" charset="0"/>
              <a:ea typeface="Courier New" charset="0"/>
              <a:cs typeface="Courier New" charset="0"/>
            </a:endParaRPr>
          </a:p>
          <a:p>
            <a:pPr defTabSz="914099"/>
            <a:r>
              <a:rPr lang="en-US" b="1" dirty="0" smtClean="0">
                <a:solidFill>
                  <a:schemeClr val="tx1"/>
                </a:solidFill>
                <a:latin typeface="Courier New" charset="0"/>
                <a:ea typeface="Courier New" charset="0"/>
                <a:cs typeface="Courier New" charset="0"/>
              </a:rPr>
              <a:t>  platform 'CentOS' do</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 ... examples</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end</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 ... more platforms ...</a:t>
            </a:r>
            <a:endParaRPr lang="en-US" b="1" dirty="0">
              <a:solidFill>
                <a:schemeClr val="tx1"/>
              </a:solidFill>
              <a:latin typeface="Courier New" charset="0"/>
              <a:ea typeface="Courier New" charset="0"/>
              <a:cs typeface="Courier New" charset="0"/>
            </a:endParaRPr>
          </a:p>
          <a:p>
            <a:pPr defTabSz="914099"/>
            <a:r>
              <a:rPr lang="en-US" b="1" dirty="0" smtClean="0">
                <a:solidFill>
                  <a:schemeClr val="tx1"/>
                </a:solidFill>
                <a:latin typeface="Courier New" charset="0"/>
                <a:ea typeface="Courier New" charset="0"/>
                <a:cs typeface="Courier New" charset="0"/>
              </a:rPr>
              <a:t>end</a:t>
            </a:r>
            <a:endParaRPr lang="en-US" sz="2400" b="1" dirty="0" smtClean="0">
              <a:solidFill>
                <a:schemeClr val="tx1"/>
              </a:solidFill>
              <a:latin typeface="Courier New" charset="0"/>
              <a:ea typeface="Courier New" charset="0"/>
              <a:cs typeface="Courier New" charset="0"/>
            </a:endParaRPr>
          </a:p>
          <a:p>
            <a:pPr defTabSz="914099"/>
            <a:endParaRPr lang="en-US" sz="2400" b="1" dirty="0" smtClean="0">
              <a:solidFill>
                <a:schemeClr val="tx1"/>
              </a:solidFill>
              <a:latin typeface="Courier New" charset="0"/>
              <a:ea typeface="Courier New" charset="0"/>
              <a:cs typeface="Courier New" charset="0"/>
            </a:endParaRPr>
          </a:p>
        </p:txBody>
      </p:sp>
      <p:sp>
        <p:nvSpPr>
          <p:cNvPr id="6" name="Text Placeholder 5"/>
          <p:cNvSpPr>
            <a:spLocks noGrp="1"/>
          </p:cNvSpPr>
          <p:nvPr/>
        </p:nvSpPr>
        <p:spPr bwMode="white">
          <a:xfrm>
            <a:off x="7749846" y="4061509"/>
            <a:ext cx="7189695" cy="1173879"/>
          </a:xfrm>
          <a:prstGeom prst="rect">
            <a:avLst/>
          </a:prstGeom>
          <a:solidFill>
            <a:srgbClr val="008000">
              <a:alpha val="25000"/>
            </a:srgbClr>
          </a:solidFill>
        </p:spPr>
        <p:txBody>
          <a:bodyPr vert="horz" wrap="square" lIns="0" tIns="0" rIns="91440" bIns="594360" rtlCol="0">
            <a:noAutofit/>
          </a:bodyPr>
          <a:lstStyle>
            <a:lvl1pPr marL="0" indent="0" algn="r" defTabSz="1217613" rtl="0" eaLnBrk="1" fontAlgn="base" hangingPunct="1">
              <a:spcBef>
                <a:spcPts val="800"/>
              </a:spcBef>
              <a:spcAft>
                <a:spcPct val="0"/>
              </a:spcAft>
              <a:buSzPct val="90000"/>
              <a:buFontTx/>
              <a:buNone/>
              <a:defRPr sz="4267" kern="1200">
                <a:solidFill>
                  <a:srgbClr val="3E4346"/>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83776752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Describing a Converging Recipe</a:t>
            </a:r>
            <a:endParaRPr lang="en-US" dirty="0"/>
          </a:p>
        </p:txBody>
      </p:sp>
      <p:sp>
        <p:nvSpPr>
          <p:cNvPr id="16" name="Subtitle 15"/>
          <p:cNvSpPr>
            <a:spLocks noGrp="1"/>
          </p:cNvSpPr>
          <p:nvPr>
            <p:ph type="subTitle" idx="1"/>
          </p:nvPr>
        </p:nvSpPr>
        <p:spPr>
          <a:xfrm>
            <a:off x="1671638" y="3271838"/>
            <a:ext cx="5769068" cy="3346421"/>
          </a:xfrm>
        </p:spPr>
        <p:txBody>
          <a:bodyPr/>
          <a:lstStyle/>
          <a:p>
            <a:r>
              <a:rPr lang="en-US" dirty="0" smtClean="0">
                <a:solidFill>
                  <a:schemeClr val="tx1"/>
                </a:solidFill>
              </a:rPr>
              <a:t>Nearly every specification that we define that loads this context is converging a recipe.</a:t>
            </a:r>
            <a:endParaRPr lang="en-US" b="1" dirty="0">
              <a:solidFill>
                <a:schemeClr val="tx1"/>
              </a:solidFill>
            </a:endParaRPr>
          </a:p>
        </p:txBody>
      </p:sp>
      <p:sp>
        <p:nvSpPr>
          <p:cNvPr id="11" name="Rectangle 10"/>
          <p:cNvSpPr/>
          <p:nvPr/>
        </p:nvSpPr>
        <p:spPr bwMode="auto">
          <a:xfrm>
            <a:off x="7749846" y="3331401"/>
            <a:ext cx="7189695" cy="3286858"/>
          </a:xfrm>
          <a:prstGeom prst="rect">
            <a:avLst/>
          </a:prstGeom>
          <a:noFill/>
          <a:ln w="38100">
            <a:solidFill>
              <a:schemeClr val="tx2"/>
            </a:solidFill>
            <a:prstDash val="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b="1" dirty="0" smtClean="0">
                <a:solidFill>
                  <a:schemeClr val="tx1"/>
                </a:solidFill>
                <a:latin typeface="Courier New" charset="0"/>
                <a:ea typeface="Courier New" charset="0"/>
                <a:cs typeface="Courier New" charset="0"/>
              </a:rPr>
              <a:t>describe 'ark::default' do</a:t>
            </a:r>
          </a:p>
          <a:p>
            <a:pPr defTabSz="914099"/>
            <a:r>
              <a:rPr lang="en-US" sz="2400" b="1" dirty="0">
                <a:solidFill>
                  <a:schemeClr val="tx1"/>
                </a:solidFill>
                <a:latin typeface="Courier New" charset="0"/>
                <a:ea typeface="Courier New" charset="0"/>
                <a:cs typeface="Courier New" charset="0"/>
              </a:rPr>
              <a:t> </a:t>
            </a:r>
            <a:r>
              <a:rPr lang="en-US" sz="2400" b="1" dirty="0" smtClean="0">
                <a:solidFill>
                  <a:schemeClr val="tx1"/>
                </a:solidFill>
                <a:latin typeface="Courier New" charset="0"/>
                <a:ea typeface="Courier New" charset="0"/>
                <a:cs typeface="Courier New" charset="0"/>
              </a:rPr>
              <a:t> </a:t>
            </a:r>
            <a:r>
              <a:rPr lang="en-US" sz="2400" b="1" dirty="0" err="1" smtClean="0">
                <a:solidFill>
                  <a:schemeClr val="tx1"/>
                </a:solidFill>
                <a:latin typeface="Courier New" charset="0"/>
                <a:ea typeface="Courier New" charset="0"/>
                <a:cs typeface="Courier New" charset="0"/>
              </a:rPr>
              <a:t>include_context</a:t>
            </a:r>
            <a:r>
              <a:rPr lang="en-US" sz="2400" b="1" dirty="0" smtClean="0">
                <a:solidFill>
                  <a:schemeClr val="tx1"/>
                </a:solidFill>
                <a:latin typeface="Courier New" charset="0"/>
                <a:ea typeface="Courier New" charset="0"/>
                <a:cs typeface="Courier New" charset="0"/>
              </a:rPr>
              <a:t> 'converged recipe'</a:t>
            </a:r>
            <a:endParaRPr lang="en-US" b="1" dirty="0">
              <a:solidFill>
                <a:schemeClr val="tx1"/>
              </a:solidFill>
              <a:latin typeface="Courier New" charset="0"/>
              <a:ea typeface="Courier New" charset="0"/>
              <a:cs typeface="Courier New" charset="0"/>
            </a:endParaRPr>
          </a:p>
          <a:p>
            <a:pPr defTabSz="914099"/>
            <a:r>
              <a:rPr lang="en-US" b="1" dirty="0" smtClean="0">
                <a:solidFill>
                  <a:schemeClr val="tx1"/>
                </a:solidFill>
                <a:latin typeface="Courier New" charset="0"/>
                <a:ea typeface="Courier New" charset="0"/>
                <a:cs typeface="Courier New" charset="0"/>
              </a:rPr>
              <a:t>  platform 'when on ... on </a:t>
            </a:r>
            <a:r>
              <a:rPr lang="en-US" b="1" dirty="0" err="1" smtClean="0">
                <a:solidFill>
                  <a:schemeClr val="tx1"/>
                </a:solidFill>
                <a:latin typeface="Courier New" charset="0"/>
                <a:ea typeface="Courier New" charset="0"/>
                <a:cs typeface="Courier New" charset="0"/>
              </a:rPr>
              <a:t>CentOS'</a:t>
            </a:r>
            <a:r>
              <a:rPr lang="en-US" b="1" dirty="0" smtClean="0">
                <a:solidFill>
                  <a:schemeClr val="tx1"/>
                </a:solidFill>
                <a:latin typeface="Courier New" charset="0"/>
                <a:ea typeface="Courier New" charset="0"/>
                <a:cs typeface="Courier New" charset="0"/>
              </a:rPr>
              <a:t> do</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 ... examples</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end</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 ... more platforms ...</a:t>
            </a:r>
            <a:endParaRPr lang="en-US" b="1" dirty="0">
              <a:solidFill>
                <a:schemeClr val="tx1"/>
              </a:solidFill>
              <a:latin typeface="Courier New" charset="0"/>
              <a:ea typeface="Courier New" charset="0"/>
              <a:cs typeface="Courier New" charset="0"/>
            </a:endParaRPr>
          </a:p>
          <a:p>
            <a:pPr defTabSz="914099"/>
            <a:r>
              <a:rPr lang="en-US" b="1" dirty="0" smtClean="0">
                <a:solidFill>
                  <a:schemeClr val="tx1"/>
                </a:solidFill>
                <a:latin typeface="Courier New" charset="0"/>
                <a:ea typeface="Courier New" charset="0"/>
                <a:cs typeface="Courier New" charset="0"/>
              </a:rPr>
              <a:t>end</a:t>
            </a:r>
            <a:endParaRPr lang="en-US" sz="2400" b="1" dirty="0" smtClean="0">
              <a:solidFill>
                <a:schemeClr val="tx1"/>
              </a:solidFill>
              <a:latin typeface="Courier New" charset="0"/>
              <a:ea typeface="Courier New" charset="0"/>
              <a:cs typeface="Courier New" charset="0"/>
            </a:endParaRPr>
          </a:p>
          <a:p>
            <a:pPr defTabSz="914099"/>
            <a:endParaRPr lang="en-US" sz="2400" b="1" dirty="0" smtClean="0">
              <a:solidFill>
                <a:schemeClr val="tx1"/>
              </a:solidFill>
              <a:latin typeface="Courier New" charset="0"/>
              <a:ea typeface="Courier New" charset="0"/>
              <a:cs typeface="Courier New" charset="0"/>
            </a:endParaRPr>
          </a:p>
        </p:txBody>
      </p:sp>
      <p:sp>
        <p:nvSpPr>
          <p:cNvPr id="7" name="Rectangle 6"/>
          <p:cNvSpPr/>
          <p:nvPr/>
        </p:nvSpPr>
        <p:spPr bwMode="auto">
          <a:xfrm>
            <a:off x="7749846" y="3331401"/>
            <a:ext cx="7189695" cy="79236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960905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Describing a Converging Recipe</a:t>
            </a:r>
            <a:endParaRPr lang="en-US" dirty="0"/>
          </a:p>
        </p:txBody>
      </p:sp>
      <p:sp>
        <p:nvSpPr>
          <p:cNvPr id="16" name="Subtitle 15"/>
          <p:cNvSpPr>
            <a:spLocks noGrp="1"/>
          </p:cNvSpPr>
          <p:nvPr>
            <p:ph type="subTitle" idx="1"/>
          </p:nvPr>
        </p:nvSpPr>
        <p:spPr>
          <a:xfrm>
            <a:off x="1671638" y="3271838"/>
            <a:ext cx="5769068" cy="3346421"/>
          </a:xfrm>
        </p:spPr>
        <p:txBody>
          <a:bodyPr/>
          <a:lstStyle/>
          <a:p>
            <a:r>
              <a:rPr lang="en-US" dirty="0">
                <a:solidFill>
                  <a:schemeClr val="tx1"/>
                </a:solidFill>
              </a:rPr>
              <a:t>A more elegant way to express that example group may be to use the word </a:t>
            </a:r>
            <a:r>
              <a:rPr lang="en-US" b="1" dirty="0" err="1" smtClean="0">
                <a:solidFill>
                  <a:schemeClr val="tx1"/>
                </a:solidFill>
              </a:rPr>
              <a:t>describe_recipe</a:t>
            </a:r>
            <a:r>
              <a:rPr lang="en-US" b="1" dirty="0" smtClean="0">
                <a:solidFill>
                  <a:schemeClr val="tx1"/>
                </a:solidFill>
              </a:rPr>
              <a:t> </a:t>
            </a:r>
            <a:r>
              <a:rPr lang="en-US" dirty="0" smtClean="0">
                <a:solidFill>
                  <a:schemeClr val="tx1"/>
                </a:solidFill>
              </a:rPr>
              <a:t>instead </a:t>
            </a:r>
            <a:r>
              <a:rPr lang="en-US" dirty="0">
                <a:solidFill>
                  <a:schemeClr val="tx1"/>
                </a:solidFill>
              </a:rPr>
              <a:t>of </a:t>
            </a:r>
            <a:r>
              <a:rPr lang="en-US" b="1" dirty="0" smtClean="0">
                <a:solidFill>
                  <a:schemeClr val="tx1"/>
                </a:solidFill>
              </a:rPr>
              <a:t>describe</a:t>
            </a:r>
            <a:r>
              <a:rPr lang="en-US" dirty="0" smtClean="0">
                <a:solidFill>
                  <a:schemeClr val="tx1"/>
                </a:solidFill>
              </a:rPr>
              <a:t>.</a:t>
            </a:r>
          </a:p>
          <a:p>
            <a:endParaRPr lang="en-US" b="1" dirty="0">
              <a:solidFill>
                <a:schemeClr val="tx1"/>
              </a:solidFill>
            </a:endParaRPr>
          </a:p>
          <a:p>
            <a:r>
              <a:rPr lang="en-US" dirty="0" smtClean="0">
                <a:solidFill>
                  <a:schemeClr val="tx1"/>
                </a:solidFill>
              </a:rPr>
              <a:t>It would also be more elegant if the </a:t>
            </a:r>
            <a:r>
              <a:rPr lang="en-US" b="1" dirty="0" err="1" smtClean="0">
                <a:solidFill>
                  <a:schemeClr val="tx1"/>
                </a:solidFill>
              </a:rPr>
              <a:t>shared_context</a:t>
            </a:r>
            <a:r>
              <a:rPr lang="en-US" dirty="0" smtClean="0">
                <a:solidFill>
                  <a:schemeClr val="tx1"/>
                </a:solidFill>
              </a:rPr>
              <a:t> was automatically included.</a:t>
            </a:r>
            <a:endParaRPr lang="en-US" b="1" dirty="0">
              <a:solidFill>
                <a:schemeClr val="tx1"/>
              </a:solidFill>
            </a:endParaRPr>
          </a:p>
        </p:txBody>
      </p:sp>
      <p:sp>
        <p:nvSpPr>
          <p:cNvPr id="11" name="Rectangle 10"/>
          <p:cNvSpPr/>
          <p:nvPr/>
        </p:nvSpPr>
        <p:spPr bwMode="auto">
          <a:xfrm>
            <a:off x="7749846" y="3331401"/>
            <a:ext cx="7189695" cy="3286858"/>
          </a:xfrm>
          <a:prstGeom prst="rect">
            <a:avLst/>
          </a:prstGeom>
          <a:noFill/>
          <a:ln w="38100">
            <a:solidFill>
              <a:schemeClr val="tx2"/>
            </a:solidFill>
            <a:prstDash val="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b="1" dirty="0" err="1" smtClean="0">
                <a:solidFill>
                  <a:schemeClr val="tx1"/>
                </a:solidFill>
                <a:latin typeface="Courier New" charset="0"/>
                <a:ea typeface="Courier New" charset="0"/>
                <a:cs typeface="Courier New" charset="0"/>
              </a:rPr>
              <a:t>describe_recipe</a:t>
            </a:r>
            <a:r>
              <a:rPr lang="en-US" b="1" dirty="0" smtClean="0">
                <a:solidFill>
                  <a:schemeClr val="tx1"/>
                </a:solidFill>
                <a:latin typeface="Courier New" charset="0"/>
                <a:ea typeface="Courier New" charset="0"/>
                <a:cs typeface="Courier New" charset="0"/>
              </a:rPr>
              <a:t> 'ark::default' do</a:t>
            </a:r>
          </a:p>
          <a:p>
            <a:pPr defTabSz="914099"/>
            <a:r>
              <a:rPr lang="en-US" b="1" dirty="0" smtClean="0">
                <a:solidFill>
                  <a:schemeClr val="tx1"/>
                </a:solidFill>
                <a:latin typeface="Courier New" charset="0"/>
                <a:ea typeface="Courier New" charset="0"/>
                <a:cs typeface="Courier New" charset="0"/>
              </a:rPr>
              <a:t>  platform 'when on ... on </a:t>
            </a:r>
            <a:r>
              <a:rPr lang="en-US" b="1" dirty="0" err="1" smtClean="0">
                <a:solidFill>
                  <a:schemeClr val="tx1"/>
                </a:solidFill>
                <a:latin typeface="Courier New" charset="0"/>
                <a:ea typeface="Courier New" charset="0"/>
                <a:cs typeface="Courier New" charset="0"/>
              </a:rPr>
              <a:t>CentOS'</a:t>
            </a:r>
            <a:r>
              <a:rPr lang="en-US" b="1" dirty="0" smtClean="0">
                <a:solidFill>
                  <a:schemeClr val="tx1"/>
                </a:solidFill>
                <a:latin typeface="Courier New" charset="0"/>
                <a:ea typeface="Courier New" charset="0"/>
                <a:cs typeface="Courier New" charset="0"/>
              </a:rPr>
              <a:t> do</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 ... examples</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end</a:t>
            </a:r>
          </a:p>
          <a:p>
            <a:pPr defTabSz="914099"/>
            <a:r>
              <a:rPr lang="en-US" b="1" dirty="0">
                <a:solidFill>
                  <a:schemeClr val="tx1"/>
                </a:solidFill>
                <a:latin typeface="Courier New" charset="0"/>
                <a:ea typeface="Courier New" charset="0"/>
                <a:cs typeface="Courier New" charset="0"/>
              </a:rPr>
              <a:t> </a:t>
            </a:r>
            <a:r>
              <a:rPr lang="en-US" b="1" dirty="0" smtClean="0">
                <a:solidFill>
                  <a:schemeClr val="tx1"/>
                </a:solidFill>
                <a:latin typeface="Courier New" charset="0"/>
                <a:ea typeface="Courier New" charset="0"/>
                <a:cs typeface="Courier New" charset="0"/>
              </a:rPr>
              <a:t> # ... more platforms ...</a:t>
            </a:r>
            <a:endParaRPr lang="en-US" b="1" dirty="0">
              <a:solidFill>
                <a:schemeClr val="tx1"/>
              </a:solidFill>
              <a:latin typeface="Courier New" charset="0"/>
              <a:ea typeface="Courier New" charset="0"/>
              <a:cs typeface="Courier New" charset="0"/>
            </a:endParaRPr>
          </a:p>
          <a:p>
            <a:pPr defTabSz="914099"/>
            <a:r>
              <a:rPr lang="en-US" b="1" dirty="0" smtClean="0">
                <a:solidFill>
                  <a:schemeClr val="tx1"/>
                </a:solidFill>
                <a:latin typeface="Courier New" charset="0"/>
                <a:ea typeface="Courier New" charset="0"/>
                <a:cs typeface="Courier New" charset="0"/>
              </a:rPr>
              <a:t>end</a:t>
            </a:r>
            <a:endParaRPr lang="en-US" b="1" dirty="0" smtClean="0">
              <a:solidFill>
                <a:schemeClr val="tx1"/>
              </a:solidFill>
              <a:latin typeface="Courier New" charset="0"/>
              <a:ea typeface="Courier New" charset="0"/>
              <a:cs typeface="Courier New" charset="0"/>
            </a:endParaRPr>
          </a:p>
          <a:p>
            <a:pPr defTabSz="914099"/>
            <a:endParaRPr lang="en-US" b="1" dirty="0" smtClean="0">
              <a:solidFill>
                <a:schemeClr val="tx1"/>
              </a:solidFill>
              <a:latin typeface="Courier New" charset="0"/>
              <a:ea typeface="Courier New" charset="0"/>
              <a:cs typeface="Courier New" charset="0"/>
            </a:endParaRPr>
          </a:p>
        </p:txBody>
      </p:sp>
      <p:sp>
        <p:nvSpPr>
          <p:cNvPr id="6" name="Text Placeholder 5"/>
          <p:cNvSpPr>
            <a:spLocks noGrp="1"/>
          </p:cNvSpPr>
          <p:nvPr/>
        </p:nvSpPr>
        <p:spPr bwMode="white">
          <a:xfrm>
            <a:off x="7749846" y="3331402"/>
            <a:ext cx="7189695" cy="487564"/>
          </a:xfrm>
          <a:prstGeom prst="rect">
            <a:avLst/>
          </a:prstGeom>
          <a:solidFill>
            <a:srgbClr val="008000">
              <a:alpha val="25000"/>
            </a:srgbClr>
          </a:solidFill>
        </p:spPr>
        <p:txBody>
          <a:bodyPr vert="horz" wrap="square" lIns="0" tIns="0" rIns="91440" bIns="594360" rtlCol="0">
            <a:noAutofit/>
          </a:bodyPr>
          <a:lstStyle>
            <a:lvl1pPr marL="0" indent="0" algn="r" defTabSz="1217613" rtl="0" eaLnBrk="1" fontAlgn="base" hangingPunct="1">
              <a:spcBef>
                <a:spcPts val="800"/>
              </a:spcBef>
              <a:spcAft>
                <a:spcPct val="0"/>
              </a:spcAft>
              <a:buSzPct val="90000"/>
              <a:buFontTx/>
              <a:buNone/>
              <a:defRPr sz="4267" kern="1200">
                <a:solidFill>
                  <a:srgbClr val="3E4346"/>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11665721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609599" y="855673"/>
            <a:ext cx="10784813" cy="827654"/>
          </a:xfrm>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alias_example_group_to</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23592</TotalTime>
  <Words>1499</Words>
  <Application>Microsoft Macintosh PowerPoint</Application>
  <PresentationFormat>Custom</PresentationFormat>
  <Paragraphs>238</Paragraphs>
  <Slides>22</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Apple Chancery</vt:lpstr>
      <vt:lpstr>Courier New</vt:lpstr>
      <vt:lpstr>Inconsolata</vt:lpstr>
      <vt:lpstr>ＭＳ Ｐゴシック</vt:lpstr>
      <vt:lpstr>Wingdings</vt:lpstr>
      <vt:lpstr>Arial</vt:lpstr>
      <vt:lpstr>Template</vt:lpstr>
      <vt:lpstr>Interaction</vt:lpstr>
      <vt:lpstr>alias_example_group_to</vt:lpstr>
      <vt:lpstr>Objective</vt:lpstr>
      <vt:lpstr>alias_example_group_to</vt:lpstr>
      <vt:lpstr>alias_example_group_to</vt:lpstr>
      <vt:lpstr>Describing a Recipe on a Platform</vt:lpstr>
      <vt:lpstr>Describing a Recipe on a Platform</vt:lpstr>
      <vt:lpstr>Describing a Converging Recipe</vt:lpstr>
      <vt:lpstr>Describing a Converging Recipe</vt:lpstr>
      <vt:lpstr>alias_example_group_to</vt:lpstr>
      <vt:lpstr>Live Demonstration</vt:lpstr>
      <vt:lpstr>alias_example_group_to</vt:lpstr>
      <vt:lpstr>Viewing the Current Specification</vt:lpstr>
      <vt:lpstr>Viewing the Current Specification</vt:lpstr>
      <vt:lpstr>Defining the platform Example Group</vt:lpstr>
      <vt:lpstr>Executing the Tests</vt:lpstr>
      <vt:lpstr>Viewing the Current Specification</vt:lpstr>
      <vt:lpstr>Defining the alias and tying it to the shared_context</vt:lpstr>
      <vt:lpstr>Executing the Tests</vt:lpstr>
      <vt:lpstr>alias_example_group_to</vt:lpstr>
      <vt:lpstr>Exercise</vt:lpstr>
      <vt:lpstr>alias_example_group_to</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2739</cp:revision>
  <cp:lastPrinted>2016-07-11T18:04:44Z</cp:lastPrinted>
  <dcterms:created xsi:type="dcterms:W3CDTF">2012-09-13T17:36:07Z</dcterms:created>
  <dcterms:modified xsi:type="dcterms:W3CDTF">2017-03-08T22:21:36Z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