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12" r:id="rId10"/>
    <p:sldId id="606" r:id="rId11"/>
    <p:sldId id="608" r:id="rId12"/>
    <p:sldId id="613" r:id="rId13"/>
    <p:sldId id="616" r:id="rId14"/>
    <p:sldId id="618" r:id="rId15"/>
    <p:sldId id="617" r:id="rId16"/>
    <p:sldId id="619" r:id="rId17"/>
    <p:sldId id="620" r:id="rId18"/>
    <p:sldId id="625" r:id="rId19"/>
    <p:sldId id="621" r:id="rId20"/>
    <p:sldId id="626" r:id="rId21"/>
    <p:sldId id="614" r:id="rId22"/>
    <p:sldId id="607" r:id="rId23"/>
    <p:sldId id="615" r:id="rId24"/>
    <p:sldId id="609" r:id="rId25"/>
    <p:sldId id="610" r:id="rId26"/>
    <p:sldId id="611"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575757"/>
    <a:srgbClr val="408000"/>
    <a:srgbClr val="000000"/>
    <a:srgbClr val="F0F0F0"/>
    <a:srgbClr val="7D868C"/>
    <a:srgbClr val="8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621" autoAdjust="0"/>
    <p:restoredTop sz="86892" autoAdjust="0"/>
  </p:normalViewPr>
  <p:slideViewPr>
    <p:cSldViewPr snapToGrid="0">
      <p:cViewPr>
        <p:scale>
          <a:sx n="85" d="100"/>
          <a:sy n="85" d="100"/>
        </p:scale>
        <p:origin x="2200" y="1040"/>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0" d="100"/>
          <a:sy n="130" d="100"/>
        </p:scale>
        <p:origin x="4792"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75385" y="4343399"/>
            <a:ext cx="6112042"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that before we make changes we understand the work that we are attempting to accomplish; the problem we want to solve. To understand the work we are going to accomplish here we need to spend some time reviewing the existing body of work.</a:t>
            </a:r>
          </a:p>
          <a:p>
            <a:r>
              <a:rPr lang="en-US" dirty="0" smtClean="0"/>
              <a:t>This code review process will help us understand the problem that the code attempts to solve, how it solves the problem, and allow us to start thinking about ways in which we could make that solution easier to understand and maintain.</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more about the 'Resource Collection' ...</a:t>
            </a:r>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55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default specification file. Over the next few slides let's break down the various concepts employed.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8581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Note: 'describe' and 'context' are almost completely interchangeable with one exception. 'context' cannot be used as the outermost example group. 'context' is often used to help articulate</a:t>
            </a:r>
            <a:r>
              <a:rPr lang="en-US" dirty="0" smtClean="0"/>
              <a:t> a particular scenario like simulating a platform, the different path the code may take because of a node attribute or the result of some system state or calculation.</a:t>
            </a:r>
            <a:endParaRPr lang="en-US" baseline="0" dirty="0" smtClean="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a:t>
            </a:r>
            <a:r>
              <a:rPr lang="en-US" dirty="0" err="1"/>
              <a:t>chef_run</a:t>
            </a:r>
            <a:r>
              <a:rPr lang="en-US" dirty="0"/>
              <a:t>' helper there is being provided by the 'let' defined above the example within the same context. Defining the '</a:t>
            </a:r>
            <a:r>
              <a:rPr lang="en-US" dirty="0" err="1"/>
              <a:t>chef_run</a:t>
            </a:r>
            <a:r>
              <a:rPr lang="en-US"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dirty="0"/>
          </a:p>
          <a:p>
            <a:r>
              <a:rPr lang="en-US" dirty="0"/>
              <a:t>The </a:t>
            </a:r>
            <a:r>
              <a:rPr lang="en-US" dirty="0" smtClean="0"/>
              <a:t>'</a:t>
            </a:r>
            <a:r>
              <a:rPr lang="en-US" dirty="0" err="1" smtClean="0"/>
              <a:t>SoloRunner</a:t>
            </a:r>
            <a:r>
              <a:rPr lang="en-US" dirty="0" smtClean="0"/>
              <a:t>' </a:t>
            </a:r>
            <a:r>
              <a:rPr lang="en-US" dirty="0"/>
              <a:t>is a class defined within the '</a:t>
            </a:r>
            <a:r>
              <a:rPr lang="en-US" dirty="0" err="1"/>
              <a:t>ChefSpec</a:t>
            </a:r>
            <a:r>
              <a:rPr lang="en-US" dirty="0"/>
              <a:t>' namespace. All Ruby classes have  the method 'new' which will return an object which is a new instance of that described class. The object is stored in a local variable, named 'runner', which immediately invokes a method 'converge' with a single parameter '</a:t>
            </a:r>
            <a:r>
              <a:rPr lang="en-US" dirty="0" err="1"/>
              <a:t>described_recipe</a:t>
            </a:r>
            <a:r>
              <a:rPr lang="en-US" dirty="0"/>
              <a:t>'</a:t>
            </a:r>
          </a:p>
          <a:p>
            <a:endParaRPr lang="en-US" dirty="0"/>
          </a:p>
          <a:p>
            <a:r>
              <a:rPr lang="en-US" dirty="0"/>
              <a:t>The parameter '</a:t>
            </a:r>
            <a:r>
              <a:rPr lang="en-US" dirty="0" err="1"/>
              <a:t>described_recipe</a:t>
            </a:r>
            <a:r>
              <a:rPr lang="en-US" dirty="0"/>
              <a:t>' refers to the recipe defined in the outermost describe. This is mostly for convenience so that we do not have to redefine the same String multiple times within the same specification file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152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a:t>
            </a:r>
          </a:p>
          <a:p>
            <a:r>
              <a:rPr lang="en-US" dirty="0" smtClean="0"/>
              <a:t>The first example asserts that the 'necessary packages' have been installed in the system. Within that example we see multiple expectations.</a:t>
            </a:r>
          </a:p>
          <a:p>
            <a:r>
              <a:rPr lang="en-US" dirty="0" smtClean="0"/>
              <a:t>Each expectation is again attempting to use a more natural language way to express the state of the system. Read aloud you might see this as "I expect the chef run to install the package </a:t>
            </a:r>
            <a:r>
              <a:rPr lang="en-US" dirty="0" err="1" smtClean="0"/>
              <a:t>libtool</a:t>
            </a:r>
            <a:r>
              <a:rPr lang="en-US" dirty="0" smtClean="0"/>
              <a:t>."</a:t>
            </a:r>
          </a:p>
          <a:p>
            <a:r>
              <a:rPr lang="en-US" dirty="0" smtClean="0"/>
              <a:t>Each expectation generally starts the same. We want to ensure that the value that is wrapped within the expect method to meet the requirements setup by the matcher defined on the right.</a:t>
            </a:r>
          </a:p>
          <a:p>
            <a:r>
              <a:rPr lang="en-US" dirty="0" smtClean="0"/>
              <a:t>The matcher in this case, </a:t>
            </a:r>
            <a:r>
              <a:rPr lang="en-US" dirty="0" err="1" smtClean="0"/>
              <a:t>install_package</a:t>
            </a:r>
            <a:r>
              <a:rPr lang="en-US" dirty="0" smtClean="0"/>
              <a:t>('</a:t>
            </a:r>
            <a:r>
              <a:rPr lang="en-US" dirty="0" err="1" smtClean="0"/>
              <a:t>libtool</a:t>
            </a:r>
            <a:r>
              <a:rPr lang="en-US" dirty="0" smtClean="0"/>
              <a:t>'), is created from the resource type, the action the resource takes and the name of that resource.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Expectations can also state what something is not and that is done with a negation. Instead of using the 'to', we use '</a:t>
            </a:r>
            <a:r>
              <a:rPr lang="en-US" dirty="0" err="1" smtClean="0"/>
              <a:t>not_to</a:t>
            </a:r>
            <a:r>
              <a:rPr lang="en-US" dirty="0" smtClean="0"/>
              <a:t>'. This is useful in this first example show here as we are ensuring that by default we are not including a recipe that should only be included when the context states this recipe is being converged on a Windows system.</a:t>
            </a:r>
          </a:p>
          <a:p>
            <a:r>
              <a:rPr lang="en-US" dirty="0" smtClean="0"/>
              <a:t>Along with checking to see if resources take the appropriate action or the appropriate recipe is included we can also access the node object and even the attributes it defines.</a:t>
            </a:r>
          </a:p>
          <a:p>
            <a:r>
              <a:rPr lang="en-US" dirty="0" smtClean="0"/>
              <a:t>We see in the second example that we retrieve the current value of that node attributes, store it in a local variable, and then set up an expectation that the attribute is equal to the String value matcher on the right-hand side.</a:t>
            </a:r>
            <a:endParaRPr lang="en-US" dirty="0"/>
          </a:p>
        </p:txBody>
      </p:sp>
      <p:sp>
        <p:nvSpPr>
          <p:cNvPr id="5" name="Header Placeholder 4"/>
          <p:cNvSpPr>
            <a:spLocks noGrp="1"/>
          </p:cNvSpPr>
          <p:nvPr>
            <p:ph type="hdr" sz="quarter" idx="11"/>
          </p:nvPr>
        </p:nvSpPr>
        <p:spPr/>
        <p:txBody>
          <a:bodyPr/>
          <a:lstStyle/>
          <a:p>
            <a:pPr>
              <a:defRPr/>
            </a:pPr>
            <a:r>
              <a:rPr lang="en-US" dirty="0"/>
              <a:t>Elegant Tests</a:t>
            </a:r>
          </a:p>
          <a:p>
            <a:pPr>
              <a:defRPr/>
            </a:pP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310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see the source code and reviewed the important </a:t>
            </a:r>
            <a:r>
              <a:rPr lang="en-US" dirty="0" err="1" smtClean="0"/>
              <a:t>ChefSpec</a:t>
            </a:r>
            <a:r>
              <a:rPr lang="en-US" dirty="0" smtClean="0"/>
              <a:t> concepts it is time to execute the tests.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028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ChefSpec</a:t>
            </a:r>
            <a:r>
              <a:rPr lang="en-US" dirty="0" smtClean="0"/>
              <a:t> is a language that is built on top of RSpec. RSpec provides the command-line application that is able to execute these examples to see their result.</a:t>
            </a:r>
          </a:p>
          <a:p>
            <a:r>
              <a:rPr lang="en-US" dirty="0" smtClean="0"/>
              <a:t>Here we load up the Chef Development Kit (Chef DK) environment and execute the </a:t>
            </a:r>
            <a:r>
              <a:rPr lang="en-US" dirty="0" err="1" smtClean="0"/>
              <a:t>rspec</a:t>
            </a:r>
            <a:r>
              <a:rPr lang="en-US" dirty="0" smtClean="0"/>
              <a:t> command-line application. We provide a single parameter which is the file that needs to be executed.</a:t>
            </a:r>
          </a:p>
          <a:p>
            <a:endParaRPr lang="en-US" dirty="0"/>
          </a:p>
          <a:p>
            <a:r>
              <a:rPr lang="en-US" dirty="0" smtClean="0"/>
              <a:t>Note: If you have the chef tool change correctly configured in your PATH you can simply run '</a:t>
            </a:r>
            <a:r>
              <a:rPr lang="en-US" dirty="0" err="1" smtClean="0"/>
              <a:t>rspec</a:t>
            </a:r>
            <a:r>
              <a:rPr lang="en-US" dirty="0" smtClean="0"/>
              <a:t>' and not 'chef exec </a:t>
            </a:r>
            <a:r>
              <a:rPr lang="en-US" dirty="0" err="1" smtClean="0"/>
              <a:t>rspec</a:t>
            </a:r>
            <a:r>
              <a:rPr lang="en-US" dirty="0" smtClean="0"/>
              <a:t>'. If you have a version of Ruby installed alongside the Chef DK it is often more reliable and safer to use 'chef exec' prefix before running '</a:t>
            </a:r>
            <a:r>
              <a:rPr lang="en-US" dirty="0" err="1" smtClean="0"/>
              <a:t>rspec</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9108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see all the expectations that are defined within the cookbook pass successfully. This means we can now start to evaluate the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25701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exercise I want you to form a group, review the code for clarity and purpose, and then create a list of items which the group feels like would help improve the clarity of this code.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882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section is to read the code that I have provided to you. Evaluate the code to understand its purpose and then judge how effective the code was in reaching that goal.</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For smaller number of groups this would be a good exercise to do with everyone. For a larger number of groups it may be better to have each group talk with another group or have workshop facilitators walk around and ask each group to share their feedback.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6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you may have found several different issues. As a group what would you choose if you had to select one thing to address.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0172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9138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introduction you may have shared some of the many ways in which you review code. </a:t>
            </a:r>
            <a:r>
              <a:rPr lang="en-US" dirty="0"/>
              <a:t>Code reviews take many different forms within a </a:t>
            </a:r>
            <a:r>
              <a:rPr lang="en-US" dirty="0" smtClean="0"/>
              <a:t>team and within </a:t>
            </a:r>
            <a:r>
              <a:rPr lang="en-US" smtClean="0"/>
              <a:t>organizations.</a:t>
            </a:r>
            <a:endParaRPr lang="en-US" dirty="0" smtClean="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code review right we need to examine the code within the cookbook, review some </a:t>
            </a:r>
            <a:r>
              <a:rPr lang="en-US" dirty="0" err="1" smtClean="0"/>
              <a:t>ChefSpec</a:t>
            </a:r>
            <a:r>
              <a:rPr lang="en-US" dirty="0" smtClean="0"/>
              <a:t> concepts and then execute the tests to see if the cookbook is in working order.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7025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into the cookbook directory.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6043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following file within your editor. This is the test file that defines the expectations for the default recipe.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0144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review some </a:t>
            </a:r>
            <a:r>
              <a:rPr lang="en-US" dirty="0" err="1" smtClean="0"/>
              <a:t>ChefSpec</a:t>
            </a:r>
            <a:r>
              <a:rPr lang="en-US" dirty="0" smtClean="0"/>
              <a:t> concepts.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371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a:t>
            </a:r>
            <a:r>
              <a:rPr lang="en-US" dirty="0" smtClean="0"/>
              <a:t>that </a:t>
            </a:r>
            <a:r>
              <a:rPr lang="en-US" baseline="0" dirty="0" smtClean="0"/>
              <a:t>builds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or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672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with </a:t>
            </a:r>
            <a:r>
              <a:rPr lang="en-US" dirty="0" err="1" smtClean="0"/>
              <a:t>ChefSpec</a:t>
            </a:r>
            <a:r>
              <a:rPr lang="en-US" dirty="0" smtClean="0"/>
              <a:t> is different than testing with Test Kitchen because you are focused on testing the state of the resource collection. With </a:t>
            </a:r>
            <a:r>
              <a:rPr lang="en-US" dirty="0" err="1" smtClean="0"/>
              <a:t>ChefSpec</a:t>
            </a:r>
            <a:r>
              <a:rPr lang="en-US" dirty="0" smtClean="0"/>
              <a:t> tests you ignore the underlying hardware, installing Chef, and applying the run list to a real system.</a:t>
            </a:r>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310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1962997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098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58951198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Example Groups</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071361" y="21349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3641600" y="3179927"/>
            <a:ext cx="1120226" cy="648268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4761192" y="5442398"/>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3883556" y="3657598"/>
            <a:ext cx="636313" cy="5691118"/>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15228128" y="2723638"/>
            <a:ext cx="7289" cy="2742136"/>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30971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390998"/>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184732" y="3645975"/>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29827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a:t>
            </a:r>
            <a:r>
              <a:rPr lang="en-US" dirty="0" err="1" smtClean="0"/>
              <a:t>chef_run</a:t>
            </a:r>
            <a:r>
              <a:rPr lang="en-US" dirty="0" smtClean="0"/>
              <a:t> Helper</a:t>
            </a:r>
            <a:endParaRPr lang="en-US" dirty="0"/>
          </a:p>
        </p:txBody>
      </p:sp>
      <p:sp>
        <p:nvSpPr>
          <p:cNvPr id="3" name="Content Placeholder 2"/>
          <p:cNvSpPr>
            <a:spLocks noGrp="1"/>
          </p:cNvSpPr>
          <p:nvPr>
            <p:ph sz="quarter" idx="10"/>
          </p:nvPr>
        </p:nvSpPr>
        <p:spPr/>
        <p:txBody>
          <a:bodyPr>
            <a:normAutofit/>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a:t>
            </a:r>
            <a:r>
              <a:rPr lang="en-US" dirty="0" smtClean="0"/>
              <a:t>, ... platform'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a:t>
            </a:r>
            <a:r>
              <a:rPr lang="en-US" dirty="0" smtClean="0"/>
              <a:t>do</a:t>
            </a:r>
          </a:p>
          <a:p>
            <a:r>
              <a:rPr lang="en-US" dirty="0" smtClean="0"/>
              <a:t>      expect</a:t>
            </a:r>
            <a:r>
              <a:rPr lang="en-US" dirty="0"/>
              <a:t>(</a:t>
            </a:r>
            <a:r>
              <a:rPr lang="en-US" dirty="0" err="1"/>
              <a:t>chef_run</a:t>
            </a:r>
            <a:r>
              <a:rPr lang="en-US" dirty="0"/>
              <a:t>).to </a:t>
            </a:r>
            <a:r>
              <a:rPr lang="en-US" dirty="0" err="1"/>
              <a:t>install_package</a:t>
            </a:r>
            <a:r>
              <a:rPr lang="en-US" dirty="0"/>
              <a:t>('</a:t>
            </a:r>
            <a:r>
              <a:rPr lang="en-US" dirty="0" err="1"/>
              <a:t>libtool</a:t>
            </a:r>
            <a:r>
              <a:rPr lang="en-US" dirty="0"/>
              <a:t>'</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cxnSp>
        <p:nvCxnSpPr>
          <p:cNvPr id="14" name="Straight Connector 13"/>
          <p:cNvCxnSpPr/>
          <p:nvPr/>
        </p:nvCxnSpPr>
        <p:spPr>
          <a:xfrm>
            <a:off x="2887248" y="4764138"/>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Content Placeholder 3"/>
          <p:cNvSpPr txBox="1">
            <a:spLocks/>
          </p:cNvSpPr>
          <p:nvPr/>
        </p:nvSpPr>
        <p:spPr bwMode="white">
          <a:xfrm>
            <a:off x="125074" y="6267770"/>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
        <p:nvSpPr>
          <p:cNvPr id="21"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22" name="Content Placeholder 3"/>
          <p:cNvSpPr txBox="1">
            <a:spLocks/>
          </p:cNvSpPr>
          <p:nvPr/>
        </p:nvSpPr>
        <p:spPr bwMode="white">
          <a:xfrm>
            <a:off x="9568147" y="25406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23" name="Straight Connector 22"/>
          <p:cNvCxnSpPr/>
          <p:nvPr/>
        </p:nvCxnSpPr>
        <p:spPr>
          <a:xfrm flipV="1">
            <a:off x="6023190" y="2841412"/>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678021" y="1149155"/>
            <a:ext cx="3756040" cy="5662133"/>
          </a:xfrm>
          <a:prstGeom prst="arc">
            <a:avLst>
              <a:gd name="adj1" fmla="val 16200000"/>
              <a:gd name="adj2" fmla="val 535044"/>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3253485" y="3679236"/>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4409006" y="5311438"/>
            <a:ext cx="50885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5897374" y="5844389"/>
            <a:ext cx="3478619"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9497584" y="4918431"/>
            <a:ext cx="1528225" cy="37813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a:endCxn id="20" idx="2"/>
          </p:cNvCxnSpPr>
          <p:nvPr/>
        </p:nvCxnSpPr>
        <p:spPr>
          <a:xfrm flipH="1" flipV="1">
            <a:off x="2104750" y="6856461"/>
            <a:ext cx="1880723" cy="98028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3877274" y="7875586"/>
            <a:ext cx="1922339"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40" name="Curved Connector 39"/>
          <p:cNvCxnSpPr>
            <a:stCxn id="20" idx="0"/>
          </p:cNvCxnSpPr>
          <p:nvPr/>
        </p:nvCxnSpPr>
        <p:spPr>
          <a:xfrm rot="5400000" flipH="1" flipV="1">
            <a:off x="1747540" y="5108824"/>
            <a:ext cx="1516156" cy="801736"/>
          </a:xfrm>
          <a:prstGeom prst="curvedConnector3">
            <a:avLst>
              <a:gd name="adj1" fmla="val 98762"/>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97868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an Example</a:t>
            </a:r>
            <a:endParaRPr lang="en-US" dirty="0"/>
          </a:p>
        </p:txBody>
      </p:sp>
      <p:sp>
        <p:nvSpPr>
          <p:cNvPr id="3" name="Content Placeholder 2"/>
          <p:cNvSpPr>
            <a:spLocks noGrp="1"/>
          </p:cNvSpPr>
          <p:nvPr>
            <p:ph sz="quarter" idx="10"/>
          </p:nvPr>
        </p:nvSpPr>
        <p:spPr/>
        <p:txBody>
          <a:bodyPr>
            <a:normAutofit/>
          </a:bodyPr>
          <a:lstStyle/>
          <a:p>
            <a:r>
              <a:rPr lang="en-US" dirty="0"/>
              <a:t>it 'installs necessary packages' do</a:t>
            </a:r>
          </a:p>
          <a:p>
            <a:r>
              <a:rPr lang="en-US" dirty="0"/>
              <a:t>  expect(</a:t>
            </a:r>
            <a:r>
              <a:rPr lang="en-US" dirty="0" err="1"/>
              <a:t>chef_run</a:t>
            </a:r>
            <a:r>
              <a:rPr lang="en-US" dirty="0"/>
              <a:t>).to </a:t>
            </a:r>
            <a:r>
              <a:rPr lang="en-US" dirty="0" err="1"/>
              <a:t>install_package</a:t>
            </a:r>
            <a:r>
              <a:rPr lang="en-US" dirty="0"/>
              <a:t>('</a:t>
            </a:r>
            <a:r>
              <a:rPr lang="en-US" dirty="0" err="1"/>
              <a:t>libtool</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autoconf</a:t>
            </a:r>
            <a:r>
              <a:rPr lang="en-US" dirty="0"/>
              <a:t>')</a:t>
            </a:r>
          </a:p>
          <a:p>
            <a:r>
              <a:rPr lang="en-US" dirty="0"/>
              <a:t>  expect(</a:t>
            </a:r>
            <a:r>
              <a:rPr lang="en-US" dirty="0" err="1"/>
              <a:t>chef_run</a:t>
            </a:r>
            <a:r>
              <a:rPr lang="en-US" dirty="0"/>
              <a:t>).to </a:t>
            </a:r>
            <a:r>
              <a:rPr lang="en-US" dirty="0" err="1"/>
              <a:t>install_package</a:t>
            </a:r>
            <a:r>
              <a:rPr lang="en-US" dirty="0"/>
              <a:t>('unzip')</a:t>
            </a:r>
          </a:p>
          <a:p>
            <a:r>
              <a:rPr lang="en-US" dirty="0"/>
              <a:t>  expect(</a:t>
            </a:r>
            <a:r>
              <a:rPr lang="en-US" dirty="0" err="1"/>
              <a:t>chef_run</a:t>
            </a:r>
            <a:r>
              <a:rPr lang="en-US" dirty="0"/>
              <a:t>).to </a:t>
            </a:r>
            <a:r>
              <a:rPr lang="en-US" dirty="0" err="1"/>
              <a:t>install_package</a:t>
            </a:r>
            <a:r>
              <a:rPr lang="en-US" dirty="0"/>
              <a:t>('</a:t>
            </a:r>
            <a:r>
              <a:rPr lang="en-US" dirty="0" err="1"/>
              <a:t>rsync</a:t>
            </a:r>
            <a:r>
              <a:rPr lang="en-US" dirty="0"/>
              <a:t>')</a:t>
            </a:r>
          </a:p>
          <a:p>
            <a:r>
              <a:rPr lang="en-US" dirty="0"/>
              <a:t>  expect(</a:t>
            </a:r>
            <a:r>
              <a:rPr lang="en-US" dirty="0" err="1"/>
              <a:t>chef_run</a:t>
            </a:r>
            <a:r>
              <a:rPr lang="en-US" dirty="0"/>
              <a:t>).to </a:t>
            </a:r>
            <a:r>
              <a:rPr lang="en-US" dirty="0" err="1"/>
              <a:t>install_package</a:t>
            </a:r>
            <a:r>
              <a:rPr lang="en-US" dirty="0"/>
              <a:t>('make')</a:t>
            </a:r>
          </a:p>
          <a:p>
            <a:r>
              <a:rPr lang="en-US" dirty="0"/>
              <a:t>  expect(</a:t>
            </a:r>
            <a:r>
              <a:rPr lang="en-US" dirty="0" err="1"/>
              <a:t>chef_run</a:t>
            </a:r>
            <a:r>
              <a:rPr lang="en-US" dirty="0"/>
              <a:t>).to </a:t>
            </a:r>
            <a:r>
              <a:rPr lang="en-US" dirty="0" err="1"/>
              <a:t>install_package</a:t>
            </a:r>
            <a:r>
              <a:rPr lang="en-US" dirty="0"/>
              <a:t>('</a:t>
            </a:r>
            <a:r>
              <a:rPr lang="en-US" dirty="0" err="1"/>
              <a:t>gcc</a:t>
            </a:r>
            <a:r>
              <a:rPr lang="en-US" dirty="0"/>
              <a:t>')</a:t>
            </a:r>
          </a:p>
          <a:p>
            <a:r>
              <a:rPr lang="en-US" dirty="0"/>
              <a:t>  expect(</a:t>
            </a:r>
            <a:r>
              <a:rPr lang="en-US" dirty="0" err="1"/>
              <a:t>chef_run</a:t>
            </a:r>
            <a:r>
              <a:rPr lang="en-US" dirty="0"/>
              <a:t>).to </a:t>
            </a:r>
            <a:r>
              <a:rPr lang="en-US" dirty="0" err="1"/>
              <a:t>install_package</a:t>
            </a:r>
            <a:r>
              <a:rPr lang="en-US" dirty="0"/>
              <a:t>('</a:t>
            </a:r>
            <a:r>
              <a:rPr lang="en-US" dirty="0" err="1"/>
              <a:t>autogen</a:t>
            </a:r>
            <a:r>
              <a:rPr lang="en-US" dirty="0"/>
              <a: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5" name="Content Placeholder 3"/>
          <p:cNvSpPr txBox="1">
            <a:spLocks/>
          </p:cNvSpPr>
          <p:nvPr/>
        </p:nvSpPr>
        <p:spPr bwMode="white">
          <a:xfrm>
            <a:off x="12471330" y="2259788"/>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12085908" y="36761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10375741" y="3229281"/>
            <a:ext cx="1710167" cy="741263"/>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1671421" y="3218229"/>
            <a:ext cx="969055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11350056" y="2186186"/>
            <a:ext cx="412934" cy="4650701"/>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endCxn id="5" idx="1"/>
          </p:cNvCxnSpPr>
          <p:nvPr/>
        </p:nvCxnSpPr>
        <p:spPr>
          <a:xfrm>
            <a:off x="11762990" y="2552350"/>
            <a:ext cx="708340" cy="178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24" name="Content Placeholder 3"/>
          <p:cNvSpPr txBox="1">
            <a:spLocks/>
          </p:cNvSpPr>
          <p:nvPr/>
        </p:nvSpPr>
        <p:spPr bwMode="white">
          <a:xfrm>
            <a:off x="4195861" y="747759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25" name="Content Placeholder 3"/>
          <p:cNvSpPr txBox="1">
            <a:spLocks/>
          </p:cNvSpPr>
          <p:nvPr/>
        </p:nvSpPr>
        <p:spPr bwMode="white">
          <a:xfrm>
            <a:off x="11041187" y="658686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26" name="Straight Connector 25"/>
          <p:cNvCxnSpPr/>
          <p:nvPr/>
        </p:nvCxnSpPr>
        <p:spPr>
          <a:xfrm>
            <a:off x="7645975" y="635264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endCxn id="23" idx="0"/>
          </p:cNvCxnSpPr>
          <p:nvPr/>
        </p:nvCxnSpPr>
        <p:spPr>
          <a:xfrm>
            <a:off x="8600095" y="632585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6175537" y="637665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5958495" y="635125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9371653" y="6309934"/>
            <a:ext cx="1828201" cy="38494"/>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10402010" y="635974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94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a:t>
            </a:r>
            <a:r>
              <a:rPr lang="en-US" smtClean="0"/>
              <a:t>More Examples</a:t>
            </a:r>
            <a:endParaRPr lang="en-US" dirty="0"/>
          </a:p>
        </p:txBody>
      </p:sp>
      <p:sp>
        <p:nvSpPr>
          <p:cNvPr id="3" name="Content Placeholder 2"/>
          <p:cNvSpPr>
            <a:spLocks noGrp="1"/>
          </p:cNvSpPr>
          <p:nvPr>
            <p:ph sz="quarter" idx="10"/>
          </p:nvPr>
        </p:nvSpPr>
        <p:spPr/>
        <p:txBody>
          <a:bodyPr>
            <a:normAutofit/>
          </a:bodyPr>
          <a:lstStyle/>
          <a:p>
            <a:r>
              <a:rPr lang="en-US" dirty="0"/>
              <a:t>it "does not include the </a:t>
            </a:r>
            <a:r>
              <a:rPr lang="en-US" dirty="0" err="1"/>
              <a:t>seven_zip</a:t>
            </a:r>
            <a:r>
              <a:rPr lang="en-US" dirty="0"/>
              <a:t> recipe" do</a:t>
            </a:r>
          </a:p>
          <a:p>
            <a:r>
              <a:rPr lang="en-US" dirty="0"/>
              <a:t>  expect(</a:t>
            </a:r>
            <a:r>
              <a:rPr lang="en-US" dirty="0" err="1"/>
              <a:t>chef_run</a:t>
            </a:r>
            <a:r>
              <a:rPr lang="en-US" dirty="0"/>
              <a:t>).</a:t>
            </a:r>
            <a:r>
              <a:rPr lang="en-US" dirty="0" err="1"/>
              <a:t>not_to</a:t>
            </a:r>
            <a:r>
              <a:rPr lang="en-US" dirty="0"/>
              <a:t> </a:t>
            </a:r>
            <a:r>
              <a:rPr lang="en-US" dirty="0" err="1"/>
              <a:t>include_recipe</a:t>
            </a:r>
            <a:r>
              <a:rPr lang="en-US" dirty="0"/>
              <a:t>("</a:t>
            </a:r>
            <a:r>
              <a:rPr lang="en-US" dirty="0" err="1"/>
              <a:t>seven_zip</a:t>
            </a:r>
            <a:r>
              <a:rPr lang="en-US" dirty="0"/>
              <a:t>")</a:t>
            </a:r>
          </a:p>
          <a:p>
            <a:r>
              <a:rPr lang="en-US" dirty="0"/>
              <a:t>end</a:t>
            </a:r>
          </a:p>
          <a:p>
            <a:endParaRPr lang="en-US" dirty="0"/>
          </a:p>
          <a:p>
            <a:r>
              <a:rPr lang="en-US" dirty="0"/>
              <a:t>it "apache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end</a:t>
            </a:r>
          </a:p>
        </p:txBody>
      </p:sp>
      <p:sp>
        <p:nvSpPr>
          <p:cNvPr id="4" name="Text Placeholder 3"/>
          <p:cNvSpPr>
            <a:spLocks noGrp="1"/>
          </p:cNvSpPr>
          <p:nvPr>
            <p:ph type="body" sz="quarter" idx="11"/>
          </p:nvPr>
        </p:nvSpPr>
        <p:spPr/>
        <p:txBody>
          <a:bodyPr/>
          <a:lstStyle/>
          <a:p>
            <a:r>
              <a:rPr lang="en-US" dirty="0"/>
              <a:t>~/ark/spec/unit/recipes/</a:t>
            </a:r>
            <a:r>
              <a:rPr lang="en-US" dirty="0" err="1"/>
              <a:t>default_spec.rb</a:t>
            </a:r>
            <a:endParaRPr lang="en-US" dirty="0"/>
          </a:p>
        </p:txBody>
      </p:sp>
      <p:sp>
        <p:nvSpPr>
          <p:cNvPr id="23" name="Content Placeholder 3"/>
          <p:cNvSpPr txBox="1">
            <a:spLocks/>
          </p:cNvSpPr>
          <p:nvPr/>
        </p:nvSpPr>
        <p:spPr bwMode="white">
          <a:xfrm>
            <a:off x="8316183" y="747655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attributes</a:t>
            </a:r>
          </a:p>
        </p:txBody>
      </p:sp>
      <p:cxnSp>
        <p:nvCxnSpPr>
          <p:cNvPr id="26" name="Straight Connector 25"/>
          <p:cNvCxnSpPr/>
          <p:nvPr/>
        </p:nvCxnSpPr>
        <p:spPr>
          <a:xfrm>
            <a:off x="7024511" y="5339269"/>
            <a:ext cx="501296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8889631" y="5310073"/>
            <a:ext cx="1406228" cy="2166482"/>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24" idx="0"/>
          </p:cNvCxnSpPr>
          <p:nvPr/>
        </p:nvCxnSpPr>
        <p:spPr>
          <a:xfrm flipV="1">
            <a:off x="4392208" y="3134700"/>
            <a:ext cx="1268514" cy="519098"/>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5214890" y="3121974"/>
            <a:ext cx="1304120" cy="12726"/>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6093045" y="5337096"/>
            <a:ext cx="932195" cy="13513"/>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endCxn id="25" idx="0"/>
          </p:cNvCxnSpPr>
          <p:nvPr/>
        </p:nvCxnSpPr>
        <p:spPr>
          <a:xfrm flipH="1">
            <a:off x="3104467" y="5350608"/>
            <a:ext cx="2988578" cy="116869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4" name="Content Placeholder 3"/>
          <p:cNvSpPr txBox="1">
            <a:spLocks/>
          </p:cNvSpPr>
          <p:nvPr/>
        </p:nvSpPr>
        <p:spPr bwMode="white">
          <a:xfrm>
            <a:off x="2412532" y="3653798"/>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negation</a:t>
            </a:r>
          </a:p>
        </p:txBody>
      </p:sp>
      <p:cxnSp>
        <p:nvCxnSpPr>
          <p:cNvPr id="33" name="Straight Connector 32"/>
          <p:cNvCxnSpPr>
            <a:stCxn id="35" idx="0"/>
          </p:cNvCxnSpPr>
          <p:nvPr/>
        </p:nvCxnSpPr>
        <p:spPr>
          <a:xfrm flipV="1">
            <a:off x="6003697" y="5864050"/>
            <a:ext cx="332529" cy="1576779"/>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6066025" y="5874517"/>
            <a:ext cx="52689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35" name="Content Placeholder 3"/>
          <p:cNvSpPr txBox="1">
            <a:spLocks/>
          </p:cNvSpPr>
          <p:nvPr/>
        </p:nvSpPr>
        <p:spPr bwMode="white">
          <a:xfrm>
            <a:off x="4024021" y="7440829"/>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equality</a:t>
            </a:r>
          </a:p>
        </p:txBody>
      </p:sp>
      <p:sp>
        <p:nvSpPr>
          <p:cNvPr id="25" name="Content Placeholder 3"/>
          <p:cNvSpPr txBox="1">
            <a:spLocks/>
          </p:cNvSpPr>
          <p:nvPr/>
        </p:nvSpPr>
        <p:spPr bwMode="white">
          <a:xfrm>
            <a:off x="1124791" y="6519303"/>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node object</a:t>
            </a:r>
          </a:p>
        </p:txBody>
      </p:sp>
    </p:spTree>
    <p:extLst>
      <p:ext uri="{BB962C8B-B14F-4D97-AF65-F5344CB8AC3E}">
        <p14:creationId xmlns:p14="http://schemas.microsoft.com/office/powerpoint/2010/main" val="381349150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2460357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07577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ü"/>
            </a:pPr>
            <a:r>
              <a:rPr lang="en-US" dirty="0" smtClean="0"/>
              <a:t>Review </a:t>
            </a:r>
            <a:r>
              <a:rPr lang="en-US" dirty="0" err="1" smtClean="0"/>
              <a:t>ChefSpec</a:t>
            </a:r>
            <a:r>
              <a:rPr lang="en-US" dirty="0" smtClean="0"/>
              <a:t> concepts</a:t>
            </a:r>
          </a:p>
          <a:p>
            <a:pPr marL="342900" indent="-342900">
              <a:buFont typeface="Wingdings" charset="2"/>
              <a:buChar char="ü"/>
            </a:pPr>
            <a:r>
              <a:rPr lang="en-US" dirty="0" smtClean="0"/>
              <a:t>Execute the tests</a:t>
            </a:r>
            <a:endParaRPr lang="en-US" dirty="0"/>
          </a:p>
        </p:txBody>
      </p:sp>
    </p:spTree>
    <p:extLst>
      <p:ext uri="{BB962C8B-B14F-4D97-AF65-F5344CB8AC3E}">
        <p14:creationId xmlns:p14="http://schemas.microsoft.com/office/powerpoint/2010/main" val="121667851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p>
        </p:txBody>
      </p:sp>
      <p:sp>
        <p:nvSpPr>
          <p:cNvPr id="5" name="Oval 4"/>
          <p:cNvSpPr/>
          <p:nvPr/>
        </p:nvSpPr>
        <p:spPr bwMode="auto">
          <a:xfrm>
            <a:off x="78655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899400"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899400"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65534"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Sharing Feedback</a:t>
            </a:r>
            <a:endParaRPr lang="en-US" dirty="0"/>
          </a:p>
        </p:txBody>
      </p:sp>
      <p:sp>
        <p:nvSpPr>
          <p:cNvPr id="3" name="Subtitle 2"/>
          <p:cNvSpPr>
            <a:spLocks noGrp="1"/>
          </p:cNvSpPr>
          <p:nvPr>
            <p:ph type="subTitle" idx="1"/>
          </p:nvPr>
        </p:nvSpPr>
        <p:spPr/>
        <p:txBody>
          <a:bodyPr/>
          <a:lstStyle/>
          <a:p>
            <a:r>
              <a:rPr lang="en-US" dirty="0" smtClean="0"/>
              <a:t>Each team will take turns sharing a single item of feedback</a:t>
            </a:r>
            <a:r>
              <a:rPr lang="en-US" dirty="0"/>
              <a:t> </a:t>
            </a:r>
            <a:r>
              <a:rPr lang="en-US" dirty="0" smtClean="0"/>
              <a:t>on the code.</a:t>
            </a:r>
          </a:p>
        </p:txBody>
      </p:sp>
    </p:spTree>
    <p:extLst>
      <p:ext uri="{BB962C8B-B14F-4D97-AF65-F5344CB8AC3E}">
        <p14:creationId xmlns:p14="http://schemas.microsoft.com/office/powerpoint/2010/main" val="42681821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If You Could Only Choose One</a:t>
            </a:r>
            <a:endParaRPr lang="en-US" dirty="0"/>
          </a:p>
        </p:txBody>
      </p:sp>
      <p:sp>
        <p:nvSpPr>
          <p:cNvPr id="3" name="Subtitle 2"/>
          <p:cNvSpPr>
            <a:spLocks noGrp="1"/>
          </p:cNvSpPr>
          <p:nvPr>
            <p:ph type="subTitle" idx="1"/>
          </p:nvPr>
        </p:nvSpPr>
        <p:spPr/>
        <p:txBody>
          <a:bodyPr/>
          <a:lstStyle/>
          <a:p>
            <a:r>
              <a:rPr lang="en-US" dirty="0" smtClean="0"/>
              <a:t>Each team will choose a single, </a:t>
            </a:r>
            <a:r>
              <a:rPr lang="en-US" smtClean="0"/>
              <a:t>most crucial item </a:t>
            </a:r>
            <a:r>
              <a:rPr lang="en-US" dirty="0" smtClean="0"/>
              <a:t>of feedback and share it.</a:t>
            </a:r>
          </a:p>
        </p:txBody>
      </p:sp>
    </p:spTree>
    <p:extLst>
      <p:ext uri="{BB962C8B-B14F-4D97-AF65-F5344CB8AC3E}">
        <p14:creationId xmlns:p14="http://schemas.microsoft.com/office/powerpoint/2010/main" val="165215194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5" y="2553699"/>
            <a:ext cx="7644675" cy="2367788"/>
          </a:xfrm>
          <a:solidFill>
            <a:schemeClr val="bg1"/>
          </a:solidFill>
          <a:ln w="25400">
            <a:solidFill>
              <a:schemeClr val="accent1">
                <a:lumMod val="75000"/>
              </a:schemeClr>
            </a:solidFill>
          </a:ln>
        </p:spPr>
        <p:txBody>
          <a:bodyPr anchor="ctr"/>
          <a:lstStyle/>
          <a:p>
            <a:pPr marL="274320"/>
            <a:r>
              <a:rPr lang="en-US" dirty="0" smtClean="0">
                <a:solidFill>
                  <a:schemeClr val="tx1"/>
                </a:solidFill>
              </a:rPr>
              <a:t>I finished all the work on the cookbook!</a:t>
            </a:r>
            <a:endParaRPr lang="en-US" dirty="0">
              <a:solidFill>
                <a:schemeClr val="tx1"/>
              </a:solidFill>
            </a:endParaRPr>
          </a:p>
          <a:p>
            <a:pPr marL="274320"/>
            <a:r>
              <a:rPr lang="en-US" dirty="0" smtClean="0">
                <a:solidFill>
                  <a:schemeClr val="tx1"/>
                </a:solidFill>
              </a:rPr>
              <a:t>Heading out on paternity leave. Good Luck!</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169" y="5475079"/>
            <a:ext cx="2275357"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4"/>
          <p:cNvSpPr txBox="1">
            <a:spLocks/>
          </p:cNvSpPr>
          <p:nvPr/>
        </p:nvSpPr>
        <p:spPr bwMode="white">
          <a:xfrm>
            <a:off x="6114542" y="7055891"/>
            <a:ext cx="7103582" cy="761195"/>
          </a:xfrm>
          <a:prstGeom prst="rect">
            <a:avLst/>
          </a:prstGeom>
          <a:solidFill>
            <a:schemeClr val="bg1"/>
          </a:solidFill>
          <a:ln w="25400">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ts val="800"/>
              </a:spcAft>
              <a:buSzPct val="90000"/>
              <a:buFont typeface="Arial" charset="0"/>
              <a:defRPr sz="3200" kern="1200" baseline="0">
                <a:solidFill>
                  <a:schemeClr val="bg1"/>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bg1"/>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bg1"/>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74320"/>
            <a:r>
              <a:rPr lang="en-US" dirty="0" smtClean="0">
                <a:solidFill>
                  <a:schemeClr val="tx1"/>
                </a:solidFill>
              </a:rPr>
              <a:t>Sure! I'll take a look at it!</a:t>
            </a:r>
            <a:endParaRPr lang="en-US" dirty="0">
              <a:solidFill>
                <a:schemeClr val="tx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71155760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Reading is Fundamental</a:t>
            </a:r>
            <a:endParaRPr lang="en-US" dirty="0"/>
          </a:p>
        </p:txBody>
      </p:sp>
      <p:sp>
        <p:nvSpPr>
          <p:cNvPr id="3" name="Content Placeholder 2"/>
          <p:cNvSpPr>
            <a:spLocks noGrp="1"/>
          </p:cNvSpPr>
          <p:nvPr>
            <p:ph sz="quarter" idx="11"/>
          </p:nvPr>
        </p:nvSpPr>
        <p:spPr/>
        <p:txBody>
          <a:bodyPr/>
          <a:lstStyle/>
          <a:p>
            <a:r>
              <a:rPr lang="en-US" dirty="0" smtClean="0"/>
              <a:t>Before we can evaluate and judge the code we need to find the code and understand what has been written.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View the tests</a:t>
            </a:r>
          </a:p>
          <a:p>
            <a:pPr marL="342900" indent="-342900">
              <a:buFont typeface="Wingdings" charset="2"/>
              <a:buChar char="q"/>
            </a:pPr>
            <a:r>
              <a:rPr lang="en-US" dirty="0" smtClean="0"/>
              <a:t>Review </a:t>
            </a:r>
            <a:r>
              <a:rPr lang="en-US" dirty="0" err="1" smtClean="0"/>
              <a:t>ChefSpec</a:t>
            </a:r>
            <a:r>
              <a:rPr lang="en-US" dirty="0" smtClean="0"/>
              <a:t> concepts</a:t>
            </a:r>
          </a:p>
          <a:p>
            <a:pPr marL="342900" indent="-342900">
              <a:buFont typeface="Wingdings" charset="2"/>
              <a:buChar char="q"/>
            </a:pPr>
            <a:r>
              <a:rPr lang="en-US" dirty="0" smtClean="0"/>
              <a:t>Execute the tests</a:t>
            </a:r>
            <a:endParaRPr lang="en-US" dirty="0"/>
          </a:p>
        </p:txBody>
      </p:sp>
    </p:spTree>
    <p:extLst>
      <p:ext uri="{BB962C8B-B14F-4D97-AF65-F5344CB8AC3E}">
        <p14:creationId xmlns:p14="http://schemas.microsoft.com/office/powerpoint/2010/main" val="122983138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591125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398783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25484</TotalTime>
  <Words>2481</Words>
  <Application>Microsoft Macintosh PowerPoint</Application>
  <PresentationFormat>Custom</PresentationFormat>
  <Paragraphs>252</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Apple Chancery</vt:lpstr>
      <vt:lpstr>Courier New</vt:lpstr>
      <vt:lpstr>ＭＳ Ｐゴシック</vt:lpstr>
      <vt:lpstr>Wingdings</vt:lpstr>
      <vt:lpstr>Arial</vt:lpstr>
      <vt:lpstr>Template</vt:lpstr>
      <vt:lpstr>Interaction</vt:lpstr>
      <vt:lpstr>code review</vt:lpstr>
      <vt:lpstr>Objective</vt:lpstr>
      <vt:lpstr>code review</vt:lpstr>
      <vt:lpstr>Reading is Fundamental</vt:lpstr>
      <vt:lpstr>Changing into the Cookbook Directory</vt:lpstr>
      <vt:lpstr>Viewing the Recipe Specification</vt:lpstr>
      <vt:lpstr>Reading is Fundamental</vt:lpstr>
      <vt:lpstr>RSpec and ChefSpec</vt:lpstr>
      <vt:lpstr>PowerPoint Presentation</vt:lpstr>
      <vt:lpstr>Resource Collection</vt:lpstr>
      <vt:lpstr>Viewing the Recipe Specification</vt:lpstr>
      <vt:lpstr>Diagramming Example Groups</vt:lpstr>
      <vt:lpstr>Diagramming the chef_run Helper</vt:lpstr>
      <vt:lpstr>Diagramming an Example</vt:lpstr>
      <vt:lpstr>Diagramming More Examples</vt:lpstr>
      <vt:lpstr>Reading is Fundamental</vt:lpstr>
      <vt:lpstr>Executing the Test Suite</vt:lpstr>
      <vt:lpstr>Reading is Fundamental</vt:lpstr>
      <vt:lpstr>Code Review</vt:lpstr>
      <vt:lpstr>Sharing Feedback</vt:lpstr>
      <vt:lpstr>If You Could Only Choose One</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2755</cp:revision>
  <cp:lastPrinted>2016-07-11T18:04:44Z</cp:lastPrinted>
  <dcterms:created xsi:type="dcterms:W3CDTF">2012-09-13T17:36:07Z</dcterms:created>
  <dcterms:modified xsi:type="dcterms:W3CDTF">2017-02-23T22:55:49Z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