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9"/>
  </p:notesMasterIdLst>
  <p:handoutMasterIdLst>
    <p:handoutMasterId r:id="rId30"/>
  </p:handoutMasterIdLst>
  <p:sldIdLst>
    <p:sldId id="561" r:id="rId7"/>
    <p:sldId id="583" r:id="rId8"/>
    <p:sldId id="590" r:id="rId9"/>
    <p:sldId id="601" r:id="rId10"/>
    <p:sldId id="606" r:id="rId11"/>
    <p:sldId id="608" r:id="rId12"/>
    <p:sldId id="607" r:id="rId13"/>
    <p:sldId id="602" r:id="rId14"/>
    <p:sldId id="603" r:id="rId15"/>
    <p:sldId id="604" r:id="rId16"/>
    <p:sldId id="605" r:id="rId17"/>
    <p:sldId id="600" r:id="rId18"/>
    <p:sldId id="394" r:id="rId19"/>
    <p:sldId id="597" r:id="rId20"/>
    <p:sldId id="584" r:id="rId21"/>
    <p:sldId id="585" r:id="rId22"/>
    <p:sldId id="387" r:id="rId23"/>
    <p:sldId id="609" r:id="rId24"/>
    <p:sldId id="598" r:id="rId25"/>
    <p:sldId id="594" r:id="rId26"/>
    <p:sldId id="599" r:id="rId27"/>
    <p:sldId id="376" r:id="rId2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024" userDrawn="1">
          <p15:clr>
            <a:srgbClr val="A4A3A4"/>
          </p15:clr>
        </p15:guide>
        <p15:guide id="3" pos="674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408000"/>
    <a:srgbClr val="000000"/>
    <a:srgbClr val="F0F0F0"/>
    <a:srgbClr val="7D868C"/>
    <a:srgbClr val="8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9529" autoAdjust="0"/>
    <p:restoredTop sz="92615" autoAdjust="0"/>
  </p:normalViewPr>
  <p:slideViewPr>
    <p:cSldViewPr snapToGrid="0">
      <p:cViewPr>
        <p:scale>
          <a:sx n="97" d="100"/>
          <a:sy n="97" d="100"/>
        </p:scale>
        <p:origin x="-1800" y="1352"/>
      </p:cViewPr>
      <p:guideLst>
        <p:guide orient="horz" pos="894"/>
        <p:guide pos="5024"/>
        <p:guide pos="6747"/>
      </p:guideLst>
    </p:cSldViewPr>
  </p:slideViewPr>
  <p:outlineViewPr>
    <p:cViewPr>
      <p:scale>
        <a:sx n="33" d="100"/>
        <a:sy n="33" d="100"/>
      </p:scale>
      <p:origin x="0" y="35688"/>
    </p:cViewPr>
  </p:outlineViewPr>
  <p:notesTextViewPr>
    <p:cViewPr>
      <p:scale>
        <a:sx n="110" d="100"/>
        <a:sy n="110" d="100"/>
      </p:scale>
      <p:origin x="0" y="0"/>
    </p:cViewPr>
  </p:notesTextViewPr>
  <p:sorterViewPr>
    <p:cViewPr>
      <p:scale>
        <a:sx n="66" d="100"/>
        <a:sy n="66" d="100"/>
      </p:scale>
      <p:origin x="0" y="5120"/>
    </p:cViewPr>
  </p:sorterViewPr>
  <p:notesViewPr>
    <p:cSldViewPr snapToGrid="0">
      <p:cViewPr>
        <p:scale>
          <a:sx n="138" d="100"/>
          <a:sy n="138" d="100"/>
        </p:scale>
        <p:origin x="776" y="-3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94635" y="4343400"/>
            <a:ext cx="6073541"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5011" y="4343400"/>
            <a:ext cx="6092791" cy="4114800"/>
          </a:xfrm>
        </p:spPr>
        <p:txBody>
          <a:bodyPr/>
          <a:lstStyle/>
          <a:p>
            <a:r>
              <a:rPr lang="en-US" dirty="0" smtClean="0"/>
              <a:t>The first technique that </a:t>
            </a:r>
            <a:r>
              <a:rPr lang="en-US" smtClean="0"/>
              <a:t>we </a:t>
            </a:r>
            <a:r>
              <a:rPr lang="en-US" smtClean="0"/>
              <a:t>are </a:t>
            </a:r>
            <a:r>
              <a:rPr lang="en-US" dirty="0" smtClean="0"/>
              <a:t>going to explore is the powerful helper called: let.</a:t>
            </a:r>
            <a:endParaRPr lang="en-US" dirty="0"/>
          </a:p>
        </p:txBody>
      </p:sp>
      <p:sp>
        <p:nvSpPr>
          <p:cNvPr id="5" name="Header Placeholder 4"/>
          <p:cNvSpPr>
            <a:spLocks noGrp="1"/>
          </p:cNvSpPr>
          <p:nvPr>
            <p:ph type="hdr" sz="quarter" idx="11"/>
          </p:nvPr>
        </p:nvSpPr>
        <p:spPr>
          <a:xfrm>
            <a:off x="0" y="86625"/>
            <a:ext cx="2971800" cy="457200"/>
          </a:xfrm>
        </p:spPr>
        <p:txBody>
          <a:bodyPr/>
          <a:lstStyle/>
          <a:p>
            <a:pPr>
              <a:defRPr/>
            </a:pPr>
            <a:r>
              <a:rPr lang="en-US" dirty="0" smtClean="0"/>
              <a:t>Elegant Tests</a:t>
            </a:r>
            <a:endParaRPr lang="en-US" dirty="0"/>
          </a:p>
        </p:txBody>
      </p:sp>
      <p:sp>
        <p:nvSpPr>
          <p:cNvPr id="7" name="Date Placeholder 6"/>
          <p:cNvSpPr>
            <a:spLocks noGrp="1"/>
          </p:cNvSpPr>
          <p:nvPr>
            <p:ph type="dt" idx="13"/>
          </p:nvPr>
        </p:nvSpPr>
        <p:spPr>
          <a:xfrm>
            <a:off x="3884613" y="86625"/>
            <a:ext cx="2971800" cy="457200"/>
          </a:xfrm>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8490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see again in the first example we invoke the let helper for the first time (1). When we use </a:t>
            </a:r>
            <a:r>
              <a:rPr lang="en-US" dirty="0" err="1" smtClean="0"/>
              <a:t>chef_run</a:t>
            </a:r>
            <a:r>
              <a:rPr lang="en-US" dirty="0" smtClean="0"/>
              <a:t> again in the same example (2) the same </a:t>
            </a:r>
            <a:r>
              <a:rPr lang="en-US" dirty="0" err="1" smtClean="0"/>
              <a:t>memoized</a:t>
            </a:r>
            <a:r>
              <a:rPr lang="en-US" dirty="0" smtClean="0"/>
              <a:t> or cached value is used.</a:t>
            </a:r>
            <a:endParaRPr lang="en-US" dirty="0"/>
          </a:p>
          <a:p>
            <a:r>
              <a:rPr lang="en-US" dirty="0" smtClean="0"/>
              <a:t>Within the next example </a:t>
            </a:r>
            <a:r>
              <a:rPr lang="en-US" dirty="0" err="1" smtClean="0"/>
              <a:t>chef_run</a:t>
            </a:r>
            <a:r>
              <a:rPr lang="en-US" dirty="0" smtClean="0"/>
              <a:t> is used (3). Because this use exists within a different example the let helper is again invoked and the value is stored.</a:t>
            </a:r>
          </a:p>
          <a:p>
            <a:r>
              <a:rPr lang="en-US" dirty="0" smtClean="0"/>
              <a:t>This is an important feature as it ensures that between each example is independent of each other. Ensuring that any choices we made above to create the scenario above does not effect this new run.</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9" name="Oval 8"/>
          <p:cNvSpPr/>
          <p:nvPr/>
        </p:nvSpPr>
        <p:spPr bwMode="auto">
          <a:xfrm>
            <a:off x="5839204" y="4377294"/>
            <a:ext cx="203175" cy="203175"/>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gradFill>
                  <a:gsLst>
                    <a:gs pos="0">
                      <a:srgbClr val="FFFFFF"/>
                    </a:gs>
                    <a:gs pos="100000">
                      <a:srgbClr val="FFFFFF"/>
                    </a:gs>
                  </a:gsLst>
                  <a:lin ang="5400000" scaled="0"/>
                </a:gradFill>
              </a:rPr>
              <a:t>1</a:t>
            </a:r>
          </a:p>
        </p:txBody>
      </p:sp>
      <p:sp>
        <p:nvSpPr>
          <p:cNvPr id="10" name="Oval 9"/>
          <p:cNvSpPr/>
          <p:nvPr/>
        </p:nvSpPr>
        <p:spPr bwMode="auto">
          <a:xfrm>
            <a:off x="3929503" y="4542945"/>
            <a:ext cx="203175" cy="203175"/>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a:gradFill>
                  <a:gsLst>
                    <a:gs pos="0">
                      <a:srgbClr val="FFFFFF"/>
                    </a:gs>
                    <a:gs pos="100000">
                      <a:srgbClr val="FFFFFF"/>
                    </a:gs>
                  </a:gsLst>
                  <a:lin ang="5400000" scaled="0"/>
                </a:gradFill>
              </a:rPr>
              <a:t>2</a:t>
            </a:r>
            <a:endParaRPr lang="en-US" sz="1200" b="1" dirty="0" smtClean="0">
              <a:gradFill>
                <a:gsLst>
                  <a:gs pos="0">
                    <a:srgbClr val="FFFFFF"/>
                  </a:gs>
                  <a:gs pos="100000">
                    <a:srgbClr val="FFFFFF"/>
                  </a:gs>
                </a:gsLst>
                <a:lin ang="5400000" scaled="0"/>
              </a:gradFill>
            </a:endParaRPr>
          </a:p>
        </p:txBody>
      </p:sp>
      <p:sp>
        <p:nvSpPr>
          <p:cNvPr id="11" name="Oval 10"/>
          <p:cNvSpPr/>
          <p:nvPr/>
        </p:nvSpPr>
        <p:spPr bwMode="auto">
          <a:xfrm>
            <a:off x="3300338" y="4976389"/>
            <a:ext cx="203175" cy="203175"/>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gradFill>
                  <a:gsLst>
                    <a:gs pos="0">
                      <a:srgbClr val="FFFFFF"/>
                    </a:gs>
                    <a:gs pos="100000">
                      <a:srgbClr val="FFFFFF"/>
                    </a:gs>
                  </a:gsLst>
                  <a:lin ang="5400000" scaled="0"/>
                </a:gradFill>
              </a:rPr>
              <a:t>3</a:t>
            </a:r>
          </a:p>
        </p:txBody>
      </p:sp>
    </p:spTree>
    <p:extLst>
      <p:ext uri="{BB962C8B-B14F-4D97-AF65-F5344CB8AC3E}">
        <p14:creationId xmlns:p14="http://schemas.microsoft.com/office/powerpoint/2010/main" val="686865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of let is already in the specification file we are examining and is automatically generated with each specification file.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419906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time to demonstrate how let can be used to help create more succinct examples.</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525722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saw in the demonstration we can use let for clarity. It is a useful strategy to increase readability and giving a name to particular set of data.</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857362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again is the </a:t>
            </a:r>
            <a:r>
              <a:rPr lang="en-US" dirty="0" err="1" smtClean="0"/>
              <a:t>chef_run</a:t>
            </a:r>
            <a:r>
              <a:rPr lang="en-US" dirty="0" smtClean="0"/>
              <a:t> which defines a chef run with a particular set of platform details. A hash of node attributes are provided to the runner to help simulate that particular platform.</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871631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 let allows us to name these details, making it easier to see the specifics of the platform we are examining.</a:t>
            </a:r>
          </a:p>
          <a:p>
            <a:r>
              <a:rPr lang="en-US" dirty="0" smtClean="0"/>
              <a:t>Within the block of a let helper you can use other let helpers. When the </a:t>
            </a:r>
            <a:r>
              <a:rPr lang="en-US" dirty="0" err="1" smtClean="0"/>
              <a:t>chef_run</a:t>
            </a:r>
            <a:r>
              <a:rPr lang="en-US" dirty="0" smtClean="0"/>
              <a:t> helper is invoked it will in turn invoke the </a:t>
            </a:r>
            <a:r>
              <a:rPr lang="en-US" dirty="0" err="1" smtClean="0"/>
              <a:t>node_attributes</a:t>
            </a:r>
            <a:r>
              <a:rPr lang="en-US" dirty="0" smtClean="0"/>
              <a:t> helper.</a:t>
            </a:r>
            <a:endParaRPr lang="en-US" dirty="0"/>
          </a:p>
          <a:p>
            <a:r>
              <a:rPr lang="en-US" dirty="0" smtClean="0"/>
              <a:t>Note: The order in which you define these let helpers is not important as they are lazy evaluated.</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521336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a let helper is available within any example group that it is </a:t>
            </a:r>
            <a:r>
              <a:rPr lang="en-US" dirty="0" smtClean="0"/>
              <a:t>defined. </a:t>
            </a:r>
            <a:r>
              <a:rPr lang="en-US" dirty="0"/>
              <a:t>Adding a let helper to a parent example group makes it available in </a:t>
            </a:r>
            <a:r>
              <a:rPr lang="en-US" dirty="0" smtClean="0"/>
              <a:t>any child context. This means you can define it once in the parent example group. If the helper defined in the parent example group does not suit the needs of the child context you are always able to redefine it.</a:t>
            </a:r>
          </a:p>
          <a:p>
            <a:r>
              <a:rPr lang="en-US" dirty="0" smtClean="0"/>
              <a:t>This is a great example of how to extract the common </a:t>
            </a:r>
            <a:r>
              <a:rPr lang="en-US" dirty="0" err="1" smtClean="0"/>
              <a:t>chef_run</a:t>
            </a:r>
            <a:r>
              <a:rPr lang="en-US" dirty="0" smtClean="0"/>
              <a:t> helper, state it once in the top-most example group and then override the particular node attributes in each child example group.</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715736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will use let to help us express our tests more succinctly.</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4104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your turn. Refactor the code with this technique. Execute the tests. Find success.</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12494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162708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will explore the concepts around this technique, I will demonstrate the use of this technique, we will review what was demonstrated, and then I will ask you to participate in a related exercise.</a:t>
            </a:r>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defining our examples and the expectations within them we often find it necessary to setup additional details to support the scenario we are evaluating. These details are often defined inside of a example before the expectation is defined. The same details may be used over-and-over again throughout a specification file as well.</a:t>
            </a:r>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dirty="0" smtClean="0"/>
              <a:t>Elegant Tests</a:t>
            </a:r>
            <a:endParaRPr lang="en-US" dirty="0"/>
          </a:p>
        </p:txBody>
      </p:sp>
    </p:spTree>
    <p:extLst>
      <p:ext uri="{BB962C8B-B14F-4D97-AF65-F5344CB8AC3E}">
        <p14:creationId xmlns:p14="http://schemas.microsoft.com/office/powerpoint/2010/main" val="764685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specification file you may find yourself redefining particular details over and over again within the setup of each example. Here are two examples that each define a runner object that converges the described recipe. These two lines, to setup the </a:t>
            </a:r>
            <a:r>
              <a:rPr lang="en-US" dirty="0" err="1" smtClean="0"/>
              <a:t>chef_run</a:t>
            </a:r>
            <a:r>
              <a:rPr lang="en-US" dirty="0" smtClean="0"/>
              <a:t>, is necessary within each example.</a:t>
            </a:r>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16824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with the use of let we are able to extract that setup information into a single location that does a good describing what it means when we use </a:t>
            </a:r>
            <a:r>
              <a:rPr lang="en-US" dirty="0" err="1" smtClean="0"/>
              <a:t>chef_run</a:t>
            </a:r>
            <a:r>
              <a:rPr lang="en-US" dirty="0" smtClean="0"/>
              <a:t> within each example within this context.</a:t>
            </a:r>
          </a:p>
          <a:p>
            <a:r>
              <a:rPr lang="en-US" dirty="0" smtClean="0"/>
              <a:t>A helper defined in a let block takes a symbol parameter which defines the helper method that is later invoked within the examples. The block of code (between the do and the end) contains the code that is executed. The result of last line within the block is returned when it is used within an example.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373053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defines a </a:t>
            </a:r>
            <a:r>
              <a:rPr lang="en-US" dirty="0" err="1" smtClean="0"/>
              <a:t>memoized</a:t>
            </a:r>
            <a:r>
              <a:rPr lang="en-US" dirty="0" smtClean="0"/>
              <a:t> helper. </a:t>
            </a:r>
            <a:r>
              <a:rPr lang="en-US" dirty="0" err="1" smtClean="0"/>
              <a:t>Memoization</a:t>
            </a:r>
            <a:r>
              <a:rPr lang="en-US" dirty="0" smtClean="0"/>
              <a:t> is an optimization technique that means once it is evaluated the result is stored and subsequent requests during the same example return the previously requested value.</a:t>
            </a:r>
          </a:p>
          <a:p>
            <a:r>
              <a:rPr lang="en-US" dirty="0" smtClean="0"/>
              <a:t>You could think of it as a cache-miss, the result is retrieved and stored. Then all subsequent requests, within the example, are cache-hits.</a:t>
            </a:r>
          </a:p>
          <a:p>
            <a:r>
              <a:rPr lang="en-US" dirty="0" smtClean="0"/>
              <a:t>The let helper is often called lazy; it is not evaluated until it is first requested. Again an optimization technique.</a:t>
            </a:r>
          </a:p>
          <a:p>
            <a:r>
              <a:rPr lang="en-US" b="1" dirty="0" smtClean="0"/>
              <a:t>Note: </a:t>
            </a:r>
            <a:r>
              <a:rPr lang="en-US" dirty="0" smtClean="0"/>
              <a:t>If you ever want the code evaluated before it's first use take a look at </a:t>
            </a:r>
            <a:r>
              <a:rPr lang="en-US" b="1" dirty="0" smtClean="0"/>
              <a:t>let!</a:t>
            </a:r>
            <a:endParaRPr lang="en-US" b="1"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dirty="0" smtClean="0"/>
              <a:t>Elegant Tests</a:t>
            </a:r>
            <a:endParaRPr lang="en-US" dirty="0"/>
          </a:p>
        </p:txBody>
      </p:sp>
    </p:spTree>
    <p:extLst>
      <p:ext uri="{BB962C8B-B14F-4D97-AF65-F5344CB8AC3E}">
        <p14:creationId xmlns:p14="http://schemas.microsoft.com/office/powerpoint/2010/main" val="839595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0870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see the invocation of the </a:t>
            </a:r>
            <a:r>
              <a:rPr lang="en-US" dirty="0" err="1" smtClean="0"/>
              <a:t>chef_run</a:t>
            </a:r>
            <a:r>
              <a:rPr lang="en-US" dirty="0" smtClean="0"/>
              <a:t> (1), which evaluates the contents of the let helper block (2). The result of the block is stored or cached and then returned to this specific example (3). The next usage of </a:t>
            </a:r>
            <a:r>
              <a:rPr lang="en-US" dirty="0" err="1" smtClean="0"/>
              <a:t>chef_run</a:t>
            </a:r>
            <a:r>
              <a:rPr lang="en-US" dirty="0" smtClean="0"/>
              <a:t> (4) will retrieve the stored evaluation (5) instead of invoking the code within the let helper again.</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Oval 6"/>
          <p:cNvSpPr/>
          <p:nvPr/>
        </p:nvSpPr>
        <p:spPr bwMode="auto">
          <a:xfrm>
            <a:off x="1341110" y="4548074"/>
            <a:ext cx="196841" cy="196841"/>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a:gradFill>
                  <a:gsLst>
                    <a:gs pos="0">
                      <a:srgbClr val="FFFFFF"/>
                    </a:gs>
                    <a:gs pos="100000">
                      <a:srgbClr val="FFFFFF"/>
                    </a:gs>
                  </a:gsLst>
                  <a:lin ang="5400000" scaled="0"/>
                </a:gradFill>
              </a:rPr>
              <a:t>2</a:t>
            </a:r>
            <a:endParaRPr lang="en-US" sz="1200" b="1" dirty="0" smtClean="0">
              <a:gradFill>
                <a:gsLst>
                  <a:gs pos="0">
                    <a:srgbClr val="FFFFFF"/>
                  </a:gs>
                  <a:gs pos="100000">
                    <a:srgbClr val="FFFFFF"/>
                  </a:gs>
                </a:gsLst>
                <a:lin ang="5400000" scaled="0"/>
              </a:gradFill>
            </a:endParaRPr>
          </a:p>
        </p:txBody>
      </p:sp>
      <p:sp>
        <p:nvSpPr>
          <p:cNvPr id="8" name="Oval 7"/>
          <p:cNvSpPr/>
          <p:nvPr/>
        </p:nvSpPr>
        <p:spPr bwMode="auto">
          <a:xfrm>
            <a:off x="1651888" y="4707270"/>
            <a:ext cx="196841" cy="196841"/>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gradFill>
                  <a:gsLst>
                    <a:gs pos="0">
                      <a:srgbClr val="FFFFFF"/>
                    </a:gs>
                    <a:gs pos="100000">
                      <a:srgbClr val="FFFFFF"/>
                    </a:gs>
                  </a:gsLst>
                  <a:lin ang="5400000" scaled="0"/>
                </a:gradFill>
              </a:rPr>
              <a:t>3</a:t>
            </a:r>
          </a:p>
        </p:txBody>
      </p:sp>
      <p:sp>
        <p:nvSpPr>
          <p:cNvPr id="9" name="Oval 8"/>
          <p:cNvSpPr/>
          <p:nvPr/>
        </p:nvSpPr>
        <p:spPr bwMode="auto">
          <a:xfrm>
            <a:off x="3812732" y="4700683"/>
            <a:ext cx="196841" cy="196841"/>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a:gradFill>
                  <a:gsLst>
                    <a:gs pos="0">
                      <a:srgbClr val="FFFFFF"/>
                    </a:gs>
                    <a:gs pos="100000">
                      <a:srgbClr val="FFFFFF"/>
                    </a:gs>
                  </a:gsLst>
                  <a:lin ang="5400000" scaled="0"/>
                </a:gradFill>
              </a:rPr>
              <a:t>4</a:t>
            </a:r>
            <a:endParaRPr lang="en-US" sz="1200" b="1" dirty="0" smtClean="0">
              <a:gradFill>
                <a:gsLst>
                  <a:gs pos="0">
                    <a:srgbClr val="FFFFFF"/>
                  </a:gs>
                  <a:gs pos="100000">
                    <a:srgbClr val="FFFFFF"/>
                  </a:gs>
                </a:gsLst>
                <a:lin ang="5400000" scaled="0"/>
              </a:gradFill>
            </a:endParaRPr>
          </a:p>
        </p:txBody>
      </p:sp>
      <p:sp>
        <p:nvSpPr>
          <p:cNvPr id="10" name="Oval 9"/>
          <p:cNvSpPr/>
          <p:nvPr/>
        </p:nvSpPr>
        <p:spPr bwMode="auto">
          <a:xfrm>
            <a:off x="484989" y="4872203"/>
            <a:ext cx="196841" cy="196841"/>
          </a:xfrm>
          <a:prstGeom prst="ellipse">
            <a:avLst/>
          </a:prstGeom>
          <a:solidFill>
            <a:srgbClr val="7030A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gradFill>
                  <a:gsLst>
                    <a:gs pos="0">
                      <a:srgbClr val="FFFFFF"/>
                    </a:gs>
                    <a:gs pos="100000">
                      <a:srgbClr val="FFFFFF"/>
                    </a:gs>
                  </a:gsLst>
                  <a:lin ang="5400000" scaled="0"/>
                </a:gradFill>
              </a:rPr>
              <a:t>5</a:t>
            </a:r>
          </a:p>
        </p:txBody>
      </p:sp>
      <p:sp>
        <p:nvSpPr>
          <p:cNvPr id="11" name="Oval 10"/>
          <p:cNvSpPr/>
          <p:nvPr/>
        </p:nvSpPr>
        <p:spPr bwMode="auto">
          <a:xfrm>
            <a:off x="3416585" y="4375505"/>
            <a:ext cx="196841" cy="196841"/>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gradFill>
                  <a:gsLst>
                    <a:gs pos="0">
                      <a:srgbClr val="FFFFFF"/>
                    </a:gs>
                    <a:gs pos="100000">
                      <a:srgbClr val="FFFFFF"/>
                    </a:gs>
                  </a:gsLst>
                  <a:lin ang="5400000" scaled="0"/>
                </a:gradFill>
              </a:rPr>
              <a:t>1</a:t>
            </a:r>
            <a:endParaRPr lang="en-US" sz="105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18667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66964880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stitial">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6528"/>
          <a:stretch/>
        </p:blipFill>
        <p:spPr>
          <a:xfrm>
            <a:off x="0" y="-1"/>
            <a:ext cx="16258382" cy="8219209"/>
          </a:xfrm>
          <a:prstGeom prst="rect">
            <a:avLst/>
          </a:prstGeom>
        </p:spPr>
      </p:pic>
      <p:sp>
        <p:nvSpPr>
          <p:cNvPr id="13" name="Title 12"/>
          <p:cNvSpPr>
            <a:spLocks noGrp="1"/>
          </p:cNvSpPr>
          <p:nvPr>
            <p:ph type="title"/>
          </p:nvPr>
        </p:nvSpPr>
        <p:spPr>
          <a:xfrm>
            <a:off x="609600" y="855673"/>
            <a:ext cx="7027718" cy="827654"/>
          </a:xfrm>
        </p:spPr>
        <p:txBody>
          <a:bodyPr/>
          <a:lstStyle>
            <a:lvl1pPr>
              <a:defRPr>
                <a:solidFill>
                  <a:schemeClr val="bg1"/>
                </a:solidFill>
              </a:defRPr>
            </a:lvl1p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2539001"/>
            <a:ext cx="6987278" cy="4663151"/>
          </a:xfrm>
        </p:spPr>
        <p:txBody>
          <a:bodyPr>
            <a:noAutofit/>
          </a:bodyPr>
          <a:lstStyle>
            <a:lvl1pPr>
              <a:spcAft>
                <a:spcPts val="800"/>
              </a:spcAft>
              <a:defRPr baseline="0">
                <a:solidFill>
                  <a:schemeClr val="bg1"/>
                </a:solidFill>
              </a:defRPr>
            </a:lvl1pPr>
            <a:lvl2pPr>
              <a:spcAft>
                <a:spcPts val="800"/>
              </a:spcAft>
              <a:defRPr baseline="0">
                <a:solidFill>
                  <a:schemeClr val="bg1"/>
                </a:solidFill>
              </a:defRPr>
            </a:lvl2pPr>
            <a:lvl3pPr>
              <a:spcAft>
                <a:spcPts val="800"/>
              </a:spcAft>
              <a:defRPr baseline="0">
                <a:solidFill>
                  <a:schemeClr val="bg1"/>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5" name="Straight Connector 4"/>
          <p:cNvCxnSpPr/>
          <p:nvPr userDrawn="1"/>
        </p:nvCxnSpPr>
        <p:spPr>
          <a:xfrm flipV="1">
            <a:off x="609600" y="1951630"/>
            <a:ext cx="7027718" cy="136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017800"/>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4100" dirty="0" smtClean="0">
                <a:ln w="18415" cmpd="sng">
                  <a:solidFill>
                    <a:srgbClr val="FFFFFF"/>
                  </a:solidFill>
                  <a:prstDash val="solid"/>
                </a:ln>
                <a:solidFill>
                  <a:schemeClr val="bg2">
                    <a:lumMod val="95000"/>
                    <a:alpha val="50000"/>
                  </a:schemeClr>
                </a:solidFill>
                <a:latin typeface="+mn-lt"/>
                <a:ea typeface="+mn-ea"/>
                <a:cs typeface="+mn-cs"/>
              </a:rPr>
              <a:t>ENCOUNTER</a:t>
            </a:r>
            <a:endParaRPr lang="en-US" sz="14100"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a:prstGeom prst="rect">
            <a:avLst/>
          </a:prstGeo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183964268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67" r:id="rId2"/>
    <p:sldLayoutId id="2147483825"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hyperlink" Target="https://goo.gl/ChkP4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842130" cy="1337551"/>
          </a:xfrm>
        </p:spPr>
        <p:txBody>
          <a:bodyPr/>
          <a:lstStyle/>
          <a:p>
            <a:r>
              <a:rPr lang="en-US" sz="7200" dirty="0" smtClean="0"/>
              <a:t>let</a:t>
            </a:r>
            <a:endParaRPr lang="en-US" sz="7200" dirty="0"/>
          </a:p>
        </p:txBody>
      </p:sp>
      <p:sp>
        <p:nvSpPr>
          <p:cNvPr id="3" name="Text Placeholder 2"/>
          <p:cNvSpPr>
            <a:spLocks noGrp="1"/>
          </p:cNvSpPr>
          <p:nvPr>
            <p:ph type="body" sz="quarter" idx="10"/>
          </p:nvPr>
        </p:nvSpPr>
        <p:spPr>
          <a:xfrm>
            <a:off x="3585882" y="4751291"/>
            <a:ext cx="7124981" cy="2113399"/>
          </a:xfrm>
        </p:spPr>
        <p:txBody>
          <a:bodyPr/>
          <a:lstStyle/>
          <a:p>
            <a:pPr marL="457200" indent="-457200">
              <a:buAutoNum type="arabicPeriod"/>
            </a:pPr>
            <a:r>
              <a:rPr lang="en-US" sz="2800" dirty="0" smtClean="0">
                <a:solidFill>
                  <a:srgbClr val="878F94"/>
                </a:solidFill>
              </a:rPr>
              <a:t>not prevent or forbid; allow.</a:t>
            </a:r>
          </a:p>
          <a:p>
            <a:pPr marL="457200" indent="-457200">
              <a:buFont typeface="Arial" charset="0"/>
              <a:buAutoNum type="arabicPeriod"/>
            </a:pPr>
            <a:r>
              <a:rPr lang="en-US" sz="2800" dirty="0">
                <a:solidFill>
                  <a:srgbClr val="878F94"/>
                </a:solidFill>
              </a:rPr>
              <a:t>memoized helper method that allows you to express your </a:t>
            </a:r>
            <a:r>
              <a:rPr lang="en-US" sz="2800">
                <a:solidFill>
                  <a:srgbClr val="878F94"/>
                </a:solidFill>
              </a:rPr>
              <a:t>tests </a:t>
            </a:r>
            <a:r>
              <a:rPr lang="en-US" sz="2800" smtClean="0">
                <a:solidFill>
                  <a:srgbClr val="878F94"/>
                </a:solidFill>
              </a:rPr>
              <a:t>succinctly.</a:t>
            </a:r>
            <a:endParaRPr lang="en-US" sz="2800" dirty="0">
              <a:solidFill>
                <a:srgbClr val="878F94"/>
              </a:solidFill>
            </a:endParaRPr>
          </a:p>
          <a:p>
            <a:pPr marL="457200" indent="-457200">
              <a:buAutoNum type="arabicPeriod"/>
            </a:pPr>
            <a:endParaRPr lang="en-US" sz="2800" dirty="0" smtClean="0">
              <a:solidFill>
                <a:srgbClr val="878F94"/>
              </a:solidFill>
            </a:endParaRPr>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itle 1"/>
          <p:cNvSpPr txBox="1">
            <a:spLocks/>
          </p:cNvSpPr>
          <p:nvPr/>
        </p:nvSpPr>
        <p:spPr bwMode="white">
          <a:xfrm>
            <a:off x="3453022" y="3548182"/>
            <a:ext cx="1447684" cy="1337551"/>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48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4000" i="1" dirty="0" smtClean="0">
                <a:solidFill>
                  <a:schemeClr val="tx1">
                    <a:lumMod val="60000"/>
                    <a:lumOff val="40000"/>
                  </a:schemeClr>
                </a:solidFill>
              </a:rPr>
              <a:t>verb</a:t>
            </a:r>
            <a:endParaRPr lang="en-US" i="1" dirty="0">
              <a:solidFill>
                <a:schemeClr val="tx1">
                  <a:lumMod val="60000"/>
                  <a:lumOff val="40000"/>
                </a:schemeClr>
              </a:solidFill>
            </a:endParaRPr>
          </a:p>
        </p:txBody>
      </p:sp>
    </p:spTree>
    <p:extLst>
      <p:ext uri="{BB962C8B-B14F-4D97-AF65-F5344CB8AC3E}">
        <p14:creationId xmlns:p14="http://schemas.microsoft.com/office/powerpoint/2010/main" val="112126063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Cached Within each Example </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describe </a:t>
            </a:r>
            <a:r>
              <a:rPr lang="en-US" dirty="0"/>
              <a:t>'ark::default' do</a:t>
            </a:r>
          </a:p>
          <a:p>
            <a:r>
              <a:rPr lang="en-US" dirty="0"/>
              <a:t>  context 'when no attributes </a:t>
            </a:r>
            <a:r>
              <a:rPr lang="en-US" dirty="0" smtClean="0"/>
              <a:t>are ...</a:t>
            </a:r>
          </a:p>
          <a:p>
            <a:r>
              <a:rPr lang="en-US" dirty="0"/>
              <a:t> </a:t>
            </a:r>
            <a:r>
              <a:rPr lang="en-US" dirty="0" smtClean="0"/>
              <a:t>   let(:</a:t>
            </a:r>
            <a:r>
              <a:rPr lang="en-US" dirty="0" err="1" smtClean="0"/>
              <a:t>chef_run</a:t>
            </a:r>
            <a:r>
              <a:rPr lang="en-US" dirty="0" smtClean="0"/>
              <a:t>) do</a:t>
            </a:r>
          </a:p>
          <a:p>
            <a:r>
              <a:rPr lang="en-US" dirty="0" smtClean="0"/>
              <a:t>      </a:t>
            </a:r>
            <a:r>
              <a:rPr lang="en-US" dirty="0"/>
              <a:t>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smtClean="0"/>
              <a:t>)</a:t>
            </a:r>
          </a:p>
          <a:p>
            <a:r>
              <a:rPr lang="en-US" dirty="0"/>
              <a:t> </a:t>
            </a:r>
            <a:r>
              <a:rPr lang="en-US" dirty="0" smtClean="0"/>
              <a:t>     runner</a:t>
            </a:r>
            <a:endParaRPr lang="en-US" dirty="0"/>
          </a:p>
          <a:p>
            <a:r>
              <a:rPr lang="en-US" dirty="0"/>
              <a:t>    end</a:t>
            </a:r>
          </a:p>
          <a:p>
            <a:r>
              <a:rPr lang="en-US" dirty="0"/>
              <a:t> </a:t>
            </a:r>
            <a:r>
              <a:rPr lang="en-US" dirty="0" smtClean="0"/>
              <a:t>   </a:t>
            </a:r>
          </a:p>
          <a:p>
            <a:r>
              <a:rPr lang="en-US" dirty="0"/>
              <a:t> </a:t>
            </a:r>
            <a:r>
              <a:rPr lang="en-US" dirty="0" smtClean="0"/>
              <a:t>   it </a:t>
            </a:r>
            <a:r>
              <a:rPr lang="en-US" dirty="0"/>
              <a:t>'installs necessary packages' do</a:t>
            </a:r>
          </a:p>
          <a:p>
            <a:r>
              <a:rPr lang="en-US" dirty="0"/>
              <a:t>      expect(</a:t>
            </a:r>
            <a:r>
              <a:rPr lang="en-US" dirty="0" err="1"/>
              <a:t>chef_run</a:t>
            </a:r>
            <a:r>
              <a:rPr lang="en-US" dirty="0"/>
              <a:t>).to </a:t>
            </a:r>
            <a:r>
              <a:rPr lang="en-US" dirty="0" err="1" smtClean="0"/>
              <a:t>install_p</a:t>
            </a:r>
            <a:r>
              <a:rPr lang="en-US" dirty="0" smtClean="0"/>
              <a:t>...</a:t>
            </a:r>
          </a:p>
          <a:p>
            <a:r>
              <a:rPr lang="en-US" dirty="0" smtClean="0"/>
              <a:t>      expect(</a:t>
            </a:r>
            <a:r>
              <a:rPr lang="en-US" dirty="0" err="1" smtClean="0"/>
              <a:t>chef_run</a:t>
            </a:r>
            <a:r>
              <a:rPr lang="en-US" dirty="0" smtClean="0"/>
              <a:t>).to </a:t>
            </a:r>
            <a:r>
              <a:rPr lang="en-US" dirty="0" err="1" smtClean="0"/>
              <a:t>install_p</a:t>
            </a:r>
            <a:r>
              <a:rPr lang="en-US" dirty="0" smtClean="0"/>
              <a:t>...</a:t>
            </a:r>
          </a:p>
          <a:p>
            <a:r>
              <a:rPr lang="en-US" dirty="0" smtClean="0"/>
              <a:t>    end</a:t>
            </a:r>
          </a:p>
          <a:p>
            <a:endParaRPr lang="en-US" dirty="0"/>
          </a:p>
          <a:p>
            <a:r>
              <a:rPr lang="en-US" dirty="0"/>
              <a:t> </a:t>
            </a:r>
            <a:r>
              <a:rPr lang="en-US" dirty="0" smtClean="0"/>
              <a:t>   it </a:t>
            </a:r>
            <a:r>
              <a:rPr lang="en-US" dirty="0"/>
              <a:t>"does not install the </a:t>
            </a:r>
            <a:r>
              <a:rPr lang="en-US" dirty="0" err="1"/>
              <a:t>gcc</a:t>
            </a:r>
            <a:r>
              <a:rPr lang="en-US" dirty="0"/>
              <a:t>-</a:t>
            </a:r>
            <a:r>
              <a:rPr lang="en-US" dirty="0" smtClean="0"/>
              <a:t>c+...</a:t>
            </a:r>
          </a:p>
          <a:p>
            <a:r>
              <a:rPr lang="en-US" dirty="0"/>
              <a:t> </a:t>
            </a:r>
            <a:r>
              <a:rPr lang="en-US" dirty="0" smtClean="0"/>
              <a:t>     expect</a:t>
            </a:r>
            <a:r>
              <a:rPr lang="en-US" dirty="0"/>
              <a:t>(</a:t>
            </a:r>
            <a:r>
              <a:rPr lang="en-US" dirty="0" err="1"/>
              <a:t>chef_run</a:t>
            </a:r>
            <a:r>
              <a:rPr lang="en-US" dirty="0"/>
              <a:t>).</a:t>
            </a:r>
            <a:r>
              <a:rPr lang="en-US" dirty="0" err="1"/>
              <a:t>not_to</a:t>
            </a:r>
            <a:r>
              <a:rPr lang="en-US" dirty="0"/>
              <a:t> </a:t>
            </a:r>
            <a:r>
              <a:rPr lang="en-US" dirty="0" err="1" smtClean="0"/>
              <a:t>insta</a:t>
            </a:r>
            <a:r>
              <a:rPr lang="en-US" dirty="0" smtClean="0"/>
              <a:t>...</a:t>
            </a:r>
            <a:endParaRPr lang="en-US" dirty="0"/>
          </a:p>
          <a:p>
            <a:r>
              <a:rPr lang="en-US" dirty="0"/>
              <a:t>    end</a:t>
            </a:r>
          </a:p>
        </p:txBody>
      </p:sp>
      <p:sp>
        <p:nvSpPr>
          <p:cNvPr id="12" name="Content Placeholder 11"/>
          <p:cNvSpPr>
            <a:spLocks noGrp="1"/>
          </p:cNvSpPr>
          <p:nvPr>
            <p:ph sz="quarter" idx="12"/>
          </p:nvPr>
        </p:nvSpPr>
        <p:spPr/>
        <p:txBody>
          <a:bodyPr/>
          <a:lstStyle/>
          <a:p>
            <a:pPr marL="514350" indent="-514350">
              <a:buAutoNum type="arabicPeriod"/>
            </a:pPr>
            <a:r>
              <a:rPr lang="en-US" dirty="0" err="1" smtClean="0"/>
              <a:t>chef_run</a:t>
            </a:r>
            <a:r>
              <a:rPr lang="en-US" dirty="0" smtClean="0"/>
              <a:t> is loaded and stored</a:t>
            </a:r>
          </a:p>
          <a:p>
            <a:pPr marL="514350" indent="-514350">
              <a:buAutoNum type="arabicPeriod"/>
            </a:pPr>
            <a:r>
              <a:rPr lang="en-US" dirty="0" err="1" smtClean="0"/>
              <a:t>chef_run</a:t>
            </a:r>
            <a:r>
              <a:rPr lang="en-US" dirty="0" smtClean="0"/>
              <a:t> uses the stored invocation</a:t>
            </a:r>
          </a:p>
          <a:p>
            <a:pPr marL="514350" indent="-514350">
              <a:buAutoNum type="arabicPeriod"/>
            </a:pPr>
            <a:r>
              <a:rPr lang="en-US" dirty="0" err="1" smtClean="0"/>
              <a:t>chef_run</a:t>
            </a:r>
            <a:r>
              <a:rPr lang="en-US" dirty="0" smtClean="0"/>
              <a:t> is loaded and stored</a:t>
            </a:r>
            <a:endParaRPr lang="en-US" dirty="0"/>
          </a:p>
        </p:txBody>
      </p:sp>
      <p:sp>
        <p:nvSpPr>
          <p:cNvPr id="5" name="Oval 4"/>
          <p:cNvSpPr/>
          <p:nvPr/>
        </p:nvSpPr>
        <p:spPr bwMode="auto">
          <a:xfrm>
            <a:off x="8102216" y="1385985"/>
            <a:ext cx="513419" cy="513419"/>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1</a:t>
            </a:r>
            <a:endParaRPr lang="en-US" sz="2400" b="1" dirty="0" smtClean="0">
              <a:gradFill>
                <a:gsLst>
                  <a:gs pos="0">
                    <a:srgbClr val="FFFFFF"/>
                  </a:gs>
                  <a:gs pos="100000">
                    <a:srgbClr val="FFFFFF"/>
                  </a:gs>
                </a:gsLst>
                <a:lin ang="5400000" scaled="0"/>
              </a:gradFill>
            </a:endParaRPr>
          </a:p>
        </p:txBody>
      </p:sp>
      <p:sp>
        <p:nvSpPr>
          <p:cNvPr id="6" name="Oval 5"/>
          <p:cNvSpPr/>
          <p:nvPr/>
        </p:nvSpPr>
        <p:spPr bwMode="auto">
          <a:xfrm>
            <a:off x="8103050" y="1970524"/>
            <a:ext cx="513419" cy="513419"/>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a:gradFill>
                  <a:gsLst>
                    <a:gs pos="0">
                      <a:srgbClr val="FFFFFF"/>
                    </a:gs>
                    <a:gs pos="100000">
                      <a:srgbClr val="FFFFFF"/>
                    </a:gs>
                  </a:gsLst>
                  <a:lin ang="5400000" scaled="0"/>
                </a:gradFill>
              </a:rPr>
              <a:t>2</a:t>
            </a:r>
            <a:endParaRPr lang="en-US" sz="2400" b="1" dirty="0" smtClean="0">
              <a:gradFill>
                <a:gsLst>
                  <a:gs pos="0">
                    <a:srgbClr val="FFFFFF"/>
                  </a:gs>
                  <a:gs pos="100000">
                    <a:srgbClr val="FFFFFF"/>
                  </a:gs>
                </a:gsLst>
                <a:lin ang="5400000" scaled="0"/>
              </a:gradFill>
            </a:endParaRPr>
          </a:p>
        </p:txBody>
      </p:sp>
      <p:sp>
        <p:nvSpPr>
          <p:cNvPr id="7" name="Oval 6"/>
          <p:cNvSpPr/>
          <p:nvPr/>
        </p:nvSpPr>
        <p:spPr bwMode="auto">
          <a:xfrm>
            <a:off x="8102215" y="2557219"/>
            <a:ext cx="513419" cy="513419"/>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3</a:t>
            </a:r>
            <a:endParaRPr lang="en-US" sz="2400" b="1" dirty="0" smtClean="0">
              <a:gradFill>
                <a:gsLst>
                  <a:gs pos="0">
                    <a:srgbClr val="FFFFFF"/>
                  </a:gs>
                  <a:gs pos="100000">
                    <a:srgbClr val="FFFFFF"/>
                  </a:gs>
                </a:gsLst>
                <a:lin ang="5400000" scaled="0"/>
              </a:gradFill>
            </a:endParaRPr>
          </a:p>
        </p:txBody>
      </p:sp>
      <p:cxnSp>
        <p:nvCxnSpPr>
          <p:cNvPr id="14" name="Straight Connector 13"/>
          <p:cNvCxnSpPr/>
          <p:nvPr/>
        </p:nvCxnSpPr>
        <p:spPr>
          <a:xfrm>
            <a:off x="3712336" y="7152031"/>
            <a:ext cx="0" cy="172895"/>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3745457" y="4724921"/>
            <a:ext cx="0" cy="172895"/>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sp>
        <p:nvSpPr>
          <p:cNvPr id="9" name="Oval 8"/>
          <p:cNvSpPr/>
          <p:nvPr/>
        </p:nvSpPr>
        <p:spPr bwMode="auto">
          <a:xfrm>
            <a:off x="3486559" y="4236990"/>
            <a:ext cx="513419" cy="513419"/>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1</a:t>
            </a:r>
            <a:endParaRPr lang="en-US" sz="2400" b="1" dirty="0" smtClean="0">
              <a:gradFill>
                <a:gsLst>
                  <a:gs pos="0">
                    <a:srgbClr val="FFFFFF"/>
                  </a:gs>
                  <a:gs pos="100000">
                    <a:srgbClr val="FFFFFF"/>
                  </a:gs>
                </a:gsLst>
                <a:lin ang="5400000" scaled="0"/>
              </a:gradFill>
            </a:endParaRPr>
          </a:p>
        </p:txBody>
      </p:sp>
      <p:cxnSp>
        <p:nvCxnSpPr>
          <p:cNvPr id="10" name="Straight Connector 9"/>
          <p:cNvCxnSpPr/>
          <p:nvPr/>
        </p:nvCxnSpPr>
        <p:spPr>
          <a:xfrm>
            <a:off x="3712337" y="5591897"/>
            <a:ext cx="0" cy="172895"/>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1" name="Oval 10"/>
          <p:cNvSpPr/>
          <p:nvPr/>
        </p:nvSpPr>
        <p:spPr bwMode="auto">
          <a:xfrm>
            <a:off x="3458277" y="5764792"/>
            <a:ext cx="513419" cy="513419"/>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2</a:t>
            </a:r>
            <a:endParaRPr lang="en-US" sz="2400" b="1" dirty="0" smtClean="0">
              <a:gradFill>
                <a:gsLst>
                  <a:gs pos="0">
                    <a:srgbClr val="FFFFFF"/>
                  </a:gs>
                  <a:gs pos="100000">
                    <a:srgbClr val="FFFFFF"/>
                  </a:gs>
                </a:gsLst>
                <a:lin ang="5400000" scaled="0"/>
              </a:gradFill>
            </a:endParaRPr>
          </a:p>
        </p:txBody>
      </p:sp>
      <p:sp>
        <p:nvSpPr>
          <p:cNvPr id="13" name="Oval 12"/>
          <p:cNvSpPr/>
          <p:nvPr/>
        </p:nvSpPr>
        <p:spPr bwMode="auto">
          <a:xfrm>
            <a:off x="3455627" y="7299488"/>
            <a:ext cx="513419" cy="513419"/>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3</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214341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err="1" smtClean="0"/>
              <a:t>chef_run</a:t>
            </a:r>
            <a:r>
              <a:rPr lang="en-US" dirty="0" smtClean="0"/>
              <a:t> with Node Attributes</a:t>
            </a:r>
            <a:endParaRPr lang="en-US" dirty="0"/>
          </a:p>
        </p:txBody>
      </p:sp>
      <p:sp>
        <p:nvSpPr>
          <p:cNvPr id="3" name="Content Placeholder 2"/>
          <p:cNvSpPr>
            <a:spLocks noGrp="1"/>
          </p:cNvSpPr>
          <p:nvPr>
            <p:ph sz="quarter" idx="10"/>
          </p:nvPr>
        </p:nvSpPr>
        <p:spPr/>
        <p:txBody>
          <a:bodyPr>
            <a:normAutofit/>
          </a:bodyPr>
          <a:lstStyle/>
          <a:p>
            <a:pPr>
              <a:lnSpc>
                <a:spcPct val="90000"/>
              </a:lnSpc>
            </a:pPr>
            <a:r>
              <a:rPr lang="en-US" dirty="0"/>
              <a:t>describe 'ark::default' do</a:t>
            </a:r>
          </a:p>
          <a:p>
            <a:pPr>
              <a:lnSpc>
                <a:spcPct val="90000"/>
              </a:lnSpc>
            </a:pPr>
            <a:r>
              <a:rPr lang="en-US" dirty="0" smtClean="0"/>
              <a:t>  context </a:t>
            </a:r>
            <a:r>
              <a:rPr lang="en-US" dirty="0"/>
              <a:t>'when no attributes are specified, on </a:t>
            </a:r>
            <a:r>
              <a:rPr lang="en-US" dirty="0" err="1"/>
              <a:t>CentOS'</a:t>
            </a:r>
            <a:r>
              <a:rPr lang="en-US" dirty="0"/>
              <a:t> do</a:t>
            </a:r>
          </a:p>
          <a:p>
            <a:pPr>
              <a:lnSpc>
                <a:spcPct val="90000"/>
              </a:lnSpc>
            </a:pPr>
            <a:r>
              <a:rPr lang="en-US" dirty="0"/>
              <a:t>    let(:</a:t>
            </a:r>
            <a:r>
              <a:rPr lang="en-US" dirty="0" err="1"/>
              <a:t>chef_run</a:t>
            </a:r>
            <a:r>
              <a:rPr lang="en-US" dirty="0"/>
              <a:t>) do</a:t>
            </a:r>
          </a:p>
          <a:p>
            <a:pPr>
              <a:lnSpc>
                <a:spcPct val="90000"/>
              </a:lnSpc>
            </a:pPr>
            <a:r>
              <a:rPr lang="en-US" dirty="0"/>
              <a:t>      runner = </a:t>
            </a:r>
            <a:r>
              <a:rPr lang="en-US" dirty="0" err="1"/>
              <a:t>ChefSpec</a:t>
            </a:r>
            <a:r>
              <a:rPr lang="en-US" dirty="0"/>
              <a:t>::</a:t>
            </a:r>
            <a:r>
              <a:rPr lang="en-US" dirty="0" err="1"/>
              <a:t>SoloRunner.new</a:t>
            </a:r>
            <a:r>
              <a:rPr lang="en-US" dirty="0"/>
              <a:t>({ platform: 'centos', </a:t>
            </a:r>
          </a:p>
          <a:p>
            <a:pPr>
              <a:lnSpc>
                <a:spcPct val="90000"/>
              </a:lnSpc>
            </a:pPr>
            <a:r>
              <a:rPr lang="en-US" dirty="0"/>
              <a:t>                                           version: '6.7' })</a:t>
            </a:r>
          </a:p>
          <a:p>
            <a:pPr>
              <a:lnSpc>
                <a:spcPct val="90000"/>
              </a:lnSpc>
            </a:pPr>
            <a:r>
              <a:rPr lang="en-US" dirty="0"/>
              <a:t>      </a:t>
            </a:r>
            <a:r>
              <a:rPr lang="en-US" dirty="0" err="1"/>
              <a:t>runner.converge</a:t>
            </a:r>
            <a:r>
              <a:rPr lang="en-US" dirty="0"/>
              <a:t>(</a:t>
            </a:r>
            <a:r>
              <a:rPr lang="en-US" dirty="0" err="1"/>
              <a:t>described_recipe</a:t>
            </a:r>
            <a:r>
              <a:rPr lang="en-US" dirty="0"/>
              <a:t>)</a:t>
            </a:r>
          </a:p>
          <a:p>
            <a:pPr>
              <a:lnSpc>
                <a:spcPct val="90000"/>
              </a:lnSpc>
            </a:pPr>
            <a:r>
              <a:rPr lang="en-US" dirty="0"/>
              <a:t>    end</a:t>
            </a:r>
          </a:p>
          <a:p>
            <a:pPr>
              <a:lnSpc>
                <a:spcPct val="90000"/>
              </a:lnSpc>
            </a:pPr>
            <a:endParaRPr lang="en-US" dirty="0" smtClean="0"/>
          </a:p>
          <a:p>
            <a:pPr>
              <a:lnSpc>
                <a:spcPct val="90000"/>
              </a:lnSpc>
            </a:pPr>
            <a:r>
              <a:rPr lang="en-US" dirty="0" smtClean="0"/>
              <a:t>    </a:t>
            </a:r>
            <a:r>
              <a:rPr lang="en-US" dirty="0"/>
              <a:t># ... </a:t>
            </a:r>
            <a:r>
              <a:rPr lang="en-US" dirty="0" smtClean="0"/>
              <a:t>EXAMPLES WITHIN CONTEXT</a:t>
            </a:r>
            <a:endParaRPr lang="en-US" dirty="0"/>
          </a:p>
          <a:p>
            <a:pPr>
              <a:lnSpc>
                <a:spcPct val="90000"/>
              </a:lnSpc>
            </a:pPr>
            <a:r>
              <a:rPr lang="en-US" dirty="0" smtClean="0"/>
              <a:t>  end</a:t>
            </a:r>
          </a:p>
          <a:p>
            <a:pPr>
              <a:lnSpc>
                <a:spcPct val="90000"/>
              </a:lnSpc>
            </a:pPr>
            <a:r>
              <a:rPr lang="en-US" dirty="0" smtClean="0"/>
              <a:t>end</a:t>
            </a:r>
            <a:endParaRPr lang="en-US" dirty="0"/>
          </a:p>
        </p:txBody>
      </p:sp>
      <p:sp>
        <p:nvSpPr>
          <p:cNvPr id="4" name="Rectangle 3"/>
          <p:cNvSpPr/>
          <p:nvPr/>
        </p:nvSpPr>
        <p:spPr bwMode="auto">
          <a:xfrm>
            <a:off x="602672" y="2303491"/>
            <a:ext cx="14937655" cy="2540299"/>
          </a:xfrm>
          <a:prstGeom prst="rect">
            <a:avLst/>
          </a:prstGeom>
          <a:solidFill>
            <a:schemeClr val="accent1">
              <a:alpha val="28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1822959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smtClean="0">
                <a:latin typeface="Courier New"/>
                <a:cs typeface="Courier New"/>
              </a:rPr>
              <a:t>let</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
        <p:nvSpPr>
          <p:cNvPr id="3" name="TextBox 2"/>
          <p:cNvSpPr txBox="1"/>
          <p:nvPr/>
        </p:nvSpPr>
        <p:spPr bwMode="white">
          <a:xfrm>
            <a:off x="582706" y="2345765"/>
            <a:ext cx="14763905" cy="2166470"/>
          </a:xfrm>
          <a:prstGeom prst="rect">
            <a:avLst/>
          </a:prstGeom>
        </p:spPr>
        <p:txBody>
          <a:bodyPr vert="horz" wrap="square" lIns="91440" tIns="91440" rIns="91440" bIns="91440" rtlCol="0">
            <a:normAutofit/>
          </a:bodyPr>
          <a:lstStyle/>
          <a:p>
            <a:r>
              <a:rPr lang="en-US" sz="3200" i="1" dirty="0" smtClean="0">
                <a:solidFill>
                  <a:schemeClr val="bg1"/>
                </a:solidFill>
              </a:rPr>
              <a:t>"If </a:t>
            </a:r>
            <a:r>
              <a:rPr lang="en-US" sz="3200" i="1" dirty="0">
                <a:solidFill>
                  <a:schemeClr val="bg1"/>
                </a:solidFill>
              </a:rPr>
              <a:t>the path be beautiful, let us not ask where it </a:t>
            </a:r>
            <a:r>
              <a:rPr lang="en-US" sz="3200" i="1" dirty="0" smtClean="0">
                <a:solidFill>
                  <a:schemeClr val="bg1"/>
                </a:solidFill>
              </a:rPr>
              <a:t>leads."</a:t>
            </a:r>
          </a:p>
          <a:p>
            <a:pPr algn="r"/>
            <a:r>
              <a:rPr lang="en-US" sz="3200" i="1" dirty="0" smtClean="0">
                <a:solidFill>
                  <a:schemeClr val="bg1"/>
                </a:solidFill>
              </a:rPr>
              <a:t>~ Anatole </a:t>
            </a:r>
            <a:r>
              <a:rPr lang="en-US" sz="3200" i="1" dirty="0">
                <a:solidFill>
                  <a:schemeClr val="bg1"/>
                </a:solidFill>
              </a:rPr>
              <a:t>France</a:t>
            </a:r>
            <a:endParaRPr lang="en-US" sz="3200" i="1" dirty="0" smtClean="0">
              <a:solidFill>
                <a:schemeClr val="bg1"/>
              </a:solidFill>
            </a:endParaRPr>
          </a:p>
        </p:txBody>
      </p:sp>
    </p:spTree>
    <p:extLst>
      <p:ext uri="{BB962C8B-B14F-4D97-AF65-F5344CB8AC3E}">
        <p14:creationId xmlns:p14="http://schemas.microsoft.com/office/powerpoint/2010/main" val="328462156"/>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Live Demonstration</a:t>
            </a:r>
            <a:endParaRPr lang="en-US" dirty="0"/>
          </a:p>
        </p:txBody>
      </p:sp>
      <p:sp>
        <p:nvSpPr>
          <p:cNvPr id="3" name="Subtitle 2"/>
          <p:cNvSpPr>
            <a:spLocks noGrp="1"/>
          </p:cNvSpPr>
          <p:nvPr>
            <p:ph type="subTitle" idx="1"/>
          </p:nvPr>
        </p:nvSpPr>
        <p:spPr/>
        <p:txBody>
          <a:bodyPr anchor="ctr"/>
          <a:lstStyle/>
          <a:p>
            <a:pPr algn="ctr"/>
            <a:r>
              <a:rPr lang="en-US" sz="4000" b="1" dirty="0" smtClean="0">
                <a:hlinkClick r:id="rId3"/>
              </a:rPr>
              <a:t>https</a:t>
            </a:r>
            <a:r>
              <a:rPr lang="en-US" sz="4000" b="1" dirty="0">
                <a:hlinkClick r:id="rId3"/>
              </a:rPr>
              <a:t>://</a:t>
            </a:r>
            <a:r>
              <a:rPr lang="en-US" sz="4000" b="1" dirty="0" smtClean="0">
                <a:hlinkClick r:id="rId3"/>
              </a:rPr>
              <a:t>goo.gl/ChkP47</a:t>
            </a:r>
            <a:endParaRPr lang="en-US" sz="4000" b="1" dirty="0" smtClean="0"/>
          </a:p>
        </p:txBody>
      </p:sp>
    </p:spTree>
    <p:extLst>
      <p:ext uri="{BB962C8B-B14F-4D97-AF65-F5344CB8AC3E}">
        <p14:creationId xmlns:p14="http://schemas.microsoft.com/office/powerpoint/2010/main" val="1395732354"/>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smtClean="0">
                <a:latin typeface="Courier New"/>
                <a:cs typeface="Courier New"/>
              </a:rPr>
              <a:t>let</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
        <p:nvSpPr>
          <p:cNvPr id="3" name="TextBox 2"/>
          <p:cNvSpPr txBox="1"/>
          <p:nvPr/>
        </p:nvSpPr>
        <p:spPr bwMode="white">
          <a:xfrm>
            <a:off x="582706" y="2345765"/>
            <a:ext cx="14828477" cy="2166470"/>
          </a:xfrm>
          <a:prstGeom prst="rect">
            <a:avLst/>
          </a:prstGeom>
        </p:spPr>
        <p:txBody>
          <a:bodyPr vert="horz" wrap="square" lIns="91440" tIns="91440" rIns="91440" bIns="91440" rtlCol="0">
            <a:normAutofit/>
          </a:bodyPr>
          <a:lstStyle/>
          <a:p>
            <a:r>
              <a:rPr lang="en-US" sz="3200" dirty="0" smtClean="0">
                <a:solidFill>
                  <a:schemeClr val="bg1"/>
                </a:solidFill>
              </a:rPr>
              <a:t>"Let </a:t>
            </a:r>
            <a:r>
              <a:rPr lang="en-US" sz="3200" dirty="0">
                <a:solidFill>
                  <a:schemeClr val="bg1"/>
                </a:solidFill>
              </a:rPr>
              <a:t>us always meet each other with smile, for the smile is the beginning of love</a:t>
            </a:r>
            <a:r>
              <a:rPr lang="en-US" sz="3200" dirty="0" smtClean="0">
                <a:solidFill>
                  <a:schemeClr val="bg1"/>
                </a:solidFill>
              </a:rPr>
              <a:t>."</a:t>
            </a:r>
          </a:p>
          <a:p>
            <a:pPr algn="r"/>
            <a:r>
              <a:rPr lang="en-US" sz="3200" dirty="0" smtClean="0">
                <a:solidFill>
                  <a:schemeClr val="bg1"/>
                </a:solidFill>
              </a:rPr>
              <a:t>~ Mother </a:t>
            </a:r>
            <a:r>
              <a:rPr lang="en-US" sz="3200" dirty="0">
                <a:solidFill>
                  <a:schemeClr val="bg1"/>
                </a:solidFill>
              </a:rPr>
              <a:t>Teresa</a:t>
            </a:r>
            <a:endParaRPr lang="en-US" sz="3200" dirty="0" smtClean="0">
              <a:solidFill>
                <a:schemeClr val="bg1"/>
              </a:solidFill>
            </a:endParaRPr>
          </a:p>
        </p:txBody>
      </p:sp>
    </p:spTree>
    <p:extLst>
      <p:ext uri="{BB962C8B-B14F-4D97-AF65-F5344CB8AC3E}">
        <p14:creationId xmlns:p14="http://schemas.microsoft.com/office/powerpoint/2010/main" val="306432072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Using let for clarity</a:t>
            </a:r>
            <a:endParaRPr lang="en-US" dirty="0"/>
          </a:p>
        </p:txBody>
      </p:sp>
      <p:sp>
        <p:nvSpPr>
          <p:cNvPr id="3" name="Subtitle 2"/>
          <p:cNvSpPr>
            <a:spLocks noGrp="1"/>
          </p:cNvSpPr>
          <p:nvPr>
            <p:ph type="subTitle" idx="1"/>
          </p:nvPr>
        </p:nvSpPr>
        <p:spPr/>
        <p:txBody>
          <a:bodyPr/>
          <a:lstStyle/>
          <a:p>
            <a:r>
              <a:rPr lang="en-US" dirty="0" smtClean="0"/>
              <a:t>The use of the let to create the </a:t>
            </a:r>
            <a:r>
              <a:rPr lang="en-US" dirty="0" err="1" smtClean="0"/>
              <a:t>chef_run</a:t>
            </a:r>
            <a:r>
              <a:rPr lang="en-US" dirty="0" smtClean="0"/>
              <a:t> saves us from having the write the same code over-and-over again within each example.</a:t>
            </a:r>
            <a:endParaRPr lang="en-US" dirty="0"/>
          </a:p>
          <a:p>
            <a:endParaRPr lang="en-US" dirty="0" smtClean="0"/>
          </a:p>
          <a:p>
            <a:r>
              <a:rPr lang="en-US" dirty="0" smtClean="0"/>
              <a:t>We can define our own let helpers to increase the readability of our test code. Extracting important details and giving them a name.</a:t>
            </a:r>
          </a:p>
        </p:txBody>
      </p:sp>
      <p:sp>
        <p:nvSpPr>
          <p:cNvPr id="5" name="TextBox 4"/>
          <p:cNvSpPr txBox="1"/>
          <p:nvPr/>
        </p:nvSpPr>
        <p:spPr bwMode="white">
          <a:xfrm>
            <a:off x="1676399" y="7010401"/>
            <a:ext cx="12310534" cy="914400"/>
          </a:xfrm>
          <a:prstGeom prst="rect">
            <a:avLst/>
          </a:prstGeom>
        </p:spPr>
        <p:txBody>
          <a:bodyPr vert="horz" wrap="none" lIns="91440" tIns="91440" rIns="91440" bIns="91440" rtlCol="0" anchor="ctr">
            <a:normAutofit/>
          </a:bodyPr>
          <a:lstStyle/>
          <a:p>
            <a:pPr algn="ctr"/>
            <a:r>
              <a:rPr lang="en-US" sz="3200" dirty="0"/>
              <a:t>https://</a:t>
            </a:r>
            <a:r>
              <a:rPr lang="en-US" sz="3200" dirty="0" err="1"/>
              <a:t>goo.gl</a:t>
            </a:r>
            <a:r>
              <a:rPr lang="en-US" sz="3200" dirty="0"/>
              <a:t>/BJp0IQ</a:t>
            </a:r>
            <a:endParaRPr lang="en-US" sz="3200" dirty="0" smtClean="0"/>
          </a:p>
        </p:txBody>
      </p:sp>
    </p:spTree>
    <p:extLst>
      <p:ext uri="{BB962C8B-B14F-4D97-AF65-F5344CB8AC3E}">
        <p14:creationId xmlns:p14="http://schemas.microsoft.com/office/powerpoint/2010/main" val="183560185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err="1" smtClean="0"/>
              <a:t>chef_run</a:t>
            </a:r>
            <a:r>
              <a:rPr lang="en-US" dirty="0" smtClean="0"/>
              <a:t> with Node Attributes</a:t>
            </a:r>
            <a:endParaRPr lang="en-US" dirty="0"/>
          </a:p>
        </p:txBody>
      </p:sp>
      <p:sp>
        <p:nvSpPr>
          <p:cNvPr id="3" name="Content Placeholder 2"/>
          <p:cNvSpPr>
            <a:spLocks noGrp="1"/>
          </p:cNvSpPr>
          <p:nvPr>
            <p:ph sz="quarter" idx="10"/>
          </p:nvPr>
        </p:nvSpPr>
        <p:spPr/>
        <p:txBody>
          <a:bodyPr>
            <a:normAutofit/>
          </a:bodyPr>
          <a:lstStyle/>
          <a:p>
            <a:pPr>
              <a:lnSpc>
                <a:spcPct val="90000"/>
              </a:lnSpc>
            </a:pPr>
            <a:r>
              <a:rPr lang="en-US" dirty="0"/>
              <a:t>describe 'ark::default' do</a:t>
            </a:r>
          </a:p>
          <a:p>
            <a:pPr>
              <a:lnSpc>
                <a:spcPct val="90000"/>
              </a:lnSpc>
            </a:pPr>
            <a:r>
              <a:rPr lang="en-US" dirty="0" smtClean="0"/>
              <a:t>  context </a:t>
            </a:r>
            <a:r>
              <a:rPr lang="en-US" dirty="0"/>
              <a:t>'when no attributes are specified, on </a:t>
            </a:r>
            <a:r>
              <a:rPr lang="en-US" dirty="0" err="1"/>
              <a:t>CentOS'</a:t>
            </a:r>
            <a:r>
              <a:rPr lang="en-US" dirty="0"/>
              <a:t> do</a:t>
            </a:r>
          </a:p>
          <a:p>
            <a:pPr>
              <a:lnSpc>
                <a:spcPct val="90000"/>
              </a:lnSpc>
            </a:pPr>
            <a:r>
              <a:rPr lang="en-US" dirty="0"/>
              <a:t>    let(:</a:t>
            </a:r>
            <a:r>
              <a:rPr lang="en-US" dirty="0" err="1"/>
              <a:t>chef_run</a:t>
            </a:r>
            <a:r>
              <a:rPr lang="en-US" dirty="0"/>
              <a:t>) do</a:t>
            </a:r>
          </a:p>
          <a:p>
            <a:pPr>
              <a:lnSpc>
                <a:spcPct val="90000"/>
              </a:lnSpc>
            </a:pPr>
            <a:r>
              <a:rPr lang="en-US" dirty="0"/>
              <a:t>      runner = </a:t>
            </a:r>
            <a:r>
              <a:rPr lang="en-US" dirty="0" err="1"/>
              <a:t>ChefSpec</a:t>
            </a:r>
            <a:r>
              <a:rPr lang="en-US" dirty="0"/>
              <a:t>::</a:t>
            </a:r>
            <a:r>
              <a:rPr lang="en-US" dirty="0" err="1"/>
              <a:t>SoloRunner.new</a:t>
            </a:r>
            <a:r>
              <a:rPr lang="en-US" dirty="0"/>
              <a:t>({ platform: 'centos', </a:t>
            </a:r>
          </a:p>
          <a:p>
            <a:pPr>
              <a:lnSpc>
                <a:spcPct val="90000"/>
              </a:lnSpc>
            </a:pPr>
            <a:r>
              <a:rPr lang="en-US" dirty="0"/>
              <a:t>                                           version: '6.7' })</a:t>
            </a:r>
          </a:p>
          <a:p>
            <a:pPr>
              <a:lnSpc>
                <a:spcPct val="90000"/>
              </a:lnSpc>
            </a:pPr>
            <a:r>
              <a:rPr lang="en-US" dirty="0"/>
              <a:t>      </a:t>
            </a:r>
            <a:r>
              <a:rPr lang="en-US" dirty="0" err="1"/>
              <a:t>runner.converge</a:t>
            </a:r>
            <a:r>
              <a:rPr lang="en-US" dirty="0"/>
              <a:t>(</a:t>
            </a:r>
            <a:r>
              <a:rPr lang="en-US" dirty="0" err="1"/>
              <a:t>described_recipe</a:t>
            </a:r>
            <a:r>
              <a:rPr lang="en-US" dirty="0"/>
              <a:t>)</a:t>
            </a:r>
          </a:p>
          <a:p>
            <a:pPr>
              <a:lnSpc>
                <a:spcPct val="90000"/>
              </a:lnSpc>
            </a:pPr>
            <a:r>
              <a:rPr lang="en-US" dirty="0"/>
              <a:t>    end</a:t>
            </a:r>
          </a:p>
          <a:p>
            <a:pPr>
              <a:lnSpc>
                <a:spcPct val="90000"/>
              </a:lnSpc>
            </a:pPr>
            <a:endParaRPr lang="en-US" dirty="0" smtClean="0"/>
          </a:p>
          <a:p>
            <a:pPr>
              <a:lnSpc>
                <a:spcPct val="90000"/>
              </a:lnSpc>
            </a:pPr>
            <a:r>
              <a:rPr lang="en-US" dirty="0" smtClean="0"/>
              <a:t>    </a:t>
            </a:r>
            <a:r>
              <a:rPr lang="en-US" dirty="0"/>
              <a:t># ... </a:t>
            </a:r>
            <a:r>
              <a:rPr lang="en-US" dirty="0" smtClean="0"/>
              <a:t>EXAMPLES WITHIN CONTEXT</a:t>
            </a:r>
            <a:endParaRPr lang="en-US" dirty="0"/>
          </a:p>
          <a:p>
            <a:pPr>
              <a:lnSpc>
                <a:spcPct val="90000"/>
              </a:lnSpc>
            </a:pPr>
            <a:r>
              <a:rPr lang="en-US" dirty="0" smtClean="0"/>
              <a:t>  end</a:t>
            </a:r>
          </a:p>
          <a:p>
            <a:pPr>
              <a:lnSpc>
                <a:spcPct val="90000"/>
              </a:lnSpc>
            </a:pPr>
            <a:r>
              <a:rPr lang="en-US" dirty="0" smtClean="0"/>
              <a:t>end</a:t>
            </a:r>
            <a:endParaRPr lang="en-US" dirty="0"/>
          </a:p>
        </p:txBody>
      </p:sp>
    </p:spTree>
    <p:extLst>
      <p:ext uri="{BB962C8B-B14F-4D97-AF65-F5344CB8AC3E}">
        <p14:creationId xmlns:p14="http://schemas.microsoft.com/office/powerpoint/2010/main" val="1443957354"/>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let to Create Clearer Examples</a:t>
            </a:r>
            <a:endParaRPr lang="en-US" dirty="0"/>
          </a:p>
        </p:txBody>
      </p:sp>
      <p:sp>
        <p:nvSpPr>
          <p:cNvPr id="3" name="Content Placeholder 2"/>
          <p:cNvSpPr>
            <a:spLocks noGrp="1"/>
          </p:cNvSpPr>
          <p:nvPr>
            <p:ph sz="quarter" idx="10"/>
          </p:nvPr>
        </p:nvSpPr>
        <p:spPr/>
        <p:txBody>
          <a:bodyPr>
            <a:noAutofit/>
          </a:bodyPr>
          <a:lstStyle/>
          <a:p>
            <a:pPr>
              <a:lnSpc>
                <a:spcPct val="90000"/>
              </a:lnSpc>
            </a:pPr>
            <a:r>
              <a:rPr lang="en-US" dirty="0"/>
              <a:t>describe 'ark::default' do</a:t>
            </a:r>
          </a:p>
          <a:p>
            <a:pPr>
              <a:lnSpc>
                <a:spcPct val="90000"/>
              </a:lnSpc>
            </a:pPr>
            <a:r>
              <a:rPr lang="en-US" dirty="0"/>
              <a:t>  context 'when no attributes are specified, on </a:t>
            </a:r>
            <a:r>
              <a:rPr lang="en-US" dirty="0" err="1"/>
              <a:t>CentOS'</a:t>
            </a:r>
            <a:r>
              <a:rPr lang="en-US" dirty="0"/>
              <a:t> do</a:t>
            </a:r>
          </a:p>
          <a:p>
            <a:pPr>
              <a:lnSpc>
                <a:spcPct val="90000"/>
              </a:lnSpc>
            </a:pPr>
            <a:r>
              <a:rPr lang="en-US" dirty="0"/>
              <a:t>    let(:</a:t>
            </a:r>
            <a:r>
              <a:rPr lang="en-US" dirty="0" err="1"/>
              <a:t>chef_run</a:t>
            </a:r>
            <a:r>
              <a:rPr lang="en-US" dirty="0"/>
              <a:t>) do</a:t>
            </a:r>
          </a:p>
          <a:p>
            <a:pPr>
              <a:lnSpc>
                <a:spcPct val="90000"/>
              </a:lnSpc>
            </a:pPr>
            <a:r>
              <a:rPr lang="en-US" dirty="0"/>
              <a:t>      runner = </a:t>
            </a:r>
            <a:r>
              <a:rPr lang="en-US" dirty="0" err="1"/>
              <a:t>ChefSpec</a:t>
            </a:r>
            <a:r>
              <a:rPr lang="en-US" dirty="0"/>
              <a:t>::</a:t>
            </a:r>
            <a:r>
              <a:rPr lang="en-US" dirty="0" err="1"/>
              <a:t>SoloRunner.new</a:t>
            </a:r>
            <a:r>
              <a:rPr lang="en-US" dirty="0" smtClean="0"/>
              <a:t>(</a:t>
            </a:r>
            <a:r>
              <a:rPr lang="en-US" dirty="0" err="1" smtClean="0"/>
              <a:t>node_attributes</a:t>
            </a:r>
            <a:r>
              <a:rPr lang="en-US" dirty="0" smtClean="0"/>
              <a:t>)</a:t>
            </a:r>
            <a:endParaRPr lang="en-US" dirty="0"/>
          </a:p>
          <a:p>
            <a:pPr>
              <a:lnSpc>
                <a:spcPct val="90000"/>
              </a:lnSpc>
            </a:pPr>
            <a:r>
              <a:rPr lang="en-US" dirty="0"/>
              <a:t>      </a:t>
            </a:r>
            <a:r>
              <a:rPr lang="en-US" dirty="0" err="1"/>
              <a:t>runner.converge</a:t>
            </a:r>
            <a:r>
              <a:rPr lang="en-US" dirty="0"/>
              <a:t>(</a:t>
            </a:r>
            <a:r>
              <a:rPr lang="en-US" dirty="0" err="1"/>
              <a:t>described_recipe</a:t>
            </a:r>
            <a:r>
              <a:rPr lang="en-US" dirty="0"/>
              <a:t>)</a:t>
            </a:r>
          </a:p>
          <a:p>
            <a:pPr>
              <a:lnSpc>
                <a:spcPct val="90000"/>
              </a:lnSpc>
            </a:pPr>
            <a:r>
              <a:rPr lang="en-US" dirty="0"/>
              <a:t>    </a:t>
            </a:r>
            <a:r>
              <a:rPr lang="en-US" dirty="0" smtClean="0"/>
              <a:t>end</a:t>
            </a:r>
          </a:p>
          <a:p>
            <a:pPr>
              <a:lnSpc>
                <a:spcPct val="90000"/>
              </a:lnSpc>
            </a:pPr>
            <a:endParaRPr lang="en-US" dirty="0"/>
          </a:p>
          <a:p>
            <a:pPr>
              <a:lnSpc>
                <a:spcPct val="90000"/>
              </a:lnSpc>
            </a:pPr>
            <a:r>
              <a:rPr lang="en-US" dirty="0" smtClean="0"/>
              <a:t>    let(:</a:t>
            </a:r>
            <a:r>
              <a:rPr lang="en-US" dirty="0" err="1" smtClean="0"/>
              <a:t>node_attributes</a:t>
            </a:r>
            <a:r>
              <a:rPr lang="en-US" dirty="0" smtClean="0"/>
              <a:t>) do</a:t>
            </a:r>
          </a:p>
          <a:p>
            <a:pPr>
              <a:lnSpc>
                <a:spcPct val="90000"/>
              </a:lnSpc>
            </a:pPr>
            <a:r>
              <a:rPr lang="en-US" dirty="0"/>
              <a:t> </a:t>
            </a:r>
            <a:r>
              <a:rPr lang="en-US" dirty="0" smtClean="0"/>
              <a:t>     </a:t>
            </a:r>
            <a:r>
              <a:rPr lang="en-US" dirty="0"/>
              <a:t>{ platform: 'centos', </a:t>
            </a:r>
            <a:r>
              <a:rPr lang="en-US" dirty="0" smtClean="0"/>
              <a:t>version</a:t>
            </a:r>
            <a:r>
              <a:rPr lang="en-US" dirty="0"/>
              <a:t>: '6.7' </a:t>
            </a:r>
            <a:r>
              <a:rPr lang="en-US" dirty="0" smtClean="0"/>
              <a:t>}</a:t>
            </a:r>
          </a:p>
          <a:p>
            <a:pPr>
              <a:lnSpc>
                <a:spcPct val="90000"/>
              </a:lnSpc>
            </a:pPr>
            <a:r>
              <a:rPr lang="en-US" dirty="0"/>
              <a:t> </a:t>
            </a:r>
            <a:r>
              <a:rPr lang="en-US" dirty="0" smtClean="0"/>
              <a:t>   end</a:t>
            </a:r>
            <a:endParaRPr lang="en-US" dirty="0"/>
          </a:p>
          <a:p>
            <a:pPr>
              <a:lnSpc>
                <a:spcPct val="90000"/>
              </a:lnSpc>
            </a:pPr>
            <a:endParaRPr lang="en-US" dirty="0"/>
          </a:p>
          <a:p>
            <a:pPr>
              <a:lnSpc>
                <a:spcPct val="90000"/>
              </a:lnSpc>
            </a:pPr>
            <a:r>
              <a:rPr lang="en-US" dirty="0"/>
              <a:t>    # ... </a:t>
            </a:r>
            <a:r>
              <a:rPr lang="en-US" dirty="0" smtClean="0"/>
              <a:t>EXAMPLES </a:t>
            </a:r>
            <a:r>
              <a:rPr lang="en-US" dirty="0"/>
              <a:t>WITHIN CONTEXT</a:t>
            </a:r>
          </a:p>
          <a:p>
            <a:pPr>
              <a:lnSpc>
                <a:spcPct val="90000"/>
              </a:lnSpc>
            </a:pPr>
            <a:r>
              <a:rPr lang="en-US" dirty="0"/>
              <a:t>  </a:t>
            </a:r>
            <a:r>
              <a:rPr lang="en-US" dirty="0" smtClean="0"/>
              <a:t>end</a:t>
            </a:r>
            <a:endParaRPr lang="en-US" dirty="0"/>
          </a:p>
        </p:txBody>
      </p:sp>
      <p:sp>
        <p:nvSpPr>
          <p:cNvPr id="8" name="Text Placeholder 4"/>
          <p:cNvSpPr>
            <a:spLocks noGrp="1"/>
          </p:cNvSpPr>
          <p:nvPr>
            <p:ph type="body" sz="quarter" idx="12"/>
          </p:nvPr>
        </p:nvSpPr>
        <p:spPr>
          <a:xfrm>
            <a:off x="620713" y="2790663"/>
            <a:ext cx="14927262" cy="557054"/>
          </a:xfrm>
        </p:spPr>
        <p:txBody>
          <a:bodyPr/>
          <a:lstStyle/>
          <a:p>
            <a:endParaRPr lang="en-US" dirty="0"/>
          </a:p>
        </p:txBody>
      </p:sp>
      <p:sp>
        <p:nvSpPr>
          <p:cNvPr id="9" name="Text Placeholder 4"/>
          <p:cNvSpPr>
            <a:spLocks noGrp="1"/>
          </p:cNvSpPr>
          <p:nvPr>
            <p:ph type="body" sz="quarter" idx="12"/>
          </p:nvPr>
        </p:nvSpPr>
        <p:spPr>
          <a:xfrm>
            <a:off x="621430" y="4695890"/>
            <a:ext cx="14925911" cy="1563737"/>
          </a:xfrm>
        </p:spPr>
        <p:txBody>
          <a:bodyPr/>
          <a:lstStyle/>
          <a:p>
            <a:endParaRPr lang="en-US" dirty="0"/>
          </a:p>
        </p:txBody>
      </p:sp>
    </p:spTree>
    <p:extLst>
      <p:ext uri="{BB962C8B-B14F-4D97-AF65-F5344CB8AC3E}">
        <p14:creationId xmlns:p14="http://schemas.microsoft.com/office/powerpoint/2010/main" val="32625213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Overriding a Helper in a Child Example Group</a:t>
            </a:r>
            <a:endParaRPr lang="en-US" dirty="0"/>
          </a:p>
        </p:txBody>
      </p:sp>
      <p:sp>
        <p:nvSpPr>
          <p:cNvPr id="3" name="Content Placeholder 2"/>
          <p:cNvSpPr>
            <a:spLocks noGrp="1"/>
          </p:cNvSpPr>
          <p:nvPr>
            <p:ph sz="quarter" idx="10"/>
          </p:nvPr>
        </p:nvSpPr>
        <p:spPr/>
        <p:txBody>
          <a:bodyPr>
            <a:noAutofit/>
          </a:bodyPr>
          <a:lstStyle/>
          <a:p>
            <a:pPr>
              <a:lnSpc>
                <a:spcPct val="90000"/>
              </a:lnSpc>
            </a:pPr>
            <a:r>
              <a:rPr lang="en-US" sz="2400" dirty="0"/>
              <a:t>describe 'ark::default' </a:t>
            </a:r>
            <a:r>
              <a:rPr lang="en-US" sz="2400" dirty="0" smtClean="0"/>
              <a:t>do</a:t>
            </a:r>
          </a:p>
          <a:p>
            <a:pPr>
              <a:lnSpc>
                <a:spcPct val="90000"/>
              </a:lnSpc>
            </a:pPr>
            <a:r>
              <a:rPr lang="en-US" sz="2400" dirty="0"/>
              <a:t> </a:t>
            </a:r>
            <a:r>
              <a:rPr lang="en-US" sz="2400" dirty="0" smtClean="0"/>
              <a:t> let</a:t>
            </a:r>
            <a:r>
              <a:rPr lang="en-US" sz="2400" dirty="0"/>
              <a:t>(:</a:t>
            </a:r>
            <a:r>
              <a:rPr lang="en-US" sz="2400" dirty="0" err="1"/>
              <a:t>chef_run</a:t>
            </a:r>
            <a:r>
              <a:rPr lang="en-US" sz="2400" dirty="0"/>
              <a:t>) do</a:t>
            </a:r>
          </a:p>
          <a:p>
            <a:pPr>
              <a:lnSpc>
                <a:spcPct val="90000"/>
              </a:lnSpc>
            </a:pPr>
            <a:r>
              <a:rPr lang="en-US" sz="2400" dirty="0" smtClean="0"/>
              <a:t>    runner </a:t>
            </a:r>
            <a:r>
              <a:rPr lang="en-US" sz="2400" dirty="0"/>
              <a:t>= </a:t>
            </a:r>
            <a:r>
              <a:rPr lang="en-US" sz="2400" dirty="0" err="1"/>
              <a:t>ChefSpec</a:t>
            </a:r>
            <a:r>
              <a:rPr lang="en-US" sz="2400" dirty="0"/>
              <a:t>::</a:t>
            </a:r>
            <a:r>
              <a:rPr lang="en-US" sz="2400" dirty="0" err="1"/>
              <a:t>SoloRunner.new</a:t>
            </a:r>
            <a:r>
              <a:rPr lang="en-US" sz="2400" dirty="0"/>
              <a:t>(</a:t>
            </a:r>
            <a:r>
              <a:rPr lang="en-US" sz="2400" dirty="0" err="1"/>
              <a:t>node_attributes</a:t>
            </a:r>
            <a:r>
              <a:rPr lang="en-US" sz="2400" dirty="0"/>
              <a:t>)</a:t>
            </a:r>
          </a:p>
          <a:p>
            <a:pPr>
              <a:lnSpc>
                <a:spcPct val="90000"/>
              </a:lnSpc>
            </a:pPr>
            <a:r>
              <a:rPr lang="en-US" sz="2400" dirty="0" smtClean="0"/>
              <a:t>    </a:t>
            </a:r>
            <a:r>
              <a:rPr lang="en-US" sz="2400" dirty="0" err="1" smtClean="0"/>
              <a:t>runner.converge</a:t>
            </a:r>
            <a:r>
              <a:rPr lang="en-US" sz="2400" dirty="0" smtClean="0"/>
              <a:t>(</a:t>
            </a:r>
            <a:r>
              <a:rPr lang="en-US" sz="2400" dirty="0" err="1" smtClean="0"/>
              <a:t>described_recipe</a:t>
            </a:r>
            <a:r>
              <a:rPr lang="en-US" sz="2400" dirty="0"/>
              <a:t>)</a:t>
            </a:r>
          </a:p>
          <a:p>
            <a:pPr>
              <a:lnSpc>
                <a:spcPct val="90000"/>
              </a:lnSpc>
            </a:pPr>
            <a:r>
              <a:rPr lang="en-US" sz="2400" dirty="0"/>
              <a:t>  </a:t>
            </a:r>
            <a:r>
              <a:rPr lang="en-US" sz="2400" dirty="0" smtClean="0"/>
              <a:t>end</a:t>
            </a:r>
          </a:p>
          <a:p>
            <a:pPr>
              <a:lnSpc>
                <a:spcPct val="90000"/>
              </a:lnSpc>
            </a:pPr>
            <a:endParaRPr lang="en-US" sz="2400" dirty="0"/>
          </a:p>
          <a:p>
            <a:pPr>
              <a:lnSpc>
                <a:spcPct val="90000"/>
              </a:lnSpc>
            </a:pPr>
            <a:r>
              <a:rPr lang="en-US" sz="2400" dirty="0" smtClean="0"/>
              <a:t>  let(:</a:t>
            </a:r>
            <a:r>
              <a:rPr lang="en-US" sz="2400" dirty="0" err="1" smtClean="0"/>
              <a:t>node_attributes</a:t>
            </a:r>
            <a:r>
              <a:rPr lang="en-US" sz="2400" dirty="0" smtClean="0"/>
              <a:t>) do</a:t>
            </a:r>
          </a:p>
          <a:p>
            <a:pPr>
              <a:lnSpc>
                <a:spcPct val="90000"/>
              </a:lnSpc>
            </a:pPr>
            <a:r>
              <a:rPr lang="en-US" sz="2400" dirty="0"/>
              <a:t> </a:t>
            </a:r>
            <a:r>
              <a:rPr lang="en-US" sz="2400" dirty="0" smtClean="0"/>
              <a:t>   {}   # This is an empty hash, the default to be overridden</a:t>
            </a:r>
          </a:p>
          <a:p>
            <a:pPr>
              <a:lnSpc>
                <a:spcPct val="90000"/>
              </a:lnSpc>
            </a:pPr>
            <a:r>
              <a:rPr lang="en-US" sz="2400" dirty="0" smtClean="0"/>
              <a:t>  end</a:t>
            </a:r>
            <a:endParaRPr lang="en-US" sz="2400" dirty="0"/>
          </a:p>
          <a:p>
            <a:pPr>
              <a:lnSpc>
                <a:spcPct val="90000"/>
              </a:lnSpc>
            </a:pPr>
            <a:r>
              <a:rPr lang="en-US" sz="2400" dirty="0"/>
              <a:t>  context 'when no attributes are specified, on </a:t>
            </a:r>
            <a:r>
              <a:rPr lang="en-US" sz="2400" dirty="0" err="1"/>
              <a:t>CentOS'</a:t>
            </a:r>
            <a:r>
              <a:rPr lang="en-US" sz="2400" dirty="0"/>
              <a:t> </a:t>
            </a:r>
            <a:r>
              <a:rPr lang="en-US" sz="2400" dirty="0" smtClean="0"/>
              <a:t>do</a:t>
            </a:r>
            <a:endParaRPr lang="en-US" sz="2400" dirty="0"/>
          </a:p>
          <a:p>
            <a:pPr>
              <a:lnSpc>
                <a:spcPct val="90000"/>
              </a:lnSpc>
            </a:pPr>
            <a:r>
              <a:rPr lang="en-US" sz="2400" dirty="0" smtClean="0"/>
              <a:t>    let(:</a:t>
            </a:r>
            <a:r>
              <a:rPr lang="en-US" sz="2400" dirty="0" err="1" smtClean="0"/>
              <a:t>node_attributes</a:t>
            </a:r>
            <a:r>
              <a:rPr lang="en-US" sz="2400" dirty="0" smtClean="0"/>
              <a:t>) do</a:t>
            </a:r>
          </a:p>
          <a:p>
            <a:pPr>
              <a:lnSpc>
                <a:spcPct val="90000"/>
              </a:lnSpc>
            </a:pPr>
            <a:r>
              <a:rPr lang="en-US" sz="2400" dirty="0"/>
              <a:t> </a:t>
            </a:r>
            <a:r>
              <a:rPr lang="en-US" sz="2400" dirty="0" smtClean="0"/>
              <a:t>     </a:t>
            </a:r>
            <a:r>
              <a:rPr lang="en-US" sz="2400" dirty="0"/>
              <a:t>{ platform: 'centos', </a:t>
            </a:r>
            <a:r>
              <a:rPr lang="en-US" sz="2400" dirty="0" smtClean="0"/>
              <a:t>version</a:t>
            </a:r>
            <a:r>
              <a:rPr lang="en-US" sz="2400" dirty="0"/>
              <a:t>: '6.7' </a:t>
            </a:r>
            <a:r>
              <a:rPr lang="en-US" sz="2400" dirty="0" smtClean="0"/>
              <a:t>}</a:t>
            </a:r>
          </a:p>
          <a:p>
            <a:pPr>
              <a:lnSpc>
                <a:spcPct val="90000"/>
              </a:lnSpc>
            </a:pPr>
            <a:r>
              <a:rPr lang="en-US" sz="2400" dirty="0"/>
              <a:t> </a:t>
            </a:r>
            <a:r>
              <a:rPr lang="en-US" sz="2400" dirty="0" smtClean="0"/>
              <a:t>   end</a:t>
            </a:r>
            <a:endParaRPr lang="en-US" sz="2400" dirty="0"/>
          </a:p>
          <a:p>
            <a:pPr>
              <a:lnSpc>
                <a:spcPct val="90000"/>
              </a:lnSpc>
            </a:pPr>
            <a:r>
              <a:rPr lang="en-US" sz="2400" dirty="0"/>
              <a:t>    # ... </a:t>
            </a:r>
            <a:r>
              <a:rPr lang="en-US" sz="2400" dirty="0" smtClean="0"/>
              <a:t>EXAMPLES </a:t>
            </a:r>
            <a:r>
              <a:rPr lang="en-US" sz="2400" dirty="0"/>
              <a:t>WITHIN CONTEXT</a:t>
            </a:r>
          </a:p>
          <a:p>
            <a:pPr>
              <a:lnSpc>
                <a:spcPct val="90000"/>
              </a:lnSpc>
            </a:pPr>
            <a:r>
              <a:rPr lang="en-US" sz="2400" dirty="0"/>
              <a:t>  </a:t>
            </a:r>
            <a:r>
              <a:rPr lang="en-US" sz="2400" dirty="0" smtClean="0"/>
              <a:t>end</a:t>
            </a:r>
            <a:endParaRPr lang="en-US" sz="2400" dirty="0"/>
          </a:p>
        </p:txBody>
      </p:sp>
      <p:sp>
        <p:nvSpPr>
          <p:cNvPr id="6" name="Rectangle 5"/>
          <p:cNvSpPr/>
          <p:nvPr/>
        </p:nvSpPr>
        <p:spPr bwMode="auto">
          <a:xfrm>
            <a:off x="629177" y="3882887"/>
            <a:ext cx="14928876" cy="1371721"/>
          </a:xfrm>
          <a:prstGeom prst="rect">
            <a:avLst/>
          </a:prstGeom>
          <a:solidFill>
            <a:schemeClr val="accent1">
              <a:alpha val="28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 name="Rectangle 6"/>
          <p:cNvSpPr/>
          <p:nvPr/>
        </p:nvSpPr>
        <p:spPr bwMode="auto">
          <a:xfrm>
            <a:off x="622551" y="5612296"/>
            <a:ext cx="14928876" cy="1371721"/>
          </a:xfrm>
          <a:prstGeom prst="rect">
            <a:avLst/>
          </a:prstGeom>
          <a:solidFill>
            <a:schemeClr val="accent1">
              <a:alpha val="28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6830686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smtClean="0">
                <a:latin typeface="Courier New"/>
                <a:cs typeface="Courier New"/>
              </a:rPr>
              <a:t>let</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q"/>
            </a:pPr>
            <a:r>
              <a:rPr lang="en-US" b="1" dirty="0" smtClean="0"/>
              <a:t>Exercise</a:t>
            </a:r>
          </a:p>
        </p:txBody>
      </p:sp>
      <p:sp>
        <p:nvSpPr>
          <p:cNvPr id="3" name="TextBox 2"/>
          <p:cNvSpPr txBox="1"/>
          <p:nvPr/>
        </p:nvSpPr>
        <p:spPr bwMode="white">
          <a:xfrm>
            <a:off x="582706" y="2345765"/>
            <a:ext cx="15108289" cy="2166470"/>
          </a:xfrm>
          <a:prstGeom prst="rect">
            <a:avLst/>
          </a:prstGeom>
        </p:spPr>
        <p:txBody>
          <a:bodyPr vert="horz" wrap="square" lIns="91440" tIns="91440" rIns="91440" bIns="91440" rtlCol="0">
            <a:normAutofit/>
          </a:bodyPr>
          <a:lstStyle/>
          <a:p>
            <a:r>
              <a:rPr lang="en-US" sz="3000" dirty="0">
                <a:solidFill>
                  <a:schemeClr val="bg1"/>
                </a:solidFill>
              </a:rPr>
              <a:t>"Let us not pray to be sheltered from dangers but to be fearless when facing them</a:t>
            </a:r>
            <a:r>
              <a:rPr lang="en-US" sz="3000" dirty="0" smtClean="0">
                <a:solidFill>
                  <a:schemeClr val="bg1"/>
                </a:solidFill>
              </a:rPr>
              <a:t>." </a:t>
            </a:r>
          </a:p>
          <a:p>
            <a:pPr algn="r"/>
            <a:r>
              <a:rPr lang="en-US" sz="3000" dirty="0" smtClean="0">
                <a:solidFill>
                  <a:schemeClr val="bg1"/>
                </a:solidFill>
              </a:rPr>
              <a:t>~ Rabindranath Tagore</a:t>
            </a:r>
          </a:p>
        </p:txBody>
      </p:sp>
    </p:spTree>
    <p:extLst>
      <p:ext uri="{BB962C8B-B14F-4D97-AF65-F5344CB8AC3E}">
        <p14:creationId xmlns:p14="http://schemas.microsoft.com/office/powerpoint/2010/main" val="73406250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Text Placeholder 3"/>
          <p:cNvSpPr>
            <a:spLocks noGrp="1"/>
          </p:cNvSpPr>
          <p:nvPr>
            <p:ph type="body" sz="quarter" idx="12"/>
          </p:nvPr>
        </p:nvSpPr>
        <p:spPr>
          <a:xfrm>
            <a:off x="4148666" y="1856198"/>
            <a:ext cx="7704667" cy="5345953"/>
          </a:xfrm>
        </p:spPr>
        <p:txBody>
          <a:bodyPr anchor="ctr"/>
          <a:lstStyle/>
          <a:p>
            <a:pPr algn="ctr"/>
            <a:r>
              <a:rPr lang="en-US" sz="7200" dirty="0" smtClean="0">
                <a:latin typeface="Apple Chancery" charset="0"/>
                <a:ea typeface="Apple Chancery" charset="0"/>
                <a:cs typeface="Apple Chancery" charset="0"/>
              </a:rPr>
              <a:t>Use </a:t>
            </a:r>
            <a:r>
              <a:rPr lang="en-US" sz="7200" b="1" dirty="0" smtClean="0">
                <a:latin typeface="Courier New" charset="0"/>
                <a:ea typeface="Courier New" charset="0"/>
                <a:cs typeface="Courier New" charset="0"/>
              </a:rPr>
              <a:t>let</a:t>
            </a:r>
            <a:r>
              <a:rPr lang="en-US" sz="7200" dirty="0" smtClean="0">
                <a:latin typeface="Apple Chancery" charset="0"/>
                <a:ea typeface="Apple Chancery" charset="0"/>
                <a:cs typeface="Apple Chancery" charset="0"/>
              </a:rPr>
              <a:t> to express the </a:t>
            </a:r>
            <a:r>
              <a:rPr lang="en-US" sz="7200" smtClean="0">
                <a:latin typeface="Apple Chancery" charset="0"/>
                <a:ea typeface="Apple Chancery" charset="0"/>
                <a:cs typeface="Apple Chancery" charset="0"/>
              </a:rPr>
              <a:t>tests succinctly.</a:t>
            </a:r>
            <a:endParaRPr lang="en-US" sz="7200" dirty="0" smtClean="0">
              <a:latin typeface="Apple Chancery" charset="0"/>
              <a:ea typeface="Apple Chancery" charset="0"/>
              <a:cs typeface="Apple Chancery" charset="0"/>
            </a:endParaRP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0406573"/>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Text Placeholder 3"/>
          <p:cNvSpPr>
            <a:spLocks noGrp="1"/>
          </p:cNvSpPr>
          <p:nvPr>
            <p:ph type="body" sz="quarter" idx="12"/>
          </p:nvPr>
        </p:nvSpPr>
        <p:spPr/>
        <p:txBody>
          <a:bodyPr anchor="ctr"/>
          <a:lstStyle/>
          <a:p>
            <a:pPr algn="ctr"/>
            <a:r>
              <a:rPr lang="en-US" sz="6000" dirty="0" smtClean="0">
                <a:latin typeface="Apple Chancery" charset="0"/>
                <a:ea typeface="Apple Chancery" charset="0"/>
                <a:cs typeface="Apple Chancery" charset="0"/>
              </a:rPr>
              <a:t>Refactor. Execute the Tests.</a:t>
            </a:r>
          </a:p>
          <a:p>
            <a:pPr algn="ctr"/>
            <a:r>
              <a:rPr lang="en-US" sz="6000" smtClean="0">
                <a:latin typeface="Apple Chancery" charset="0"/>
                <a:ea typeface="Apple Chancery" charset="0"/>
                <a:cs typeface="Apple Chancery" charset="0"/>
              </a:rPr>
              <a:t>Find Success.</a:t>
            </a:r>
            <a:endParaRPr lang="en-US" sz="6000" dirty="0">
              <a:latin typeface="Apple Chancery" charset="0"/>
              <a:ea typeface="Apple Chancery" charset="0"/>
              <a:cs typeface="Apple Chancery" charset="0"/>
            </a:endParaRP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1883677"/>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smtClean="0">
                <a:latin typeface="Courier New"/>
                <a:cs typeface="Courier New"/>
              </a:rPr>
              <a:t>let</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ü"/>
            </a:pPr>
            <a:r>
              <a:rPr lang="en-US" b="1" dirty="0" smtClean="0"/>
              <a:t>Exercise</a:t>
            </a:r>
          </a:p>
        </p:txBody>
      </p:sp>
      <p:sp>
        <p:nvSpPr>
          <p:cNvPr id="3" name="TextBox 2"/>
          <p:cNvSpPr txBox="1"/>
          <p:nvPr/>
        </p:nvSpPr>
        <p:spPr bwMode="white">
          <a:xfrm>
            <a:off x="582706" y="2345765"/>
            <a:ext cx="14010565" cy="2166470"/>
          </a:xfrm>
          <a:prstGeom prst="rect">
            <a:avLst/>
          </a:prstGeom>
        </p:spPr>
        <p:txBody>
          <a:bodyPr vert="horz" wrap="square" lIns="91440" tIns="91440" rIns="91440" bIns="91440" rtlCol="0">
            <a:normAutofit/>
          </a:bodyPr>
          <a:lstStyle/>
          <a:p>
            <a:r>
              <a:rPr lang="en-US" sz="3200" i="1" dirty="0" smtClean="0">
                <a:solidFill>
                  <a:schemeClr val="bg1"/>
                </a:solidFill>
              </a:rPr>
              <a:t>"Come</a:t>
            </a:r>
            <a:r>
              <a:rPr lang="en-US" sz="3200" i="1" dirty="0">
                <a:solidFill>
                  <a:schemeClr val="bg1"/>
                </a:solidFill>
              </a:rPr>
              <a:t>, let us have some tea and continue to talk about happy things</a:t>
            </a:r>
            <a:r>
              <a:rPr lang="en-US" sz="3200" i="1" dirty="0" smtClean="0">
                <a:solidFill>
                  <a:schemeClr val="bg1"/>
                </a:solidFill>
              </a:rPr>
              <a:t>." </a:t>
            </a:r>
          </a:p>
          <a:p>
            <a:pPr algn="r"/>
            <a:r>
              <a:rPr lang="en-US" sz="3200" i="1" dirty="0" smtClean="0">
                <a:solidFill>
                  <a:schemeClr val="bg1"/>
                </a:solidFill>
              </a:rPr>
              <a:t>~ </a:t>
            </a:r>
            <a:r>
              <a:rPr lang="en-US" sz="3200" i="1" dirty="0" err="1" smtClean="0">
                <a:solidFill>
                  <a:schemeClr val="bg1"/>
                </a:solidFill>
              </a:rPr>
              <a:t>Chaim</a:t>
            </a:r>
            <a:r>
              <a:rPr lang="en-US" sz="3200" i="1" dirty="0" smtClean="0">
                <a:solidFill>
                  <a:schemeClr val="bg1"/>
                </a:solidFill>
              </a:rPr>
              <a:t> </a:t>
            </a:r>
            <a:r>
              <a:rPr lang="en-US" sz="3200" i="1" dirty="0" err="1">
                <a:solidFill>
                  <a:schemeClr val="bg1"/>
                </a:solidFill>
              </a:rPr>
              <a:t>Potok</a:t>
            </a:r>
            <a:endParaRPr lang="en-US" sz="3200" i="1" dirty="0" smtClean="0">
              <a:solidFill>
                <a:schemeClr val="bg1"/>
              </a:solidFill>
            </a:endParaRPr>
          </a:p>
        </p:txBody>
      </p:sp>
    </p:spTree>
    <p:extLst>
      <p:ext uri="{BB962C8B-B14F-4D97-AF65-F5344CB8AC3E}">
        <p14:creationId xmlns:p14="http://schemas.microsoft.com/office/powerpoint/2010/main" val="116909440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48844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smtClean="0">
                <a:latin typeface="Courier New"/>
                <a:cs typeface="Courier New"/>
              </a:rPr>
              <a:t>let</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q"/>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
        <p:nvSpPr>
          <p:cNvPr id="3" name="TextBox 2"/>
          <p:cNvSpPr txBox="1"/>
          <p:nvPr/>
        </p:nvSpPr>
        <p:spPr bwMode="white">
          <a:xfrm>
            <a:off x="582706" y="2345765"/>
            <a:ext cx="14762711" cy="2166470"/>
          </a:xfrm>
          <a:prstGeom prst="rect">
            <a:avLst/>
          </a:prstGeom>
        </p:spPr>
        <p:txBody>
          <a:bodyPr vert="horz" wrap="square" lIns="91440" tIns="91440" rIns="91440" bIns="91440" rtlCol="0">
            <a:normAutofit/>
          </a:bodyPr>
          <a:lstStyle/>
          <a:p>
            <a:r>
              <a:rPr lang="en-US" sz="3200" i="1" dirty="0">
                <a:solidFill>
                  <a:schemeClr val="bg1"/>
                </a:solidFill>
              </a:rPr>
              <a:t>"Since we cannot change reality, let us change the eyes which see reality</a:t>
            </a:r>
            <a:r>
              <a:rPr lang="en-US" sz="3200" i="1" dirty="0" smtClean="0">
                <a:solidFill>
                  <a:schemeClr val="bg1"/>
                </a:solidFill>
              </a:rPr>
              <a:t>."</a:t>
            </a:r>
          </a:p>
          <a:p>
            <a:pPr algn="r"/>
            <a:r>
              <a:rPr lang="en-US" sz="3200" i="1" dirty="0" smtClean="0">
                <a:solidFill>
                  <a:schemeClr val="bg1"/>
                </a:solidFill>
              </a:rPr>
              <a:t>~ </a:t>
            </a:r>
            <a:r>
              <a:rPr lang="en-US" sz="3200" i="1" dirty="0">
                <a:solidFill>
                  <a:schemeClr val="bg1"/>
                </a:solidFill>
              </a:rPr>
              <a:t>Nikos Kazantzakis</a:t>
            </a:r>
            <a:endParaRPr lang="en-US" sz="3200" i="1" dirty="0" smtClean="0">
              <a:solidFill>
                <a:schemeClr val="bg1"/>
              </a:solidFill>
            </a:endParaRPr>
          </a:p>
        </p:txBody>
      </p:sp>
    </p:spTree>
    <p:extLst>
      <p:ext uri="{BB962C8B-B14F-4D97-AF65-F5344CB8AC3E}">
        <p14:creationId xmlns:p14="http://schemas.microsoft.com/office/powerpoint/2010/main" val="154146165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Courier New"/>
                <a:cs typeface="Courier New"/>
              </a:rPr>
              <a:t>let</a:t>
            </a:r>
            <a:endParaRPr lang="en-US" dirty="0">
              <a:latin typeface="Courier New"/>
              <a:cs typeface="Courier New"/>
            </a:endParaRPr>
          </a:p>
        </p:txBody>
      </p:sp>
      <p:sp>
        <p:nvSpPr>
          <p:cNvPr id="3" name="Subtitle 2"/>
          <p:cNvSpPr>
            <a:spLocks noGrp="1"/>
          </p:cNvSpPr>
          <p:nvPr>
            <p:ph type="subTitle" idx="1"/>
          </p:nvPr>
        </p:nvSpPr>
        <p:spPr/>
        <p:txBody>
          <a:bodyPr/>
          <a:lstStyle/>
          <a:p>
            <a:r>
              <a:rPr lang="en-US" dirty="0" smtClean="0"/>
              <a:t>let allows the author to define a helper method that is available across all the examples within the context it is defined.</a:t>
            </a:r>
          </a:p>
          <a:p>
            <a:endParaRPr lang="en-US" dirty="0" smtClean="0"/>
          </a:p>
          <a:p>
            <a:r>
              <a:rPr lang="en-US" dirty="0" smtClean="0"/>
              <a:t>Use </a:t>
            </a:r>
            <a:r>
              <a:rPr lang="en-US" dirty="0"/>
              <a:t>let to define a memoized helper </a:t>
            </a:r>
            <a:r>
              <a:rPr lang="en-US" dirty="0" smtClean="0"/>
              <a:t>method. The </a:t>
            </a:r>
            <a:r>
              <a:rPr lang="en-US" dirty="0"/>
              <a:t>value will be </a:t>
            </a:r>
            <a:r>
              <a:rPr lang="en-US" dirty="0" smtClean="0"/>
              <a:t>cached across </a:t>
            </a:r>
            <a:r>
              <a:rPr lang="en-US" dirty="0"/>
              <a:t>multiple calls in the same example but not across </a:t>
            </a:r>
            <a:r>
              <a:rPr lang="en-US" dirty="0" smtClean="0"/>
              <a:t>examples. It is also lazy</a:t>
            </a:r>
            <a:r>
              <a:rPr lang="en-US" dirty="0"/>
              <a:t>-evaluated: it is not evaluated until the first </a:t>
            </a:r>
            <a:r>
              <a:rPr lang="en-US" dirty="0" smtClean="0"/>
              <a:t>time the </a:t>
            </a:r>
            <a:r>
              <a:rPr lang="en-US" dirty="0"/>
              <a:t>method it defines is </a:t>
            </a:r>
            <a:r>
              <a:rPr lang="en-US" dirty="0" smtClean="0"/>
              <a:t>invoked. See </a:t>
            </a:r>
            <a:r>
              <a:rPr lang="en-US" b="1" dirty="0" smtClean="0">
                <a:latin typeface="Courier New"/>
                <a:cs typeface="Courier New"/>
              </a:rPr>
              <a:t>let!</a:t>
            </a:r>
            <a:r>
              <a:rPr lang="en-US" dirty="0" smtClean="0"/>
              <a:t> if you want to force the invocation before each example.</a:t>
            </a:r>
            <a:endParaRPr lang="en-US" dirty="0"/>
          </a:p>
        </p:txBody>
      </p:sp>
      <p:sp>
        <p:nvSpPr>
          <p:cNvPr id="5" name="TextBox 4"/>
          <p:cNvSpPr txBox="1"/>
          <p:nvPr/>
        </p:nvSpPr>
        <p:spPr bwMode="white">
          <a:xfrm>
            <a:off x="1676399" y="7010401"/>
            <a:ext cx="12310534" cy="914400"/>
          </a:xfrm>
          <a:prstGeom prst="rect">
            <a:avLst/>
          </a:prstGeom>
        </p:spPr>
        <p:txBody>
          <a:bodyPr vert="horz" wrap="none" lIns="91440" tIns="91440" rIns="91440" bIns="91440" rtlCol="0" anchor="ctr">
            <a:normAutofit/>
          </a:bodyPr>
          <a:lstStyle/>
          <a:p>
            <a:pPr algn="ctr"/>
            <a:r>
              <a:rPr lang="en-US" sz="3200" dirty="0"/>
              <a:t>https://</a:t>
            </a:r>
            <a:r>
              <a:rPr lang="en-US" sz="3200" dirty="0" err="1"/>
              <a:t>goo.gl</a:t>
            </a:r>
            <a:r>
              <a:rPr lang="en-US" sz="3200" dirty="0"/>
              <a:t>/BJp0IQ</a:t>
            </a:r>
            <a:endParaRPr lang="en-US" sz="3200" dirty="0" smtClean="0"/>
          </a:p>
        </p:txBody>
      </p:sp>
    </p:spTree>
    <p:extLst>
      <p:ext uri="{BB962C8B-B14F-4D97-AF65-F5344CB8AC3E}">
        <p14:creationId xmlns:p14="http://schemas.microsoft.com/office/powerpoint/2010/main" val="66224526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 Case for Using the let Helper</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smtClean="0"/>
              <a:t>describe </a:t>
            </a:r>
            <a:r>
              <a:rPr lang="en-US" dirty="0"/>
              <a:t>'ark::default' do</a:t>
            </a:r>
          </a:p>
          <a:p>
            <a:r>
              <a:rPr lang="en-US" dirty="0"/>
              <a:t>  context </a:t>
            </a:r>
            <a:r>
              <a:rPr lang="en-US" dirty="0" smtClean="0"/>
              <a:t>'when no attributes are </a:t>
            </a:r>
            <a:r>
              <a:rPr lang="en-US" dirty="0" err="1" smtClean="0"/>
              <a:t>specifed</a:t>
            </a:r>
            <a:r>
              <a:rPr lang="en-US" dirty="0" smtClean="0"/>
              <a:t>, on ...platform' do  </a:t>
            </a:r>
          </a:p>
          <a:p>
            <a:r>
              <a:rPr lang="en-US" dirty="0"/>
              <a:t> </a:t>
            </a:r>
            <a:r>
              <a:rPr lang="en-US" dirty="0" smtClean="0"/>
              <a:t>   it </a:t>
            </a:r>
            <a:r>
              <a:rPr lang="en-US" dirty="0"/>
              <a:t>'installs necessary packages' </a:t>
            </a:r>
            <a:r>
              <a:rPr lang="en-US" dirty="0" smtClean="0"/>
              <a:t>do</a:t>
            </a:r>
          </a:p>
          <a:p>
            <a:r>
              <a:rPr lang="en-US" dirty="0" smtClean="0"/>
              <a:t>      </a:t>
            </a:r>
            <a:r>
              <a:rPr lang="en-US" dirty="0"/>
              <a:t>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p>
          <a:p>
            <a:r>
              <a:rPr lang="en-US" dirty="0"/>
              <a:t>      expect(</a:t>
            </a:r>
            <a:r>
              <a:rPr lang="en-US" dirty="0" err="1"/>
              <a:t>chef_run</a:t>
            </a:r>
            <a:r>
              <a:rPr lang="en-US" dirty="0"/>
              <a:t>).to </a:t>
            </a:r>
            <a:r>
              <a:rPr lang="en-US" dirty="0" err="1" smtClean="0"/>
              <a:t>install_p</a:t>
            </a:r>
            <a:r>
              <a:rPr lang="en-US" dirty="0" smtClean="0"/>
              <a:t>...</a:t>
            </a:r>
          </a:p>
          <a:p>
            <a:r>
              <a:rPr lang="en-US" dirty="0" smtClean="0"/>
              <a:t>      expect(</a:t>
            </a:r>
            <a:r>
              <a:rPr lang="en-US" dirty="0" err="1" smtClean="0"/>
              <a:t>chef_run</a:t>
            </a:r>
            <a:r>
              <a:rPr lang="en-US" dirty="0" smtClean="0"/>
              <a:t>).to </a:t>
            </a:r>
            <a:r>
              <a:rPr lang="en-US" dirty="0" err="1" smtClean="0"/>
              <a:t>install_p</a:t>
            </a:r>
            <a:r>
              <a:rPr lang="en-US" dirty="0" smtClean="0"/>
              <a:t>...</a:t>
            </a:r>
          </a:p>
          <a:p>
            <a:r>
              <a:rPr lang="en-US" dirty="0" smtClean="0"/>
              <a:t>    end</a:t>
            </a:r>
          </a:p>
          <a:p>
            <a:endParaRPr lang="en-US" dirty="0"/>
          </a:p>
          <a:p>
            <a:r>
              <a:rPr lang="en-US" dirty="0"/>
              <a:t> </a:t>
            </a:r>
            <a:r>
              <a:rPr lang="en-US" dirty="0" smtClean="0"/>
              <a:t>   it </a:t>
            </a:r>
            <a:r>
              <a:rPr lang="en-US" dirty="0"/>
              <a:t>"does not install the </a:t>
            </a:r>
            <a:r>
              <a:rPr lang="en-US" dirty="0" err="1"/>
              <a:t>gcc</a:t>
            </a:r>
            <a:r>
              <a:rPr lang="en-US" dirty="0"/>
              <a:t>-</a:t>
            </a:r>
            <a:r>
              <a:rPr lang="en-US" dirty="0" smtClean="0"/>
              <a:t>c+...</a:t>
            </a:r>
          </a:p>
          <a:p>
            <a:r>
              <a:rPr lang="en-US" dirty="0" smtClean="0"/>
              <a:t>      </a:t>
            </a:r>
            <a:r>
              <a:rPr lang="en-US" dirty="0"/>
              <a:t>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endParaRPr lang="en-US" dirty="0" smtClean="0"/>
          </a:p>
          <a:p>
            <a:r>
              <a:rPr lang="en-US" dirty="0"/>
              <a:t> </a:t>
            </a:r>
            <a:r>
              <a:rPr lang="en-US" dirty="0" smtClean="0"/>
              <a:t>     expect</a:t>
            </a:r>
            <a:r>
              <a:rPr lang="en-US" dirty="0"/>
              <a:t>(</a:t>
            </a:r>
            <a:r>
              <a:rPr lang="en-US" dirty="0" err="1"/>
              <a:t>chef_run</a:t>
            </a:r>
            <a:r>
              <a:rPr lang="en-US" dirty="0"/>
              <a:t>).</a:t>
            </a:r>
            <a:r>
              <a:rPr lang="en-US" dirty="0" err="1"/>
              <a:t>not_to</a:t>
            </a:r>
            <a:r>
              <a:rPr lang="en-US" dirty="0"/>
              <a:t> </a:t>
            </a:r>
            <a:r>
              <a:rPr lang="en-US" dirty="0" err="1" smtClean="0"/>
              <a:t>insta</a:t>
            </a:r>
            <a:r>
              <a:rPr lang="en-US" dirty="0" smtClean="0"/>
              <a:t>...</a:t>
            </a:r>
            <a:endParaRPr lang="en-US" dirty="0"/>
          </a:p>
          <a:p>
            <a:r>
              <a:rPr lang="en-US" dirty="0"/>
              <a:t>    end</a:t>
            </a:r>
          </a:p>
        </p:txBody>
      </p:sp>
      <p:sp>
        <p:nvSpPr>
          <p:cNvPr id="27" name="Rectangle 26"/>
          <p:cNvSpPr/>
          <p:nvPr/>
        </p:nvSpPr>
        <p:spPr bwMode="auto">
          <a:xfrm>
            <a:off x="602672" y="2663687"/>
            <a:ext cx="14937655" cy="1020417"/>
          </a:xfrm>
          <a:prstGeom prst="rect">
            <a:avLst/>
          </a:prstGeom>
          <a:solidFill>
            <a:schemeClr val="accent1">
              <a:alpha val="28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8" name="Rectangle 27"/>
          <p:cNvSpPr/>
          <p:nvPr/>
        </p:nvSpPr>
        <p:spPr bwMode="auto">
          <a:xfrm>
            <a:off x="609298" y="5877339"/>
            <a:ext cx="14937655" cy="1020417"/>
          </a:xfrm>
          <a:prstGeom prst="rect">
            <a:avLst/>
          </a:prstGeom>
          <a:solidFill>
            <a:schemeClr val="accent1">
              <a:alpha val="28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52456901"/>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 Case for Using the let Helper</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smtClean="0"/>
              <a:t>describe </a:t>
            </a:r>
            <a:r>
              <a:rPr lang="en-US" dirty="0"/>
              <a:t>'ark::default' do</a:t>
            </a:r>
          </a:p>
          <a:p>
            <a:r>
              <a:rPr lang="en-US" dirty="0"/>
              <a:t>  context </a:t>
            </a:r>
            <a:r>
              <a:rPr lang="en-US" dirty="0" smtClean="0"/>
              <a:t>'when no attributes are </a:t>
            </a:r>
            <a:r>
              <a:rPr lang="en-US" dirty="0" err="1" smtClean="0"/>
              <a:t>specifed</a:t>
            </a:r>
            <a:r>
              <a:rPr lang="en-US" dirty="0" smtClean="0"/>
              <a:t>, on ...platform' do  </a:t>
            </a:r>
          </a:p>
          <a:p>
            <a:r>
              <a:rPr lang="en-US" dirty="0"/>
              <a:t> </a:t>
            </a:r>
            <a:r>
              <a:rPr lang="en-US" dirty="0" smtClean="0"/>
              <a:t>   let(:</a:t>
            </a:r>
            <a:r>
              <a:rPr lang="en-US" dirty="0" err="1" smtClean="0"/>
              <a:t>chef_run</a:t>
            </a:r>
            <a:r>
              <a:rPr lang="en-US" dirty="0" smtClean="0"/>
              <a:t>) do</a:t>
            </a:r>
          </a:p>
          <a:p>
            <a:r>
              <a:rPr lang="en-US" dirty="0"/>
              <a:t>      </a:t>
            </a:r>
            <a:r>
              <a:rPr lang="en-US" dirty="0" smtClean="0"/>
              <a:t>runner </a:t>
            </a:r>
            <a:r>
              <a:rPr lang="en-US" dirty="0"/>
              <a:t>=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smtClean="0"/>
              <a:t>)</a:t>
            </a:r>
          </a:p>
          <a:p>
            <a:r>
              <a:rPr lang="en-US" dirty="0"/>
              <a:t> </a:t>
            </a:r>
            <a:r>
              <a:rPr lang="en-US" dirty="0" smtClean="0"/>
              <a:t>   end</a:t>
            </a:r>
          </a:p>
          <a:p>
            <a:endParaRPr lang="en-US" dirty="0" smtClean="0"/>
          </a:p>
          <a:p>
            <a:r>
              <a:rPr lang="en-US" dirty="0"/>
              <a:t> </a:t>
            </a:r>
            <a:r>
              <a:rPr lang="en-US" dirty="0" smtClean="0"/>
              <a:t>   it </a:t>
            </a:r>
            <a:r>
              <a:rPr lang="en-US" dirty="0"/>
              <a:t>'installs necessary packages' </a:t>
            </a:r>
            <a:r>
              <a:rPr lang="en-US" dirty="0" smtClean="0"/>
              <a:t>do</a:t>
            </a:r>
          </a:p>
          <a:p>
            <a:r>
              <a:rPr lang="en-US" dirty="0" smtClean="0"/>
              <a:t>      expect(</a:t>
            </a:r>
            <a:r>
              <a:rPr lang="en-US" dirty="0" err="1" smtClean="0"/>
              <a:t>chef_run</a:t>
            </a:r>
            <a:r>
              <a:rPr lang="en-US" dirty="0"/>
              <a:t>).to </a:t>
            </a:r>
            <a:r>
              <a:rPr lang="en-US" dirty="0" err="1" smtClean="0"/>
              <a:t>install_p</a:t>
            </a:r>
            <a:r>
              <a:rPr lang="en-US" dirty="0" smtClean="0"/>
              <a:t>...</a:t>
            </a:r>
          </a:p>
          <a:p>
            <a:r>
              <a:rPr lang="en-US" dirty="0" smtClean="0"/>
              <a:t>      expect(</a:t>
            </a:r>
            <a:r>
              <a:rPr lang="en-US" dirty="0" err="1" smtClean="0"/>
              <a:t>chef_run</a:t>
            </a:r>
            <a:r>
              <a:rPr lang="en-US" dirty="0" smtClean="0"/>
              <a:t>).to </a:t>
            </a:r>
            <a:r>
              <a:rPr lang="en-US" dirty="0" err="1" smtClean="0"/>
              <a:t>install_p</a:t>
            </a:r>
            <a:r>
              <a:rPr lang="en-US" dirty="0" smtClean="0"/>
              <a:t>...</a:t>
            </a:r>
          </a:p>
          <a:p>
            <a:r>
              <a:rPr lang="en-US" dirty="0" smtClean="0"/>
              <a:t>    end</a:t>
            </a:r>
          </a:p>
          <a:p>
            <a:endParaRPr lang="en-US" dirty="0"/>
          </a:p>
          <a:p>
            <a:r>
              <a:rPr lang="en-US" dirty="0"/>
              <a:t> </a:t>
            </a:r>
            <a:r>
              <a:rPr lang="en-US" dirty="0" smtClean="0"/>
              <a:t>   it </a:t>
            </a:r>
            <a:r>
              <a:rPr lang="en-US" dirty="0"/>
              <a:t>"does not install the </a:t>
            </a:r>
            <a:r>
              <a:rPr lang="en-US" dirty="0" err="1"/>
              <a:t>gcc</a:t>
            </a:r>
            <a:r>
              <a:rPr lang="en-US" dirty="0"/>
              <a:t>-</a:t>
            </a:r>
            <a:r>
              <a:rPr lang="en-US" dirty="0" smtClean="0"/>
              <a:t>c+...</a:t>
            </a:r>
          </a:p>
          <a:p>
            <a:r>
              <a:rPr lang="en-US" dirty="0" smtClean="0"/>
              <a:t>      expect(</a:t>
            </a:r>
            <a:r>
              <a:rPr lang="en-US" dirty="0" err="1" smtClean="0"/>
              <a:t>chef_run</a:t>
            </a:r>
            <a:r>
              <a:rPr lang="en-US" dirty="0"/>
              <a:t>).</a:t>
            </a:r>
            <a:r>
              <a:rPr lang="en-US" dirty="0" err="1"/>
              <a:t>not_to</a:t>
            </a:r>
            <a:r>
              <a:rPr lang="en-US" dirty="0"/>
              <a:t> </a:t>
            </a:r>
            <a:r>
              <a:rPr lang="en-US" dirty="0" err="1" smtClean="0"/>
              <a:t>insta</a:t>
            </a:r>
            <a:r>
              <a:rPr lang="en-US" dirty="0" smtClean="0"/>
              <a:t>...</a:t>
            </a:r>
            <a:endParaRPr lang="en-US" dirty="0"/>
          </a:p>
          <a:p>
            <a:r>
              <a:rPr lang="en-US" dirty="0"/>
              <a:t>    end</a:t>
            </a:r>
          </a:p>
        </p:txBody>
      </p:sp>
      <p:sp>
        <p:nvSpPr>
          <p:cNvPr id="5" name="Text Placeholder 4"/>
          <p:cNvSpPr>
            <a:spLocks noGrp="1"/>
          </p:cNvSpPr>
          <p:nvPr>
            <p:ph type="body" sz="quarter" idx="12"/>
          </p:nvPr>
        </p:nvSpPr>
        <p:spPr>
          <a:xfrm>
            <a:off x="621430" y="2132598"/>
            <a:ext cx="14925911" cy="1670776"/>
          </a:xfrm>
        </p:spPr>
        <p:txBody>
          <a:bodyPr/>
          <a:lstStyle/>
          <a:p>
            <a:r>
              <a:rPr lang="en-US" dirty="0" smtClean="0"/>
              <a:t>+</a:t>
            </a:r>
            <a:endParaRPr lang="en-US" dirty="0"/>
          </a:p>
        </p:txBody>
      </p:sp>
    </p:spTree>
    <p:extLst>
      <p:ext uri="{BB962C8B-B14F-4D97-AF65-F5344CB8AC3E}">
        <p14:creationId xmlns:p14="http://schemas.microsoft.com/office/powerpoint/2010/main" val="182998951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Courier New"/>
                <a:cs typeface="Courier New"/>
              </a:rPr>
              <a:t>let</a:t>
            </a:r>
            <a:endParaRPr lang="en-US" dirty="0">
              <a:latin typeface="Courier New"/>
              <a:cs typeface="Courier New"/>
            </a:endParaRPr>
          </a:p>
        </p:txBody>
      </p:sp>
      <p:sp>
        <p:nvSpPr>
          <p:cNvPr id="3" name="Subtitle 2"/>
          <p:cNvSpPr>
            <a:spLocks noGrp="1"/>
          </p:cNvSpPr>
          <p:nvPr>
            <p:ph type="subTitle" idx="1"/>
          </p:nvPr>
        </p:nvSpPr>
        <p:spPr/>
        <p:txBody>
          <a:bodyPr/>
          <a:lstStyle/>
          <a:p>
            <a:r>
              <a:rPr lang="en-US" dirty="0" smtClean="0"/>
              <a:t>Use </a:t>
            </a:r>
            <a:r>
              <a:rPr lang="en-US" dirty="0"/>
              <a:t>let to define a memoized helper </a:t>
            </a:r>
            <a:r>
              <a:rPr lang="en-US" dirty="0" smtClean="0"/>
              <a:t>method. The </a:t>
            </a:r>
            <a:r>
              <a:rPr lang="en-US" dirty="0"/>
              <a:t>value will be </a:t>
            </a:r>
            <a:r>
              <a:rPr lang="en-US" dirty="0" smtClean="0"/>
              <a:t>cached across </a:t>
            </a:r>
            <a:r>
              <a:rPr lang="en-US" dirty="0"/>
              <a:t>multiple calls in the same example but not across </a:t>
            </a:r>
            <a:r>
              <a:rPr lang="en-US" dirty="0" smtClean="0"/>
              <a:t>examples. It is also lazy</a:t>
            </a:r>
            <a:r>
              <a:rPr lang="en-US" dirty="0"/>
              <a:t>-evaluated: it is not evaluated until the first </a:t>
            </a:r>
            <a:r>
              <a:rPr lang="en-US" dirty="0" smtClean="0"/>
              <a:t>time the </a:t>
            </a:r>
            <a:r>
              <a:rPr lang="en-US" dirty="0"/>
              <a:t>method it defines is </a:t>
            </a:r>
            <a:r>
              <a:rPr lang="en-US" dirty="0" smtClean="0"/>
              <a:t>invoked. See </a:t>
            </a:r>
            <a:r>
              <a:rPr lang="en-US" b="1" dirty="0" smtClean="0">
                <a:latin typeface="Courier New"/>
                <a:cs typeface="Courier New"/>
              </a:rPr>
              <a:t>let!</a:t>
            </a:r>
            <a:r>
              <a:rPr lang="en-US" dirty="0" smtClean="0"/>
              <a:t> if you want to force the invocation before each example.</a:t>
            </a:r>
            <a:endParaRPr lang="en-US" dirty="0"/>
          </a:p>
        </p:txBody>
      </p:sp>
      <p:sp>
        <p:nvSpPr>
          <p:cNvPr id="5" name="TextBox 4"/>
          <p:cNvSpPr txBox="1"/>
          <p:nvPr/>
        </p:nvSpPr>
        <p:spPr bwMode="white">
          <a:xfrm>
            <a:off x="1676399" y="7010401"/>
            <a:ext cx="12310534" cy="914400"/>
          </a:xfrm>
          <a:prstGeom prst="rect">
            <a:avLst/>
          </a:prstGeom>
        </p:spPr>
        <p:txBody>
          <a:bodyPr vert="horz" wrap="none" lIns="91440" tIns="91440" rIns="91440" bIns="91440" rtlCol="0" anchor="ctr">
            <a:normAutofit/>
          </a:bodyPr>
          <a:lstStyle/>
          <a:p>
            <a:pPr algn="ctr"/>
            <a:r>
              <a:rPr lang="en-US" sz="3200" dirty="0"/>
              <a:t>https://</a:t>
            </a:r>
            <a:r>
              <a:rPr lang="en-US" sz="3200" dirty="0" err="1"/>
              <a:t>goo.gl</a:t>
            </a:r>
            <a:r>
              <a:rPr lang="en-US" sz="3200" dirty="0"/>
              <a:t>/BJp0IQ</a:t>
            </a:r>
            <a:endParaRPr lang="en-US" sz="3200" dirty="0" smtClean="0"/>
          </a:p>
        </p:txBody>
      </p:sp>
    </p:spTree>
    <p:extLst>
      <p:ext uri="{BB962C8B-B14F-4D97-AF65-F5344CB8AC3E}">
        <p14:creationId xmlns:p14="http://schemas.microsoft.com/office/powerpoint/2010/main" val="61859986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Diagramming the let Helper Method</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describe </a:t>
            </a:r>
            <a:r>
              <a:rPr lang="en-US" dirty="0"/>
              <a:t>'ark::default' do</a:t>
            </a:r>
          </a:p>
          <a:p>
            <a:r>
              <a:rPr lang="en-US" dirty="0"/>
              <a:t>  context 'when no attributes </a:t>
            </a:r>
            <a:r>
              <a:rPr lang="en-US" dirty="0" smtClean="0"/>
              <a:t>are ...</a:t>
            </a:r>
          </a:p>
          <a:p>
            <a:r>
              <a:rPr lang="en-US" dirty="0"/>
              <a:t> </a:t>
            </a:r>
            <a:r>
              <a:rPr lang="en-US" dirty="0" smtClean="0"/>
              <a:t>   let(:</a:t>
            </a:r>
            <a:r>
              <a:rPr lang="en-US" dirty="0" err="1" smtClean="0"/>
              <a:t>chef_run</a:t>
            </a:r>
            <a:r>
              <a:rPr lang="en-US" dirty="0" smtClean="0"/>
              <a:t>) do</a:t>
            </a:r>
          </a:p>
          <a:p>
            <a:r>
              <a:rPr lang="en-US" dirty="0" smtClean="0"/>
              <a:t>      </a:t>
            </a:r>
            <a:r>
              <a:rPr lang="en-US" dirty="0"/>
              <a:t>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smtClean="0"/>
              <a:t>)</a:t>
            </a:r>
          </a:p>
          <a:p>
            <a:r>
              <a:rPr lang="en-US" dirty="0"/>
              <a:t> </a:t>
            </a:r>
            <a:r>
              <a:rPr lang="en-US" dirty="0" smtClean="0"/>
              <a:t>     runner</a:t>
            </a:r>
            <a:endParaRPr lang="en-US" dirty="0"/>
          </a:p>
          <a:p>
            <a:r>
              <a:rPr lang="en-US" dirty="0"/>
              <a:t>    end</a:t>
            </a:r>
          </a:p>
          <a:p>
            <a:r>
              <a:rPr lang="en-US" dirty="0"/>
              <a:t> </a:t>
            </a:r>
            <a:r>
              <a:rPr lang="en-US" dirty="0" smtClean="0"/>
              <a:t>   </a:t>
            </a:r>
          </a:p>
          <a:p>
            <a:r>
              <a:rPr lang="en-US" dirty="0"/>
              <a:t> </a:t>
            </a:r>
            <a:r>
              <a:rPr lang="en-US" dirty="0" smtClean="0"/>
              <a:t>   it </a:t>
            </a:r>
            <a:r>
              <a:rPr lang="en-US" dirty="0"/>
              <a:t>'installs necessary packages' do</a:t>
            </a:r>
          </a:p>
          <a:p>
            <a:r>
              <a:rPr lang="en-US" dirty="0"/>
              <a:t>      expect(</a:t>
            </a:r>
            <a:r>
              <a:rPr lang="en-US" dirty="0" err="1"/>
              <a:t>chef_run</a:t>
            </a:r>
            <a:r>
              <a:rPr lang="en-US" dirty="0"/>
              <a:t>).to </a:t>
            </a:r>
            <a:r>
              <a:rPr lang="en-US" dirty="0" err="1" smtClean="0"/>
              <a:t>install_p</a:t>
            </a:r>
            <a:r>
              <a:rPr lang="en-US" dirty="0" smtClean="0"/>
              <a:t>...</a:t>
            </a:r>
          </a:p>
          <a:p>
            <a:r>
              <a:rPr lang="en-US" dirty="0" smtClean="0"/>
              <a:t>      expect(</a:t>
            </a:r>
            <a:r>
              <a:rPr lang="en-US" dirty="0" err="1" smtClean="0"/>
              <a:t>chef_run</a:t>
            </a:r>
            <a:r>
              <a:rPr lang="en-US" dirty="0" smtClean="0"/>
              <a:t>).to </a:t>
            </a:r>
            <a:r>
              <a:rPr lang="en-US" dirty="0" err="1" smtClean="0"/>
              <a:t>install_p</a:t>
            </a:r>
            <a:r>
              <a:rPr lang="en-US" dirty="0" smtClean="0"/>
              <a:t>...</a:t>
            </a:r>
          </a:p>
          <a:p>
            <a:r>
              <a:rPr lang="en-US" dirty="0" smtClean="0"/>
              <a:t>    end</a:t>
            </a:r>
          </a:p>
          <a:p>
            <a:endParaRPr lang="en-US" dirty="0"/>
          </a:p>
          <a:p>
            <a:r>
              <a:rPr lang="en-US" dirty="0"/>
              <a:t> </a:t>
            </a:r>
            <a:r>
              <a:rPr lang="en-US" dirty="0" smtClean="0"/>
              <a:t>   it </a:t>
            </a:r>
            <a:r>
              <a:rPr lang="en-US" dirty="0"/>
              <a:t>"does not install the </a:t>
            </a:r>
            <a:r>
              <a:rPr lang="en-US" dirty="0" err="1"/>
              <a:t>gcc</a:t>
            </a:r>
            <a:r>
              <a:rPr lang="en-US" dirty="0"/>
              <a:t>-</a:t>
            </a:r>
            <a:r>
              <a:rPr lang="en-US" dirty="0" smtClean="0"/>
              <a:t>c+...</a:t>
            </a:r>
          </a:p>
          <a:p>
            <a:r>
              <a:rPr lang="en-US" dirty="0"/>
              <a:t> </a:t>
            </a:r>
            <a:r>
              <a:rPr lang="en-US" dirty="0" smtClean="0"/>
              <a:t>     expect</a:t>
            </a:r>
            <a:r>
              <a:rPr lang="en-US" dirty="0"/>
              <a:t>(</a:t>
            </a:r>
            <a:r>
              <a:rPr lang="en-US" dirty="0" err="1"/>
              <a:t>chef_run</a:t>
            </a:r>
            <a:r>
              <a:rPr lang="en-US" dirty="0"/>
              <a:t>).</a:t>
            </a:r>
            <a:r>
              <a:rPr lang="en-US" dirty="0" err="1"/>
              <a:t>not_to</a:t>
            </a:r>
            <a:r>
              <a:rPr lang="en-US" dirty="0"/>
              <a:t> </a:t>
            </a:r>
            <a:r>
              <a:rPr lang="en-US" dirty="0" err="1" smtClean="0"/>
              <a:t>insta</a:t>
            </a:r>
            <a:r>
              <a:rPr lang="en-US" dirty="0" smtClean="0"/>
              <a:t>...</a:t>
            </a:r>
            <a:endParaRPr lang="en-US" dirty="0"/>
          </a:p>
          <a:p>
            <a:r>
              <a:rPr lang="en-US" dirty="0"/>
              <a:t>    end</a:t>
            </a:r>
          </a:p>
        </p:txBody>
      </p:sp>
      <p:cxnSp>
        <p:nvCxnSpPr>
          <p:cNvPr id="20" name="Straight Connector 19"/>
          <p:cNvCxnSpPr>
            <a:stCxn id="10" idx="2"/>
            <a:endCxn id="14" idx="2"/>
          </p:cNvCxnSpPr>
          <p:nvPr/>
        </p:nvCxnSpPr>
        <p:spPr>
          <a:xfrm flipH="1">
            <a:off x="8077200" y="2962656"/>
            <a:ext cx="156633"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
        <p:nvSpPr>
          <p:cNvPr id="14" name="Right Bracket 13"/>
          <p:cNvSpPr/>
          <p:nvPr/>
        </p:nvSpPr>
        <p:spPr>
          <a:xfrm>
            <a:off x="7820633" y="2194560"/>
            <a:ext cx="256567" cy="1536192"/>
          </a:xfrm>
          <a:prstGeom prst="rightBracket">
            <a:avLst/>
          </a:prstGeom>
          <a:ln w="63500">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6" name="Straight Connector 15"/>
          <p:cNvCxnSpPr/>
          <p:nvPr/>
        </p:nvCxnSpPr>
        <p:spPr>
          <a:xfrm flipV="1">
            <a:off x="1269323" y="2291418"/>
            <a:ext cx="182566" cy="1"/>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a:stCxn id="9" idx="4"/>
          </p:cNvCxnSpPr>
          <p:nvPr/>
        </p:nvCxnSpPr>
        <p:spPr>
          <a:xfrm flipH="1">
            <a:off x="2787226" y="2059093"/>
            <a:ext cx="1" cy="159851"/>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3364992" y="4687485"/>
            <a:ext cx="0" cy="224536"/>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
        <p:nvSpPr>
          <p:cNvPr id="10" name="Oval 9"/>
          <p:cNvSpPr/>
          <p:nvPr/>
        </p:nvSpPr>
        <p:spPr bwMode="auto">
          <a:xfrm>
            <a:off x="8233833" y="2705946"/>
            <a:ext cx="513419" cy="513419"/>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3</a:t>
            </a:r>
            <a:endParaRPr lang="en-US" sz="2400" b="1" dirty="0" smtClean="0">
              <a:gradFill>
                <a:gsLst>
                  <a:gs pos="0">
                    <a:srgbClr val="FFFFFF"/>
                  </a:gs>
                  <a:gs pos="100000">
                    <a:srgbClr val="FFFFFF"/>
                  </a:gs>
                </a:gsLst>
                <a:lin ang="5400000" scaled="0"/>
              </a:gradFill>
            </a:endParaRPr>
          </a:p>
        </p:txBody>
      </p:sp>
      <p:sp>
        <p:nvSpPr>
          <p:cNvPr id="9" name="Oval 8"/>
          <p:cNvSpPr/>
          <p:nvPr/>
        </p:nvSpPr>
        <p:spPr bwMode="auto">
          <a:xfrm>
            <a:off x="2530517" y="1545674"/>
            <a:ext cx="513419" cy="513419"/>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a:gradFill>
                  <a:gsLst>
                    <a:gs pos="0">
                      <a:srgbClr val="FFFFFF"/>
                    </a:gs>
                    <a:gs pos="100000">
                      <a:srgbClr val="FFFFFF"/>
                    </a:gs>
                  </a:gsLst>
                  <a:lin ang="5400000" scaled="0"/>
                </a:gradFill>
              </a:rPr>
              <a:t>2</a:t>
            </a:r>
            <a:endParaRPr lang="en-US" sz="2400" b="1" dirty="0" smtClean="0">
              <a:gradFill>
                <a:gsLst>
                  <a:gs pos="0">
                    <a:srgbClr val="FFFFFF"/>
                  </a:gs>
                  <a:gs pos="100000">
                    <a:srgbClr val="FFFFFF"/>
                  </a:gs>
                </a:gsLst>
                <a:lin ang="5400000" scaled="0"/>
              </a:gradFill>
            </a:endParaRPr>
          </a:p>
        </p:txBody>
      </p:sp>
      <p:sp>
        <p:nvSpPr>
          <p:cNvPr id="11" name="Oval 10"/>
          <p:cNvSpPr/>
          <p:nvPr/>
        </p:nvSpPr>
        <p:spPr bwMode="auto">
          <a:xfrm>
            <a:off x="3108282" y="4286334"/>
            <a:ext cx="513419" cy="513419"/>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a:gradFill>
                  <a:gsLst>
                    <a:gs pos="0">
                      <a:srgbClr val="FFFFFF"/>
                    </a:gs>
                    <a:gs pos="100000">
                      <a:srgbClr val="FFFFFF"/>
                    </a:gs>
                  </a:gsLst>
                  <a:lin ang="5400000" scaled="0"/>
                </a:gradFill>
              </a:rPr>
              <a:t>4</a:t>
            </a:r>
            <a:endParaRPr lang="en-US" sz="2400" b="1" dirty="0" smtClean="0">
              <a:gradFill>
                <a:gsLst>
                  <a:gs pos="0">
                    <a:srgbClr val="FFFFFF"/>
                  </a:gs>
                  <a:gs pos="100000">
                    <a:srgbClr val="FFFFFF"/>
                  </a:gs>
                </a:gsLst>
                <a:lin ang="5400000" scaled="0"/>
              </a:gradFill>
            </a:endParaRPr>
          </a:p>
        </p:txBody>
      </p:sp>
      <p:sp>
        <p:nvSpPr>
          <p:cNvPr id="4" name="Oval 3"/>
          <p:cNvSpPr/>
          <p:nvPr/>
        </p:nvSpPr>
        <p:spPr bwMode="auto">
          <a:xfrm>
            <a:off x="792480" y="2034709"/>
            <a:ext cx="513419" cy="513419"/>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1</a:t>
            </a:r>
            <a:endParaRPr lang="en-US" sz="2400" b="1" dirty="0" smtClean="0">
              <a:gradFill>
                <a:gsLst>
                  <a:gs pos="0">
                    <a:srgbClr val="FFFFFF"/>
                  </a:gs>
                  <a:gs pos="100000">
                    <a:srgbClr val="FFFFFF"/>
                  </a:gs>
                </a:gsLst>
                <a:lin ang="5400000" scaled="0"/>
              </a:gradFill>
            </a:endParaRPr>
          </a:p>
        </p:txBody>
      </p:sp>
      <p:sp>
        <p:nvSpPr>
          <p:cNvPr id="12" name="Content Placeholder 11"/>
          <p:cNvSpPr>
            <a:spLocks noGrp="1"/>
          </p:cNvSpPr>
          <p:nvPr>
            <p:ph sz="quarter" idx="12"/>
          </p:nvPr>
        </p:nvSpPr>
        <p:spPr>
          <a:xfrm>
            <a:off x="8233833" y="4912021"/>
            <a:ext cx="7310968" cy="3114673"/>
          </a:xfrm>
        </p:spPr>
        <p:txBody>
          <a:bodyPr/>
          <a:lstStyle/>
          <a:p>
            <a:pPr marL="514350" indent="-514350">
              <a:buAutoNum type="arabicPeriod"/>
            </a:pPr>
            <a:r>
              <a:rPr lang="en-US" dirty="0" smtClean="0"/>
              <a:t>let is a </a:t>
            </a:r>
            <a:r>
              <a:rPr lang="en-US" dirty="0" err="1" smtClean="0"/>
              <a:t>RSpec</a:t>
            </a:r>
            <a:r>
              <a:rPr lang="en-US" dirty="0" smtClean="0"/>
              <a:t> helper method</a:t>
            </a:r>
          </a:p>
          <a:p>
            <a:pPr marL="514350" indent="-514350">
              <a:buAutoNum type="arabicPeriod"/>
            </a:pPr>
            <a:r>
              <a:rPr lang="en-US" dirty="0" smtClean="0"/>
              <a:t>Ruby Symbol</a:t>
            </a:r>
          </a:p>
          <a:p>
            <a:pPr marL="514350" indent="-514350">
              <a:buAutoNum type="arabicPeriod"/>
            </a:pPr>
            <a:r>
              <a:rPr lang="en-US" dirty="0" smtClean="0"/>
              <a:t>Code Block</a:t>
            </a:r>
          </a:p>
          <a:p>
            <a:pPr marL="514350" indent="-514350">
              <a:buAutoNum type="arabicPeriod"/>
            </a:pPr>
            <a:r>
              <a:rPr lang="en-US" dirty="0" smtClean="0"/>
              <a:t>Invocation</a:t>
            </a:r>
          </a:p>
          <a:p>
            <a:pPr marL="514350" indent="-514350">
              <a:buAutoNum type="arabicPeriod"/>
            </a:pPr>
            <a:endParaRPr lang="en-US" dirty="0" smtClean="0"/>
          </a:p>
          <a:p>
            <a:pPr marL="514350" indent="-514350">
              <a:buAutoNum type="arabicPeriod"/>
            </a:pPr>
            <a:endParaRPr lang="en-US" dirty="0" smtClean="0"/>
          </a:p>
          <a:p>
            <a:pPr marL="514350" indent="-514350">
              <a:buAutoNum type="arabicPeriod"/>
            </a:pPr>
            <a:endParaRPr lang="en-US" dirty="0"/>
          </a:p>
        </p:txBody>
      </p:sp>
      <p:sp>
        <p:nvSpPr>
          <p:cNvPr id="23" name="Oval 22"/>
          <p:cNvSpPr/>
          <p:nvPr/>
        </p:nvSpPr>
        <p:spPr bwMode="auto">
          <a:xfrm>
            <a:off x="8121070" y="4891148"/>
            <a:ext cx="513419" cy="513419"/>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1</a:t>
            </a:r>
            <a:endParaRPr lang="en-US" sz="2400" b="1" dirty="0" smtClean="0">
              <a:gradFill>
                <a:gsLst>
                  <a:gs pos="0">
                    <a:srgbClr val="FFFFFF"/>
                  </a:gs>
                  <a:gs pos="100000">
                    <a:srgbClr val="FFFFFF"/>
                  </a:gs>
                </a:gsLst>
                <a:lin ang="5400000" scaled="0"/>
              </a:gradFill>
            </a:endParaRPr>
          </a:p>
        </p:txBody>
      </p:sp>
      <p:sp>
        <p:nvSpPr>
          <p:cNvPr id="24" name="Oval 23"/>
          <p:cNvSpPr/>
          <p:nvPr/>
        </p:nvSpPr>
        <p:spPr bwMode="auto">
          <a:xfrm>
            <a:off x="8121904" y="5475687"/>
            <a:ext cx="513419" cy="513419"/>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a:gradFill>
                  <a:gsLst>
                    <a:gs pos="0">
                      <a:srgbClr val="FFFFFF"/>
                    </a:gs>
                    <a:gs pos="100000">
                      <a:srgbClr val="FFFFFF"/>
                    </a:gs>
                  </a:gsLst>
                  <a:lin ang="5400000" scaled="0"/>
                </a:gradFill>
              </a:rPr>
              <a:t>2</a:t>
            </a:r>
            <a:endParaRPr lang="en-US" sz="2400" b="1" dirty="0" smtClean="0">
              <a:gradFill>
                <a:gsLst>
                  <a:gs pos="0">
                    <a:srgbClr val="FFFFFF"/>
                  </a:gs>
                  <a:gs pos="100000">
                    <a:srgbClr val="FFFFFF"/>
                  </a:gs>
                </a:gsLst>
                <a:lin ang="5400000" scaled="0"/>
              </a:gradFill>
            </a:endParaRPr>
          </a:p>
        </p:txBody>
      </p:sp>
      <p:sp>
        <p:nvSpPr>
          <p:cNvPr id="25" name="Oval 24"/>
          <p:cNvSpPr/>
          <p:nvPr/>
        </p:nvSpPr>
        <p:spPr bwMode="auto">
          <a:xfrm>
            <a:off x="8121069" y="6062382"/>
            <a:ext cx="513419" cy="513419"/>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3</a:t>
            </a:r>
            <a:endParaRPr lang="en-US" sz="2400" b="1" dirty="0" smtClean="0">
              <a:gradFill>
                <a:gsLst>
                  <a:gs pos="0">
                    <a:srgbClr val="FFFFFF"/>
                  </a:gs>
                  <a:gs pos="100000">
                    <a:srgbClr val="FFFFFF"/>
                  </a:gs>
                </a:gsLst>
                <a:lin ang="5400000" scaled="0"/>
              </a:gradFill>
            </a:endParaRPr>
          </a:p>
        </p:txBody>
      </p:sp>
      <p:sp>
        <p:nvSpPr>
          <p:cNvPr id="26" name="Oval 25"/>
          <p:cNvSpPr/>
          <p:nvPr/>
        </p:nvSpPr>
        <p:spPr bwMode="auto">
          <a:xfrm>
            <a:off x="8121069" y="6624693"/>
            <a:ext cx="513419" cy="513419"/>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a:gradFill>
                  <a:gsLst>
                    <a:gs pos="0">
                      <a:srgbClr val="FFFFFF"/>
                    </a:gs>
                    <a:gs pos="100000">
                      <a:srgbClr val="FFFFFF"/>
                    </a:gs>
                  </a:gsLst>
                  <a:lin ang="5400000" scaled="0"/>
                </a:gradFill>
              </a:rPr>
              <a:t>4</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50847454"/>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the Helper Method</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describe </a:t>
            </a:r>
            <a:r>
              <a:rPr lang="en-US" dirty="0"/>
              <a:t>'ark::default' do</a:t>
            </a:r>
          </a:p>
          <a:p>
            <a:r>
              <a:rPr lang="en-US" dirty="0"/>
              <a:t>  context 'when no attributes </a:t>
            </a:r>
            <a:r>
              <a:rPr lang="en-US" dirty="0" smtClean="0"/>
              <a:t>are ...</a:t>
            </a:r>
          </a:p>
          <a:p>
            <a:r>
              <a:rPr lang="en-US" dirty="0"/>
              <a:t> </a:t>
            </a:r>
            <a:r>
              <a:rPr lang="en-US" dirty="0" smtClean="0"/>
              <a:t>   let(:</a:t>
            </a:r>
            <a:r>
              <a:rPr lang="en-US" dirty="0" err="1" smtClean="0"/>
              <a:t>chef_run</a:t>
            </a:r>
            <a:r>
              <a:rPr lang="en-US" dirty="0" smtClean="0"/>
              <a:t>) do</a:t>
            </a:r>
          </a:p>
          <a:p>
            <a:r>
              <a:rPr lang="en-US" dirty="0" smtClean="0"/>
              <a:t>      </a:t>
            </a:r>
            <a:r>
              <a:rPr lang="en-US" dirty="0"/>
              <a:t>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smtClean="0"/>
              <a:t>)</a:t>
            </a:r>
          </a:p>
          <a:p>
            <a:r>
              <a:rPr lang="en-US" dirty="0"/>
              <a:t> </a:t>
            </a:r>
            <a:r>
              <a:rPr lang="en-US" dirty="0" smtClean="0"/>
              <a:t>     runner</a:t>
            </a:r>
            <a:endParaRPr lang="en-US" dirty="0"/>
          </a:p>
          <a:p>
            <a:r>
              <a:rPr lang="en-US" dirty="0"/>
              <a:t>    end</a:t>
            </a:r>
          </a:p>
          <a:p>
            <a:r>
              <a:rPr lang="en-US" dirty="0"/>
              <a:t> </a:t>
            </a:r>
            <a:r>
              <a:rPr lang="en-US" dirty="0" smtClean="0"/>
              <a:t>   </a:t>
            </a:r>
          </a:p>
          <a:p>
            <a:r>
              <a:rPr lang="en-US" dirty="0"/>
              <a:t> </a:t>
            </a:r>
            <a:r>
              <a:rPr lang="en-US" dirty="0" smtClean="0"/>
              <a:t>   it </a:t>
            </a:r>
            <a:r>
              <a:rPr lang="en-US" dirty="0"/>
              <a:t>'installs necessary packages' do</a:t>
            </a:r>
          </a:p>
          <a:p>
            <a:r>
              <a:rPr lang="en-US" dirty="0"/>
              <a:t>      expect(</a:t>
            </a:r>
            <a:r>
              <a:rPr lang="en-US" dirty="0" err="1"/>
              <a:t>chef_run</a:t>
            </a:r>
            <a:r>
              <a:rPr lang="en-US" dirty="0"/>
              <a:t>).to </a:t>
            </a:r>
            <a:r>
              <a:rPr lang="en-US" dirty="0" err="1" smtClean="0"/>
              <a:t>install_p</a:t>
            </a:r>
            <a:r>
              <a:rPr lang="en-US" dirty="0" smtClean="0"/>
              <a:t>...</a:t>
            </a:r>
          </a:p>
          <a:p>
            <a:r>
              <a:rPr lang="en-US" dirty="0" smtClean="0"/>
              <a:t>      expect(</a:t>
            </a:r>
            <a:r>
              <a:rPr lang="en-US" dirty="0" err="1" smtClean="0"/>
              <a:t>chef_run</a:t>
            </a:r>
            <a:r>
              <a:rPr lang="en-US" dirty="0" smtClean="0"/>
              <a:t>).to </a:t>
            </a:r>
            <a:r>
              <a:rPr lang="en-US" dirty="0" err="1" smtClean="0"/>
              <a:t>install_p</a:t>
            </a:r>
            <a:r>
              <a:rPr lang="en-US" dirty="0" smtClean="0"/>
              <a:t>...</a:t>
            </a:r>
          </a:p>
          <a:p>
            <a:r>
              <a:rPr lang="en-US" dirty="0" smtClean="0"/>
              <a:t>    end</a:t>
            </a:r>
          </a:p>
          <a:p>
            <a:endParaRPr lang="en-US" dirty="0"/>
          </a:p>
          <a:p>
            <a:r>
              <a:rPr lang="en-US" dirty="0"/>
              <a:t> </a:t>
            </a:r>
            <a:r>
              <a:rPr lang="en-US" dirty="0" smtClean="0"/>
              <a:t>   it </a:t>
            </a:r>
            <a:r>
              <a:rPr lang="en-US" dirty="0"/>
              <a:t>"does not install the </a:t>
            </a:r>
            <a:r>
              <a:rPr lang="en-US" dirty="0" err="1"/>
              <a:t>gcc</a:t>
            </a:r>
            <a:r>
              <a:rPr lang="en-US" dirty="0"/>
              <a:t>-</a:t>
            </a:r>
            <a:r>
              <a:rPr lang="en-US" dirty="0" smtClean="0"/>
              <a:t>c+...</a:t>
            </a:r>
          </a:p>
          <a:p>
            <a:r>
              <a:rPr lang="en-US" dirty="0"/>
              <a:t> </a:t>
            </a:r>
            <a:r>
              <a:rPr lang="en-US" dirty="0" smtClean="0"/>
              <a:t>     expect</a:t>
            </a:r>
            <a:r>
              <a:rPr lang="en-US" dirty="0"/>
              <a:t>(</a:t>
            </a:r>
            <a:r>
              <a:rPr lang="en-US" dirty="0" err="1"/>
              <a:t>chef_run</a:t>
            </a:r>
            <a:r>
              <a:rPr lang="en-US" dirty="0"/>
              <a:t>).</a:t>
            </a:r>
            <a:r>
              <a:rPr lang="en-US" dirty="0" err="1"/>
              <a:t>not_to</a:t>
            </a:r>
            <a:r>
              <a:rPr lang="en-US" dirty="0"/>
              <a:t> </a:t>
            </a:r>
            <a:r>
              <a:rPr lang="en-US" dirty="0" err="1" smtClean="0"/>
              <a:t>insta</a:t>
            </a:r>
            <a:r>
              <a:rPr lang="en-US" dirty="0" smtClean="0"/>
              <a:t>...</a:t>
            </a:r>
            <a:endParaRPr lang="en-US" dirty="0"/>
          </a:p>
          <a:p>
            <a:r>
              <a:rPr lang="en-US" dirty="0"/>
              <a:t>    end</a:t>
            </a:r>
          </a:p>
        </p:txBody>
      </p:sp>
      <p:sp>
        <p:nvSpPr>
          <p:cNvPr id="12" name="Content Placeholder 11"/>
          <p:cNvSpPr>
            <a:spLocks noGrp="1"/>
          </p:cNvSpPr>
          <p:nvPr>
            <p:ph sz="quarter" idx="12"/>
          </p:nvPr>
        </p:nvSpPr>
        <p:spPr/>
        <p:txBody>
          <a:bodyPr/>
          <a:lstStyle/>
          <a:p>
            <a:pPr marL="514350" indent="-514350">
              <a:buAutoNum type="arabicPeriod"/>
            </a:pPr>
            <a:r>
              <a:rPr lang="en-US" dirty="0" err="1" smtClean="0"/>
              <a:t>chef_run</a:t>
            </a:r>
            <a:r>
              <a:rPr lang="en-US" dirty="0" smtClean="0"/>
              <a:t> sends a message</a:t>
            </a:r>
          </a:p>
          <a:p>
            <a:pPr marL="514350" indent="-514350">
              <a:buAutoNum type="arabicPeriod"/>
            </a:pPr>
            <a:r>
              <a:rPr lang="en-US" dirty="0" err="1" smtClean="0"/>
              <a:t>RSpec</a:t>
            </a:r>
            <a:r>
              <a:rPr lang="en-US" dirty="0"/>
              <a:t> </a:t>
            </a:r>
            <a:r>
              <a:rPr lang="en-US" dirty="0" smtClean="0"/>
              <a:t>invokes the contents of the block</a:t>
            </a:r>
          </a:p>
          <a:p>
            <a:pPr marL="514350" indent="-514350">
              <a:buAutoNum type="arabicPeriod"/>
            </a:pPr>
            <a:r>
              <a:rPr lang="en-US" dirty="0" err="1" smtClean="0"/>
              <a:t>RSpec</a:t>
            </a:r>
            <a:r>
              <a:rPr lang="en-US" dirty="0" smtClean="0"/>
              <a:t> stores the contents of the execution</a:t>
            </a:r>
          </a:p>
          <a:p>
            <a:pPr marL="514350" indent="-514350">
              <a:buAutoNum type="arabicPeriod"/>
            </a:pPr>
            <a:r>
              <a:rPr lang="en-US" dirty="0" err="1" smtClean="0"/>
              <a:t>chef_run</a:t>
            </a:r>
            <a:r>
              <a:rPr lang="en-US" dirty="0" smtClean="0"/>
              <a:t> sends a message</a:t>
            </a:r>
          </a:p>
          <a:p>
            <a:pPr marL="514350" indent="-514350">
              <a:buAutoNum type="arabicPeriod"/>
            </a:pPr>
            <a:r>
              <a:rPr lang="en-US" dirty="0" err="1" smtClean="0"/>
              <a:t>RSpec</a:t>
            </a:r>
            <a:r>
              <a:rPr lang="en-US" dirty="0" smtClean="0"/>
              <a:t> retrieves the stored execution</a:t>
            </a:r>
            <a:endParaRPr lang="en-US" dirty="0"/>
          </a:p>
        </p:txBody>
      </p:sp>
      <p:cxnSp>
        <p:nvCxnSpPr>
          <p:cNvPr id="18" name="Straight Connector 17"/>
          <p:cNvCxnSpPr/>
          <p:nvPr/>
        </p:nvCxnSpPr>
        <p:spPr>
          <a:xfrm>
            <a:off x="843395" y="3096768"/>
            <a:ext cx="292097"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4" name="Left Bracket 13"/>
          <p:cNvSpPr/>
          <p:nvPr/>
        </p:nvSpPr>
        <p:spPr>
          <a:xfrm>
            <a:off x="1111389" y="2304288"/>
            <a:ext cx="277707" cy="1584960"/>
          </a:xfrm>
          <a:prstGeom prst="leftBracket">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Oval 5"/>
          <p:cNvSpPr/>
          <p:nvPr/>
        </p:nvSpPr>
        <p:spPr bwMode="auto">
          <a:xfrm>
            <a:off x="8109712" y="1988775"/>
            <a:ext cx="513419" cy="513419"/>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a:gradFill>
                  <a:gsLst>
                    <a:gs pos="0">
                      <a:srgbClr val="FFFFFF"/>
                    </a:gs>
                    <a:gs pos="100000">
                      <a:srgbClr val="FFFFFF"/>
                    </a:gs>
                  </a:gsLst>
                  <a:lin ang="5400000" scaled="0"/>
                </a:gradFill>
              </a:rPr>
              <a:t>2</a:t>
            </a:r>
            <a:endParaRPr lang="en-US" sz="2400" b="1" dirty="0" smtClean="0">
              <a:gradFill>
                <a:gsLst>
                  <a:gs pos="0">
                    <a:srgbClr val="FFFFFF"/>
                  </a:gs>
                  <a:gs pos="100000">
                    <a:srgbClr val="FFFFFF"/>
                  </a:gs>
                </a:gsLst>
                <a:lin ang="5400000" scaled="0"/>
              </a:gradFill>
            </a:endParaRPr>
          </a:p>
        </p:txBody>
      </p:sp>
      <p:sp>
        <p:nvSpPr>
          <p:cNvPr id="7" name="Oval 6"/>
          <p:cNvSpPr/>
          <p:nvPr/>
        </p:nvSpPr>
        <p:spPr bwMode="auto">
          <a:xfrm>
            <a:off x="8108878" y="3021504"/>
            <a:ext cx="513419" cy="513419"/>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3</a:t>
            </a:r>
            <a:endParaRPr lang="en-US" sz="2400" b="1" dirty="0" smtClean="0">
              <a:gradFill>
                <a:gsLst>
                  <a:gs pos="0">
                    <a:srgbClr val="FFFFFF"/>
                  </a:gs>
                  <a:gs pos="100000">
                    <a:srgbClr val="FFFFFF"/>
                  </a:gs>
                </a:gsLst>
                <a:lin ang="5400000" scaled="0"/>
              </a:gradFill>
            </a:endParaRPr>
          </a:p>
        </p:txBody>
      </p:sp>
      <p:sp>
        <p:nvSpPr>
          <p:cNvPr id="8" name="Oval 7"/>
          <p:cNvSpPr/>
          <p:nvPr/>
        </p:nvSpPr>
        <p:spPr bwMode="auto">
          <a:xfrm>
            <a:off x="8108878" y="4103001"/>
            <a:ext cx="513419" cy="513419"/>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a:gradFill>
                  <a:gsLst>
                    <a:gs pos="0">
                      <a:srgbClr val="FFFFFF"/>
                    </a:gs>
                    <a:gs pos="100000">
                      <a:srgbClr val="FFFFFF"/>
                    </a:gs>
                  </a:gsLst>
                  <a:lin ang="5400000" scaled="0"/>
                </a:gradFill>
              </a:rPr>
              <a:t>4</a:t>
            </a:r>
            <a:endParaRPr lang="en-US" sz="2400" b="1" dirty="0" smtClean="0">
              <a:gradFill>
                <a:gsLst>
                  <a:gs pos="0">
                    <a:srgbClr val="FFFFFF"/>
                  </a:gs>
                  <a:gs pos="100000">
                    <a:srgbClr val="FFFFFF"/>
                  </a:gs>
                </a:gsLst>
                <a:lin ang="5400000" scaled="0"/>
              </a:gradFill>
            </a:endParaRPr>
          </a:p>
        </p:txBody>
      </p:sp>
      <p:cxnSp>
        <p:nvCxnSpPr>
          <p:cNvPr id="20" name="Straight Connector 19"/>
          <p:cNvCxnSpPr/>
          <p:nvPr/>
        </p:nvCxnSpPr>
        <p:spPr>
          <a:xfrm>
            <a:off x="3745457" y="4724921"/>
            <a:ext cx="0" cy="172895"/>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sp>
        <p:nvSpPr>
          <p:cNvPr id="9" name="Oval 8"/>
          <p:cNvSpPr/>
          <p:nvPr/>
        </p:nvSpPr>
        <p:spPr bwMode="auto">
          <a:xfrm>
            <a:off x="8101584" y="4683192"/>
            <a:ext cx="513419" cy="513419"/>
          </a:xfrm>
          <a:prstGeom prst="ellipse">
            <a:avLst/>
          </a:prstGeom>
          <a:solidFill>
            <a:srgbClr val="7030A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5</a:t>
            </a:r>
            <a:endParaRPr lang="en-US" sz="2400" b="1" dirty="0" smtClean="0">
              <a:gradFill>
                <a:gsLst>
                  <a:gs pos="0">
                    <a:srgbClr val="FFFFFF"/>
                  </a:gs>
                  <a:gs pos="100000">
                    <a:srgbClr val="FFFFFF"/>
                  </a:gs>
                </a:gsLst>
                <a:lin ang="5400000" scaled="0"/>
              </a:gradFill>
            </a:endParaRPr>
          </a:p>
        </p:txBody>
      </p:sp>
      <p:sp>
        <p:nvSpPr>
          <p:cNvPr id="10" name="Oval 9"/>
          <p:cNvSpPr/>
          <p:nvPr/>
        </p:nvSpPr>
        <p:spPr bwMode="auto">
          <a:xfrm>
            <a:off x="3486559" y="4236990"/>
            <a:ext cx="513419" cy="513419"/>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1</a:t>
            </a:r>
            <a:endParaRPr lang="en-US" sz="2400" b="1" dirty="0" smtClean="0">
              <a:gradFill>
                <a:gsLst>
                  <a:gs pos="0">
                    <a:srgbClr val="FFFFFF"/>
                  </a:gs>
                  <a:gs pos="100000">
                    <a:srgbClr val="FFFFFF"/>
                  </a:gs>
                </a:gsLst>
                <a:lin ang="5400000" scaled="0"/>
              </a:gradFill>
            </a:endParaRPr>
          </a:p>
        </p:txBody>
      </p:sp>
      <p:cxnSp>
        <p:nvCxnSpPr>
          <p:cNvPr id="21" name="Straight Connector 20"/>
          <p:cNvCxnSpPr/>
          <p:nvPr/>
        </p:nvCxnSpPr>
        <p:spPr>
          <a:xfrm>
            <a:off x="3740618" y="5591897"/>
            <a:ext cx="0" cy="172895"/>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
        <p:nvSpPr>
          <p:cNvPr id="11" name="Oval 10"/>
          <p:cNvSpPr/>
          <p:nvPr/>
        </p:nvSpPr>
        <p:spPr bwMode="auto">
          <a:xfrm>
            <a:off x="381849" y="2840058"/>
            <a:ext cx="513419" cy="513419"/>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a:gradFill>
                  <a:gsLst>
                    <a:gs pos="0">
                      <a:srgbClr val="FFFFFF"/>
                    </a:gs>
                    <a:gs pos="100000">
                      <a:srgbClr val="FFFFFF"/>
                    </a:gs>
                  </a:gsLst>
                  <a:lin ang="5400000" scaled="0"/>
                </a:gradFill>
              </a:rPr>
              <a:t>2</a:t>
            </a:r>
            <a:endParaRPr lang="en-US" sz="2400" b="1" dirty="0" smtClean="0">
              <a:gradFill>
                <a:gsLst>
                  <a:gs pos="0">
                    <a:srgbClr val="FFFFFF"/>
                  </a:gs>
                  <a:gs pos="100000">
                    <a:srgbClr val="FFFFFF"/>
                  </a:gs>
                </a:gsLst>
                <a:lin ang="5400000" scaled="0"/>
              </a:gradFill>
            </a:endParaRPr>
          </a:p>
        </p:txBody>
      </p:sp>
      <p:sp>
        <p:nvSpPr>
          <p:cNvPr id="13" name="Oval 12"/>
          <p:cNvSpPr/>
          <p:nvPr/>
        </p:nvSpPr>
        <p:spPr bwMode="auto">
          <a:xfrm>
            <a:off x="3486558" y="5764792"/>
            <a:ext cx="513419" cy="513419"/>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a:gradFill>
                  <a:gsLst>
                    <a:gs pos="0">
                      <a:srgbClr val="FFFFFF"/>
                    </a:gs>
                    <a:gs pos="100000">
                      <a:srgbClr val="FFFFFF"/>
                    </a:gs>
                  </a:gsLst>
                  <a:lin ang="5400000" scaled="0"/>
                </a:gradFill>
              </a:rPr>
              <a:t>4</a:t>
            </a:r>
            <a:endParaRPr lang="en-US" sz="2400" b="1" dirty="0" smtClean="0">
              <a:gradFill>
                <a:gsLst>
                  <a:gs pos="0">
                    <a:srgbClr val="FFFFFF"/>
                  </a:gs>
                  <a:gs pos="100000">
                    <a:srgbClr val="FFFFFF"/>
                  </a:gs>
                </a:gsLst>
                <a:lin ang="5400000" scaled="0"/>
              </a:gradFill>
            </a:endParaRPr>
          </a:p>
        </p:txBody>
      </p:sp>
      <p:sp>
        <p:nvSpPr>
          <p:cNvPr id="5" name="Oval 4"/>
          <p:cNvSpPr/>
          <p:nvPr/>
        </p:nvSpPr>
        <p:spPr bwMode="auto">
          <a:xfrm>
            <a:off x="8108878" y="1379852"/>
            <a:ext cx="513419" cy="513419"/>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1</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4245325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w="63500">
          <a:solidFill>
            <a:schemeClr val="accent1"/>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23571</TotalTime>
  <Words>2151</Words>
  <Application>Microsoft Macintosh PowerPoint</Application>
  <PresentationFormat>Custom</PresentationFormat>
  <Paragraphs>308</Paragraphs>
  <Slides>22</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Apple Chancery</vt:lpstr>
      <vt:lpstr>Calibri</vt:lpstr>
      <vt:lpstr>Courier New</vt:lpstr>
      <vt:lpstr>ＭＳ Ｐゴシック</vt:lpstr>
      <vt:lpstr>Wingdings</vt:lpstr>
      <vt:lpstr>Arial</vt:lpstr>
      <vt:lpstr>Template</vt:lpstr>
      <vt:lpstr>Interaction</vt:lpstr>
      <vt:lpstr>let</vt:lpstr>
      <vt:lpstr>Objective</vt:lpstr>
      <vt:lpstr>let</vt:lpstr>
      <vt:lpstr>let</vt:lpstr>
      <vt:lpstr>Making a Case for Using the let Helper</vt:lpstr>
      <vt:lpstr>Making a Case for Using the let Helper</vt:lpstr>
      <vt:lpstr>let</vt:lpstr>
      <vt:lpstr>Diagramming the let Helper Method</vt:lpstr>
      <vt:lpstr>Invoking the Helper Method</vt:lpstr>
      <vt:lpstr>Cached Within each Example </vt:lpstr>
      <vt:lpstr>A chef_run with Node Attributes</vt:lpstr>
      <vt:lpstr>let</vt:lpstr>
      <vt:lpstr>Live Demonstration</vt:lpstr>
      <vt:lpstr>let</vt:lpstr>
      <vt:lpstr>Using let for clarity</vt:lpstr>
      <vt:lpstr>A chef_run with Node Attributes</vt:lpstr>
      <vt:lpstr>Using let to Create Clearer Examples</vt:lpstr>
      <vt:lpstr>Overriding a Helper in a Child Example Group</vt:lpstr>
      <vt:lpstr>let</vt:lpstr>
      <vt:lpstr>Exercise</vt:lpstr>
      <vt:lpstr>let</vt:lpstr>
      <vt:lpstr>PowerPoint Presentation</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Test Driven Cookbook Development</dc:title>
  <dc:subject/>
  <dc:creator>Franklin Webber</dc:creator>
  <cp:keywords/>
  <dc:description/>
  <cp:lastModifiedBy>Franklin Webber</cp:lastModifiedBy>
  <cp:revision>2749</cp:revision>
  <cp:lastPrinted>2017-02-23T17:49:29Z</cp:lastPrinted>
  <dcterms:created xsi:type="dcterms:W3CDTF">2012-09-13T17:36:07Z</dcterms:created>
  <dcterms:modified xsi:type="dcterms:W3CDTF">2017-02-23T22:55:31Z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