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5"/>
  </p:notesMasterIdLst>
  <p:handoutMasterIdLst>
    <p:handoutMasterId r:id="rId26"/>
  </p:handoutMasterIdLst>
  <p:sldIdLst>
    <p:sldId id="561" r:id="rId7"/>
    <p:sldId id="583" r:id="rId8"/>
    <p:sldId id="590" r:id="rId9"/>
    <p:sldId id="601" r:id="rId10"/>
    <p:sldId id="608" r:id="rId11"/>
    <p:sldId id="610" r:id="rId12"/>
    <p:sldId id="609" r:id="rId13"/>
    <p:sldId id="602" r:id="rId14"/>
    <p:sldId id="600" r:id="rId15"/>
    <p:sldId id="605" r:id="rId16"/>
    <p:sldId id="597" r:id="rId17"/>
    <p:sldId id="606" r:id="rId18"/>
    <p:sldId id="607" r:id="rId19"/>
    <p:sldId id="604" r:id="rId20"/>
    <p:sldId id="598" r:id="rId21"/>
    <p:sldId id="594" r:id="rId22"/>
    <p:sldId id="599" r:id="rId23"/>
    <p:sldId id="376" r:id="rId2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024" userDrawn="1">
          <p15:clr>
            <a:srgbClr val="A4A3A4"/>
          </p15:clr>
        </p15:guide>
        <p15:guide id="3" pos="512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408000"/>
    <a:srgbClr val="000000"/>
    <a:srgbClr val="F0F0F0"/>
    <a:srgbClr val="7D868C"/>
    <a:srgbClr val="8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529" autoAdjust="0"/>
    <p:restoredTop sz="92620" autoAdjust="0"/>
  </p:normalViewPr>
  <p:slideViewPr>
    <p:cSldViewPr snapToGrid="0">
      <p:cViewPr>
        <p:scale>
          <a:sx n="81" d="100"/>
          <a:sy n="81" d="100"/>
        </p:scale>
        <p:origin x="-1016" y="1792"/>
      </p:cViewPr>
      <p:guideLst>
        <p:guide orient="horz" pos="894"/>
        <p:guide pos="5024"/>
        <p:guide pos="5129"/>
      </p:guideLst>
    </p:cSldViewPr>
  </p:slideViewPr>
  <p:outlineViewPr>
    <p:cViewPr>
      <p:scale>
        <a:sx n="33" d="100"/>
        <a:sy n="33" d="100"/>
      </p:scale>
      <p:origin x="0" y="3568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133" d="100"/>
          <a:sy n="133" d="100"/>
        </p:scale>
        <p:origin x="896" y="21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402771" y="4343400"/>
            <a:ext cx="6074229"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70114" y="4343400"/>
            <a:ext cx="6096000" cy="4114800"/>
          </a:xfrm>
        </p:spPr>
        <p:txBody>
          <a:bodyPr/>
          <a:lstStyle/>
          <a:p>
            <a:r>
              <a:rPr lang="en-US" dirty="0" smtClean="0"/>
              <a:t>The second technique we </a:t>
            </a:r>
            <a:r>
              <a:rPr lang="en-US" smtClean="0"/>
              <a:t>are </a:t>
            </a:r>
            <a:r>
              <a:rPr lang="en-US" smtClean="0"/>
              <a:t>going </a:t>
            </a:r>
            <a:r>
              <a:rPr lang="en-US" dirty="0" smtClean="0"/>
              <a:t>to explore is </a:t>
            </a:r>
            <a:r>
              <a:rPr lang="en-US" dirty="0" err="1" smtClean="0"/>
              <a:t>shared_examples</a:t>
            </a:r>
            <a:r>
              <a:rPr lang="en-US" dirty="0" smtClean="0"/>
              <a:t>.</a:t>
            </a:r>
            <a:endParaRPr lang="en-US" dirty="0"/>
          </a:p>
        </p:txBody>
      </p:sp>
      <p:sp>
        <p:nvSpPr>
          <p:cNvPr id="5" name="Header Placeholder 4"/>
          <p:cNvSpPr>
            <a:spLocks noGrp="1"/>
          </p:cNvSpPr>
          <p:nvPr>
            <p:ph type="hdr" sz="quarter" idx="11"/>
          </p:nvPr>
        </p:nvSpPr>
        <p:spPr>
          <a:xfrm>
            <a:off x="0" y="108860"/>
            <a:ext cx="2971800" cy="457200"/>
          </a:xfrm>
        </p:spPr>
        <p:txBody>
          <a:bodyPr/>
          <a:lstStyle/>
          <a:p>
            <a:pPr>
              <a:defRPr/>
            </a:pPr>
            <a:r>
              <a:rPr lang="en-US" dirty="0" smtClean="0"/>
              <a:t>Elegant Tests</a:t>
            </a:r>
            <a:endParaRPr lang="en-US" dirty="0"/>
          </a:p>
        </p:txBody>
      </p:sp>
      <p:sp>
        <p:nvSpPr>
          <p:cNvPr id="7" name="Date Placeholder 6"/>
          <p:cNvSpPr>
            <a:spLocks noGrp="1"/>
          </p:cNvSpPr>
          <p:nvPr>
            <p:ph type="dt" idx="13"/>
          </p:nvPr>
        </p:nvSpPr>
        <p:spPr>
          <a:xfrm>
            <a:off x="3884613" y="108860"/>
            <a:ext cx="2971800" cy="457200"/>
          </a:xfrm>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demonstration I will show you how to extract the package names into a let helper, create similar looking </a:t>
            </a:r>
            <a:r>
              <a:rPr lang="en-US" dirty="0" smtClean="0"/>
              <a:t>examples</a:t>
            </a:r>
            <a:r>
              <a:rPr lang="en-US" dirty="0" smtClean="0"/>
              <a:t>, and then extract those examples into a </a:t>
            </a:r>
            <a:r>
              <a:rPr lang="en-US" dirty="0" err="1" smtClean="0"/>
              <a:t>shared_examples</a:t>
            </a:r>
            <a:r>
              <a:rPr lang="en-US" dirty="0" smtClean="0"/>
              <a:t> block.</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76310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shared_examples</a:t>
            </a:r>
            <a:r>
              <a:rPr lang="en-US" dirty="0" smtClean="0"/>
              <a:t> allow us to describe examples independent of an example group and then include those examples within the example groups when needed.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503581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refactored the code to look like the following across at least two example groups to create identical examples.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680712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then take that example and move it to its own special context which is defined with a special block named </a:t>
            </a:r>
            <a:r>
              <a:rPr lang="en-US" dirty="0" err="1" smtClean="0"/>
              <a:t>shared_examples</a:t>
            </a:r>
            <a:r>
              <a:rPr lang="en-US" dirty="0" smtClean="0"/>
              <a:t>.</a:t>
            </a:r>
          </a:p>
          <a:p>
            <a:r>
              <a:rPr lang="en-US" dirty="0" smtClean="0"/>
              <a:t>The </a:t>
            </a:r>
            <a:r>
              <a:rPr lang="en-US" dirty="0" err="1" smtClean="0"/>
              <a:t>shared_examples</a:t>
            </a:r>
            <a:r>
              <a:rPr lang="en-US" dirty="0" smtClean="0"/>
              <a:t> method takes an argument which is the name that describes all the examples that reside within it.</a:t>
            </a:r>
            <a:r>
              <a:rPr lang="en-US" dirty="0"/>
              <a:t> </a:t>
            </a:r>
            <a:r>
              <a:rPr lang="en-US" dirty="0" smtClean="0"/>
              <a:t>Defining the example is the same as you would define examples in an example group.</a:t>
            </a:r>
          </a:p>
          <a:p>
            <a:r>
              <a:rPr lang="en-US" dirty="0" smtClean="0"/>
              <a:t>The examples defined within </a:t>
            </a:r>
            <a:r>
              <a:rPr lang="en-US" dirty="0" err="1" smtClean="0"/>
              <a:t>shared_examples</a:t>
            </a:r>
            <a:r>
              <a:rPr lang="en-US" dirty="0" smtClean="0"/>
              <a:t> is not evaluated until it is invoked within an example group through the method '</a:t>
            </a:r>
            <a:r>
              <a:rPr lang="en-US" dirty="0" err="1" smtClean="0"/>
              <a:t>it_behaves_like</a:t>
            </a:r>
            <a:r>
              <a:rPr lang="en-US" dirty="0" smtClean="0"/>
              <a:t>'. This method accepts a single parameter and that is the named of the </a:t>
            </a:r>
            <a:r>
              <a:rPr lang="en-US" dirty="0" err="1" smtClean="0"/>
              <a:t>shared_examples</a:t>
            </a:r>
            <a:r>
              <a:rPr lang="en-US" dirty="0" smtClean="0"/>
              <a:t> group we defined above.</a:t>
            </a:r>
          </a:p>
          <a:p>
            <a:r>
              <a:rPr lang="en-US" b="1" dirty="0" smtClean="0"/>
              <a:t>Note:</a:t>
            </a:r>
            <a:r>
              <a:rPr lang="en-US" dirty="0" smtClean="0"/>
              <a:t> The </a:t>
            </a:r>
            <a:r>
              <a:rPr lang="en-US" dirty="0" err="1" smtClean="0"/>
              <a:t>shared_examples</a:t>
            </a:r>
            <a:r>
              <a:rPr lang="en-US" dirty="0" smtClean="0"/>
              <a:t> helper must be defined before its use in the first example group. So often you can move it to the top of the specification file or within the parent context.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134269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12603" y="4343400"/>
            <a:ext cx="6074229" cy="4114800"/>
          </a:xfrm>
        </p:spPr>
        <p:txBody>
          <a:bodyPr/>
          <a:lstStyle/>
          <a:p>
            <a:r>
              <a:rPr lang="en-US" dirty="0"/>
              <a:t>Now it is your turn. Refactor the code with this technique. Execute the tests. Find success.</a:t>
            </a:r>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2494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645129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this module is to use </a:t>
            </a:r>
            <a:r>
              <a:rPr lang="en-US" dirty="0" err="1" smtClean="0"/>
              <a:t>shared_examples</a:t>
            </a:r>
            <a:r>
              <a:rPr lang="en-US" dirty="0" smtClean="0"/>
              <a:t> to help us express our similar examples once in one location and reference those examples.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explore the concepts around this technique, I will demonstrate the use of this technique, we will review what was demonstrated, and then I will ask you to participate in a related exercise</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write our examples we may find ourselves again repeating ourselves or at least it may feel that way. There are ways in RSpec that allows us to extract the examples that we see that are common and re-use them between each of our different example groups</a:t>
            </a:r>
            <a:r>
              <a:rPr lang="en-US" dirty="0" smtClean="0"/>
              <a:t>.</a:t>
            </a:r>
          </a:p>
          <a:p>
            <a:r>
              <a:rPr lang="en-US" dirty="0" smtClean="0"/>
              <a:t>This can be done through </a:t>
            </a:r>
            <a:r>
              <a:rPr lang="en-US" dirty="0" err="1" smtClean="0"/>
              <a:t>RSpec's</a:t>
            </a:r>
            <a:r>
              <a:rPr lang="en-US" dirty="0" smtClean="0"/>
              <a:t> </a:t>
            </a:r>
            <a:r>
              <a:rPr lang="en-US" dirty="0" err="1" smtClean="0"/>
              <a:t>shared_examples</a:t>
            </a:r>
            <a:r>
              <a:rPr lang="en-US" dirty="0" smtClean="0"/>
              <a: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06835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this example we have repeated ourselves a number of times ensuring that the packages are all installed on the unspecified platform.</a:t>
            </a:r>
          </a:p>
          <a:p>
            <a:endParaRPr lang="en-US" dirty="0" smtClean="0"/>
          </a:p>
          <a:p>
            <a:r>
              <a:rPr lang="en-US" b="1" dirty="0" smtClean="0"/>
              <a:t>Note:</a:t>
            </a:r>
            <a:r>
              <a:rPr lang="en-US" dirty="0" smtClean="0"/>
              <a:t> Defining multiple expectations this way can cause problems when executed. Imagine that the recipe as written did not install the first package or the last package. When executing the tests RSpec would report that the first expectation failed but never run any of the remaining expectations. Hiding a failing expectation.</a:t>
            </a:r>
          </a:p>
          <a:p>
            <a:r>
              <a:rPr lang="en-US" dirty="0" smtClean="0"/>
              <a:t>Some people that write tests argue that it is best to write one expectation per example. That way you would never hide any failing expectations.</a:t>
            </a:r>
          </a:p>
          <a:p>
            <a:r>
              <a:rPr lang="en-US" dirty="0" smtClean="0"/>
              <a:t>However, creating an example per expectation increases the length of the test execution which may prevent you from executing the examples in the first place. It also makes it a little more work to maintain and adding more code creates more cognitive load on future maintainers.</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7523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start by making this example more elegant by defining an array that contains all the package names. Then iterating through each name in a loop and making an assertion about each package being installed.</a:t>
            </a:r>
          </a:p>
          <a:p>
            <a:endParaRPr lang="en-US" dirty="0"/>
          </a:p>
          <a:p>
            <a:r>
              <a:rPr lang="en-US" b="1" dirty="0" smtClean="0"/>
              <a:t>Note</a:t>
            </a:r>
            <a:r>
              <a:rPr lang="en-US" dirty="0" smtClean="0"/>
              <a:t>: Traditionally arrays are defined with unadorned square brackets. Each element within the array is separated by commas. Strings, which these package names are, would need to have quotes around them. The above array could also be written as the following:</a:t>
            </a:r>
            <a:endParaRPr lang="en-US" b="1" dirty="0" smtClean="0"/>
          </a:p>
          <a:p>
            <a:r>
              <a:rPr lang="en-US" dirty="0" err="1" smtClean="0">
                <a:latin typeface="Courier New" charset="0"/>
                <a:ea typeface="Courier New" charset="0"/>
                <a:cs typeface="Courier New" charset="0"/>
              </a:rPr>
              <a:t>installed_packages</a:t>
            </a:r>
            <a:r>
              <a:rPr lang="en-US" dirty="0" smtClean="0">
                <a:latin typeface="Courier New" charset="0"/>
                <a:ea typeface="Courier New" charset="0"/>
                <a:cs typeface="Courier New" charset="0"/>
              </a:rPr>
              <a:t> = [ '</a:t>
            </a:r>
            <a:r>
              <a:rPr lang="en-US" dirty="0" err="1" smtClean="0">
                <a:latin typeface="Courier New" charset="0"/>
                <a:ea typeface="Courier New" charset="0"/>
                <a:cs typeface="Courier New" charset="0"/>
              </a:rPr>
              <a:t>libtool</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autoconf</a:t>
            </a:r>
            <a:r>
              <a:rPr lang="en-US" dirty="0" smtClean="0">
                <a:latin typeface="Courier New" charset="0"/>
                <a:ea typeface="Courier New" charset="0"/>
                <a:cs typeface="Courier New" charset="0"/>
              </a:rPr>
              <a:t>', 'unzip', '</a:t>
            </a:r>
            <a:r>
              <a:rPr lang="en-US" dirty="0" err="1" smtClean="0">
                <a:latin typeface="Courier New" charset="0"/>
                <a:ea typeface="Courier New" charset="0"/>
                <a:cs typeface="Courier New" charset="0"/>
              </a:rPr>
              <a:t>rsync</a:t>
            </a:r>
            <a:r>
              <a:rPr lang="en-US" dirty="0" smtClean="0">
                <a:latin typeface="Courier New" charset="0"/>
                <a:ea typeface="Courier New" charset="0"/>
                <a:cs typeface="Courier New" charset="0"/>
              </a:rPr>
              <a:t>', 'make', '</a:t>
            </a:r>
            <a:r>
              <a:rPr lang="en-US" dirty="0" err="1" smtClean="0">
                <a:latin typeface="Courier New" charset="0"/>
                <a:ea typeface="Courier New" charset="0"/>
                <a:cs typeface="Courier New" charset="0"/>
              </a:rPr>
              <a:t>gcc</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autogen</a:t>
            </a:r>
            <a:r>
              <a:rPr lang="en-US" dirty="0" smtClean="0">
                <a:latin typeface="Courier New" charset="0"/>
                <a:ea typeface="Courier New" charset="0"/>
                <a:cs typeface="Courier New" charset="0"/>
              </a:rPr>
              <a:t>' ]</a:t>
            </a:r>
          </a:p>
          <a:p>
            <a:r>
              <a:rPr lang="en-US" dirty="0" smtClean="0">
                <a:latin typeface="Arial" charset="0"/>
                <a:ea typeface="Arial" charset="0"/>
                <a:cs typeface="Arial" charset="0"/>
              </a:rPr>
              <a:t>The </a:t>
            </a:r>
            <a:r>
              <a:rPr lang="en-US" b="1" dirty="0" smtClean="0">
                <a:latin typeface="Courier New" charset="0"/>
                <a:ea typeface="Courier New" charset="0"/>
                <a:cs typeface="Courier New" charset="0"/>
              </a:rPr>
              <a:t>%w</a:t>
            </a:r>
            <a:r>
              <a:rPr lang="en-US" dirty="0" smtClean="0">
                <a:latin typeface="Arial" charset="0"/>
                <a:ea typeface="Arial" charset="0"/>
                <a:cs typeface="Arial" charset="0"/>
              </a:rPr>
              <a:t>, used above, states the contents of the Array are Strings and the whitespace between each element serves as the delimiter. This makes it far easier to maintain Arrays of Strings.</a:t>
            </a:r>
            <a:endParaRPr lang="en-US" dirty="0">
              <a:latin typeface="Arial" charset="0"/>
              <a:ea typeface="Arial" charset="0"/>
              <a:cs typeface="Arial" charset="0"/>
            </a:endParaRP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115045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array defined in the example can be extracted into a let example. Similar to how we extracted the node attributes used within the </a:t>
            </a:r>
            <a:r>
              <a:rPr lang="en-US" dirty="0" err="1" smtClean="0"/>
              <a:t>chef_run</a:t>
            </a:r>
            <a:r>
              <a:rPr lang="en-US" dirty="0" smtClean="0"/>
              <a:t> helper we defined.</a:t>
            </a:r>
          </a:p>
          <a:p>
            <a:r>
              <a:rPr lang="en-US" dirty="0" smtClean="0"/>
              <a:t>This should hopefully make it clearer what packages are being installed on the system and make it far easier to understand and update this list if there were changes or issues discovered later.</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484538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were to perform this same refactoring technique for each of the 'installs the necessary packages' examples you would find that at the end  of it all you would have a lot of similar looking examples. The element that would change in each example group is the Array of package names.</a:t>
            </a:r>
          </a:p>
          <a:p>
            <a:endParaRPr lang="en-US" dirty="0" smtClean="0"/>
          </a:p>
          <a:p>
            <a:r>
              <a:rPr lang="en-US" b="1" dirty="0" smtClean="0"/>
              <a:t>Note</a:t>
            </a:r>
            <a:r>
              <a:rPr lang="en-US" dirty="0" smtClean="0"/>
              <a:t>: This technique reminds me of the same techniques when working in the field of math. Before adding fractions together you often need to find the common denominator. To solve for a unknown value in Algebra you often found ways to restructure the equation so as to apply a technique. That is exactly what is happening here.</a:t>
            </a:r>
            <a:endParaRPr lang="en-US" b="1" dirty="0" smtClean="0"/>
          </a:p>
          <a:p>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205660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demonstrate how let can be used to help create more </a:t>
            </a:r>
            <a:r>
              <a:rPr lang="en-US" dirty="0" smtClean="0"/>
              <a:t>elegant example groups.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56254304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359577976"/>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ENCOUNTER</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172508615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 id="2147483868" r:id="rId14"/>
    <p:sldLayoutId id="2147483870"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hyperlink" Target="https://goo.gl/ChkP4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10341887" cy="1337551"/>
          </a:xfrm>
        </p:spPr>
        <p:txBody>
          <a:bodyPr/>
          <a:lstStyle/>
          <a:p>
            <a:r>
              <a:rPr lang="en-US" sz="7200" dirty="0" err="1" smtClean="0"/>
              <a:t>shared_examples</a:t>
            </a:r>
            <a:endParaRPr lang="en-US" sz="7200" dirty="0"/>
          </a:p>
        </p:txBody>
      </p:sp>
      <p:sp>
        <p:nvSpPr>
          <p:cNvPr id="3" name="Text Placeholder 2"/>
          <p:cNvSpPr>
            <a:spLocks noGrp="1"/>
          </p:cNvSpPr>
          <p:nvPr>
            <p:ph type="body" sz="quarter" idx="10"/>
          </p:nvPr>
        </p:nvSpPr>
        <p:spPr>
          <a:xfrm>
            <a:off x="3585882" y="4751291"/>
            <a:ext cx="7124981" cy="2975173"/>
          </a:xfrm>
        </p:spPr>
        <p:txBody>
          <a:bodyPr/>
          <a:lstStyle/>
          <a:p>
            <a:pPr marL="457200" indent="-457200">
              <a:buAutoNum type="arabicPeriod"/>
            </a:pPr>
            <a:r>
              <a:rPr lang="en-US" sz="2800" dirty="0">
                <a:solidFill>
                  <a:srgbClr val="878F94"/>
                </a:solidFill>
              </a:rPr>
              <a:t>one of a number of things, or a part of something, taken to show the character of the </a:t>
            </a:r>
            <a:r>
              <a:rPr lang="en-US" sz="2800" dirty="0" smtClean="0">
                <a:solidFill>
                  <a:srgbClr val="878F94"/>
                </a:solidFill>
              </a:rPr>
              <a:t>whole.</a:t>
            </a:r>
          </a:p>
          <a:p>
            <a:pPr marL="457200" indent="-457200">
              <a:buAutoNum type="arabicPeriod"/>
            </a:pPr>
            <a:r>
              <a:rPr lang="en-US" sz="2800" dirty="0">
                <a:solidFill>
                  <a:srgbClr val="878F94"/>
                </a:solidFill>
              </a:rPr>
              <a:t>d</a:t>
            </a:r>
            <a:r>
              <a:rPr lang="en-US" sz="2800" dirty="0" smtClean="0">
                <a:solidFill>
                  <a:srgbClr val="878F94"/>
                </a:solidFill>
              </a:rPr>
              <a:t>escribe similar behaviors in different contexts.</a:t>
            </a:r>
            <a:endParaRPr lang="en-US" sz="2800" dirty="0">
              <a:solidFill>
                <a:srgbClr val="878F94"/>
              </a:solidFill>
            </a:endParaRPr>
          </a:p>
          <a:p>
            <a:pPr marL="457200" indent="-457200">
              <a:buAutoNum type="arabicPeriod"/>
            </a:pPr>
            <a:endParaRPr lang="en-US" sz="2800" dirty="0" smtClean="0">
              <a:solidFill>
                <a:srgbClr val="878F94"/>
              </a:solidFill>
            </a:endParaRP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txBox="1">
            <a:spLocks/>
          </p:cNvSpPr>
          <p:nvPr/>
        </p:nvSpPr>
        <p:spPr bwMode="white">
          <a:xfrm>
            <a:off x="3453022" y="3548182"/>
            <a:ext cx="1447684"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noun</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Live Demonstration</a:t>
            </a:r>
            <a:endParaRPr lang="en-US" dirty="0"/>
          </a:p>
        </p:txBody>
      </p:sp>
      <p:sp>
        <p:nvSpPr>
          <p:cNvPr id="3" name="Subtitle 2"/>
          <p:cNvSpPr>
            <a:spLocks noGrp="1"/>
          </p:cNvSpPr>
          <p:nvPr>
            <p:ph type="subTitle" idx="1"/>
          </p:nvPr>
        </p:nvSpPr>
        <p:spPr/>
        <p:txBody>
          <a:bodyPr anchor="ctr"/>
          <a:lstStyle/>
          <a:p>
            <a:pPr algn="ctr"/>
            <a:r>
              <a:rPr lang="en-US" sz="4000" b="1" dirty="0" smtClean="0">
                <a:hlinkClick r:id="rId3"/>
              </a:rPr>
              <a:t>https</a:t>
            </a:r>
            <a:r>
              <a:rPr lang="en-US" sz="4000" b="1" dirty="0">
                <a:hlinkClick r:id="rId3"/>
              </a:rPr>
              <a:t>://</a:t>
            </a:r>
            <a:r>
              <a:rPr lang="en-US" sz="4000" b="1" dirty="0" smtClean="0">
                <a:hlinkClick r:id="rId3"/>
              </a:rPr>
              <a:t>goo.gl/ChkP47</a:t>
            </a:r>
            <a:endParaRPr lang="en-US" sz="4000" b="1" dirty="0" smtClean="0"/>
          </a:p>
        </p:txBody>
      </p:sp>
      <p:sp>
        <p:nvSpPr>
          <p:cNvPr id="4" name="TextBox 3"/>
          <p:cNvSpPr txBox="1"/>
          <p:nvPr/>
        </p:nvSpPr>
        <p:spPr bwMode="white">
          <a:xfrm>
            <a:off x="12234041" y="5849007"/>
            <a:ext cx="914400" cy="914400"/>
          </a:xfrm>
          <a:prstGeom prst="rect">
            <a:avLst/>
          </a:prstGeom>
        </p:spPr>
        <p:txBody>
          <a:bodyPr vert="horz" wrap="none" lIns="91440" tIns="91440" rIns="91440" bIns="91440" rtlCol="0">
            <a:normAutofit/>
          </a:bodyPr>
          <a:lstStyle/>
          <a:p>
            <a:endParaRPr lang="en-US" dirty="0" smtClean="0"/>
          </a:p>
        </p:txBody>
      </p:sp>
    </p:spTree>
    <p:extLst>
      <p:ext uri="{BB962C8B-B14F-4D97-AF65-F5344CB8AC3E}">
        <p14:creationId xmlns:p14="http://schemas.microsoft.com/office/powerpoint/2010/main" val="233160309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06432072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latin typeface="Courier New"/>
                <a:cs typeface="Courier New"/>
              </a:rPr>
              <a:t>shared_examples</a:t>
            </a:r>
            <a:endParaRPr lang="en-US" dirty="0">
              <a:latin typeface="Courier New"/>
              <a:cs typeface="Courier New"/>
            </a:endParaRPr>
          </a:p>
        </p:txBody>
      </p:sp>
      <p:sp>
        <p:nvSpPr>
          <p:cNvPr id="3" name="Subtitle 2"/>
          <p:cNvSpPr>
            <a:spLocks noGrp="1"/>
          </p:cNvSpPr>
          <p:nvPr>
            <p:ph type="subTitle" idx="1"/>
          </p:nvPr>
        </p:nvSpPr>
        <p:spPr/>
        <p:txBody>
          <a:bodyPr/>
          <a:lstStyle/>
          <a:p>
            <a:r>
              <a:rPr lang="en-US" dirty="0"/>
              <a:t>Shared examples let you describe </a:t>
            </a:r>
            <a:r>
              <a:rPr lang="en-US" dirty="0" smtClean="0"/>
              <a:t>behavior </a:t>
            </a:r>
            <a:r>
              <a:rPr lang="en-US" dirty="0"/>
              <a:t>of classes or modules. When declared</a:t>
            </a:r>
            <a:r>
              <a:rPr lang="en-US" dirty="0" smtClean="0"/>
              <a:t>, a </a:t>
            </a:r>
            <a:r>
              <a:rPr lang="en-US" dirty="0"/>
              <a:t>shared group's content is stored. It is only realized in the context </a:t>
            </a:r>
            <a:r>
              <a:rPr lang="en-US" dirty="0" smtClean="0"/>
              <a:t>of another </a:t>
            </a:r>
            <a:r>
              <a:rPr lang="en-US" dirty="0"/>
              <a:t>example group, which provides any context the shared </a:t>
            </a:r>
            <a:r>
              <a:rPr lang="en-US" dirty="0" smtClean="0"/>
              <a:t>group needs to run</a:t>
            </a:r>
            <a:r>
              <a:rPr lang="en-US" dirty="0"/>
              <a:t>.</a:t>
            </a:r>
          </a:p>
        </p:txBody>
      </p:sp>
      <p:sp>
        <p:nvSpPr>
          <p:cNvPr id="4" name="TextBox 3"/>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https://</a:t>
            </a:r>
            <a:r>
              <a:rPr lang="en-US" sz="3200" dirty="0" err="1"/>
              <a:t>goo.gl</a:t>
            </a:r>
            <a:r>
              <a:rPr lang="en-US" sz="3200" dirty="0"/>
              <a:t>/yi12tM</a:t>
            </a:r>
            <a:endParaRPr lang="en-US" sz="3200" dirty="0" smtClean="0"/>
          </a:p>
        </p:txBody>
      </p:sp>
    </p:spTree>
    <p:extLst>
      <p:ext uri="{BB962C8B-B14F-4D97-AF65-F5344CB8AC3E}">
        <p14:creationId xmlns:p14="http://schemas.microsoft.com/office/powerpoint/2010/main" val="342165750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Similar Expressed Expectations</a:t>
            </a:r>
            <a:endParaRPr lang="en-US"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a:t>
            </a:r>
            <a:r>
              <a:rPr lang="en-US" sz="2400" dirty="0"/>
              <a:t>'when no attributes are specified, on an </a:t>
            </a:r>
            <a:r>
              <a:rPr lang="en-US" sz="2400" dirty="0" err="1"/>
              <a:t>unspecif</a:t>
            </a:r>
            <a:r>
              <a:rPr lang="en-US" sz="2400" dirty="0"/>
              <a:t>...</a:t>
            </a:r>
            <a:r>
              <a:rPr lang="en-US" sz="2400" dirty="0" err="1"/>
              <a:t>orm</a:t>
            </a:r>
            <a:r>
              <a:rPr lang="en-US" sz="2400" dirty="0"/>
              <a:t>' </a:t>
            </a:r>
            <a:r>
              <a:rPr lang="en-US" sz="2400" dirty="0" smtClean="0"/>
              <a:t>do</a:t>
            </a:r>
            <a:endParaRPr lang="en-US" sz="2400" dirty="0"/>
          </a:p>
          <a:p>
            <a:pPr>
              <a:lnSpc>
                <a:spcPct val="90000"/>
              </a:lnSpc>
            </a:pPr>
            <a:r>
              <a:rPr lang="en-US" sz="2400" dirty="0" smtClean="0"/>
              <a:t>    let(:</a:t>
            </a:r>
            <a:r>
              <a:rPr lang="en-US" sz="2400" dirty="0" err="1" smtClean="0"/>
              <a:t>installed_packages</a:t>
            </a:r>
            <a:r>
              <a:rPr lang="en-US" sz="2400" dirty="0" smtClean="0"/>
              <a:t>) ...</a:t>
            </a:r>
          </a:p>
          <a:p>
            <a:pPr>
              <a:lnSpc>
                <a:spcPct val="90000"/>
              </a:lnSpc>
            </a:pPr>
            <a:r>
              <a:rPr lang="en-US" sz="2400" dirty="0"/>
              <a:t> </a:t>
            </a:r>
            <a:r>
              <a:rPr lang="en-US" sz="2400" dirty="0" smtClean="0"/>
              <a:t>   it 'installs the necessary packages' do</a:t>
            </a:r>
          </a:p>
          <a:p>
            <a:pPr>
              <a:lnSpc>
                <a:spcPct val="90000"/>
              </a:lnSpc>
            </a:pPr>
            <a:r>
              <a:rPr lang="en-US" sz="2400" dirty="0" smtClean="0"/>
              <a:t>      </a:t>
            </a:r>
            <a:r>
              <a:rPr lang="en-US" sz="2400" dirty="0" err="1" smtClean="0"/>
              <a:t>installed_packages.each</a:t>
            </a:r>
            <a:r>
              <a:rPr lang="en-US" sz="2400" dirty="0" smtClean="0"/>
              <a:t> do |name|</a:t>
            </a:r>
          </a:p>
          <a:p>
            <a:pPr>
              <a:lnSpc>
                <a:spcPct val="90000"/>
              </a:lnSpc>
            </a:pPr>
            <a:r>
              <a:rPr lang="en-US" sz="2400" dirty="0" smtClean="0"/>
              <a:t>        expect(</a:t>
            </a:r>
            <a:r>
              <a:rPr lang="en-US" sz="2400" dirty="0" err="1" smtClean="0"/>
              <a:t>chef_run</a:t>
            </a:r>
            <a:r>
              <a:rPr lang="en-US" sz="2400" dirty="0" smtClean="0"/>
              <a:t>).to </a:t>
            </a:r>
            <a:r>
              <a:rPr lang="en-US" sz="2400" dirty="0" err="1" smtClean="0"/>
              <a:t>install_package</a:t>
            </a:r>
            <a:r>
              <a:rPr lang="en-US" sz="2400" dirty="0" smtClean="0"/>
              <a:t>(name)</a:t>
            </a:r>
          </a:p>
          <a:p>
            <a:pPr>
              <a:lnSpc>
                <a:spcPct val="90000"/>
              </a:lnSpc>
            </a:pPr>
            <a:r>
              <a:rPr lang="en-US" sz="2400" dirty="0" smtClean="0"/>
              <a:t>      end</a:t>
            </a:r>
            <a:endParaRPr lang="en-US" sz="2400" dirty="0"/>
          </a:p>
          <a:p>
            <a:pPr>
              <a:lnSpc>
                <a:spcPct val="90000"/>
              </a:lnSpc>
            </a:pPr>
            <a:r>
              <a:rPr lang="en-US" sz="2400" dirty="0"/>
              <a:t> </a:t>
            </a:r>
            <a:r>
              <a:rPr lang="en-US" sz="2400" dirty="0" smtClean="0"/>
              <a:t>   end</a:t>
            </a:r>
          </a:p>
          <a:p>
            <a:pPr>
              <a:lnSpc>
                <a:spcPct val="90000"/>
              </a:lnSpc>
            </a:pPr>
            <a:r>
              <a:rPr lang="en-US" sz="2400" dirty="0"/>
              <a:t> </a:t>
            </a:r>
            <a:r>
              <a:rPr lang="en-US" sz="2400" dirty="0" smtClean="0"/>
              <a:t> end</a:t>
            </a:r>
          </a:p>
          <a:p>
            <a:pPr>
              <a:lnSpc>
                <a:spcPct val="90000"/>
              </a:lnSpc>
            </a:pPr>
            <a:r>
              <a:rPr lang="en-US" sz="2400" dirty="0" smtClean="0"/>
              <a:t>  </a:t>
            </a:r>
            <a:r>
              <a:rPr lang="en-US" sz="2400" dirty="0"/>
              <a:t>context 'when no attributes are specified, on </a:t>
            </a:r>
            <a:r>
              <a:rPr lang="en-US" sz="2400" dirty="0" err="1"/>
              <a:t>CentOS'</a:t>
            </a:r>
            <a:r>
              <a:rPr lang="en-US" sz="2400" dirty="0"/>
              <a:t> </a:t>
            </a:r>
            <a:r>
              <a:rPr lang="en-US" sz="2400" dirty="0" smtClean="0"/>
              <a:t>do</a:t>
            </a:r>
          </a:p>
          <a:p>
            <a:pPr>
              <a:lnSpc>
                <a:spcPct val="90000"/>
              </a:lnSpc>
            </a:pPr>
            <a:r>
              <a:rPr lang="en-US" sz="2400" dirty="0"/>
              <a:t> </a:t>
            </a:r>
            <a:r>
              <a:rPr lang="en-US" sz="2400" dirty="0" smtClean="0"/>
              <a:t>   let</a:t>
            </a:r>
            <a:r>
              <a:rPr lang="en-US" sz="2400" dirty="0"/>
              <a:t>(</a:t>
            </a:r>
            <a:r>
              <a:rPr lang="en-US" sz="2400" dirty="0" smtClean="0"/>
              <a:t>:</a:t>
            </a:r>
            <a:r>
              <a:rPr lang="en-US" sz="2400" dirty="0" err="1"/>
              <a:t>installed_packages</a:t>
            </a:r>
            <a:r>
              <a:rPr lang="en-US" sz="2400" dirty="0" smtClean="0"/>
              <a:t>) </a:t>
            </a:r>
            <a:r>
              <a:rPr lang="en-US" sz="2400" dirty="0"/>
              <a:t>..</a:t>
            </a:r>
            <a:r>
              <a:rPr lang="en-US" sz="2400" dirty="0" smtClean="0"/>
              <a:t>.    </a:t>
            </a:r>
          </a:p>
          <a:p>
            <a:pPr>
              <a:lnSpc>
                <a:spcPct val="90000"/>
              </a:lnSpc>
            </a:pPr>
            <a:r>
              <a:rPr lang="en-US" sz="2400" dirty="0" smtClean="0"/>
              <a:t>    it </a:t>
            </a:r>
            <a:r>
              <a:rPr lang="en-US" sz="2400" dirty="0"/>
              <a:t>'installs the necessary packages' do</a:t>
            </a:r>
          </a:p>
          <a:p>
            <a:pPr>
              <a:lnSpc>
                <a:spcPct val="90000"/>
              </a:lnSpc>
            </a:pPr>
            <a:r>
              <a:rPr lang="en-US" sz="2400" dirty="0"/>
              <a:t>      </a:t>
            </a:r>
            <a:r>
              <a:rPr lang="en-US" sz="2400" dirty="0" err="1" smtClean="0"/>
              <a:t>installed_packages.each</a:t>
            </a:r>
            <a:r>
              <a:rPr lang="en-US" sz="2400" dirty="0" smtClean="0"/>
              <a:t> </a:t>
            </a:r>
            <a:r>
              <a:rPr lang="en-US" sz="2400" dirty="0"/>
              <a:t>do |name|</a:t>
            </a:r>
          </a:p>
          <a:p>
            <a:pPr>
              <a:lnSpc>
                <a:spcPct val="90000"/>
              </a:lnSpc>
            </a:pPr>
            <a:r>
              <a:rPr lang="en-US" sz="2400" dirty="0"/>
              <a:t>        expect(</a:t>
            </a:r>
            <a:r>
              <a:rPr lang="en-US" sz="2400" dirty="0" err="1"/>
              <a:t>chef_run</a:t>
            </a:r>
            <a:r>
              <a:rPr lang="en-US" sz="2400" dirty="0"/>
              <a:t>).to </a:t>
            </a:r>
            <a:r>
              <a:rPr lang="en-US" sz="2400" dirty="0" err="1"/>
              <a:t>install_package</a:t>
            </a:r>
            <a:r>
              <a:rPr lang="en-US" sz="2400" dirty="0"/>
              <a:t>(name)</a:t>
            </a:r>
          </a:p>
          <a:p>
            <a:pPr>
              <a:lnSpc>
                <a:spcPct val="90000"/>
              </a:lnSpc>
            </a:pPr>
            <a:r>
              <a:rPr lang="en-US" sz="2400" dirty="0"/>
              <a:t>      end</a:t>
            </a:r>
          </a:p>
          <a:p>
            <a:pPr>
              <a:lnSpc>
                <a:spcPct val="90000"/>
              </a:lnSpc>
            </a:pPr>
            <a:r>
              <a:rPr lang="en-US" sz="2400" dirty="0"/>
              <a:t>    </a:t>
            </a:r>
            <a:r>
              <a:rPr lang="en-US" sz="2400" dirty="0" smtClean="0"/>
              <a:t>end</a:t>
            </a:r>
          </a:p>
          <a:p>
            <a:pPr>
              <a:lnSpc>
                <a:spcPct val="90000"/>
              </a:lnSpc>
            </a:pPr>
            <a:r>
              <a:rPr lang="en-US" sz="2400" dirty="0" smtClean="0"/>
              <a:t>  end</a:t>
            </a:r>
            <a:endParaRPr lang="en-US" sz="2400" dirty="0"/>
          </a:p>
        </p:txBody>
      </p:sp>
      <p:cxnSp>
        <p:nvCxnSpPr>
          <p:cNvPr id="10" name="Straight Connector 9"/>
          <p:cNvCxnSpPr>
            <a:stCxn id="7" idx="2"/>
          </p:cNvCxnSpPr>
          <p:nvPr/>
        </p:nvCxnSpPr>
        <p:spPr>
          <a:xfrm flipV="1">
            <a:off x="12397619" y="3132667"/>
            <a:ext cx="834571" cy="6048"/>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flipV="1">
            <a:off x="12380686" y="6562877"/>
            <a:ext cx="834571" cy="6048"/>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12356495" y="1978781"/>
            <a:ext cx="834571" cy="604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V="1">
            <a:off x="12363752" y="5457372"/>
            <a:ext cx="834571" cy="604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6" name="Rectangle 15"/>
          <p:cNvSpPr/>
          <p:nvPr/>
        </p:nvSpPr>
        <p:spPr bwMode="auto">
          <a:xfrm>
            <a:off x="13183810" y="1717524"/>
            <a:ext cx="2152952" cy="532191"/>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different</a:t>
            </a:r>
          </a:p>
        </p:txBody>
      </p:sp>
      <p:sp>
        <p:nvSpPr>
          <p:cNvPr id="17" name="Rectangle 16"/>
          <p:cNvSpPr/>
          <p:nvPr/>
        </p:nvSpPr>
        <p:spPr bwMode="auto">
          <a:xfrm>
            <a:off x="13178973" y="2873827"/>
            <a:ext cx="2152952" cy="53219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same</a:t>
            </a:r>
          </a:p>
        </p:txBody>
      </p:sp>
      <p:sp>
        <p:nvSpPr>
          <p:cNvPr id="18" name="Rectangle 17"/>
          <p:cNvSpPr/>
          <p:nvPr/>
        </p:nvSpPr>
        <p:spPr bwMode="auto">
          <a:xfrm>
            <a:off x="13178972" y="5196114"/>
            <a:ext cx="2152952" cy="532191"/>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different</a:t>
            </a:r>
          </a:p>
        </p:txBody>
      </p:sp>
      <p:sp>
        <p:nvSpPr>
          <p:cNvPr id="19" name="Rectangle 18"/>
          <p:cNvSpPr/>
          <p:nvPr/>
        </p:nvSpPr>
        <p:spPr bwMode="auto">
          <a:xfrm>
            <a:off x="13178972" y="6308876"/>
            <a:ext cx="2152952" cy="53219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same</a:t>
            </a:r>
          </a:p>
        </p:txBody>
      </p:sp>
      <p:sp>
        <p:nvSpPr>
          <p:cNvPr id="7" name="Right Bracket 6"/>
          <p:cNvSpPr/>
          <p:nvPr/>
        </p:nvSpPr>
        <p:spPr>
          <a:xfrm>
            <a:off x="12045696" y="2334381"/>
            <a:ext cx="351923" cy="1608667"/>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 name="Right Bracket 7"/>
          <p:cNvSpPr/>
          <p:nvPr/>
        </p:nvSpPr>
        <p:spPr>
          <a:xfrm>
            <a:off x="12045696" y="5764587"/>
            <a:ext cx="347084" cy="1608667"/>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ket 11"/>
          <p:cNvSpPr/>
          <p:nvPr/>
        </p:nvSpPr>
        <p:spPr>
          <a:xfrm>
            <a:off x="12045696" y="1765905"/>
            <a:ext cx="339828" cy="435428"/>
          </a:xfrm>
          <a:prstGeom prst="righ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Right Bracket 12"/>
          <p:cNvSpPr/>
          <p:nvPr/>
        </p:nvSpPr>
        <p:spPr>
          <a:xfrm>
            <a:off x="12045696" y="5244495"/>
            <a:ext cx="334990" cy="435428"/>
          </a:xfrm>
          <a:prstGeom prst="righ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2080179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 Place to Share Examples</a:t>
            </a:r>
            <a:endParaRPr lang="en-US" dirty="0"/>
          </a:p>
        </p:txBody>
      </p:sp>
      <p:sp>
        <p:nvSpPr>
          <p:cNvPr id="3" name="Content Placeholder 2"/>
          <p:cNvSpPr>
            <a:spLocks noGrp="1"/>
          </p:cNvSpPr>
          <p:nvPr>
            <p:ph sz="quarter" idx="10"/>
          </p:nvPr>
        </p:nvSpPr>
        <p:spPr/>
        <p:txBody>
          <a:bodyPr>
            <a:normAutofit lnSpcReduction="10000"/>
          </a:bodyPr>
          <a:lstStyle/>
          <a:p>
            <a:pPr>
              <a:lnSpc>
                <a:spcPct val="90000"/>
              </a:lnSpc>
            </a:pPr>
            <a:r>
              <a:rPr lang="en-US" dirty="0"/>
              <a:t> </a:t>
            </a:r>
            <a:r>
              <a:rPr lang="en-US" dirty="0" smtClean="0"/>
              <a:t> </a:t>
            </a:r>
            <a:r>
              <a:rPr lang="en-US" dirty="0" err="1" smtClean="0"/>
              <a:t>shared_examples</a:t>
            </a:r>
            <a:r>
              <a:rPr lang="en-US" dirty="0" smtClean="0"/>
              <a:t> 'installs packages' do</a:t>
            </a:r>
          </a:p>
          <a:p>
            <a:pPr>
              <a:lnSpc>
                <a:spcPct val="90000"/>
              </a:lnSpc>
            </a:pPr>
            <a:r>
              <a:rPr lang="en-US" dirty="0"/>
              <a:t> </a:t>
            </a:r>
            <a:r>
              <a:rPr lang="en-US" dirty="0" smtClean="0"/>
              <a:t>   it </a:t>
            </a:r>
            <a:r>
              <a:rPr lang="en-US" dirty="0"/>
              <a:t>'installs the necessary packages' do</a:t>
            </a:r>
          </a:p>
          <a:p>
            <a:pPr>
              <a:lnSpc>
                <a:spcPct val="90000"/>
              </a:lnSpc>
            </a:pPr>
            <a:r>
              <a:rPr lang="en-US" dirty="0"/>
              <a:t>  </a:t>
            </a:r>
            <a:r>
              <a:rPr lang="en-US" dirty="0" smtClean="0"/>
              <a:t>    </a:t>
            </a:r>
            <a:r>
              <a:rPr lang="en-US" dirty="0" err="1" smtClean="0"/>
              <a:t>installed_packages.each</a:t>
            </a:r>
            <a:r>
              <a:rPr lang="en-US" dirty="0" smtClean="0"/>
              <a:t> </a:t>
            </a:r>
            <a:r>
              <a:rPr lang="en-US" dirty="0"/>
              <a:t>do |name|</a:t>
            </a:r>
          </a:p>
          <a:p>
            <a:pPr>
              <a:lnSpc>
                <a:spcPct val="90000"/>
              </a:lnSpc>
            </a:pPr>
            <a:r>
              <a:rPr lang="en-US" dirty="0" smtClean="0"/>
              <a:t>        expect</a:t>
            </a:r>
            <a:r>
              <a:rPr lang="en-US" dirty="0"/>
              <a:t>(</a:t>
            </a:r>
            <a:r>
              <a:rPr lang="en-US" dirty="0" err="1"/>
              <a:t>chef_run</a:t>
            </a:r>
            <a:r>
              <a:rPr lang="en-US" dirty="0"/>
              <a:t>).to </a:t>
            </a:r>
            <a:r>
              <a:rPr lang="en-US" dirty="0" err="1"/>
              <a:t>install_package</a:t>
            </a:r>
            <a:r>
              <a:rPr lang="en-US" dirty="0"/>
              <a:t>(name)</a:t>
            </a:r>
          </a:p>
          <a:p>
            <a:pPr>
              <a:lnSpc>
                <a:spcPct val="90000"/>
              </a:lnSpc>
            </a:pPr>
            <a:r>
              <a:rPr lang="en-US" dirty="0"/>
              <a:t>    </a:t>
            </a:r>
            <a:r>
              <a:rPr lang="en-US" dirty="0" smtClean="0"/>
              <a:t>  end</a:t>
            </a:r>
            <a:endParaRPr lang="en-US" dirty="0"/>
          </a:p>
          <a:p>
            <a:pPr>
              <a:lnSpc>
                <a:spcPct val="90000"/>
              </a:lnSpc>
            </a:pPr>
            <a:r>
              <a:rPr lang="en-US" dirty="0"/>
              <a:t>  </a:t>
            </a:r>
            <a:r>
              <a:rPr lang="en-US" dirty="0" smtClean="0"/>
              <a:t>  end</a:t>
            </a:r>
          </a:p>
          <a:p>
            <a:pPr>
              <a:lnSpc>
                <a:spcPct val="90000"/>
              </a:lnSpc>
            </a:pPr>
            <a:r>
              <a:rPr lang="en-US" dirty="0"/>
              <a:t> </a:t>
            </a:r>
            <a:r>
              <a:rPr lang="en-US" dirty="0" smtClean="0"/>
              <a:t> end</a:t>
            </a:r>
          </a:p>
          <a:p>
            <a:pPr>
              <a:lnSpc>
                <a:spcPct val="90000"/>
              </a:lnSpc>
            </a:pPr>
            <a:r>
              <a:rPr lang="en-US" dirty="0"/>
              <a:t> </a:t>
            </a:r>
            <a:r>
              <a:rPr lang="en-US" dirty="0" smtClean="0"/>
              <a:t> context </a:t>
            </a:r>
            <a:r>
              <a:rPr lang="en-US" dirty="0"/>
              <a:t>'when no attributes are specified, on an </a:t>
            </a:r>
            <a:r>
              <a:rPr lang="en-US" dirty="0" err="1"/>
              <a:t>unspecif</a:t>
            </a:r>
            <a:r>
              <a:rPr lang="en-US" dirty="0"/>
              <a:t>...</a:t>
            </a:r>
            <a:r>
              <a:rPr lang="en-US" dirty="0" err="1"/>
              <a:t>orm</a:t>
            </a:r>
            <a:r>
              <a:rPr lang="en-US" dirty="0"/>
              <a:t>' do</a:t>
            </a:r>
          </a:p>
          <a:p>
            <a:pPr>
              <a:lnSpc>
                <a:spcPct val="90000"/>
              </a:lnSpc>
            </a:pPr>
            <a:r>
              <a:rPr lang="en-US" dirty="0"/>
              <a:t>    </a:t>
            </a:r>
            <a:r>
              <a:rPr lang="en-US" dirty="0" smtClean="0"/>
              <a:t>let</a:t>
            </a:r>
            <a:r>
              <a:rPr lang="en-US" dirty="0"/>
              <a:t>(</a:t>
            </a:r>
            <a:r>
              <a:rPr lang="en-US" dirty="0" smtClean="0"/>
              <a:t>:</a:t>
            </a:r>
            <a:r>
              <a:rPr lang="en-US" dirty="0" err="1" smtClean="0"/>
              <a:t>installed_packages</a:t>
            </a:r>
            <a:r>
              <a:rPr lang="en-US" dirty="0"/>
              <a:t>) ..</a:t>
            </a:r>
            <a:r>
              <a:rPr lang="en-US" dirty="0" smtClean="0"/>
              <a:t>.</a:t>
            </a:r>
          </a:p>
          <a:p>
            <a:pPr>
              <a:lnSpc>
                <a:spcPct val="90000"/>
              </a:lnSpc>
            </a:pPr>
            <a:r>
              <a:rPr lang="en-US" dirty="0"/>
              <a:t> </a:t>
            </a:r>
            <a:r>
              <a:rPr lang="en-US" dirty="0" smtClean="0"/>
              <a:t>   </a:t>
            </a:r>
            <a:r>
              <a:rPr lang="en-US" dirty="0" err="1" smtClean="0"/>
              <a:t>it_behaves_like</a:t>
            </a:r>
            <a:r>
              <a:rPr lang="en-US" dirty="0" smtClean="0"/>
              <a:t> 'installs packages'</a:t>
            </a:r>
            <a:endParaRPr lang="en-US" dirty="0"/>
          </a:p>
          <a:p>
            <a:pPr>
              <a:lnSpc>
                <a:spcPct val="90000"/>
              </a:lnSpc>
            </a:pPr>
            <a:r>
              <a:rPr lang="en-US" dirty="0" smtClean="0"/>
              <a:t>  end</a:t>
            </a:r>
          </a:p>
          <a:p>
            <a:pPr>
              <a:lnSpc>
                <a:spcPct val="90000"/>
              </a:lnSpc>
            </a:pPr>
            <a:r>
              <a:rPr lang="en-US" dirty="0" smtClean="0"/>
              <a:t>  </a:t>
            </a:r>
            <a:r>
              <a:rPr lang="en-US" dirty="0"/>
              <a:t>context 'when no attributes are specified, on </a:t>
            </a:r>
            <a:r>
              <a:rPr lang="en-US" dirty="0" err="1"/>
              <a:t>CentOS'</a:t>
            </a:r>
            <a:r>
              <a:rPr lang="en-US" dirty="0"/>
              <a:t> do</a:t>
            </a:r>
          </a:p>
          <a:p>
            <a:pPr>
              <a:lnSpc>
                <a:spcPct val="90000"/>
              </a:lnSpc>
            </a:pPr>
            <a:r>
              <a:rPr lang="en-US" dirty="0"/>
              <a:t>    </a:t>
            </a:r>
            <a:r>
              <a:rPr lang="en-US" dirty="0" smtClean="0"/>
              <a:t>let</a:t>
            </a:r>
            <a:r>
              <a:rPr lang="en-US" dirty="0"/>
              <a:t>(</a:t>
            </a:r>
            <a:r>
              <a:rPr lang="en-US" dirty="0" smtClean="0"/>
              <a:t>:</a:t>
            </a:r>
            <a:r>
              <a:rPr lang="en-US" dirty="0" err="1" smtClean="0"/>
              <a:t>installed_packages</a:t>
            </a:r>
            <a:r>
              <a:rPr lang="en-US" dirty="0"/>
              <a:t>) ...    </a:t>
            </a:r>
          </a:p>
          <a:p>
            <a:pPr>
              <a:lnSpc>
                <a:spcPct val="90000"/>
              </a:lnSpc>
            </a:pPr>
            <a:r>
              <a:rPr lang="en-US" dirty="0" smtClean="0"/>
              <a:t>    </a:t>
            </a:r>
            <a:r>
              <a:rPr lang="en-US" dirty="0" err="1" smtClean="0"/>
              <a:t>it_behaves_like</a:t>
            </a:r>
            <a:r>
              <a:rPr lang="en-US" dirty="0" smtClean="0"/>
              <a:t> 'installs packages</a:t>
            </a:r>
            <a:r>
              <a:rPr lang="en-US" dirty="0"/>
              <a:t>'</a:t>
            </a:r>
            <a:endParaRPr lang="en-US" dirty="0" smtClean="0"/>
          </a:p>
          <a:p>
            <a:pPr>
              <a:lnSpc>
                <a:spcPct val="90000"/>
              </a:lnSpc>
            </a:pPr>
            <a:r>
              <a:rPr lang="en-US" dirty="0" smtClean="0"/>
              <a:t>  end</a:t>
            </a:r>
            <a:endParaRPr lang="en-US" dirty="0"/>
          </a:p>
        </p:txBody>
      </p:sp>
      <p:sp>
        <p:nvSpPr>
          <p:cNvPr id="10" name="Text Placeholder 7"/>
          <p:cNvSpPr>
            <a:spLocks noGrp="1"/>
          </p:cNvSpPr>
          <p:nvPr>
            <p:ph type="body" sz="quarter" idx="12"/>
          </p:nvPr>
        </p:nvSpPr>
        <p:spPr>
          <a:xfrm>
            <a:off x="620713" y="1354138"/>
            <a:ext cx="14927262" cy="3144837"/>
          </a:xfrm>
        </p:spPr>
        <p:txBody>
          <a:bodyPr/>
          <a:lstStyle/>
          <a:p>
            <a:endParaRPr lang="en-US" dirty="0"/>
          </a:p>
        </p:txBody>
      </p:sp>
      <p:sp>
        <p:nvSpPr>
          <p:cNvPr id="12" name="Text Placeholder 7"/>
          <p:cNvSpPr>
            <a:spLocks noGrp="1"/>
          </p:cNvSpPr>
          <p:nvPr>
            <p:ph type="body" sz="quarter" idx="12"/>
          </p:nvPr>
        </p:nvSpPr>
        <p:spPr>
          <a:xfrm>
            <a:off x="615950" y="5321300"/>
            <a:ext cx="14927263" cy="503238"/>
          </a:xfrm>
        </p:spPr>
        <p:txBody>
          <a:bodyPr/>
          <a:lstStyle/>
          <a:p>
            <a:endParaRPr lang="en-US" dirty="0"/>
          </a:p>
        </p:txBody>
      </p:sp>
      <p:sp>
        <p:nvSpPr>
          <p:cNvPr id="13" name="Text Placeholder 7"/>
          <p:cNvSpPr>
            <a:spLocks noGrp="1"/>
          </p:cNvSpPr>
          <p:nvPr>
            <p:ph type="body" sz="quarter" idx="12"/>
          </p:nvPr>
        </p:nvSpPr>
        <p:spPr>
          <a:xfrm>
            <a:off x="611112" y="7082367"/>
            <a:ext cx="14927263" cy="503238"/>
          </a:xfrm>
        </p:spPr>
        <p:txBody>
          <a:bodyPr/>
          <a:lstStyle/>
          <a:p>
            <a:endParaRPr lang="en-US" dirty="0"/>
          </a:p>
        </p:txBody>
      </p:sp>
    </p:spTree>
    <p:extLst>
      <p:ext uri="{BB962C8B-B14F-4D97-AF65-F5344CB8AC3E}">
        <p14:creationId xmlns:p14="http://schemas.microsoft.com/office/powerpoint/2010/main" val="61166761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73406250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type="body" sz="quarter" idx="12"/>
          </p:nvPr>
        </p:nvSpPr>
        <p:spPr/>
        <p:txBody>
          <a:bodyPr anchor="ctr"/>
          <a:lstStyle/>
          <a:p>
            <a:pPr algn="ctr"/>
            <a:r>
              <a:rPr lang="en-US" sz="6000" dirty="0" smtClean="0">
                <a:latin typeface="Apple Chancery" charset="0"/>
                <a:ea typeface="Apple Chancery" charset="0"/>
                <a:cs typeface="Apple Chancery" charset="0"/>
              </a:rPr>
              <a:t>Find shared examples; extract.</a:t>
            </a:r>
          </a:p>
          <a:p>
            <a:pPr algn="ctr"/>
            <a:r>
              <a:rPr lang="en-US" sz="6000" dirty="0" smtClean="0">
                <a:latin typeface="Apple Chancery" charset="0"/>
                <a:ea typeface="Apple Chancery" charset="0"/>
                <a:cs typeface="Apple Chancery" charset="0"/>
              </a:rPr>
              <a:t>Execute the Tests. Find Success.</a:t>
            </a:r>
            <a:endParaRPr lang="en-US" sz="6000" dirty="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188367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smtClean="0">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ü"/>
            </a:pPr>
            <a:r>
              <a:rPr lang="en-US" b="1" dirty="0" smtClean="0"/>
              <a:t>Exercise</a:t>
            </a:r>
          </a:p>
        </p:txBody>
      </p:sp>
    </p:spTree>
    <p:extLst>
      <p:ext uri="{BB962C8B-B14F-4D97-AF65-F5344CB8AC3E}">
        <p14:creationId xmlns:p14="http://schemas.microsoft.com/office/powerpoint/2010/main" val="116909440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1718236" y="1826315"/>
            <a:ext cx="12819529" cy="5345953"/>
          </a:xfrm>
        </p:spPr>
        <p:txBody>
          <a:bodyPr anchor="ctr"/>
          <a:lstStyle/>
          <a:p>
            <a:pPr algn="ctr"/>
            <a:r>
              <a:rPr lang="en-US" sz="7200" dirty="0" smtClean="0">
                <a:latin typeface="Apple Chancery" charset="0"/>
                <a:ea typeface="Apple Chancery" charset="0"/>
                <a:cs typeface="Apple Chancery" charset="0"/>
              </a:rPr>
              <a:t>Use </a:t>
            </a:r>
            <a:r>
              <a:rPr lang="en-US" sz="7200" b="1" dirty="0" err="1" smtClean="0">
                <a:latin typeface="Courier New" charset="0"/>
                <a:ea typeface="Courier New" charset="0"/>
                <a:cs typeface="Courier New" charset="0"/>
              </a:rPr>
              <a:t>shared_examples</a:t>
            </a:r>
            <a:r>
              <a:rPr lang="en-US" sz="7200" b="1" dirty="0">
                <a:latin typeface="Courier New" charset="0"/>
                <a:ea typeface="Courier New" charset="0"/>
                <a:cs typeface="Courier New" charset="0"/>
              </a:rPr>
              <a:t> </a:t>
            </a:r>
            <a:r>
              <a:rPr lang="en-US" sz="7200" dirty="0">
                <a:latin typeface="Apple Chancery" charset="0"/>
                <a:ea typeface="Apple Chancery" charset="0"/>
                <a:cs typeface="Apple Chancery" charset="0"/>
              </a:rPr>
              <a:t>t</a:t>
            </a:r>
            <a:r>
              <a:rPr lang="en-US" sz="7200" dirty="0" smtClean="0">
                <a:latin typeface="Apple Chancery" charset="0"/>
                <a:ea typeface="Apple Chancery" charset="0"/>
                <a:cs typeface="Apple Chancery" charset="0"/>
              </a:rPr>
              <a:t>o express similarities.</a:t>
            </a:r>
          </a:p>
        </p:txBody>
      </p:sp>
      <p:sp>
        <p:nvSpPr>
          <p:cNvPr id="5" name="Oval 4"/>
          <p:cNvSpPr/>
          <p:nvPr/>
        </p:nvSpPr>
        <p:spPr bwMode="auto">
          <a:xfrm>
            <a:off x="7882313"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958511"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923801"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889935"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smtClean="0">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q"/>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latin typeface="Courier New"/>
                <a:cs typeface="Courier New"/>
              </a:rPr>
              <a:t>shared_examples</a:t>
            </a:r>
            <a:endParaRPr lang="en-US" dirty="0">
              <a:latin typeface="Courier New"/>
              <a:cs typeface="Courier New"/>
            </a:endParaRPr>
          </a:p>
        </p:txBody>
      </p:sp>
      <p:sp>
        <p:nvSpPr>
          <p:cNvPr id="3" name="Subtitle 2"/>
          <p:cNvSpPr>
            <a:spLocks noGrp="1"/>
          </p:cNvSpPr>
          <p:nvPr>
            <p:ph type="subTitle" idx="1"/>
          </p:nvPr>
        </p:nvSpPr>
        <p:spPr/>
        <p:txBody>
          <a:bodyPr/>
          <a:lstStyle/>
          <a:p>
            <a:r>
              <a:rPr lang="en-US" dirty="0"/>
              <a:t>Shared examples let you describe </a:t>
            </a:r>
            <a:r>
              <a:rPr lang="en-US" dirty="0" smtClean="0"/>
              <a:t>behavior </a:t>
            </a:r>
            <a:r>
              <a:rPr lang="en-US" dirty="0"/>
              <a:t>of classes or modules. When declared</a:t>
            </a:r>
            <a:r>
              <a:rPr lang="en-US" dirty="0" smtClean="0"/>
              <a:t>, a </a:t>
            </a:r>
            <a:r>
              <a:rPr lang="en-US" dirty="0"/>
              <a:t>shared group's content is stored. It is only realized in the context </a:t>
            </a:r>
            <a:r>
              <a:rPr lang="en-US" dirty="0" smtClean="0"/>
              <a:t>of another </a:t>
            </a:r>
            <a:r>
              <a:rPr lang="en-US" dirty="0"/>
              <a:t>example group, which provides any context the shared </a:t>
            </a:r>
            <a:r>
              <a:rPr lang="en-US" dirty="0" smtClean="0"/>
              <a:t>group needs to run</a:t>
            </a:r>
            <a:r>
              <a:rPr lang="en-US" dirty="0"/>
              <a:t>.</a:t>
            </a:r>
          </a:p>
        </p:txBody>
      </p:sp>
      <p:sp>
        <p:nvSpPr>
          <p:cNvPr id="4" name="TextBox 3"/>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https://</a:t>
            </a:r>
            <a:r>
              <a:rPr lang="en-US" sz="3200" dirty="0" err="1"/>
              <a:t>goo.gl</a:t>
            </a:r>
            <a:r>
              <a:rPr lang="en-US" sz="3200" dirty="0"/>
              <a:t>/yi12tM</a:t>
            </a:r>
            <a:endParaRPr lang="en-US" sz="3200" dirty="0" smtClean="0"/>
          </a:p>
        </p:txBody>
      </p:sp>
    </p:spTree>
    <p:extLst>
      <p:ext uri="{BB962C8B-B14F-4D97-AF65-F5344CB8AC3E}">
        <p14:creationId xmlns:p14="http://schemas.microsoft.com/office/powerpoint/2010/main" val="270634942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Viewing an Example Specific to a Platform</a:t>
            </a:r>
            <a:endParaRPr lang="en-US" sz="4800"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a:t>
            </a:r>
            <a:r>
              <a:rPr lang="en-US" sz="2400" dirty="0"/>
              <a:t>'when no attributes are specified, on an </a:t>
            </a:r>
            <a:r>
              <a:rPr lang="en-US" sz="2400" dirty="0" err="1"/>
              <a:t>unspecif</a:t>
            </a:r>
            <a:r>
              <a:rPr lang="en-US" sz="2400" dirty="0"/>
              <a:t>...</a:t>
            </a:r>
            <a:r>
              <a:rPr lang="en-US" sz="2400" dirty="0" err="1"/>
              <a:t>orm</a:t>
            </a:r>
            <a:r>
              <a:rPr lang="en-US" sz="2400" dirty="0"/>
              <a:t>' </a:t>
            </a:r>
            <a:r>
              <a:rPr lang="en-US" sz="2400" dirty="0" smtClean="0"/>
              <a:t>do</a:t>
            </a:r>
            <a:endParaRPr lang="en-US" sz="2400" dirty="0"/>
          </a:p>
          <a:p>
            <a:r>
              <a:rPr lang="en-US" sz="2400" dirty="0" smtClean="0"/>
              <a:t>    it </a:t>
            </a:r>
            <a:r>
              <a:rPr lang="en-US" sz="2400" dirty="0"/>
              <a:t>'installs necessary packages' do</a:t>
            </a:r>
          </a:p>
          <a:p>
            <a:r>
              <a:rPr lang="en-US" sz="2400" dirty="0"/>
              <a:t>  </a:t>
            </a:r>
            <a:r>
              <a:rPr lang="en-US" sz="2400" dirty="0" smtClean="0"/>
              <a:t>    expect(</a:t>
            </a:r>
            <a:r>
              <a:rPr lang="en-US" sz="2400" dirty="0" err="1" smtClean="0"/>
              <a:t>chef_run</a:t>
            </a:r>
            <a:r>
              <a:rPr lang="en-US" sz="2400" dirty="0"/>
              <a:t>).to </a:t>
            </a:r>
            <a:r>
              <a:rPr lang="en-US" sz="2400" dirty="0" err="1"/>
              <a:t>install_package</a:t>
            </a:r>
            <a:r>
              <a:rPr lang="en-US" sz="2400" dirty="0"/>
              <a:t>('</a:t>
            </a:r>
            <a:r>
              <a:rPr lang="en-US" sz="2400" dirty="0" err="1"/>
              <a:t>libtool</a:t>
            </a:r>
            <a:r>
              <a:rPr lang="en-US" sz="2400" dirty="0"/>
              <a:t>')</a:t>
            </a:r>
          </a:p>
          <a:p>
            <a:r>
              <a:rPr lang="en-US" sz="2400" dirty="0"/>
              <a:t>  </a:t>
            </a:r>
            <a:r>
              <a:rPr lang="en-US" sz="2400" dirty="0" smtClean="0"/>
              <a:t>    expect(</a:t>
            </a:r>
            <a:r>
              <a:rPr lang="en-US" sz="2400" dirty="0" err="1" smtClean="0"/>
              <a:t>chef_run</a:t>
            </a:r>
            <a:r>
              <a:rPr lang="en-US" sz="2400" dirty="0"/>
              <a:t>).to </a:t>
            </a:r>
            <a:r>
              <a:rPr lang="en-US" sz="2400" dirty="0" err="1"/>
              <a:t>install_package</a:t>
            </a:r>
            <a:r>
              <a:rPr lang="en-US" sz="2400" dirty="0"/>
              <a:t>('</a:t>
            </a:r>
            <a:r>
              <a:rPr lang="en-US" sz="2400" dirty="0" err="1"/>
              <a:t>autoconf</a:t>
            </a:r>
            <a:r>
              <a:rPr lang="en-US" sz="2400" dirty="0"/>
              <a:t>')</a:t>
            </a:r>
          </a:p>
          <a:p>
            <a:r>
              <a:rPr lang="en-US" sz="2400" dirty="0" smtClean="0"/>
              <a:t>      expect(</a:t>
            </a:r>
            <a:r>
              <a:rPr lang="en-US" sz="2400" dirty="0" err="1" smtClean="0"/>
              <a:t>chef_run</a:t>
            </a:r>
            <a:r>
              <a:rPr lang="en-US" sz="2400" dirty="0"/>
              <a:t>).to </a:t>
            </a:r>
            <a:r>
              <a:rPr lang="en-US" sz="2400" dirty="0" err="1"/>
              <a:t>install_package</a:t>
            </a:r>
            <a:r>
              <a:rPr lang="en-US" sz="2400" dirty="0"/>
              <a:t>('unzip')</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a:t>
            </a:r>
            <a:r>
              <a:rPr lang="en-US" sz="2400" dirty="0" err="1"/>
              <a:t>rsync</a:t>
            </a:r>
            <a:r>
              <a:rPr lang="en-US" sz="2400" dirty="0"/>
              <a:t>')</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('make')</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a:t>
            </a:r>
            <a:r>
              <a:rPr lang="en-US" sz="2400" dirty="0" err="1"/>
              <a:t>gcc</a:t>
            </a:r>
            <a:r>
              <a:rPr lang="en-US" sz="2400" dirty="0"/>
              <a:t>')</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a:t>
            </a:r>
            <a:r>
              <a:rPr lang="en-US" sz="2400" dirty="0" err="1"/>
              <a:t>autogen</a:t>
            </a:r>
            <a:r>
              <a:rPr lang="en-US" sz="2400" dirty="0"/>
              <a:t>')</a:t>
            </a:r>
          </a:p>
          <a:p>
            <a:r>
              <a:rPr lang="en-US" sz="2400" dirty="0"/>
              <a:t> </a:t>
            </a:r>
            <a:r>
              <a:rPr lang="en-US" sz="2400" dirty="0" smtClean="0"/>
              <a:t>   end</a:t>
            </a:r>
          </a:p>
          <a:p>
            <a:endParaRPr lang="en-US" sz="2400" dirty="0" smtClean="0"/>
          </a:p>
          <a:p>
            <a:r>
              <a:rPr lang="en-US" sz="2400" dirty="0"/>
              <a:t> </a:t>
            </a:r>
            <a:r>
              <a:rPr lang="en-US" sz="2400" dirty="0" smtClean="0"/>
              <a:t>   # ... remainder of examples within defined within this example group</a:t>
            </a:r>
            <a:endParaRPr lang="en-US" sz="2400" dirty="0"/>
          </a:p>
          <a:p>
            <a:pPr>
              <a:lnSpc>
                <a:spcPct val="90000"/>
              </a:lnSpc>
            </a:pPr>
            <a:r>
              <a:rPr lang="en-US" sz="2400" dirty="0" smtClean="0"/>
              <a:t>  end</a:t>
            </a:r>
          </a:p>
        </p:txBody>
      </p:sp>
    </p:spTree>
    <p:extLst>
      <p:ext uri="{BB962C8B-B14F-4D97-AF65-F5344CB8AC3E}">
        <p14:creationId xmlns:p14="http://schemas.microsoft.com/office/powerpoint/2010/main" val="101797331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Refactoring the Example</a:t>
            </a:r>
            <a:endParaRPr lang="en-US" sz="4800"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a:t>
            </a:r>
            <a:r>
              <a:rPr lang="en-US" sz="2400" dirty="0"/>
              <a:t>'when no attributes are specified, on an </a:t>
            </a:r>
            <a:r>
              <a:rPr lang="en-US" sz="2400" dirty="0" err="1"/>
              <a:t>unspecif</a:t>
            </a:r>
            <a:r>
              <a:rPr lang="en-US" sz="2400" dirty="0"/>
              <a:t>...</a:t>
            </a:r>
            <a:r>
              <a:rPr lang="en-US" sz="2400" dirty="0" err="1"/>
              <a:t>orm</a:t>
            </a:r>
            <a:r>
              <a:rPr lang="en-US" sz="2400" dirty="0"/>
              <a:t>' </a:t>
            </a:r>
            <a:r>
              <a:rPr lang="en-US" sz="2400" dirty="0" smtClean="0"/>
              <a:t>do</a:t>
            </a:r>
            <a:endParaRPr lang="en-US" sz="2400" dirty="0"/>
          </a:p>
          <a:p>
            <a:r>
              <a:rPr lang="en-US" sz="2400" dirty="0" smtClean="0"/>
              <a:t>    it </a:t>
            </a:r>
            <a:r>
              <a:rPr lang="en-US" sz="2400" dirty="0"/>
              <a:t>'installs necessary packages' do</a:t>
            </a:r>
          </a:p>
          <a:p>
            <a:r>
              <a:rPr lang="en-US" sz="2400" dirty="0"/>
              <a:t> </a:t>
            </a:r>
            <a:r>
              <a:rPr lang="en-US" sz="2400" dirty="0" smtClean="0"/>
              <a:t>     </a:t>
            </a:r>
            <a:r>
              <a:rPr lang="en-US" sz="2400" dirty="0" err="1" smtClean="0"/>
              <a:t>installed_packages</a:t>
            </a:r>
            <a:r>
              <a:rPr lang="en-US" sz="2400" dirty="0" smtClean="0"/>
              <a:t> = %w</a:t>
            </a:r>
            <a:r>
              <a:rPr lang="en-US" sz="2400" dirty="0"/>
              <a:t>[ </a:t>
            </a:r>
            <a:r>
              <a:rPr lang="en-US" sz="2400" dirty="0" err="1"/>
              <a:t>libtool</a:t>
            </a:r>
            <a:r>
              <a:rPr lang="en-US" sz="2400" dirty="0"/>
              <a:t> </a:t>
            </a:r>
            <a:r>
              <a:rPr lang="en-US" sz="2400" dirty="0" err="1"/>
              <a:t>autoconf</a:t>
            </a:r>
            <a:r>
              <a:rPr lang="en-US" sz="2400" dirty="0"/>
              <a:t> unzip </a:t>
            </a:r>
            <a:r>
              <a:rPr lang="en-US" sz="2400" dirty="0" err="1"/>
              <a:t>rsync</a:t>
            </a:r>
            <a:r>
              <a:rPr lang="en-US" sz="2400" dirty="0"/>
              <a:t> make </a:t>
            </a:r>
            <a:r>
              <a:rPr lang="en-US" sz="2400" dirty="0" err="1"/>
              <a:t>gcc</a:t>
            </a:r>
            <a:r>
              <a:rPr lang="en-US" sz="2400" dirty="0"/>
              <a:t> </a:t>
            </a:r>
            <a:r>
              <a:rPr lang="en-US" sz="2400" dirty="0" err="1"/>
              <a:t>autogen</a:t>
            </a:r>
            <a:r>
              <a:rPr lang="en-US" sz="2400" dirty="0"/>
              <a:t> </a:t>
            </a:r>
            <a:r>
              <a:rPr lang="en-US" sz="2400" dirty="0" smtClean="0"/>
              <a:t>]</a:t>
            </a:r>
          </a:p>
          <a:p>
            <a:r>
              <a:rPr lang="en-US" sz="2400" dirty="0"/>
              <a:t> </a:t>
            </a:r>
            <a:r>
              <a:rPr lang="en-US" sz="2400" dirty="0" smtClean="0"/>
              <a:t>     </a:t>
            </a:r>
            <a:r>
              <a:rPr lang="en-US" sz="2400" dirty="0" err="1" smtClean="0"/>
              <a:t>installed_packages.each</a:t>
            </a:r>
            <a:r>
              <a:rPr lang="en-US" sz="2400" dirty="0" smtClean="0"/>
              <a:t> do |name|</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(name</a:t>
            </a:r>
            <a:r>
              <a:rPr lang="en-US" sz="2400" dirty="0" smtClean="0"/>
              <a:t>)</a:t>
            </a:r>
            <a:endParaRPr lang="en-US" sz="2400" dirty="0"/>
          </a:p>
          <a:p>
            <a:r>
              <a:rPr lang="en-US" sz="2400" dirty="0" smtClean="0"/>
              <a:t>      end</a:t>
            </a:r>
          </a:p>
          <a:p>
            <a:r>
              <a:rPr lang="en-US" sz="2400" dirty="0" smtClean="0"/>
              <a:t>    end</a:t>
            </a:r>
          </a:p>
          <a:p>
            <a:endParaRPr lang="en-US" sz="2400" dirty="0" smtClean="0"/>
          </a:p>
          <a:p>
            <a:r>
              <a:rPr lang="en-US" sz="2400" dirty="0"/>
              <a:t> </a:t>
            </a:r>
            <a:r>
              <a:rPr lang="en-US" sz="2400" dirty="0" smtClean="0"/>
              <a:t>   # ... remainder of examples within defined within this example group</a:t>
            </a:r>
            <a:endParaRPr lang="en-US" sz="2400" dirty="0"/>
          </a:p>
          <a:p>
            <a:pPr>
              <a:lnSpc>
                <a:spcPct val="90000"/>
              </a:lnSpc>
            </a:pPr>
            <a:r>
              <a:rPr lang="en-US" sz="2400" dirty="0" smtClean="0"/>
              <a:t>  end</a:t>
            </a:r>
          </a:p>
        </p:txBody>
      </p:sp>
      <p:sp>
        <p:nvSpPr>
          <p:cNvPr id="5" name="Text Placeholder 4"/>
          <p:cNvSpPr>
            <a:spLocks noGrp="1"/>
          </p:cNvSpPr>
          <p:nvPr>
            <p:ph type="body" sz="quarter" idx="12"/>
          </p:nvPr>
        </p:nvSpPr>
        <p:spPr>
          <a:xfrm>
            <a:off x="621430" y="2254469"/>
            <a:ext cx="14925911" cy="1816627"/>
          </a:xfrm>
        </p:spPr>
        <p:txBody>
          <a:bodyPr/>
          <a:lstStyle/>
          <a:p>
            <a:endParaRPr lang="en-US" dirty="0"/>
          </a:p>
        </p:txBody>
      </p:sp>
    </p:spTree>
    <p:extLst>
      <p:ext uri="{BB962C8B-B14F-4D97-AF65-F5344CB8AC3E}">
        <p14:creationId xmlns:p14="http://schemas.microsoft.com/office/powerpoint/2010/main" val="197710058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Extracting the Packages from the Example</a:t>
            </a:r>
            <a:endParaRPr lang="en-US" sz="4800"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'when no attributes are specified, on an </a:t>
            </a:r>
            <a:r>
              <a:rPr lang="en-US" sz="2400" dirty="0" err="1" smtClean="0"/>
              <a:t>unspecif</a:t>
            </a:r>
            <a:r>
              <a:rPr lang="en-US" sz="2400" dirty="0" smtClean="0"/>
              <a:t>...</a:t>
            </a:r>
            <a:r>
              <a:rPr lang="en-US" sz="2400" dirty="0" err="1" smtClean="0"/>
              <a:t>orm</a:t>
            </a:r>
            <a:r>
              <a:rPr lang="en-US" sz="2400" dirty="0" smtClean="0"/>
              <a:t>' do</a:t>
            </a:r>
          </a:p>
          <a:p>
            <a:pPr>
              <a:lnSpc>
                <a:spcPct val="90000"/>
              </a:lnSpc>
            </a:pPr>
            <a:r>
              <a:rPr lang="en-US" sz="2400" dirty="0" smtClean="0"/>
              <a:t>    let(:</a:t>
            </a:r>
            <a:r>
              <a:rPr lang="en-US" sz="2400" dirty="0" err="1" smtClean="0"/>
              <a:t>installed_packages</a:t>
            </a:r>
            <a:r>
              <a:rPr lang="en-US" sz="2400" dirty="0" smtClean="0"/>
              <a:t>) do</a:t>
            </a:r>
          </a:p>
          <a:p>
            <a:pPr>
              <a:lnSpc>
                <a:spcPct val="90000"/>
              </a:lnSpc>
            </a:pPr>
            <a:r>
              <a:rPr lang="en-US" sz="2400" dirty="0" smtClean="0"/>
              <a:t>      %w[ </a:t>
            </a:r>
            <a:r>
              <a:rPr lang="en-US" sz="2400" dirty="0" err="1" smtClean="0"/>
              <a:t>libtool</a:t>
            </a:r>
            <a:r>
              <a:rPr lang="en-US" sz="2400" dirty="0" smtClean="0"/>
              <a:t> </a:t>
            </a:r>
            <a:r>
              <a:rPr lang="en-US" sz="2400" dirty="0" err="1" smtClean="0"/>
              <a:t>autoconf</a:t>
            </a:r>
            <a:r>
              <a:rPr lang="en-US" sz="2400" dirty="0" smtClean="0"/>
              <a:t> unzip </a:t>
            </a:r>
            <a:r>
              <a:rPr lang="en-US" sz="2400" dirty="0" err="1" smtClean="0"/>
              <a:t>rsync</a:t>
            </a:r>
            <a:r>
              <a:rPr lang="en-US" sz="2400" dirty="0" smtClean="0"/>
              <a:t> make </a:t>
            </a:r>
            <a:r>
              <a:rPr lang="en-US" sz="2400" dirty="0" err="1" smtClean="0"/>
              <a:t>gcc</a:t>
            </a:r>
            <a:r>
              <a:rPr lang="en-US" sz="2400" dirty="0" smtClean="0"/>
              <a:t> </a:t>
            </a:r>
            <a:r>
              <a:rPr lang="en-US" sz="2400" dirty="0" err="1" smtClean="0"/>
              <a:t>autogen</a:t>
            </a:r>
            <a:r>
              <a:rPr lang="en-US" sz="2400" dirty="0" smtClean="0"/>
              <a:t> ]</a:t>
            </a:r>
          </a:p>
          <a:p>
            <a:pPr>
              <a:lnSpc>
                <a:spcPct val="90000"/>
              </a:lnSpc>
            </a:pPr>
            <a:r>
              <a:rPr lang="en-US" sz="2400" dirty="0" smtClean="0"/>
              <a:t>    end</a:t>
            </a:r>
          </a:p>
          <a:p>
            <a:pPr>
              <a:lnSpc>
                <a:spcPct val="90000"/>
              </a:lnSpc>
            </a:pPr>
            <a:endParaRPr lang="en-US" sz="2400" dirty="0" smtClean="0"/>
          </a:p>
          <a:p>
            <a:pPr>
              <a:lnSpc>
                <a:spcPct val="90000"/>
              </a:lnSpc>
            </a:pPr>
            <a:r>
              <a:rPr lang="en-US" sz="2400" dirty="0" smtClean="0"/>
              <a:t>    it 'installs the necessary packages' do</a:t>
            </a:r>
          </a:p>
          <a:p>
            <a:pPr>
              <a:lnSpc>
                <a:spcPct val="90000"/>
              </a:lnSpc>
            </a:pPr>
            <a:r>
              <a:rPr lang="en-US" sz="2400" dirty="0" smtClean="0"/>
              <a:t>      </a:t>
            </a:r>
            <a:r>
              <a:rPr lang="en-US" sz="2400" dirty="0" err="1" smtClean="0"/>
              <a:t>installed_packages</a:t>
            </a:r>
            <a:r>
              <a:rPr lang="en-US" sz="2400" dirty="0" smtClean="0"/>
              <a:t> = %w</a:t>
            </a:r>
            <a:r>
              <a:rPr lang="en-US" sz="2400" dirty="0"/>
              <a:t>[ </a:t>
            </a:r>
            <a:r>
              <a:rPr lang="en-US" sz="2400" dirty="0" err="1"/>
              <a:t>libtool</a:t>
            </a:r>
            <a:r>
              <a:rPr lang="en-US" sz="2400" dirty="0"/>
              <a:t> </a:t>
            </a:r>
            <a:r>
              <a:rPr lang="en-US" sz="2400" dirty="0" err="1"/>
              <a:t>autoconf</a:t>
            </a:r>
            <a:r>
              <a:rPr lang="en-US" sz="2400" dirty="0"/>
              <a:t> unzip </a:t>
            </a:r>
            <a:r>
              <a:rPr lang="en-US" sz="2400" dirty="0" err="1"/>
              <a:t>rsync</a:t>
            </a:r>
            <a:r>
              <a:rPr lang="en-US" sz="2400" dirty="0"/>
              <a:t> make </a:t>
            </a:r>
            <a:r>
              <a:rPr lang="en-US" sz="2400" dirty="0" err="1"/>
              <a:t>gcc</a:t>
            </a:r>
            <a:r>
              <a:rPr lang="en-US" sz="2400" dirty="0"/>
              <a:t> </a:t>
            </a:r>
            <a:r>
              <a:rPr lang="en-US" sz="2400" dirty="0" err="1"/>
              <a:t>autogen</a:t>
            </a:r>
            <a:r>
              <a:rPr lang="en-US" sz="2400" dirty="0"/>
              <a:t> ]</a:t>
            </a:r>
            <a:endParaRPr lang="en-US" sz="2400" dirty="0" smtClean="0"/>
          </a:p>
          <a:p>
            <a:pPr>
              <a:lnSpc>
                <a:spcPct val="90000"/>
              </a:lnSpc>
            </a:pPr>
            <a:r>
              <a:rPr lang="en-US" sz="2400" dirty="0" smtClean="0"/>
              <a:t>      </a:t>
            </a:r>
            <a:r>
              <a:rPr lang="en-US" sz="2400" dirty="0" err="1" smtClean="0"/>
              <a:t>installed_packages.each</a:t>
            </a:r>
            <a:r>
              <a:rPr lang="en-US" sz="2400" dirty="0" smtClean="0"/>
              <a:t> do |name|</a:t>
            </a:r>
          </a:p>
          <a:p>
            <a:pPr>
              <a:lnSpc>
                <a:spcPct val="90000"/>
              </a:lnSpc>
            </a:pPr>
            <a:r>
              <a:rPr lang="en-US" sz="2400" dirty="0" smtClean="0"/>
              <a:t>        expect(</a:t>
            </a:r>
            <a:r>
              <a:rPr lang="en-US" sz="2400" dirty="0" err="1" smtClean="0"/>
              <a:t>chef_run</a:t>
            </a:r>
            <a:r>
              <a:rPr lang="en-US" sz="2400" dirty="0" smtClean="0"/>
              <a:t>).to </a:t>
            </a:r>
            <a:r>
              <a:rPr lang="en-US" sz="2400" dirty="0" err="1" smtClean="0"/>
              <a:t>install_package</a:t>
            </a:r>
            <a:r>
              <a:rPr lang="en-US" sz="2400" dirty="0" smtClean="0"/>
              <a:t>(name)</a:t>
            </a:r>
          </a:p>
          <a:p>
            <a:pPr>
              <a:lnSpc>
                <a:spcPct val="90000"/>
              </a:lnSpc>
            </a:pPr>
            <a:r>
              <a:rPr lang="en-US" sz="2400" dirty="0" smtClean="0"/>
              <a:t>      end</a:t>
            </a:r>
          </a:p>
          <a:p>
            <a:pPr>
              <a:lnSpc>
                <a:spcPct val="90000"/>
              </a:lnSpc>
            </a:pPr>
            <a:r>
              <a:rPr lang="en-US" sz="2400" dirty="0" smtClean="0"/>
              <a:t>    end</a:t>
            </a:r>
          </a:p>
          <a:p>
            <a:pPr>
              <a:lnSpc>
                <a:spcPct val="90000"/>
              </a:lnSpc>
            </a:pPr>
            <a:r>
              <a:rPr lang="en-US" sz="2400" dirty="0" smtClean="0"/>
              <a:t>  end</a:t>
            </a:r>
          </a:p>
        </p:txBody>
      </p:sp>
      <p:sp>
        <p:nvSpPr>
          <p:cNvPr id="8" name="Text Placeholder 7"/>
          <p:cNvSpPr>
            <a:spLocks noGrp="1"/>
          </p:cNvSpPr>
          <p:nvPr>
            <p:ph type="body" sz="quarter" idx="11"/>
          </p:nvPr>
        </p:nvSpPr>
        <p:spPr>
          <a:xfrm>
            <a:off x="626598" y="3832177"/>
            <a:ext cx="14925911" cy="613700"/>
          </a:xfrm>
        </p:spPr>
        <p:txBody>
          <a:bodyPr/>
          <a:lstStyle/>
          <a:p>
            <a:endParaRPr lang="en-US" dirty="0"/>
          </a:p>
        </p:txBody>
      </p:sp>
      <p:sp>
        <p:nvSpPr>
          <p:cNvPr id="9" name="Text Placeholder 8"/>
          <p:cNvSpPr>
            <a:spLocks noGrp="1"/>
          </p:cNvSpPr>
          <p:nvPr>
            <p:ph type="body" sz="quarter" idx="12"/>
          </p:nvPr>
        </p:nvSpPr>
        <p:spPr>
          <a:xfrm>
            <a:off x="621429" y="1710357"/>
            <a:ext cx="14925911" cy="1332388"/>
          </a:xfrm>
        </p:spPr>
        <p:txBody>
          <a:bodyPr/>
          <a:lstStyle/>
          <a:p>
            <a:endParaRPr lang="en-US" dirty="0"/>
          </a:p>
        </p:txBody>
      </p:sp>
    </p:spTree>
    <p:extLst>
      <p:ext uri="{BB962C8B-B14F-4D97-AF65-F5344CB8AC3E}">
        <p14:creationId xmlns:p14="http://schemas.microsoft.com/office/powerpoint/2010/main" val="2609455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Similar Expressed Expectations</a:t>
            </a:r>
            <a:endParaRPr lang="en-US"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a:t>
            </a:r>
            <a:r>
              <a:rPr lang="en-US" sz="2400" dirty="0"/>
              <a:t>'when no attributes are specified, on an </a:t>
            </a:r>
            <a:r>
              <a:rPr lang="en-US" sz="2400" dirty="0" err="1"/>
              <a:t>unspecif</a:t>
            </a:r>
            <a:r>
              <a:rPr lang="en-US" sz="2400" dirty="0"/>
              <a:t>...</a:t>
            </a:r>
            <a:r>
              <a:rPr lang="en-US" sz="2400" dirty="0" err="1"/>
              <a:t>orm</a:t>
            </a:r>
            <a:r>
              <a:rPr lang="en-US" sz="2400" dirty="0"/>
              <a:t>' </a:t>
            </a:r>
            <a:r>
              <a:rPr lang="en-US" sz="2400" dirty="0" smtClean="0"/>
              <a:t>do</a:t>
            </a:r>
            <a:endParaRPr lang="en-US" sz="2400" dirty="0"/>
          </a:p>
          <a:p>
            <a:pPr>
              <a:lnSpc>
                <a:spcPct val="90000"/>
              </a:lnSpc>
            </a:pPr>
            <a:r>
              <a:rPr lang="en-US" sz="2400" dirty="0" smtClean="0"/>
              <a:t>    let(:</a:t>
            </a:r>
            <a:r>
              <a:rPr lang="en-US" sz="2400" dirty="0" err="1" smtClean="0"/>
              <a:t>installed_packages</a:t>
            </a:r>
            <a:r>
              <a:rPr lang="en-US" sz="2400" dirty="0" smtClean="0"/>
              <a:t>) ...</a:t>
            </a:r>
          </a:p>
          <a:p>
            <a:pPr>
              <a:lnSpc>
                <a:spcPct val="90000"/>
              </a:lnSpc>
            </a:pPr>
            <a:r>
              <a:rPr lang="en-US" sz="2400" dirty="0"/>
              <a:t> </a:t>
            </a:r>
            <a:r>
              <a:rPr lang="en-US" sz="2400" dirty="0" smtClean="0"/>
              <a:t>   it 'installs the necessary packages' do</a:t>
            </a:r>
          </a:p>
          <a:p>
            <a:pPr>
              <a:lnSpc>
                <a:spcPct val="90000"/>
              </a:lnSpc>
            </a:pPr>
            <a:r>
              <a:rPr lang="en-US" sz="2400" dirty="0" smtClean="0"/>
              <a:t>      </a:t>
            </a:r>
            <a:r>
              <a:rPr lang="en-US" sz="2400" dirty="0" err="1" smtClean="0"/>
              <a:t>installed_packages.each</a:t>
            </a:r>
            <a:r>
              <a:rPr lang="en-US" sz="2400" dirty="0" smtClean="0"/>
              <a:t> do |name|</a:t>
            </a:r>
          </a:p>
          <a:p>
            <a:pPr>
              <a:lnSpc>
                <a:spcPct val="90000"/>
              </a:lnSpc>
            </a:pPr>
            <a:r>
              <a:rPr lang="en-US" sz="2400" dirty="0" smtClean="0"/>
              <a:t>        expect(</a:t>
            </a:r>
            <a:r>
              <a:rPr lang="en-US" sz="2400" dirty="0" err="1" smtClean="0"/>
              <a:t>chef_run</a:t>
            </a:r>
            <a:r>
              <a:rPr lang="en-US" sz="2400" dirty="0" smtClean="0"/>
              <a:t>).to </a:t>
            </a:r>
            <a:r>
              <a:rPr lang="en-US" sz="2400" dirty="0" err="1" smtClean="0"/>
              <a:t>install_package</a:t>
            </a:r>
            <a:r>
              <a:rPr lang="en-US" sz="2400" dirty="0" smtClean="0"/>
              <a:t>(name)</a:t>
            </a:r>
          </a:p>
          <a:p>
            <a:pPr>
              <a:lnSpc>
                <a:spcPct val="90000"/>
              </a:lnSpc>
            </a:pPr>
            <a:r>
              <a:rPr lang="en-US" sz="2400" dirty="0" smtClean="0"/>
              <a:t>      end</a:t>
            </a:r>
            <a:endParaRPr lang="en-US" sz="2400" dirty="0"/>
          </a:p>
          <a:p>
            <a:pPr>
              <a:lnSpc>
                <a:spcPct val="90000"/>
              </a:lnSpc>
            </a:pPr>
            <a:r>
              <a:rPr lang="en-US" sz="2400" dirty="0"/>
              <a:t> </a:t>
            </a:r>
            <a:r>
              <a:rPr lang="en-US" sz="2400" dirty="0" smtClean="0"/>
              <a:t>   end</a:t>
            </a:r>
          </a:p>
          <a:p>
            <a:pPr>
              <a:lnSpc>
                <a:spcPct val="90000"/>
              </a:lnSpc>
            </a:pPr>
            <a:r>
              <a:rPr lang="en-US" sz="2400" dirty="0"/>
              <a:t> </a:t>
            </a:r>
            <a:r>
              <a:rPr lang="en-US" sz="2400" dirty="0" smtClean="0"/>
              <a:t> end</a:t>
            </a:r>
          </a:p>
          <a:p>
            <a:pPr>
              <a:lnSpc>
                <a:spcPct val="90000"/>
              </a:lnSpc>
            </a:pPr>
            <a:r>
              <a:rPr lang="en-US" sz="2400" dirty="0" smtClean="0"/>
              <a:t>  </a:t>
            </a:r>
            <a:r>
              <a:rPr lang="en-US" sz="2400" dirty="0"/>
              <a:t>context 'when no attributes are specified, on </a:t>
            </a:r>
            <a:r>
              <a:rPr lang="en-US" sz="2400" dirty="0" err="1"/>
              <a:t>CentOS'</a:t>
            </a:r>
            <a:r>
              <a:rPr lang="en-US" sz="2400" dirty="0"/>
              <a:t> </a:t>
            </a:r>
            <a:r>
              <a:rPr lang="en-US" sz="2400" dirty="0" smtClean="0"/>
              <a:t>do</a:t>
            </a:r>
          </a:p>
          <a:p>
            <a:pPr>
              <a:lnSpc>
                <a:spcPct val="90000"/>
              </a:lnSpc>
            </a:pPr>
            <a:r>
              <a:rPr lang="en-US" sz="2400" dirty="0"/>
              <a:t> </a:t>
            </a:r>
            <a:r>
              <a:rPr lang="en-US" sz="2400" dirty="0" smtClean="0"/>
              <a:t>   let</a:t>
            </a:r>
            <a:r>
              <a:rPr lang="en-US" sz="2400" dirty="0"/>
              <a:t>(</a:t>
            </a:r>
            <a:r>
              <a:rPr lang="en-US" sz="2400" dirty="0" smtClean="0"/>
              <a:t>:</a:t>
            </a:r>
            <a:r>
              <a:rPr lang="en-US" sz="2400" dirty="0" err="1"/>
              <a:t>installed_packages</a:t>
            </a:r>
            <a:r>
              <a:rPr lang="en-US" sz="2400" dirty="0" smtClean="0"/>
              <a:t>) </a:t>
            </a:r>
            <a:r>
              <a:rPr lang="en-US" sz="2400" dirty="0"/>
              <a:t>..</a:t>
            </a:r>
            <a:r>
              <a:rPr lang="en-US" sz="2400" dirty="0" smtClean="0"/>
              <a:t>.    </a:t>
            </a:r>
          </a:p>
          <a:p>
            <a:pPr>
              <a:lnSpc>
                <a:spcPct val="90000"/>
              </a:lnSpc>
            </a:pPr>
            <a:r>
              <a:rPr lang="en-US" sz="2400" dirty="0" smtClean="0"/>
              <a:t>    it </a:t>
            </a:r>
            <a:r>
              <a:rPr lang="en-US" sz="2400" dirty="0"/>
              <a:t>'installs the necessary packages' do</a:t>
            </a:r>
          </a:p>
          <a:p>
            <a:pPr>
              <a:lnSpc>
                <a:spcPct val="90000"/>
              </a:lnSpc>
            </a:pPr>
            <a:r>
              <a:rPr lang="en-US" sz="2400" dirty="0"/>
              <a:t>      </a:t>
            </a:r>
            <a:r>
              <a:rPr lang="en-US" sz="2400" dirty="0" err="1" smtClean="0"/>
              <a:t>installed_packages.each</a:t>
            </a:r>
            <a:r>
              <a:rPr lang="en-US" sz="2400" dirty="0" smtClean="0"/>
              <a:t> </a:t>
            </a:r>
            <a:r>
              <a:rPr lang="en-US" sz="2400" dirty="0"/>
              <a:t>do |name|</a:t>
            </a:r>
          </a:p>
          <a:p>
            <a:pPr>
              <a:lnSpc>
                <a:spcPct val="90000"/>
              </a:lnSpc>
            </a:pPr>
            <a:r>
              <a:rPr lang="en-US" sz="2400" dirty="0"/>
              <a:t>        expect(</a:t>
            </a:r>
            <a:r>
              <a:rPr lang="en-US" sz="2400" dirty="0" err="1"/>
              <a:t>chef_run</a:t>
            </a:r>
            <a:r>
              <a:rPr lang="en-US" sz="2400" dirty="0"/>
              <a:t>).to </a:t>
            </a:r>
            <a:r>
              <a:rPr lang="en-US" sz="2400" dirty="0" err="1"/>
              <a:t>install_package</a:t>
            </a:r>
            <a:r>
              <a:rPr lang="en-US" sz="2400" dirty="0"/>
              <a:t>(name)</a:t>
            </a:r>
          </a:p>
          <a:p>
            <a:pPr>
              <a:lnSpc>
                <a:spcPct val="90000"/>
              </a:lnSpc>
            </a:pPr>
            <a:r>
              <a:rPr lang="en-US" sz="2400" dirty="0"/>
              <a:t>      end</a:t>
            </a:r>
          </a:p>
          <a:p>
            <a:pPr>
              <a:lnSpc>
                <a:spcPct val="90000"/>
              </a:lnSpc>
            </a:pPr>
            <a:r>
              <a:rPr lang="en-US" sz="2400" dirty="0"/>
              <a:t>    </a:t>
            </a:r>
            <a:r>
              <a:rPr lang="en-US" sz="2400" dirty="0" smtClean="0"/>
              <a:t>end</a:t>
            </a:r>
          </a:p>
          <a:p>
            <a:pPr>
              <a:lnSpc>
                <a:spcPct val="90000"/>
              </a:lnSpc>
            </a:pPr>
            <a:r>
              <a:rPr lang="en-US" sz="2400" dirty="0" smtClean="0"/>
              <a:t>  end</a:t>
            </a:r>
            <a:endParaRPr lang="en-US" sz="2400" dirty="0"/>
          </a:p>
        </p:txBody>
      </p:sp>
      <p:cxnSp>
        <p:nvCxnSpPr>
          <p:cNvPr id="10" name="Straight Connector 9"/>
          <p:cNvCxnSpPr/>
          <p:nvPr/>
        </p:nvCxnSpPr>
        <p:spPr>
          <a:xfrm>
            <a:off x="12408657" y="3268627"/>
            <a:ext cx="763396" cy="13879"/>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flipV="1">
            <a:off x="12380686" y="6686092"/>
            <a:ext cx="834571" cy="6048"/>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12356495" y="1978781"/>
            <a:ext cx="834571" cy="604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V="1">
            <a:off x="12363752" y="5457372"/>
            <a:ext cx="834571" cy="604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6" name="Rectangle 15"/>
          <p:cNvSpPr/>
          <p:nvPr/>
        </p:nvSpPr>
        <p:spPr bwMode="auto">
          <a:xfrm>
            <a:off x="13183810" y="1622928"/>
            <a:ext cx="2152952" cy="852255"/>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smtClean="0">
                <a:gradFill>
                  <a:gsLst>
                    <a:gs pos="0">
                      <a:srgbClr val="FFFFFF"/>
                    </a:gs>
                    <a:gs pos="100000">
                      <a:srgbClr val="FFFFFF"/>
                    </a:gs>
                  </a:gsLst>
                  <a:lin ang="5400000" scaled="0"/>
                </a:gradFill>
              </a:rPr>
              <a:t>different input</a:t>
            </a:r>
            <a:endParaRPr lang="en-US" sz="2400" b="1" dirty="0" smtClean="0">
              <a:gradFill>
                <a:gsLst>
                  <a:gs pos="0">
                    <a:srgbClr val="FFFFFF"/>
                  </a:gs>
                  <a:gs pos="100000">
                    <a:srgbClr val="FFFFFF"/>
                  </a:gs>
                </a:gsLst>
                <a:lin ang="5400000" scaled="0"/>
              </a:gradFill>
            </a:endParaRPr>
          </a:p>
        </p:txBody>
      </p:sp>
      <p:sp>
        <p:nvSpPr>
          <p:cNvPr id="17" name="Rectangle 16"/>
          <p:cNvSpPr/>
          <p:nvPr/>
        </p:nvSpPr>
        <p:spPr bwMode="auto">
          <a:xfrm>
            <a:off x="13179950" y="2837411"/>
            <a:ext cx="2152952" cy="899014"/>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same example</a:t>
            </a:r>
          </a:p>
        </p:txBody>
      </p:sp>
      <p:sp>
        <p:nvSpPr>
          <p:cNvPr id="18" name="Rectangle 17"/>
          <p:cNvSpPr/>
          <p:nvPr/>
        </p:nvSpPr>
        <p:spPr bwMode="auto">
          <a:xfrm>
            <a:off x="13178972" y="5029199"/>
            <a:ext cx="2152952" cy="882869"/>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smtClean="0">
                <a:gradFill>
                  <a:gsLst>
                    <a:gs pos="0">
                      <a:srgbClr val="FFFFFF"/>
                    </a:gs>
                    <a:gs pos="100000">
                      <a:srgbClr val="FFFFFF"/>
                    </a:gs>
                  </a:gsLst>
                  <a:lin ang="5400000" scaled="0"/>
                </a:gradFill>
              </a:rPr>
              <a:t>different input</a:t>
            </a:r>
            <a:endParaRPr lang="en-US" sz="2400" b="1" dirty="0" smtClean="0">
              <a:gradFill>
                <a:gsLst>
                  <a:gs pos="0">
                    <a:srgbClr val="FFFFFF"/>
                  </a:gs>
                  <a:gs pos="100000">
                    <a:srgbClr val="FFFFFF"/>
                  </a:gs>
                </a:gsLst>
                <a:lin ang="5400000" scaled="0"/>
              </a:gradFill>
            </a:endParaRPr>
          </a:p>
        </p:txBody>
      </p:sp>
      <p:sp>
        <p:nvSpPr>
          <p:cNvPr id="19" name="Rectangle 18"/>
          <p:cNvSpPr/>
          <p:nvPr/>
        </p:nvSpPr>
        <p:spPr bwMode="auto">
          <a:xfrm>
            <a:off x="13178972" y="6211371"/>
            <a:ext cx="2152952" cy="961937"/>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same</a:t>
            </a:r>
          </a:p>
          <a:p>
            <a:pPr algn="ctr" defTabSz="914099"/>
            <a:r>
              <a:rPr lang="en-US" b="1" dirty="0" smtClean="0">
                <a:gradFill>
                  <a:gsLst>
                    <a:gs pos="0">
                      <a:srgbClr val="FFFFFF"/>
                    </a:gs>
                    <a:gs pos="100000">
                      <a:srgbClr val="FFFFFF"/>
                    </a:gs>
                  </a:gsLst>
                  <a:lin ang="5400000" scaled="0"/>
                </a:gradFill>
              </a:rPr>
              <a:t>example</a:t>
            </a:r>
            <a:endParaRPr lang="en-US" sz="2400" b="1" dirty="0" smtClean="0">
              <a:gradFill>
                <a:gsLst>
                  <a:gs pos="0">
                    <a:srgbClr val="FFFFFF"/>
                  </a:gs>
                  <a:gs pos="100000">
                    <a:srgbClr val="FFFFFF"/>
                  </a:gs>
                </a:gsLst>
                <a:lin ang="5400000" scaled="0"/>
              </a:gradFill>
            </a:endParaRPr>
          </a:p>
        </p:txBody>
      </p:sp>
      <p:sp>
        <p:nvSpPr>
          <p:cNvPr id="7" name="Right Bracket 6"/>
          <p:cNvSpPr/>
          <p:nvPr/>
        </p:nvSpPr>
        <p:spPr>
          <a:xfrm>
            <a:off x="12045696" y="2334381"/>
            <a:ext cx="355480" cy="1923854"/>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 name="Right Bracket 7"/>
          <p:cNvSpPr/>
          <p:nvPr/>
        </p:nvSpPr>
        <p:spPr>
          <a:xfrm>
            <a:off x="12045696" y="5764587"/>
            <a:ext cx="347084" cy="1912677"/>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ket 11"/>
          <p:cNvSpPr/>
          <p:nvPr/>
        </p:nvSpPr>
        <p:spPr>
          <a:xfrm>
            <a:off x="12045696" y="1765905"/>
            <a:ext cx="339828" cy="435428"/>
          </a:xfrm>
          <a:prstGeom prst="righ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Right Bracket 12"/>
          <p:cNvSpPr/>
          <p:nvPr/>
        </p:nvSpPr>
        <p:spPr>
          <a:xfrm>
            <a:off x="12045696" y="5244495"/>
            <a:ext cx="334990" cy="435428"/>
          </a:xfrm>
          <a:prstGeom prst="righ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1805773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2846215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23790</TotalTime>
  <Words>1708</Words>
  <Application>Microsoft Macintosh PowerPoint</Application>
  <PresentationFormat>Custom</PresentationFormat>
  <Paragraphs>204</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Apple Chancery</vt:lpstr>
      <vt:lpstr>Courier New</vt:lpstr>
      <vt:lpstr>ＭＳ Ｐゴシック</vt:lpstr>
      <vt:lpstr>Wingdings</vt:lpstr>
      <vt:lpstr>Arial</vt:lpstr>
      <vt:lpstr>Template</vt:lpstr>
      <vt:lpstr>Interaction</vt:lpstr>
      <vt:lpstr>shared_examples</vt:lpstr>
      <vt:lpstr>Objective</vt:lpstr>
      <vt:lpstr>shared_examples</vt:lpstr>
      <vt:lpstr>shared_examples</vt:lpstr>
      <vt:lpstr>Viewing an Example Specific to a Platform</vt:lpstr>
      <vt:lpstr>Refactoring the Example</vt:lpstr>
      <vt:lpstr>Extracting the Packages from the Example</vt:lpstr>
      <vt:lpstr>Finding Similar Expressed Expectations</vt:lpstr>
      <vt:lpstr>shared_examples</vt:lpstr>
      <vt:lpstr>Live Demonstration</vt:lpstr>
      <vt:lpstr>shared_examples</vt:lpstr>
      <vt:lpstr>shared_examples</vt:lpstr>
      <vt:lpstr>Finding Similar Expressed Expectations</vt:lpstr>
      <vt:lpstr>A Place to Share Examples</vt:lpstr>
      <vt:lpstr>shared_examples</vt:lpstr>
      <vt:lpstr>Exercise</vt:lpstr>
      <vt:lpstr>shared_examples</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2751</cp:revision>
  <cp:lastPrinted>2016-07-11T18:04:44Z</cp:lastPrinted>
  <dcterms:created xsi:type="dcterms:W3CDTF">2012-09-13T17:36:07Z</dcterms:created>
  <dcterms:modified xsi:type="dcterms:W3CDTF">2017-02-23T22:55:10Z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