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0"/>
  </p:notesMasterIdLst>
  <p:handoutMasterIdLst>
    <p:handoutMasterId r:id="rId31"/>
  </p:handoutMasterIdLst>
  <p:sldIdLst>
    <p:sldId id="561" r:id="rId7"/>
    <p:sldId id="583" r:id="rId8"/>
    <p:sldId id="590" r:id="rId9"/>
    <p:sldId id="601" r:id="rId10"/>
    <p:sldId id="603" r:id="rId11"/>
    <p:sldId id="602" r:id="rId12"/>
    <p:sldId id="604" r:id="rId13"/>
    <p:sldId id="600" r:id="rId14"/>
    <p:sldId id="605" r:id="rId15"/>
    <p:sldId id="597" r:id="rId16"/>
    <p:sldId id="606" r:id="rId17"/>
    <p:sldId id="607" r:id="rId18"/>
    <p:sldId id="608" r:id="rId19"/>
    <p:sldId id="611" r:id="rId20"/>
    <p:sldId id="609" r:id="rId21"/>
    <p:sldId id="610" r:id="rId22"/>
    <p:sldId id="612" r:id="rId23"/>
    <p:sldId id="613" r:id="rId24"/>
    <p:sldId id="614" r:id="rId25"/>
    <p:sldId id="598" r:id="rId26"/>
    <p:sldId id="594" r:id="rId27"/>
    <p:sldId id="599" r:id="rId28"/>
    <p:sldId id="376" r:id="rId2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108" d="100"/>
          <a:sy n="108" d="100"/>
        </p:scale>
        <p:origin x="-456" y="-432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9103837" cy="1337551"/>
          </a:xfrm>
        </p:spPr>
        <p:txBody>
          <a:bodyPr/>
          <a:lstStyle/>
          <a:p>
            <a:r>
              <a:rPr lang="en-US" sz="7200" dirty="0" smtClean="0"/>
              <a:t>Ruby Gem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8725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a cut and polished precious stone </a:t>
            </a:r>
            <a:r>
              <a:rPr lang="en-US" sz="2800" dirty="0" smtClean="0">
                <a:solidFill>
                  <a:srgbClr val="878F94"/>
                </a:solidFill>
              </a:rPr>
              <a:t>fine </a:t>
            </a:r>
            <a:r>
              <a:rPr lang="en-US" sz="2800" dirty="0">
                <a:solidFill>
                  <a:srgbClr val="878F94"/>
                </a:solidFill>
              </a:rPr>
              <a:t>enough for use in jewelry</a:t>
            </a:r>
            <a:r>
              <a:rPr lang="en-US" sz="2800" dirty="0" smtClean="0">
                <a:solidFill>
                  <a:srgbClr val="878F94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is a package manager for the Ruby programming language that provides a standard format for distributing Ruby programs and </a:t>
            </a:r>
            <a:r>
              <a:rPr lang="en-US" sz="2800" dirty="0" smtClean="0">
                <a:solidFill>
                  <a:srgbClr val="878F94"/>
                </a:solidFill>
              </a:rPr>
              <a:t>libraries ...</a:t>
            </a: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019502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the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26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Creating gem '</a:t>
            </a:r>
            <a:r>
              <a:rPr lang="en-US" dirty="0" err="1"/>
              <a:t>chefspec-myhelpers</a:t>
            </a:r>
            <a:r>
              <a:rPr lang="en-US" dirty="0"/>
              <a:t>'...</a:t>
            </a:r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Gemfile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myhelpers.rb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</a:t>
            </a:r>
            <a:r>
              <a:rPr lang="en-US" dirty="0"/>
              <a:t>/</a:t>
            </a:r>
            <a:r>
              <a:rPr lang="en-US" dirty="0" err="1"/>
              <a:t>version.rb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chefspec-myhelpers.gemspec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Rakefile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/bin/console</a:t>
            </a:r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/bin/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bundle gem </a:t>
            </a:r>
            <a:r>
              <a:rPr lang="en-US" dirty="0" err="1" smtClean="0"/>
              <a:t>chefspec-myhelpers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255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Gem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Gem::</a:t>
            </a:r>
            <a:r>
              <a:rPr lang="en-US" dirty="0" err="1"/>
              <a:t>Specification.new</a:t>
            </a:r>
            <a:r>
              <a:rPr lang="en-US" dirty="0"/>
              <a:t> do |spec|</a:t>
            </a:r>
          </a:p>
          <a:p>
            <a:r>
              <a:rPr lang="en-US" dirty="0"/>
              <a:t>  </a:t>
            </a:r>
            <a:r>
              <a:rPr lang="en-US" dirty="0" err="1"/>
              <a:t>spec.name</a:t>
            </a:r>
            <a:r>
              <a:rPr lang="en-US" dirty="0"/>
              <a:t>          = "</a:t>
            </a:r>
            <a:r>
              <a:rPr lang="en-US" dirty="0" err="1"/>
              <a:t>chefspec-myhelpers</a:t>
            </a:r>
            <a:r>
              <a:rPr lang="en-US" dirty="0"/>
              <a:t>"</a:t>
            </a:r>
          </a:p>
          <a:p>
            <a:r>
              <a:rPr lang="en-US" dirty="0"/>
              <a:t>  </a:t>
            </a:r>
            <a:r>
              <a:rPr lang="en-US" dirty="0" err="1"/>
              <a:t>spec.version</a:t>
            </a:r>
            <a:r>
              <a:rPr lang="en-US" dirty="0"/>
              <a:t>      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Myhelpers</a:t>
            </a:r>
            <a:r>
              <a:rPr lang="en-US" dirty="0"/>
              <a:t>::VERSION</a:t>
            </a:r>
          </a:p>
          <a:p>
            <a:r>
              <a:rPr lang="en-US" dirty="0"/>
              <a:t>  </a:t>
            </a:r>
            <a:r>
              <a:rPr lang="en-US" dirty="0" err="1"/>
              <a:t>spec.authors</a:t>
            </a:r>
            <a:r>
              <a:rPr lang="en-US" dirty="0"/>
              <a:t>       = ["Franklin Webber"]</a:t>
            </a:r>
          </a:p>
          <a:p>
            <a:r>
              <a:rPr lang="en-US" dirty="0"/>
              <a:t>  </a:t>
            </a:r>
            <a:r>
              <a:rPr lang="en-US" dirty="0" err="1"/>
              <a:t>spec.email</a:t>
            </a:r>
            <a:r>
              <a:rPr lang="en-US" dirty="0"/>
              <a:t>         = ["</a:t>
            </a:r>
            <a:r>
              <a:rPr lang="en-US" dirty="0" err="1"/>
              <a:t>franklin.webber@gmail.com</a:t>
            </a:r>
            <a:r>
              <a:rPr lang="en-US" dirty="0"/>
              <a:t>"]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spec.summary</a:t>
            </a:r>
            <a:r>
              <a:rPr lang="en-US" dirty="0"/>
              <a:t>       = %q</a:t>
            </a:r>
            <a:r>
              <a:rPr lang="en-US" dirty="0" smtClean="0"/>
              <a:t>{Provides common </a:t>
            </a:r>
            <a:r>
              <a:rPr lang="en-US" dirty="0" err="1" smtClean="0"/>
              <a:t>ChefSpec</a:t>
            </a:r>
            <a:r>
              <a:rPr lang="en-US" dirty="0" smtClean="0"/>
              <a:t> Helpers.}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spec.description</a:t>
            </a:r>
            <a:r>
              <a:rPr lang="en-US" dirty="0"/>
              <a:t>   = %q</a:t>
            </a:r>
            <a:r>
              <a:rPr lang="en-US" dirty="0" smtClean="0"/>
              <a:t>{</a:t>
            </a:r>
            <a:r>
              <a:rPr lang="en-US" dirty="0" err="1" smtClean="0"/>
              <a:t>ChefSpec</a:t>
            </a:r>
            <a:r>
              <a:rPr lang="en-US" dirty="0" smtClean="0"/>
              <a:t> Helpers that define an alia...}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spec.homepage</a:t>
            </a:r>
            <a:r>
              <a:rPr lang="en-US" dirty="0"/>
              <a:t>      = </a:t>
            </a:r>
            <a:r>
              <a:rPr lang="en-US" dirty="0" smtClean="0"/>
              <a:t>"https://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burtlo</a:t>
            </a:r>
            <a:r>
              <a:rPr lang="en-US" dirty="0" smtClean="0"/>
              <a:t>/</a:t>
            </a:r>
            <a:r>
              <a:rPr lang="en-US" dirty="0" err="1" smtClean="0"/>
              <a:t>chefspec</a:t>
            </a:r>
            <a:r>
              <a:rPr lang="en-US" dirty="0" smtClean="0"/>
              <a:t>...com"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spec.license</a:t>
            </a:r>
            <a:r>
              <a:rPr lang="en-US" dirty="0"/>
              <a:t>       = "MIT"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chefspec-myhelpers</a:t>
            </a:r>
            <a:r>
              <a:rPr lang="en-US" dirty="0" smtClean="0"/>
              <a:t>/</a:t>
            </a:r>
            <a:r>
              <a:rPr lang="en-US" dirty="0" err="1" smtClean="0"/>
              <a:t>chefspec-myhelpers.gemspec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56642"/>
            <a:ext cx="14404273" cy="16757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641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Shared Context to the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config.alias_example_group_to</a:t>
            </a:r>
            <a:r>
              <a:rPr lang="en-US" dirty="0"/>
              <a:t> :</a:t>
            </a:r>
            <a:r>
              <a:rPr lang="en-US" dirty="0" err="1"/>
              <a:t>describe_recipe</a:t>
            </a:r>
            <a:r>
              <a:rPr lang="en-US" dirty="0"/>
              <a:t>, :type =&gt; :recipe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/>
              <a:t>shared_context</a:t>
            </a:r>
            <a:r>
              <a:rPr lang="en-US" dirty="0"/>
              <a:t> 'converged recipe' do</a:t>
            </a:r>
          </a:p>
          <a:p>
            <a:r>
              <a:rPr lang="en-US" dirty="0"/>
              <a:t>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</a:t>
            </a:r>
            <a:r>
              <a:rPr lang="en-US" dirty="0" err="1"/>
              <a:t>node_attributes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 smtClean="0"/>
              <a:t>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{}</a:t>
            </a:r>
          </a:p>
          <a:p>
            <a:r>
              <a:rPr lang="en-US" dirty="0" smtClean="0"/>
              <a:t>  end</a:t>
            </a:r>
          </a:p>
          <a:p>
            <a:endParaRPr lang="en-US" dirty="0" err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84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chefspec-myhelpers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into the Gem's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93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Successfully built </a:t>
            </a:r>
            <a:r>
              <a:rPr lang="en-US" dirty="0" err="1"/>
              <a:t>RubyGem</a:t>
            </a:r>
            <a:endParaRPr lang="en-US" dirty="0"/>
          </a:p>
          <a:p>
            <a:r>
              <a:rPr lang="en-US" dirty="0"/>
              <a:t>  Name: </a:t>
            </a:r>
            <a:r>
              <a:rPr lang="en-US" dirty="0" err="1"/>
              <a:t>chefspec-myhelpers</a:t>
            </a:r>
            <a:endParaRPr lang="en-US" dirty="0"/>
          </a:p>
          <a:p>
            <a:r>
              <a:rPr lang="en-US" dirty="0"/>
              <a:t>  Version: 0.1.0</a:t>
            </a:r>
          </a:p>
          <a:p>
            <a:r>
              <a:rPr lang="en-US" dirty="0"/>
              <a:t>  File: chefspec-myhelpers-0.1.0.gem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</a:t>
            </a:r>
            <a:r>
              <a:rPr lang="en-US" dirty="0"/>
              <a:t>build </a:t>
            </a:r>
            <a:r>
              <a:rPr lang="en-US" dirty="0" err="1" smtClean="0"/>
              <a:t>chefspec</a:t>
            </a:r>
            <a:r>
              <a:rPr lang="en-US" dirty="0" err="1"/>
              <a:t>-myhelpers.gemspec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33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/>
              <a:t>chefspec-myhelpers-0.1.0.gem</a:t>
            </a:r>
          </a:p>
          <a:p>
            <a:r>
              <a:rPr lang="en-US" dirty="0"/>
              <a:t>Successfully installed chefspec-myhelpers-0.1.0</a:t>
            </a:r>
          </a:p>
          <a:p>
            <a:r>
              <a:rPr lang="en-US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chefspec-myhelpers-0.1.0.gem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304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*** LOCAL GEMS ***</a:t>
            </a:r>
          </a:p>
          <a:p>
            <a:endParaRPr lang="en-US" dirty="0"/>
          </a:p>
          <a:p>
            <a:r>
              <a:rPr lang="en-US" dirty="0" err="1"/>
              <a:t>chefspec</a:t>
            </a:r>
            <a:r>
              <a:rPr lang="en-US" dirty="0"/>
              <a:t> (4.7.0, 4.2.0)</a:t>
            </a:r>
          </a:p>
          <a:p>
            <a:r>
              <a:rPr lang="en-US" dirty="0" err="1"/>
              <a:t>chefspec</a:t>
            </a:r>
            <a:r>
              <a:rPr lang="en-US" dirty="0" err="1" smtClean="0"/>
              <a:t>-myhelpers</a:t>
            </a:r>
            <a:r>
              <a:rPr lang="en-US" dirty="0" smtClean="0"/>
              <a:t> </a:t>
            </a:r>
            <a:r>
              <a:rPr lang="en-US" dirty="0"/>
              <a:t>(0.1.0)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list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8988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the installed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42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Cookbook's </a:t>
            </a:r>
            <a:r>
              <a:rPr lang="en-US" dirty="0" err="1" smtClean="0"/>
              <a:t>spec_helper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 smtClean="0"/>
              <a:t>require '</a:t>
            </a:r>
            <a:r>
              <a:rPr lang="en-US" dirty="0" err="1" smtClean="0"/>
              <a:t>chefspec</a:t>
            </a:r>
            <a:r>
              <a:rPr lang="en-US" dirty="0" smtClean="0"/>
              <a:t>/</a:t>
            </a:r>
            <a:r>
              <a:rPr lang="en-US" dirty="0" err="1" smtClean="0"/>
              <a:t>myhelpers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config.alias_example_group_to</a:t>
            </a:r>
            <a:r>
              <a:rPr lang="en-US" dirty="0"/>
              <a:t> :</a:t>
            </a:r>
            <a:r>
              <a:rPr lang="en-US" dirty="0" err="1"/>
              <a:t>describe_recipe</a:t>
            </a:r>
            <a:r>
              <a:rPr lang="en-US" dirty="0"/>
              <a:t>, :type =&gt; :recipe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shared_context</a:t>
            </a:r>
            <a:r>
              <a:rPr lang="en-US" dirty="0"/>
              <a:t> 'converged recipe', :type =&gt; :recipe 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7383770"/>
            <a:ext cx="14404273" cy="6590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95677"/>
            <a:ext cx="14404273" cy="6265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white">
          <a:xfrm>
            <a:off x="1135739" y="5948593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vert="horz" wrap="square" lIns="0" tIns="0" rIns="91440" bIns="594360" rtlCol="0">
            <a:noAutofit/>
          </a:bodyPr>
          <a:lstStyle>
            <a:lvl1pPr marL="0" indent="0" algn="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Tx/>
              <a:buNone/>
              <a:defRPr sz="4267" kern="1200">
                <a:solidFill>
                  <a:srgbClr val="3E4346"/>
                </a:solidFill>
                <a:latin typeface="Courier New"/>
                <a:ea typeface="ＭＳ Ｐゴシック" charset="0"/>
                <a:cs typeface="Courier New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55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Create Treasure!</a:t>
            </a:r>
            <a:endParaRPr lang="en-US" sz="7200" i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8655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899400" y="944709"/>
            <a:ext cx="457200" cy="3369734"/>
          </a:xfrm>
          <a:prstGeom prst="rightBrace">
            <a:avLst>
              <a:gd name="adj1" fmla="val 8333"/>
              <a:gd name="adj2" fmla="val 4978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899400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865534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2495739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</a:t>
            </a:r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. Execute the Tests.</a:t>
            </a: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189603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9514848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RubyGems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RubyGems</a:t>
            </a:r>
            <a:r>
              <a:rPr lang="en-US" dirty="0" smtClean="0"/>
              <a:t> is a </a:t>
            </a:r>
            <a:r>
              <a:rPr lang="en-US" dirty="0"/>
              <a:t>package manager for the Ruby programming language that provides a standard format for distributing Ruby programs and libraries (in a self-contained format called a "gem"), a tool designed to easily manage the installation of gems, and a server for distributing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guides.rubygems.org</a:t>
            </a:r>
            <a:r>
              <a:rPr lang="en-US" dirty="0"/>
              <a:t>/</a:t>
            </a:r>
            <a:r>
              <a:rPr lang="en-US" dirty="0" err="1"/>
              <a:t>rubygems</a:t>
            </a:r>
            <a:r>
              <a:rPr lang="en-US" dirty="0"/>
              <a:t>-basics/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4182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command allows you build gems for distribution, install gems locally, and push gems to Gem server.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guides.rubygems.org</a:t>
            </a:r>
            <a:r>
              <a:rPr lang="en-US" dirty="0"/>
              <a:t>/command-reference/</a:t>
            </a:r>
          </a:p>
        </p:txBody>
      </p:sp>
    </p:spTree>
    <p:extLst>
      <p:ext uri="{BB962C8B-B14F-4D97-AF65-F5344CB8AC3E}">
        <p14:creationId xmlns:p14="http://schemas.microsoft.com/office/powerpoint/2010/main" val="7485220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Bundler provides a consistent environment for Ruby projects by tracking and installing the exact gems and versions that are needed.</a:t>
            </a:r>
          </a:p>
          <a:p>
            <a:endParaRPr lang="en-US" dirty="0"/>
          </a:p>
          <a:p>
            <a:r>
              <a:rPr lang="en-US" dirty="0"/>
              <a:t>Bundler is an exit from dependency hell, and ensures that the gems you need are present in development, staging, and production. Starting work on a project is as simple as bundle install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bundler.io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0852498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command allows you to install and update a project's dependencies. It will also allow you to generate a cookbook.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42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372270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5960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23539</TotalTime>
  <Words>784</Words>
  <Application>Microsoft Macintosh PowerPoint</Application>
  <PresentationFormat>Custom</PresentationFormat>
  <Paragraphs>144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Interaction</vt:lpstr>
      <vt:lpstr>Ruby Gem</vt:lpstr>
      <vt:lpstr>Objective</vt:lpstr>
      <vt:lpstr>Creating a Ruby Gem</vt:lpstr>
      <vt:lpstr>RubyGems</vt:lpstr>
      <vt:lpstr>gem</vt:lpstr>
      <vt:lpstr>Bundler</vt:lpstr>
      <vt:lpstr>bundle</vt:lpstr>
      <vt:lpstr>Creating a Ruby Gem</vt:lpstr>
      <vt:lpstr>Live Demonstration</vt:lpstr>
      <vt:lpstr>Creating a Ruby Gem</vt:lpstr>
      <vt:lpstr>Returning to the home directory</vt:lpstr>
      <vt:lpstr>Generating the Gem</vt:lpstr>
      <vt:lpstr>Updating the Gem Specification</vt:lpstr>
      <vt:lpstr>Moving the Shared Context to the Gem</vt:lpstr>
      <vt:lpstr>Changing into the Gem's Directory</vt:lpstr>
      <vt:lpstr>Creating the Gem</vt:lpstr>
      <vt:lpstr>Installing the Gem</vt:lpstr>
      <vt:lpstr>Listing the installed Gem</vt:lpstr>
      <vt:lpstr>Updating the Cookbook's spec_helper</vt:lpstr>
      <vt:lpstr>Creating a Ruby Gem</vt:lpstr>
      <vt:lpstr>Exercise</vt:lpstr>
      <vt:lpstr>Creating a Ruby Gem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2738</cp:revision>
  <cp:lastPrinted>2016-07-11T18:04:44Z</cp:lastPrinted>
  <dcterms:created xsi:type="dcterms:W3CDTF">2012-09-13T17:36:07Z</dcterms:created>
  <dcterms:modified xsi:type="dcterms:W3CDTF">2016-10-25T05:27:40Z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