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2"/>
  </p:notesMasterIdLst>
  <p:handoutMasterIdLst>
    <p:handoutMasterId r:id="rId23"/>
  </p:handoutMasterIdLst>
  <p:sldIdLst>
    <p:sldId id="561" r:id="rId7"/>
    <p:sldId id="583" r:id="rId8"/>
    <p:sldId id="590" r:id="rId9"/>
    <p:sldId id="612" r:id="rId10"/>
    <p:sldId id="614" r:id="rId11"/>
    <p:sldId id="600" r:id="rId12"/>
    <p:sldId id="610" r:id="rId13"/>
    <p:sldId id="597" r:id="rId14"/>
    <p:sldId id="606" r:id="rId15"/>
    <p:sldId id="607" r:id="rId16"/>
    <p:sldId id="608" r:id="rId17"/>
    <p:sldId id="598" r:id="rId18"/>
    <p:sldId id="594" r:id="rId19"/>
    <p:sldId id="599" r:id="rId20"/>
    <p:sldId id="376" r:id="rId2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55" autoAdjust="0"/>
    <p:restoredTop sz="86413" autoAdjust="0"/>
  </p:normalViewPr>
  <p:slideViewPr>
    <p:cSldViewPr snapToGrid="0">
      <p:cViewPr>
        <p:scale>
          <a:sx n="72" d="100"/>
          <a:sy n="72" d="100"/>
        </p:scale>
        <p:origin x="-520" y="1496"/>
      </p:cViewPr>
      <p:guideLst>
        <p:guide orient="horz" pos="894"/>
        <p:guide pos="5024"/>
        <p:guide pos="6747"/>
      </p:guideLst>
    </p:cSldViewPr>
  </p:slideViewPr>
  <p:outlineViewPr>
    <p:cViewPr>
      <p:scale>
        <a:sx n="33" d="100"/>
        <a:sy n="33" d="100"/>
      </p:scale>
      <p:origin x="0" y="-200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5011" y="4343399"/>
            <a:ext cx="6092791" cy="445409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technique we are going to explore is defining Ruby methods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 let helper make it easier to gain access to the node object. However, when it comes to each individual node attribute we would not be able to access each one through a let helper unless we created a let helper for each attribute. This is not ideal and more likely would create more confusion when reading our specification.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5175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perfect moment for us to use a method. We define a method named 'attribute' which accepts one parameter, the name of the attribute defined within the cookbook. Within the body of the method we use the node object returned by the let helper defined above. We use a method named '</a:t>
            </a:r>
            <a:r>
              <a:rPr lang="en-US" dirty="0" err="1" smtClean="0"/>
              <a:t>described_cookbook</a:t>
            </a:r>
            <a:r>
              <a:rPr lang="en-US" dirty="0" smtClean="0"/>
              <a:t>' here that </a:t>
            </a:r>
            <a:r>
              <a:rPr lang="en-US" dirty="0" err="1" smtClean="0"/>
              <a:t>ChefSpec</a:t>
            </a:r>
            <a:r>
              <a:rPr lang="en-US" dirty="0" smtClean="0"/>
              <a:t> creates for us based on the '</a:t>
            </a:r>
            <a:r>
              <a:rPr lang="en-US" dirty="0" err="1" smtClean="0"/>
              <a:t>described_recipe</a:t>
            </a:r>
            <a:r>
              <a:rPr lang="en-US" dirty="0" smtClean="0"/>
              <a:t>' defined at the beginning of the specification.</a:t>
            </a:r>
          </a:p>
          <a:p>
            <a:endParaRPr lang="en-US" b="1" dirty="0" smtClean="0"/>
          </a:p>
          <a:p>
            <a:r>
              <a:rPr lang="en-US" b="1" dirty="0" smtClean="0"/>
              <a:t>Note</a:t>
            </a:r>
            <a:r>
              <a:rPr lang="en-US" dirty="0" smtClean="0"/>
              <a:t>: The method can be defined anywhere within the specification, as long as you only use the method within the examples. Though I would suggest moving this to the top of the file to make it clear what are helpers and what are specifications.</a:t>
            </a:r>
            <a:endParaRPr lang="en-US" b="1" dirty="0" smtClean="0"/>
          </a:p>
          <a:p>
            <a:r>
              <a:rPr lang="en-US" b="1" dirty="0" smtClean="0"/>
              <a:t>Note: </a:t>
            </a:r>
            <a:r>
              <a:rPr lang="en-US" dirty="0" smtClean="0"/>
              <a:t>The name of the method 'attribute' may be misleading or confusing for some people. '</a:t>
            </a:r>
            <a:r>
              <a:rPr lang="en-US" dirty="0" err="1" smtClean="0"/>
              <a:t>cookbook_attribute</a:t>
            </a:r>
            <a:r>
              <a:rPr lang="en-US" dirty="0" smtClean="0"/>
              <a:t>' may be more accurate as you are defining a method that is checking for an attribute defined. However, it is probably rare that you would testing to ensure attributes defined in a different cookbook were being set. Ultimately, the name of the method is up to you and your team. Either 'attribute' or '</a:t>
            </a:r>
            <a:r>
              <a:rPr lang="en-US" dirty="0" err="1" smtClean="0"/>
              <a:t>cookbook_attribute</a:t>
            </a:r>
            <a:r>
              <a:rPr lang="en-US" dirty="0" smtClean="0"/>
              <a:t>' feel appropriate and create expectations that read well to future maintainers.</a:t>
            </a:r>
          </a:p>
          <a:p>
            <a:r>
              <a:rPr lang="en-US" b="1" dirty="0" smtClean="0"/>
              <a:t>Note</a:t>
            </a:r>
            <a:r>
              <a:rPr lang="en-US" dirty="0" smtClean="0"/>
              <a:t>: Instead of using '</a:t>
            </a:r>
            <a:r>
              <a:rPr lang="en-US" dirty="0" err="1" smtClean="0"/>
              <a:t>described_recipe</a:t>
            </a:r>
            <a:r>
              <a:rPr lang="en-US" dirty="0" smtClean="0"/>
              <a:t>' we could have used the name of the cookbook. Using '</a:t>
            </a:r>
            <a:r>
              <a:rPr lang="en-US" dirty="0" err="1" smtClean="0"/>
              <a:t>described_recipe</a:t>
            </a:r>
            <a:r>
              <a:rPr lang="en-US" dirty="0" smtClean="0"/>
              <a:t>' allows for this helper method to be more portable to other cookbooks.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2339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0583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ruby methods to help us capture operations we repeatedly perform through our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the let helper allows us to define common information in a central location and then re-use that information throughout our examples and in our expectations.</a:t>
            </a:r>
          </a:p>
          <a:p>
            <a:r>
              <a:rPr lang="en-US" dirty="0" smtClean="0"/>
              <a:t>However, there are some limits to the let helpers. Namely the only return a static information. They cannot repeat a process that takes inputs. That is where Ruby methods can help us.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6077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ruby method starts with the Ruby keyword </a:t>
            </a:r>
            <a:r>
              <a:rPr lang="en-US" dirty="0" err="1" smtClean="0"/>
              <a:t>def</a:t>
            </a:r>
            <a:r>
              <a:rPr lang="en-US" dirty="0" smtClean="0"/>
              <a:t>, is followed by the name of the method, and then we define a list of parameters.</a:t>
            </a:r>
          </a:p>
          <a:p>
            <a:r>
              <a:rPr lang="en-US" dirty="0" smtClean="0"/>
              <a:t>Within a method you can define a series of expressions and statements that perform an operation. The last line of a Ruby method will automatically be returned as a result of the method when it is invoked.</a:t>
            </a:r>
            <a:endParaRPr lang="en-US" dirty="0"/>
          </a:p>
          <a:p>
            <a:endParaRPr lang="en-US" dirty="0" smtClean="0"/>
          </a:p>
          <a:p>
            <a:r>
              <a:rPr lang="en-US" b="1" dirty="0" smtClean="0"/>
              <a:t>Note</a:t>
            </a:r>
            <a:r>
              <a:rPr lang="en-US" dirty="0" smtClean="0"/>
              <a:t>: Ruby methods can also accept no parameters, named </a:t>
            </a:r>
            <a:r>
              <a:rPr lang="en-US" dirty="0" err="1" smtClean="0"/>
              <a:t>paramaters</a:t>
            </a:r>
            <a:r>
              <a:rPr lang="en-US" dirty="0" smtClean="0"/>
              <a:t>, an unbounded set of parameters, and blocks. This is far beyond the scope of this workshop to describe all the ways in which methods can be defined and used.</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5216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let can be used to help create more </a:t>
            </a:r>
            <a:r>
              <a:rPr lang="en-US" dirty="0" smtClean="0"/>
              <a:t>elegance within your example groups using methods.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define a method that accepts a single parameter, an attribute name, and then return the node attribute from the node object contained within the </a:t>
            </a:r>
            <a:r>
              <a:rPr lang="en-US" dirty="0" err="1" smtClean="0"/>
              <a:t>chef_run</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79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specification we had a number of examples that setup expectations around ensuring that the correct node attributes were set based on the platform. If you review the attributes file within the cookbook you can see why this kind of information would be useful as there is a lot of conditional logic used to determine the correct values.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1375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261496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7783738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goo.gl/9mRNl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7697111" cy="1337551"/>
          </a:xfrm>
        </p:spPr>
        <p:txBody>
          <a:bodyPr/>
          <a:lstStyle/>
          <a:p>
            <a:r>
              <a:rPr lang="en-US" sz="7200" dirty="0" err="1" smtClean="0"/>
              <a:t>def</a:t>
            </a:r>
            <a:r>
              <a:rPr lang="en-US" sz="7200" dirty="0" smtClean="0"/>
              <a:t> method</a:t>
            </a:r>
            <a:endParaRPr lang="en-US" sz="7200" dirty="0"/>
          </a:p>
        </p:txBody>
      </p:sp>
      <p:sp>
        <p:nvSpPr>
          <p:cNvPr id="3" name="Text Placeholder 2"/>
          <p:cNvSpPr>
            <a:spLocks noGrp="1"/>
          </p:cNvSpPr>
          <p:nvPr>
            <p:ph type="body" sz="quarter" idx="10"/>
          </p:nvPr>
        </p:nvSpPr>
        <p:spPr>
          <a:xfrm>
            <a:off x="3585882" y="4751291"/>
            <a:ext cx="7124981" cy="3200876"/>
          </a:xfrm>
        </p:spPr>
        <p:txBody>
          <a:bodyPr/>
          <a:lstStyle/>
          <a:p>
            <a:pPr marL="457200" indent="-457200">
              <a:buAutoNum type="arabicPeriod"/>
            </a:pPr>
            <a:r>
              <a:rPr lang="en-US" sz="2800" dirty="0"/>
              <a:t>A </a:t>
            </a:r>
            <a:r>
              <a:rPr lang="en-US" sz="2800" b="1" dirty="0"/>
              <a:t>method</a:t>
            </a:r>
            <a:r>
              <a:rPr lang="en-US" sz="2800" dirty="0"/>
              <a:t> in </a:t>
            </a:r>
            <a:r>
              <a:rPr lang="en-US" sz="2800" b="1" dirty="0"/>
              <a:t>Ruby</a:t>
            </a:r>
            <a:r>
              <a:rPr lang="en-US" sz="2800" dirty="0"/>
              <a:t> is a set of expressions that returns a value. With </a:t>
            </a:r>
            <a:r>
              <a:rPr lang="en-US" sz="2800" b="1" dirty="0"/>
              <a:t>methods</a:t>
            </a:r>
            <a:r>
              <a:rPr lang="en-US" sz="2800" dirty="0"/>
              <a:t>, one can organize their code into subroutines that can be easily invoked from other areas of their program. Other languages sometimes refer to this as a function</a:t>
            </a:r>
            <a:r>
              <a:rPr lang="en-US" sz="2800" dirty="0" smtClean="0"/>
              <a:t>.</a:t>
            </a: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656860"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Ruby</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Refactoring with let to help ease the pain</a:t>
            </a:r>
            <a:endParaRPr lang="en-US" dirty="0"/>
          </a:p>
        </p:txBody>
      </p:sp>
      <p:sp>
        <p:nvSpPr>
          <p:cNvPr id="3" name="Content Placeholder 2"/>
          <p:cNvSpPr>
            <a:spLocks noGrp="1"/>
          </p:cNvSpPr>
          <p:nvPr>
            <p:ph sz="quarter" idx="10"/>
          </p:nvPr>
        </p:nvSpPr>
        <p:spPr/>
        <p:txBody>
          <a:bodyPr>
            <a:normAutofit/>
          </a:bodyPr>
          <a:lstStyle/>
          <a:p>
            <a:r>
              <a:rPr lang="en-US" sz="2600" dirty="0"/>
              <a:t> </a:t>
            </a:r>
            <a:r>
              <a:rPr lang="en-US" sz="2600" dirty="0" smtClean="0"/>
              <a:t>   let(:node) do</a:t>
            </a:r>
          </a:p>
          <a:p>
            <a:r>
              <a:rPr lang="en-US" sz="2600" dirty="0"/>
              <a:t> </a:t>
            </a:r>
            <a:r>
              <a:rPr lang="en-US" sz="2600" dirty="0" smtClean="0"/>
              <a:t>     </a:t>
            </a:r>
            <a:r>
              <a:rPr lang="en-US" sz="2600" dirty="0" err="1" smtClean="0"/>
              <a:t>chef_run.node</a:t>
            </a:r>
            <a:endParaRPr lang="en-US" sz="2600" dirty="0" smtClean="0"/>
          </a:p>
          <a:p>
            <a:r>
              <a:rPr lang="en-US" sz="2600" dirty="0"/>
              <a:t> </a:t>
            </a:r>
            <a:r>
              <a:rPr lang="en-US" sz="2600" dirty="0" smtClean="0"/>
              <a:t>   end</a:t>
            </a:r>
          </a:p>
          <a:p>
            <a:r>
              <a:rPr lang="en-US" sz="2600" dirty="0"/>
              <a:t> </a:t>
            </a:r>
            <a:r>
              <a:rPr lang="en-US" sz="2600" dirty="0" smtClean="0"/>
              <a:t>   </a:t>
            </a:r>
          </a:p>
          <a:p>
            <a:r>
              <a:rPr lang="en-US" sz="2600" dirty="0"/>
              <a:t> </a:t>
            </a:r>
            <a:r>
              <a:rPr lang="en-US" sz="2600" dirty="0" smtClean="0"/>
              <a:t>   it </a:t>
            </a:r>
            <a:r>
              <a:rPr lang="en-US" sz="2600" dirty="0"/>
              <a:t>"apache mirror" do</a:t>
            </a:r>
          </a:p>
          <a:p>
            <a:r>
              <a:rPr lang="en-US" sz="2600" dirty="0"/>
              <a:t>      attribute = </a:t>
            </a:r>
            <a:r>
              <a:rPr lang="en-US" sz="2600" dirty="0" smtClean="0"/>
              <a:t>node</a:t>
            </a:r>
            <a:r>
              <a:rPr lang="en-US" sz="2600" dirty="0"/>
              <a:t>['ark']['</a:t>
            </a:r>
            <a:r>
              <a:rPr lang="en-US" sz="2600" dirty="0" err="1"/>
              <a:t>apache_mirror</a:t>
            </a:r>
            <a:r>
              <a:rPr lang="en-US" sz="2600" dirty="0"/>
              <a:t>']</a:t>
            </a:r>
          </a:p>
          <a:p>
            <a:r>
              <a:rPr lang="en-US" sz="2600" dirty="0"/>
              <a:t>      expect(attribute).to </a:t>
            </a:r>
            <a:r>
              <a:rPr lang="en-US" sz="2600" dirty="0" err="1"/>
              <a:t>eq</a:t>
            </a:r>
            <a:r>
              <a:rPr lang="en-US" sz="2600" dirty="0"/>
              <a:t> "http://</a:t>
            </a:r>
            <a:r>
              <a:rPr lang="en-US" sz="2600" dirty="0" err="1"/>
              <a:t>apache.mirrors.tds.net</a:t>
            </a:r>
            <a:r>
              <a:rPr lang="en-US" sz="2600" dirty="0"/>
              <a:t>"</a:t>
            </a:r>
          </a:p>
          <a:p>
            <a:r>
              <a:rPr lang="en-US" sz="2600" dirty="0"/>
              <a:t>    end</a:t>
            </a:r>
          </a:p>
          <a:p>
            <a:endParaRPr lang="en-US" sz="2600" dirty="0"/>
          </a:p>
          <a:p>
            <a:r>
              <a:rPr lang="en-US" sz="2600" dirty="0"/>
              <a:t>    it "prefix root" do</a:t>
            </a:r>
          </a:p>
          <a:p>
            <a:r>
              <a:rPr lang="en-US" sz="2600" dirty="0"/>
              <a:t>      attribute = </a:t>
            </a:r>
            <a:r>
              <a:rPr lang="en-US" sz="2600" dirty="0" smtClean="0"/>
              <a:t>node</a:t>
            </a:r>
            <a:r>
              <a:rPr lang="en-US" sz="2600" dirty="0"/>
              <a:t>['ark']['</a:t>
            </a:r>
            <a:r>
              <a:rPr lang="en-US" sz="2600" dirty="0" err="1"/>
              <a:t>prefix_root</a:t>
            </a:r>
            <a:r>
              <a:rPr lang="en-US" sz="2600" dirty="0"/>
              <a:t>']</a:t>
            </a:r>
          </a:p>
          <a:p>
            <a:r>
              <a:rPr lang="en-US" sz="2600" dirty="0"/>
              <a:t>      expect(attribute).to </a:t>
            </a:r>
            <a:r>
              <a:rPr lang="en-US" sz="2600" dirty="0" err="1"/>
              <a:t>eq</a:t>
            </a:r>
            <a:r>
              <a:rPr lang="en-US" sz="2600" dirty="0"/>
              <a:t> "/</a:t>
            </a:r>
            <a:r>
              <a:rPr lang="en-US" sz="2600" dirty="0" err="1"/>
              <a:t>usr</a:t>
            </a:r>
            <a:r>
              <a:rPr lang="en-US" sz="2600" dirty="0"/>
              <a:t>/local"</a:t>
            </a:r>
          </a:p>
          <a:p>
            <a:r>
              <a:rPr lang="en-US" sz="2600" dirty="0"/>
              <a:t>    end</a:t>
            </a:r>
          </a:p>
        </p:txBody>
      </p:sp>
      <p:sp>
        <p:nvSpPr>
          <p:cNvPr id="5" name="Text Placeholder 4"/>
          <p:cNvSpPr>
            <a:spLocks noGrp="1"/>
          </p:cNvSpPr>
          <p:nvPr>
            <p:ph type="body" sz="quarter" idx="12"/>
          </p:nvPr>
        </p:nvSpPr>
        <p:spPr>
          <a:xfrm>
            <a:off x="621430" y="1364182"/>
            <a:ext cx="14925911" cy="1381437"/>
          </a:xfrm>
        </p:spPr>
        <p:txBody>
          <a:bodyPr/>
          <a:lstStyle/>
          <a:p>
            <a:endParaRPr lang="en-US" dirty="0"/>
          </a:p>
        </p:txBody>
      </p:sp>
      <p:sp>
        <p:nvSpPr>
          <p:cNvPr id="9" name="Text Placeholder 4"/>
          <p:cNvSpPr>
            <a:spLocks noGrp="1"/>
          </p:cNvSpPr>
          <p:nvPr>
            <p:ph type="body" sz="quarter" idx="12"/>
          </p:nvPr>
        </p:nvSpPr>
        <p:spPr>
          <a:xfrm>
            <a:off x="628650" y="3827990"/>
            <a:ext cx="14925675" cy="531813"/>
          </a:xfrm>
        </p:spPr>
        <p:txBody>
          <a:bodyPr/>
          <a:lstStyle/>
          <a:p>
            <a:endParaRPr lang="en-US" dirty="0"/>
          </a:p>
        </p:txBody>
      </p:sp>
      <p:sp>
        <p:nvSpPr>
          <p:cNvPr id="10" name="Text Placeholder 4"/>
          <p:cNvSpPr>
            <a:spLocks noGrp="1"/>
          </p:cNvSpPr>
          <p:nvPr>
            <p:ph type="body" sz="quarter" idx="12"/>
          </p:nvPr>
        </p:nvSpPr>
        <p:spPr>
          <a:xfrm>
            <a:off x="599622" y="6317189"/>
            <a:ext cx="14925675" cy="531813"/>
          </a:xfrm>
        </p:spPr>
        <p:txBody>
          <a:bodyPr/>
          <a:lstStyle/>
          <a:p>
            <a:endParaRPr lang="en-US" dirty="0"/>
          </a:p>
        </p:txBody>
      </p:sp>
    </p:spTree>
    <p:extLst>
      <p:ext uri="{BB962C8B-B14F-4D97-AF65-F5344CB8AC3E}">
        <p14:creationId xmlns:p14="http://schemas.microsoft.com/office/powerpoint/2010/main" val="208829028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a Helper Method</a:t>
            </a:r>
            <a:endParaRPr lang="en-US" dirty="0"/>
          </a:p>
        </p:txBody>
      </p:sp>
      <p:sp>
        <p:nvSpPr>
          <p:cNvPr id="3" name="Content Placeholder 2"/>
          <p:cNvSpPr>
            <a:spLocks noGrp="1"/>
          </p:cNvSpPr>
          <p:nvPr>
            <p:ph sz="quarter" idx="10"/>
          </p:nvPr>
        </p:nvSpPr>
        <p:spPr/>
        <p:txBody>
          <a:bodyPr>
            <a:noAutofit/>
          </a:bodyPr>
          <a:lstStyle/>
          <a:p>
            <a:r>
              <a:rPr lang="en-US" sz="2400" dirty="0"/>
              <a:t> </a:t>
            </a:r>
            <a:r>
              <a:rPr lang="en-US" sz="2400" dirty="0" smtClean="0"/>
              <a:t>   let(:node) do</a:t>
            </a:r>
          </a:p>
          <a:p>
            <a:r>
              <a:rPr lang="en-US" sz="2400" dirty="0"/>
              <a:t> </a:t>
            </a:r>
            <a:r>
              <a:rPr lang="en-US" sz="2400" dirty="0" smtClean="0"/>
              <a:t>     </a:t>
            </a:r>
            <a:r>
              <a:rPr lang="en-US" sz="2400" dirty="0" err="1" smtClean="0"/>
              <a:t>chef_run.node</a:t>
            </a:r>
            <a:endParaRPr lang="en-US" sz="2400" dirty="0" smtClean="0"/>
          </a:p>
          <a:p>
            <a:r>
              <a:rPr lang="en-US" sz="2400" dirty="0"/>
              <a:t> </a:t>
            </a:r>
            <a:r>
              <a:rPr lang="en-US" sz="2400" dirty="0" smtClean="0"/>
              <a:t>   end</a:t>
            </a:r>
          </a:p>
          <a:p>
            <a:endParaRPr lang="en-US" sz="2400" dirty="0" smtClean="0"/>
          </a:p>
          <a:p>
            <a:r>
              <a:rPr lang="en-US" sz="2400" dirty="0" smtClean="0"/>
              <a:t>    </a:t>
            </a:r>
            <a:r>
              <a:rPr lang="en-US" sz="2400" dirty="0" err="1" smtClean="0"/>
              <a:t>def</a:t>
            </a:r>
            <a:r>
              <a:rPr lang="en-US" sz="2400" dirty="0" smtClean="0"/>
              <a:t> attribute(name)</a:t>
            </a:r>
          </a:p>
          <a:p>
            <a:r>
              <a:rPr lang="en-US" sz="2400" dirty="0" smtClean="0"/>
              <a:t>      node[</a:t>
            </a:r>
            <a:r>
              <a:rPr lang="en-US" sz="2400" dirty="0" err="1" smtClean="0"/>
              <a:t>described_cookbook</a:t>
            </a:r>
            <a:r>
              <a:rPr lang="en-US" sz="2400" dirty="0" smtClean="0"/>
              <a:t>][name]</a:t>
            </a:r>
          </a:p>
          <a:p>
            <a:r>
              <a:rPr lang="en-US" sz="2400" dirty="0"/>
              <a:t> </a:t>
            </a:r>
            <a:r>
              <a:rPr lang="en-US" sz="2400" dirty="0" smtClean="0"/>
              <a:t>   end    </a:t>
            </a:r>
          </a:p>
          <a:p>
            <a:r>
              <a:rPr lang="en-US" sz="2400" dirty="0"/>
              <a:t> </a:t>
            </a:r>
            <a:r>
              <a:rPr lang="en-US" sz="2400" dirty="0" smtClean="0"/>
              <a:t>   it </a:t>
            </a:r>
            <a:r>
              <a:rPr lang="en-US" sz="2400" dirty="0"/>
              <a:t>"apache mirror" do</a:t>
            </a:r>
          </a:p>
          <a:p>
            <a:r>
              <a:rPr lang="en-US" sz="2400" dirty="0" smtClean="0"/>
              <a:t>      expect</a:t>
            </a:r>
            <a:r>
              <a:rPr lang="en-US" sz="2400" dirty="0"/>
              <a:t>(</a:t>
            </a:r>
            <a:r>
              <a:rPr lang="en-US" sz="2400" dirty="0" smtClean="0"/>
              <a:t>attribute('</a:t>
            </a:r>
            <a:r>
              <a:rPr lang="en-US" sz="2400" dirty="0" err="1" smtClean="0"/>
              <a:t>apache_mirror</a:t>
            </a:r>
            <a:r>
              <a:rPr lang="en-US" sz="2400" dirty="0" smtClean="0"/>
              <a:t>')).</a:t>
            </a:r>
            <a:r>
              <a:rPr lang="en-US" sz="2400" dirty="0"/>
              <a:t>to </a:t>
            </a:r>
            <a:r>
              <a:rPr lang="en-US" sz="2400" dirty="0" err="1"/>
              <a:t>eq</a:t>
            </a:r>
            <a:r>
              <a:rPr lang="en-US" sz="2400" dirty="0"/>
              <a:t> "http://</a:t>
            </a:r>
            <a:r>
              <a:rPr lang="en-US" sz="2400" dirty="0" err="1" smtClean="0"/>
              <a:t>apache.mirr</a:t>
            </a:r>
            <a:r>
              <a:rPr lang="en-US" sz="2400" dirty="0" smtClean="0"/>
              <a:t>...</a:t>
            </a:r>
            <a:r>
              <a:rPr lang="en-US" sz="2400" dirty="0" err="1" smtClean="0"/>
              <a:t>.net</a:t>
            </a:r>
            <a:r>
              <a:rPr lang="en-US" sz="2400" dirty="0"/>
              <a:t>"</a:t>
            </a:r>
          </a:p>
          <a:p>
            <a:r>
              <a:rPr lang="en-US" sz="2400" dirty="0"/>
              <a:t>    end</a:t>
            </a:r>
          </a:p>
          <a:p>
            <a:endParaRPr lang="en-US" sz="2400" dirty="0"/>
          </a:p>
          <a:p>
            <a:r>
              <a:rPr lang="en-US" sz="2400" dirty="0"/>
              <a:t>    it "prefix root" do</a:t>
            </a:r>
          </a:p>
          <a:p>
            <a:r>
              <a:rPr lang="en-US" sz="2400" dirty="0" smtClean="0"/>
              <a:t>      expect</a:t>
            </a:r>
            <a:r>
              <a:rPr lang="en-US" sz="2400" dirty="0"/>
              <a:t>(</a:t>
            </a:r>
            <a:r>
              <a:rPr lang="en-US" sz="2400" dirty="0" smtClean="0"/>
              <a:t>attribute('</a:t>
            </a:r>
            <a:r>
              <a:rPr lang="en-US" sz="2400" dirty="0" err="1" smtClean="0"/>
              <a:t>prefix_root</a:t>
            </a:r>
            <a:r>
              <a:rPr lang="en-US" sz="2400" dirty="0" smtClean="0"/>
              <a:t>'))</a:t>
            </a:r>
            <a:r>
              <a:rPr lang="en-US" sz="2400" dirty="0"/>
              <a:t>.to </a:t>
            </a:r>
            <a:r>
              <a:rPr lang="en-US" sz="2400" dirty="0" err="1"/>
              <a:t>eq</a:t>
            </a:r>
            <a:r>
              <a:rPr lang="en-US" sz="2400" dirty="0"/>
              <a:t> "/</a:t>
            </a:r>
            <a:r>
              <a:rPr lang="en-US" sz="2400" dirty="0" err="1"/>
              <a:t>usr</a:t>
            </a:r>
            <a:r>
              <a:rPr lang="en-US" sz="2400" dirty="0"/>
              <a:t>/local"</a:t>
            </a:r>
          </a:p>
          <a:p>
            <a:r>
              <a:rPr lang="en-US" sz="2400" dirty="0"/>
              <a:t>    end</a:t>
            </a:r>
          </a:p>
        </p:txBody>
      </p:sp>
      <p:sp>
        <p:nvSpPr>
          <p:cNvPr id="9" name="Text Placeholder 4"/>
          <p:cNvSpPr>
            <a:spLocks noGrp="1"/>
          </p:cNvSpPr>
          <p:nvPr>
            <p:ph type="body" sz="quarter" idx="12"/>
          </p:nvPr>
        </p:nvSpPr>
        <p:spPr>
          <a:xfrm>
            <a:off x="628650" y="5074606"/>
            <a:ext cx="14925675" cy="531813"/>
          </a:xfrm>
        </p:spPr>
        <p:txBody>
          <a:bodyPr/>
          <a:lstStyle/>
          <a:p>
            <a:endParaRPr lang="en-US" dirty="0"/>
          </a:p>
        </p:txBody>
      </p:sp>
      <p:sp>
        <p:nvSpPr>
          <p:cNvPr id="10" name="Text Placeholder 4"/>
          <p:cNvSpPr>
            <a:spLocks noGrp="1"/>
          </p:cNvSpPr>
          <p:nvPr>
            <p:ph type="body" sz="quarter" idx="12"/>
          </p:nvPr>
        </p:nvSpPr>
        <p:spPr>
          <a:xfrm>
            <a:off x="571400" y="6950980"/>
            <a:ext cx="14925675" cy="531813"/>
          </a:xfrm>
        </p:spPr>
        <p:txBody>
          <a:bodyPr/>
          <a:lstStyle/>
          <a:p>
            <a:endParaRPr lang="en-US" dirty="0"/>
          </a:p>
        </p:txBody>
      </p:sp>
      <p:sp>
        <p:nvSpPr>
          <p:cNvPr id="11" name="Text Placeholder 4"/>
          <p:cNvSpPr>
            <a:spLocks noGrp="1"/>
          </p:cNvSpPr>
          <p:nvPr>
            <p:ph type="body" sz="quarter" idx="12"/>
          </p:nvPr>
        </p:nvSpPr>
        <p:spPr>
          <a:xfrm>
            <a:off x="621430" y="3303446"/>
            <a:ext cx="14925911" cy="1381437"/>
          </a:xfrm>
        </p:spPr>
        <p:txBody>
          <a:bodyPr/>
          <a:lstStyle/>
          <a:p>
            <a:endParaRPr lang="en-US" dirty="0"/>
          </a:p>
        </p:txBody>
      </p:sp>
    </p:spTree>
    <p:extLst>
      <p:ext uri="{BB962C8B-B14F-4D97-AF65-F5344CB8AC3E}">
        <p14:creationId xmlns:p14="http://schemas.microsoft.com/office/powerpoint/2010/main" val="18518189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411545" y="1856198"/>
            <a:ext cx="9432910" cy="5345953"/>
          </a:xfrm>
        </p:spPr>
        <p:txBody>
          <a:bodyPr anchor="ctr"/>
          <a:lstStyle/>
          <a:p>
            <a:pPr algn="ctr"/>
            <a:r>
              <a:rPr lang="en-US" sz="7200" dirty="0" smtClean="0">
                <a:latin typeface="Apple Chancery" charset="0"/>
                <a:ea typeface="Apple Chancery" charset="0"/>
                <a:cs typeface="Apple Chancery" charset="0"/>
              </a:rPr>
              <a:t>Use Ruby Methods to</a:t>
            </a:r>
          </a:p>
          <a:p>
            <a:pPr algn="ctr"/>
            <a:r>
              <a:rPr lang="en-US" sz="7200" dirty="0" smtClean="0">
                <a:latin typeface="Apple Chancery" charset="0"/>
                <a:ea typeface="Apple Chancery" charset="0"/>
                <a:cs typeface="Apple Chancery" charset="0"/>
              </a:rPr>
              <a:t>capture your actions.</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def</a:t>
            </a:r>
            <a:r>
              <a:rPr lang="en-US" dirty="0" smtClean="0">
                <a:latin typeface="Courier New"/>
                <a:cs typeface="Courier New"/>
              </a:rPr>
              <a:t> method</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Create helper method</a:t>
            </a:r>
            <a:endParaRPr lang="en-US" dirty="0"/>
          </a:p>
        </p:txBody>
      </p:sp>
      <p:sp>
        <p:nvSpPr>
          <p:cNvPr id="3" name="Subtitle 2"/>
          <p:cNvSpPr>
            <a:spLocks noGrp="1"/>
          </p:cNvSpPr>
          <p:nvPr>
            <p:ph type="subTitle" idx="1"/>
          </p:nvPr>
        </p:nvSpPr>
        <p:spPr/>
        <p:txBody>
          <a:bodyPr/>
          <a:lstStyle/>
          <a:p>
            <a:r>
              <a:rPr lang="en-US" dirty="0" smtClean="0"/>
              <a:t>You can define a Ruby method that takes care of some of the tedious work of retrieving node attributes.</a:t>
            </a:r>
            <a:endParaRPr lang="en-US" dirty="0"/>
          </a:p>
        </p:txBody>
      </p:sp>
    </p:spTree>
    <p:extLst>
      <p:ext uri="{BB962C8B-B14F-4D97-AF65-F5344CB8AC3E}">
        <p14:creationId xmlns:p14="http://schemas.microsoft.com/office/powerpoint/2010/main" val="104186822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 Ruby Method with One Parameter</a:t>
            </a:r>
            <a:endParaRPr lang="en-US" sz="5400" dirty="0"/>
          </a:p>
        </p:txBody>
      </p:sp>
      <p:sp>
        <p:nvSpPr>
          <p:cNvPr id="3" name="Subtitle 2"/>
          <p:cNvSpPr>
            <a:spLocks noGrp="1"/>
          </p:cNvSpPr>
          <p:nvPr>
            <p:ph type="subTitle" idx="1"/>
          </p:nvPr>
        </p:nvSpPr>
        <p:spPr/>
        <p:txBody>
          <a:bodyPr/>
          <a:lstStyle/>
          <a:p>
            <a:r>
              <a:rPr lang="en-US" b="1" dirty="0" err="1" smtClean="0">
                <a:solidFill>
                  <a:schemeClr val="tx1"/>
                </a:solidFill>
                <a:latin typeface="Courier New" panose="02070309020205020404" pitchFamily="49" charset="0"/>
                <a:cs typeface="Courier New" panose="02070309020205020404" pitchFamily="49" charset="0"/>
              </a:rPr>
              <a:t>def</a:t>
            </a:r>
            <a:r>
              <a:rPr lang="en-US" b="1" dirty="0" smtClean="0">
                <a:solidFill>
                  <a:schemeClr val="tx1"/>
                </a:solidFill>
                <a:latin typeface="Courier New" panose="02070309020205020404" pitchFamily="49" charset="0"/>
                <a:cs typeface="Courier New" panose="02070309020205020404" pitchFamily="49" charset="0"/>
              </a:rPr>
              <a:t> </a:t>
            </a:r>
            <a:r>
              <a:rPr lang="en-US" b="1" dirty="0" smtClean="0">
                <a:solidFill>
                  <a:schemeClr val="accent6"/>
                </a:solidFill>
                <a:latin typeface="Courier New" panose="02070309020205020404" pitchFamily="49" charset="0"/>
                <a:cs typeface="Courier New" panose="02070309020205020404" pitchFamily="49" charset="0"/>
              </a:rPr>
              <a:t>file</a:t>
            </a:r>
            <a:r>
              <a:rPr lang="en-US" b="1" dirty="0" smtClean="0">
                <a:latin typeface="Courier New" panose="02070309020205020404" pitchFamily="49" charset="0"/>
                <a:cs typeface="Courier New" panose="02070309020205020404" pitchFamily="49" charset="0"/>
              </a:rPr>
              <a:t>(</a:t>
            </a:r>
            <a:r>
              <a:rPr lang="en-US" b="1" dirty="0" smtClean="0">
                <a:solidFill>
                  <a:schemeClr val="accent4"/>
                </a:solidFill>
                <a:latin typeface="Courier New" panose="02070309020205020404" pitchFamily="49" charset="0"/>
                <a:cs typeface="Courier New" panose="02070309020205020404" pitchFamily="49" charset="0"/>
              </a:rPr>
              <a:t>name</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contents of method</a:t>
            </a:r>
          </a:p>
          <a:p>
            <a:r>
              <a:rPr lang="en-US" b="1" i="1" dirty="0">
                <a:solidFill>
                  <a:schemeClr val="bg1">
                    <a:lumMod val="65000"/>
                  </a:schemeClr>
                </a:solidFill>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 last line </a:t>
            </a:r>
            <a:r>
              <a:rPr lang="en-US" b="1" i="1" smtClean="0">
                <a:solidFill>
                  <a:schemeClr val="bg1">
                    <a:lumMod val="65000"/>
                  </a:schemeClr>
                </a:solidFill>
                <a:latin typeface="Courier New" panose="02070309020205020404" pitchFamily="49" charset="0"/>
                <a:cs typeface="Courier New" panose="02070309020205020404" pitchFamily="49" charset="0"/>
              </a:rPr>
              <a:t>automatically returns the value</a:t>
            </a:r>
            <a:endParaRPr lang="en-US" b="1" i="1" dirty="0" smtClean="0">
              <a:solidFill>
                <a:schemeClr val="bg1">
                  <a:lumMod val="65000"/>
                </a:schemeClr>
              </a:solidFill>
              <a:latin typeface="Courier New" panose="02070309020205020404" pitchFamily="49" charset="0"/>
              <a:cs typeface="Courier New" panose="02070309020205020404" pitchFamily="49" charset="0"/>
            </a:endParaRPr>
          </a:p>
          <a:p>
            <a:r>
              <a:rPr lang="en-US" b="1" dirty="0" smtClean="0">
                <a:solidFill>
                  <a:schemeClr val="tx1"/>
                </a:solidFill>
                <a:latin typeface="Courier New" panose="02070309020205020404" pitchFamily="49" charset="0"/>
                <a:cs typeface="Courier New" panose="02070309020205020404" pitchFamily="49" charset="0"/>
              </a:rPr>
              <a:t>end</a:t>
            </a:r>
            <a:endParaRPr lang="en-US" dirty="0">
              <a:solidFill>
                <a:schemeClr val="tx1"/>
              </a:solidFill>
            </a:endParaRPr>
          </a:p>
        </p:txBody>
      </p:sp>
      <p:sp>
        <p:nvSpPr>
          <p:cNvPr id="4" name="TextBox 3"/>
          <p:cNvSpPr txBox="1"/>
          <p:nvPr/>
        </p:nvSpPr>
        <p:spPr bwMode="white">
          <a:xfrm>
            <a:off x="1671638" y="6844553"/>
            <a:ext cx="12319000" cy="914400"/>
          </a:xfrm>
          <a:prstGeom prst="rect">
            <a:avLst/>
          </a:prstGeom>
        </p:spPr>
        <p:txBody>
          <a:bodyPr vert="horz" wrap="none" lIns="91440" tIns="91440" rIns="91440" bIns="91440" rtlCol="0">
            <a:normAutofit/>
          </a:bodyPr>
          <a:lstStyle/>
          <a:p>
            <a:r>
              <a:rPr lang="en-US" sz="3200" dirty="0" smtClean="0"/>
              <a:t>The method named </a:t>
            </a:r>
            <a:r>
              <a:rPr lang="en-US" sz="3200" dirty="0" smtClean="0">
                <a:solidFill>
                  <a:schemeClr val="accent6"/>
                </a:solidFill>
              </a:rPr>
              <a:t>'file' </a:t>
            </a:r>
            <a:r>
              <a:rPr lang="en-US" sz="3200" dirty="0" smtClean="0"/>
              <a:t>has a single parameter named </a:t>
            </a:r>
            <a:r>
              <a:rPr lang="en-US" sz="3200" dirty="0" smtClean="0">
                <a:solidFill>
                  <a:schemeClr val="accent4"/>
                </a:solidFill>
              </a:rPr>
              <a:t>'name'</a:t>
            </a:r>
            <a:r>
              <a:rPr lang="en-US" sz="3200" dirty="0" smtClean="0"/>
              <a:t>.</a:t>
            </a:r>
          </a:p>
        </p:txBody>
      </p:sp>
    </p:spTree>
    <p:extLst>
      <p:ext uri="{BB962C8B-B14F-4D97-AF65-F5344CB8AC3E}">
        <p14:creationId xmlns:p14="http://schemas.microsoft.com/office/powerpoint/2010/main" val="35334443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208083337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Viewing the Repetition of Retrieving Attributes</a:t>
            </a:r>
            <a:endParaRPr lang="en-US" dirty="0"/>
          </a:p>
        </p:txBody>
      </p:sp>
      <p:sp>
        <p:nvSpPr>
          <p:cNvPr id="3" name="Content Placeholder 2"/>
          <p:cNvSpPr>
            <a:spLocks noGrp="1"/>
          </p:cNvSpPr>
          <p:nvPr>
            <p:ph sz="quarter" idx="10"/>
          </p:nvPr>
        </p:nvSpPr>
        <p:spPr/>
        <p:txBody>
          <a:bodyPr/>
          <a:lstStyle/>
          <a:p>
            <a:r>
              <a:rPr lang="en-US" dirty="0"/>
              <a:t> </a:t>
            </a:r>
            <a:r>
              <a:rPr lang="en-US" dirty="0" smtClean="0"/>
              <a:t>   </a:t>
            </a:r>
          </a:p>
          <a:p>
            <a:r>
              <a:rPr lang="en-US" dirty="0"/>
              <a:t> </a:t>
            </a:r>
            <a:r>
              <a:rPr lang="en-US" dirty="0" smtClean="0"/>
              <a:t>   it </a:t>
            </a:r>
            <a:r>
              <a:rPr lang="en-US" dirty="0"/>
              <a:t>"apache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    end</a:t>
            </a:r>
          </a:p>
          <a:p>
            <a:endParaRPr lang="en-US" dirty="0"/>
          </a:p>
          <a:p>
            <a:r>
              <a:rPr lang="en-US" dirty="0"/>
              <a:t>    it "prefix root" do</a:t>
            </a:r>
          </a:p>
          <a:p>
            <a:r>
              <a:rPr lang="en-US" dirty="0"/>
              <a:t>      attribute = </a:t>
            </a:r>
            <a:r>
              <a:rPr lang="en-US" dirty="0" err="1"/>
              <a:t>chef_run.node</a:t>
            </a:r>
            <a:r>
              <a:rPr lang="en-US" dirty="0"/>
              <a:t>['ark']['</a:t>
            </a:r>
            <a:r>
              <a:rPr lang="en-US" dirty="0" err="1"/>
              <a:t>prefix_root</a:t>
            </a:r>
            <a:r>
              <a:rPr lang="en-US" dirty="0"/>
              <a:t>']</a:t>
            </a:r>
          </a:p>
          <a:p>
            <a:r>
              <a:rPr lang="en-US" dirty="0"/>
              <a:t>      expect(attribute).to </a:t>
            </a:r>
            <a:r>
              <a:rPr lang="en-US" dirty="0" err="1"/>
              <a:t>eq</a:t>
            </a:r>
            <a:r>
              <a:rPr lang="en-US" dirty="0"/>
              <a:t> "/</a:t>
            </a:r>
            <a:r>
              <a:rPr lang="en-US" dirty="0" err="1"/>
              <a:t>usr</a:t>
            </a:r>
            <a:r>
              <a:rPr lang="en-US" dirty="0"/>
              <a:t>/local"</a:t>
            </a:r>
          </a:p>
          <a:p>
            <a:r>
              <a:rPr lang="en-US" dirty="0"/>
              <a:t>    end</a:t>
            </a:r>
          </a:p>
        </p:txBody>
      </p:sp>
    </p:spTree>
    <p:extLst>
      <p:ext uri="{BB962C8B-B14F-4D97-AF65-F5344CB8AC3E}">
        <p14:creationId xmlns:p14="http://schemas.microsoft.com/office/powerpoint/2010/main" val="320130376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23787</TotalTime>
  <Words>1124</Words>
  <Application>Microsoft Macintosh PowerPoint</Application>
  <PresentationFormat>Custom</PresentationFormat>
  <Paragraphs>134</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Apple Chancery</vt:lpstr>
      <vt:lpstr>Courier New</vt:lpstr>
      <vt:lpstr>Inconsolata</vt:lpstr>
      <vt:lpstr>ＭＳ Ｐゴシック</vt:lpstr>
      <vt:lpstr>Wingdings</vt:lpstr>
      <vt:lpstr>Arial</vt:lpstr>
      <vt:lpstr>Template</vt:lpstr>
      <vt:lpstr>Interaction</vt:lpstr>
      <vt:lpstr>def method</vt:lpstr>
      <vt:lpstr>Objective</vt:lpstr>
      <vt:lpstr>def method</vt:lpstr>
      <vt:lpstr>Create helper method</vt:lpstr>
      <vt:lpstr>A Ruby Method with One Parameter</vt:lpstr>
      <vt:lpstr>def method</vt:lpstr>
      <vt:lpstr>Live Demonstration</vt:lpstr>
      <vt:lpstr>def method</vt:lpstr>
      <vt:lpstr>Viewing the Repetition of Retrieving Attributes</vt:lpstr>
      <vt:lpstr>Refactoring with let to help ease the pain</vt:lpstr>
      <vt:lpstr>Implementing a Helper Method</vt:lpstr>
      <vt:lpstr>def method</vt:lpstr>
      <vt:lpstr>Exercise</vt:lpstr>
      <vt:lpstr>def method</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2726</cp:revision>
  <cp:lastPrinted>2016-07-11T18:04:44Z</cp:lastPrinted>
  <dcterms:created xsi:type="dcterms:W3CDTF">2012-09-13T17:36:07Z</dcterms:created>
  <dcterms:modified xsi:type="dcterms:W3CDTF">2017-02-23T22:36:48Z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