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5"/>
  </p:notesMasterIdLst>
  <p:handoutMasterIdLst>
    <p:handoutMasterId r:id="rId26"/>
  </p:handoutMasterIdLst>
  <p:sldIdLst>
    <p:sldId id="561" r:id="rId7"/>
    <p:sldId id="583" r:id="rId8"/>
    <p:sldId id="590" r:id="rId9"/>
    <p:sldId id="601" r:id="rId10"/>
    <p:sldId id="602" r:id="rId11"/>
    <p:sldId id="603" r:id="rId12"/>
    <p:sldId id="604" r:id="rId13"/>
    <p:sldId id="605" r:id="rId14"/>
    <p:sldId id="600" r:id="rId15"/>
    <p:sldId id="394" r:id="rId16"/>
    <p:sldId id="597" r:id="rId17"/>
    <p:sldId id="584" r:id="rId18"/>
    <p:sldId id="585" r:id="rId19"/>
    <p:sldId id="387" r:id="rId20"/>
    <p:sldId id="598" r:id="rId21"/>
    <p:sldId id="594" r:id="rId22"/>
    <p:sldId id="599" r:id="rId23"/>
    <p:sldId id="376" r:id="rId24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94">
          <p15:clr>
            <a:srgbClr val="A4A3A4"/>
          </p15:clr>
        </p15:guide>
        <p15:guide id="2" pos="5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408000"/>
    <a:srgbClr val="000000"/>
    <a:srgbClr val="F0F0F0"/>
    <a:srgbClr val="7D868C"/>
    <a:srgbClr val="8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0" autoAdjust="0"/>
    <p:restoredTop sz="92565" autoAdjust="0"/>
  </p:normalViewPr>
  <p:slideViewPr>
    <p:cSldViewPr snapToGrid="0">
      <p:cViewPr>
        <p:scale>
          <a:sx n="72" d="100"/>
          <a:sy n="72" d="100"/>
        </p:scale>
        <p:origin x="-568" y="-1472"/>
      </p:cViewPr>
      <p:guideLst>
        <p:guide orient="horz" pos="894"/>
        <p:guide pos="6747"/>
      </p:guideLst>
    </p:cSldViewPr>
  </p:slideViewPr>
  <p:outlineViewPr>
    <p:cViewPr>
      <p:scale>
        <a:sx n="33" d="100"/>
        <a:sy n="33" d="100"/>
      </p:scale>
      <p:origin x="0" y="3568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512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10/24/16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10/24/16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davidd</a:t>
            </a:r>
            <a:r>
              <a:rPr lang="en-US" baseline="0" dirty="0" smtClean="0"/>
              <a:t> @ </a:t>
            </a:r>
            <a:r>
              <a:rPr lang="en-US" dirty="0" smtClean="0"/>
              <a:t>https://</a:t>
            </a:r>
            <a:r>
              <a:rPr lang="en-US" dirty="0" err="1" smtClean="0"/>
              <a:t>flic.kr</a:t>
            </a:r>
            <a:r>
              <a:rPr lang="en-US" dirty="0" smtClean="0"/>
              <a:t>/p/DyTeW1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94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DEMO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ENCOUNTER</a:t>
            </a:r>
            <a:endParaRPr lang="en-US" sz="141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8"/>
          <a:stretch/>
        </p:blipFill>
        <p:spPr>
          <a:xfrm>
            <a:off x="0" y="-1"/>
            <a:ext cx="16258382" cy="8219209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855673"/>
            <a:ext cx="7027718" cy="8276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2539001"/>
            <a:ext cx="6987278" cy="4663151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09600" y="1951630"/>
            <a:ext cx="7027718" cy="1364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01780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67" r:id="rId2"/>
    <p:sldLayoutId id="2147483825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3" r:id="rId13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goo.gl/ChkP47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842130" cy="1337551"/>
          </a:xfrm>
        </p:spPr>
        <p:txBody>
          <a:bodyPr/>
          <a:lstStyle/>
          <a:p>
            <a:r>
              <a:rPr lang="en-US" sz="7200" dirty="0" smtClean="0"/>
              <a:t>let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882" y="4751291"/>
            <a:ext cx="7124981" cy="211339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800" dirty="0" smtClean="0">
                <a:solidFill>
                  <a:srgbClr val="878F94"/>
                </a:solidFill>
              </a:rPr>
              <a:t>not prevent or forbid; allow.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2800" dirty="0">
                <a:solidFill>
                  <a:srgbClr val="878F94"/>
                </a:solidFill>
              </a:rPr>
              <a:t>memoized helper method that allows you to express your </a:t>
            </a:r>
            <a:r>
              <a:rPr lang="en-US" sz="2800">
                <a:solidFill>
                  <a:srgbClr val="878F94"/>
                </a:solidFill>
              </a:rPr>
              <a:t>tests </a:t>
            </a:r>
            <a:r>
              <a:rPr lang="en-US" sz="2800" smtClean="0">
                <a:solidFill>
                  <a:srgbClr val="878F94"/>
                </a:solidFill>
              </a:rPr>
              <a:t>succinctly.</a:t>
            </a:r>
            <a:endParaRPr lang="en-US" sz="2800" dirty="0">
              <a:solidFill>
                <a:srgbClr val="878F94"/>
              </a:solidFill>
            </a:endParaRPr>
          </a:p>
          <a:p>
            <a:pPr marL="457200" indent="-457200">
              <a:buAutoNum type="arabicPeriod"/>
            </a:pPr>
            <a:endParaRPr lang="en-US" sz="2800" dirty="0" smtClean="0">
              <a:solidFill>
                <a:srgbClr val="878F94"/>
              </a:solidFill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white">
          <a:xfrm>
            <a:off x="3453022" y="3548182"/>
            <a:ext cx="1447684" cy="1337551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noAutofit/>
          </a:bodyPr>
          <a:lstStyle>
            <a:lvl1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800" b="1" kern="1200" spc="0" baseline="0">
                <a:ln w="3175">
                  <a:noFill/>
                </a:ln>
                <a:solidFill>
                  <a:schemeClr val="accent1"/>
                </a:solidFill>
                <a:latin typeface="+mj-lt"/>
                <a:ea typeface="ＭＳ Ｐゴシック" charset="0"/>
                <a:cs typeface="Arial" charset="0"/>
              </a:defRPr>
            </a:lvl1pPr>
            <a:lvl2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i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verb</a:t>
            </a:r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6063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Live Demonstration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sz="4000" b="1" dirty="0" smtClean="0">
                <a:hlinkClick r:id="rId2"/>
              </a:rPr>
              <a:t>https</a:t>
            </a:r>
            <a:r>
              <a:rPr lang="en-US" sz="4000" b="1" dirty="0">
                <a:hlinkClick r:id="rId2"/>
              </a:rPr>
              <a:t>://</a:t>
            </a:r>
            <a:r>
              <a:rPr lang="en-US" sz="4000" b="1" dirty="0" smtClean="0">
                <a:hlinkClick r:id="rId2"/>
              </a:rPr>
              <a:t>goo.gl/ChkP47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3957323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let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306432072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let for clarity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use of the let to create the </a:t>
            </a:r>
            <a:r>
              <a:rPr lang="en-US" dirty="0" err="1" smtClean="0"/>
              <a:t>chef_run</a:t>
            </a:r>
            <a:r>
              <a:rPr lang="en-US" dirty="0" smtClean="0"/>
              <a:t> saves us from having the write the same code over-and-over again within each example.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define our own let helpers to increase the readability of our test code. Extracting important details and giving them a name.</a:t>
            </a:r>
          </a:p>
        </p:txBody>
      </p:sp>
      <p:sp>
        <p:nvSpPr>
          <p:cNvPr id="5" name="TextBox 4"/>
          <p:cNvSpPr txBox="1"/>
          <p:nvPr/>
        </p:nvSpPr>
        <p:spPr bwMode="white">
          <a:xfrm>
            <a:off x="1676399" y="7010401"/>
            <a:ext cx="12310534" cy="914400"/>
          </a:xfrm>
          <a:prstGeom prst="rect">
            <a:avLst/>
          </a:prstGeom>
        </p:spPr>
        <p:txBody>
          <a:bodyPr vert="horz" wrap="none" lIns="91440" tIns="91440" rIns="91440" bIns="91440" rtlCol="0" anchor="ctr">
            <a:normAutofit/>
          </a:bodyPr>
          <a:lstStyle/>
          <a:p>
            <a:pPr algn="ctr"/>
            <a:r>
              <a:rPr lang="en-US" sz="3200" dirty="0"/>
              <a:t>https://</a:t>
            </a:r>
            <a:r>
              <a:rPr lang="en-US" sz="3200" dirty="0" err="1"/>
              <a:t>goo.gl</a:t>
            </a:r>
            <a:r>
              <a:rPr lang="en-US" sz="3200" dirty="0"/>
              <a:t>/BJp0IQ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356018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chef_run</a:t>
            </a:r>
            <a:r>
              <a:rPr lang="en-US" dirty="0" smtClean="0"/>
              <a:t> with Node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describe 'ark::default' do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 context </a:t>
            </a:r>
            <a:r>
              <a:rPr lang="en-US" dirty="0"/>
              <a:t>'when no attributes are specified, on </a:t>
            </a:r>
            <a:r>
              <a:rPr lang="en-US" dirty="0" err="1"/>
              <a:t>CentOS'</a:t>
            </a:r>
            <a:r>
              <a:rPr lang="en-US" dirty="0"/>
              <a:t> do</a:t>
            </a:r>
          </a:p>
          <a:p>
            <a:pPr>
              <a:lnSpc>
                <a:spcPct val="90000"/>
              </a:lnSpc>
            </a:pPr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pPr>
              <a:lnSpc>
                <a:spcPct val="90000"/>
              </a:lnSpc>
            </a:pPr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SoloRunner.new</a:t>
            </a:r>
            <a:r>
              <a:rPr lang="en-US" dirty="0"/>
              <a:t>({ platform: 'centos', 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                                   version: '6.7' })</a:t>
            </a:r>
          </a:p>
          <a:p>
            <a:pPr>
              <a:lnSpc>
                <a:spcPct val="90000"/>
              </a:lnSpc>
            </a:pPr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    end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    </a:t>
            </a:r>
            <a:r>
              <a:rPr lang="en-US" dirty="0"/>
              <a:t># ... </a:t>
            </a:r>
            <a:r>
              <a:rPr lang="en-US" dirty="0" smtClean="0"/>
              <a:t>EXAMPLES WITHIN CONTEXT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  end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573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let to Create Clearer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describe 'ark::default' do</a:t>
            </a:r>
          </a:p>
          <a:p>
            <a:pPr>
              <a:lnSpc>
                <a:spcPct val="90000"/>
              </a:lnSpc>
            </a:pPr>
            <a:r>
              <a:rPr lang="en-US" dirty="0"/>
              <a:t>  context 'when no attributes are specified, on </a:t>
            </a:r>
            <a:r>
              <a:rPr lang="en-US" dirty="0" err="1"/>
              <a:t>CentOS'</a:t>
            </a:r>
            <a:r>
              <a:rPr lang="en-US" dirty="0"/>
              <a:t> do</a:t>
            </a:r>
          </a:p>
          <a:p>
            <a:pPr>
              <a:lnSpc>
                <a:spcPct val="90000"/>
              </a:lnSpc>
            </a:pPr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pPr>
              <a:lnSpc>
                <a:spcPct val="90000"/>
              </a:lnSpc>
            </a:pPr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SoloRunner.new</a:t>
            </a:r>
            <a:r>
              <a:rPr lang="en-US" dirty="0" smtClean="0"/>
              <a:t>(</a:t>
            </a:r>
            <a:r>
              <a:rPr lang="en-US" dirty="0" err="1" smtClean="0"/>
              <a:t>node_attributes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    </a:t>
            </a:r>
            <a:r>
              <a:rPr lang="en-US" dirty="0" smtClean="0"/>
              <a:t>end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    let(:</a:t>
            </a:r>
            <a:r>
              <a:rPr lang="en-US" dirty="0" err="1" smtClean="0"/>
              <a:t>node_attributes</a:t>
            </a:r>
            <a:r>
              <a:rPr lang="en-US" dirty="0" smtClean="0"/>
              <a:t>) do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{ platform: 'centos', </a:t>
            </a:r>
            <a:r>
              <a:rPr lang="en-US" dirty="0" smtClean="0"/>
              <a:t>version</a:t>
            </a:r>
            <a:r>
              <a:rPr lang="en-US" dirty="0"/>
              <a:t>: '6.7' </a:t>
            </a:r>
            <a:r>
              <a:rPr lang="en-US" dirty="0" smtClean="0"/>
              <a:t>}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 end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   # ... </a:t>
            </a:r>
            <a:r>
              <a:rPr lang="en-US" dirty="0" smtClean="0"/>
              <a:t>EXAMPLES </a:t>
            </a:r>
            <a:r>
              <a:rPr lang="en-US" dirty="0"/>
              <a:t>WITHIN CONTEXT</a:t>
            </a:r>
          </a:p>
          <a:p>
            <a:pPr>
              <a:lnSpc>
                <a:spcPct val="90000"/>
              </a:lnSpc>
            </a:pPr>
            <a:r>
              <a:rPr lang="en-US" dirty="0"/>
              <a:t>  </a:t>
            </a: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0713" y="2790663"/>
            <a:ext cx="14927262" cy="55705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1430" y="4695890"/>
            <a:ext cx="14925911" cy="15637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213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let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7340625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 algn="ctr"/>
            <a:r>
              <a:rPr lang="en-US" sz="6000" dirty="0" smtClean="0">
                <a:latin typeface="Apple Chancery" charset="0"/>
                <a:ea typeface="Apple Chancery" charset="0"/>
                <a:cs typeface="Apple Chancery" charset="0"/>
              </a:rPr>
              <a:t>Refactor</a:t>
            </a:r>
          </a:p>
          <a:p>
            <a:pPr algn="ctr"/>
            <a:r>
              <a:rPr lang="en-US" sz="6000" dirty="0" smtClean="0">
                <a:latin typeface="Apple Chancery" charset="0"/>
                <a:ea typeface="Apple Chancery" charset="0"/>
                <a:cs typeface="Apple Chancery" charset="0"/>
              </a:rPr>
              <a:t>Execute the Tests</a:t>
            </a:r>
          </a:p>
          <a:p>
            <a:pPr algn="ctr"/>
            <a:r>
              <a:rPr lang="en-US" sz="6000" dirty="0" smtClean="0">
                <a:latin typeface="Apple Chancery" charset="0"/>
                <a:ea typeface="Apple Chancery" charset="0"/>
                <a:cs typeface="Apple Chancery" charset="0"/>
              </a:rPr>
              <a:t>Find Success</a:t>
            </a:r>
            <a:endParaRPr lang="en-US" sz="60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713134" y="185619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7789332" y="924864"/>
            <a:ext cx="457200" cy="3369734"/>
          </a:xfrm>
          <a:prstGeom prst="rightBrace">
            <a:avLst>
              <a:gd name="adj1" fmla="val 8333"/>
              <a:gd name="adj2" fmla="val 48995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789332" y="4763443"/>
            <a:ext cx="457200" cy="3369734"/>
          </a:xfrm>
          <a:prstGeom prst="rightBrace">
            <a:avLst>
              <a:gd name="adj1" fmla="val 8333"/>
              <a:gd name="adj2" fmla="val 4983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 rot="10800000">
            <a:off x="7755466" y="667721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918836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let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11690944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48844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48666" y="1856198"/>
            <a:ext cx="7704667" cy="5345953"/>
          </a:xfrm>
        </p:spPr>
        <p:txBody>
          <a:bodyPr anchor="ctr"/>
          <a:lstStyle/>
          <a:p>
            <a:pPr algn="ctr"/>
            <a:r>
              <a:rPr lang="en-US" sz="7200" dirty="0" smtClean="0">
                <a:latin typeface="Apple Chancery" charset="0"/>
                <a:ea typeface="Apple Chancery" charset="0"/>
                <a:cs typeface="Apple Chancery" charset="0"/>
              </a:rPr>
              <a:t>Use </a:t>
            </a:r>
            <a:r>
              <a:rPr lang="en-US" sz="7200" b="1" dirty="0" smtClean="0">
                <a:latin typeface="Courier New" charset="0"/>
                <a:ea typeface="Courier New" charset="0"/>
                <a:cs typeface="Courier New" charset="0"/>
              </a:rPr>
              <a:t>let</a:t>
            </a:r>
            <a:r>
              <a:rPr lang="en-US" sz="7200" dirty="0" smtClean="0">
                <a:latin typeface="Apple Chancery" charset="0"/>
                <a:ea typeface="Apple Chancery" charset="0"/>
                <a:cs typeface="Apple Chancery" charset="0"/>
              </a:rPr>
              <a:t> to express the tests succinctly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7713134" y="185619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7789332" y="924864"/>
            <a:ext cx="457200" cy="3369734"/>
          </a:xfrm>
          <a:prstGeom prst="rightBrace">
            <a:avLst>
              <a:gd name="adj1" fmla="val 8333"/>
              <a:gd name="adj2" fmla="val 48995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789332" y="4763443"/>
            <a:ext cx="457200" cy="3369734"/>
          </a:xfrm>
          <a:prstGeom prst="rightBrace">
            <a:avLst>
              <a:gd name="adj1" fmla="val 8333"/>
              <a:gd name="adj2" fmla="val 4983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 rot="10800000">
            <a:off x="7755466" y="667721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004065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let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15414616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 let to define a memoized helper method. The value will be cached</a:t>
            </a:r>
          </a:p>
          <a:p>
            <a:r>
              <a:rPr lang="en-US" dirty="0"/>
              <a:t>across multiple calls in the same example but not across examples.</a:t>
            </a:r>
          </a:p>
          <a:p>
            <a:endParaRPr lang="en-US" dirty="0"/>
          </a:p>
          <a:p>
            <a:r>
              <a:rPr lang="en-US" i="1" dirty="0"/>
              <a:t>Note that let is lazy-evaluated: it is not evaluated until the first time</a:t>
            </a:r>
          </a:p>
          <a:p>
            <a:r>
              <a:rPr lang="en-US" i="1" dirty="0"/>
              <a:t>the method it defines is invoked. You can use let! to force the method's</a:t>
            </a:r>
          </a:p>
          <a:p>
            <a:r>
              <a:rPr lang="en-US" i="1" dirty="0"/>
              <a:t>invocation before each example.</a:t>
            </a:r>
          </a:p>
        </p:txBody>
      </p:sp>
      <p:sp>
        <p:nvSpPr>
          <p:cNvPr id="5" name="TextBox 4"/>
          <p:cNvSpPr txBox="1"/>
          <p:nvPr/>
        </p:nvSpPr>
        <p:spPr bwMode="white">
          <a:xfrm>
            <a:off x="1676399" y="7010401"/>
            <a:ext cx="12310534" cy="914400"/>
          </a:xfrm>
          <a:prstGeom prst="rect">
            <a:avLst/>
          </a:prstGeom>
        </p:spPr>
        <p:txBody>
          <a:bodyPr vert="horz" wrap="none" lIns="91440" tIns="91440" rIns="91440" bIns="91440" rtlCol="0" anchor="ctr">
            <a:normAutofit/>
          </a:bodyPr>
          <a:lstStyle/>
          <a:p>
            <a:pPr algn="ctr"/>
            <a:r>
              <a:rPr lang="en-US" sz="3200" dirty="0"/>
              <a:t>https://</a:t>
            </a:r>
            <a:r>
              <a:rPr lang="en-US" sz="3200" dirty="0" err="1"/>
              <a:t>goo.gl</a:t>
            </a:r>
            <a:r>
              <a:rPr lang="en-US" sz="3200" dirty="0"/>
              <a:t>/BJp0IQ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6224526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Diagramming the let Helper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describe </a:t>
            </a:r>
            <a:r>
              <a:rPr lang="en-US" dirty="0"/>
              <a:t>'ark::default' do</a:t>
            </a:r>
          </a:p>
          <a:p>
            <a:r>
              <a:rPr lang="en-US" dirty="0"/>
              <a:t>  context 'when no attributes </a:t>
            </a:r>
            <a:r>
              <a:rPr lang="en-US" dirty="0" smtClean="0"/>
              <a:t>are ...</a:t>
            </a:r>
          </a:p>
          <a:p>
            <a:r>
              <a:rPr lang="en-US" dirty="0"/>
              <a:t> </a:t>
            </a:r>
            <a:r>
              <a:rPr lang="en-US" dirty="0" smtClean="0"/>
              <a:t>   let(:</a:t>
            </a:r>
            <a:r>
              <a:rPr lang="en-US" dirty="0" err="1" smtClean="0"/>
              <a:t>chef_run</a:t>
            </a:r>
            <a:r>
              <a:rPr lang="en-US" dirty="0" smtClean="0"/>
              <a:t>) do</a:t>
            </a:r>
          </a:p>
          <a:p>
            <a:r>
              <a:rPr lang="en-US" dirty="0" smtClean="0"/>
              <a:t>      </a:t>
            </a:r>
            <a:r>
              <a:rPr lang="en-US" dirty="0"/>
              <a:t>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SoloRunner.new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runner</a:t>
            </a:r>
            <a:endParaRPr lang="en-US" dirty="0"/>
          </a:p>
          <a:p>
            <a:r>
              <a:rPr lang="en-US" dirty="0"/>
              <a:t>    end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it </a:t>
            </a:r>
            <a:r>
              <a:rPr lang="en-US" dirty="0"/>
              <a:t>'installs necessary packages'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 smtClean="0"/>
              <a:t>install_p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     expect(</a:t>
            </a:r>
            <a:r>
              <a:rPr lang="en-US" dirty="0" err="1" smtClean="0"/>
              <a:t>chef_run</a:t>
            </a:r>
            <a:r>
              <a:rPr lang="en-US" dirty="0" smtClean="0"/>
              <a:t>).to </a:t>
            </a:r>
            <a:r>
              <a:rPr lang="en-US" dirty="0" err="1" smtClean="0"/>
              <a:t>install_p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   end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it </a:t>
            </a:r>
            <a:r>
              <a:rPr lang="en-US" dirty="0"/>
              <a:t>"does not install the </a:t>
            </a:r>
            <a:r>
              <a:rPr lang="en-US" dirty="0" err="1"/>
              <a:t>gcc</a:t>
            </a:r>
            <a:r>
              <a:rPr lang="en-US" dirty="0"/>
              <a:t>-</a:t>
            </a:r>
            <a:r>
              <a:rPr lang="en-US" dirty="0" smtClean="0"/>
              <a:t>c+...</a:t>
            </a:r>
          </a:p>
          <a:p>
            <a:r>
              <a:rPr lang="en-US" dirty="0"/>
              <a:t> </a:t>
            </a:r>
            <a:r>
              <a:rPr lang="en-US" dirty="0" smtClean="0"/>
              <a:t>     expect</a:t>
            </a:r>
            <a:r>
              <a:rPr lang="en-US" dirty="0"/>
              <a:t>(</a:t>
            </a:r>
            <a:r>
              <a:rPr lang="en-US" dirty="0" err="1"/>
              <a:t>chef_run</a:t>
            </a:r>
            <a:r>
              <a:rPr lang="en-US" dirty="0"/>
              <a:t>).</a:t>
            </a:r>
            <a:r>
              <a:rPr lang="en-US" dirty="0" err="1"/>
              <a:t>not_to</a:t>
            </a:r>
            <a:r>
              <a:rPr lang="en-US" dirty="0"/>
              <a:t> </a:t>
            </a:r>
            <a:r>
              <a:rPr lang="en-US" dirty="0" err="1" smtClean="0"/>
              <a:t>insta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    end</a:t>
            </a:r>
          </a:p>
        </p:txBody>
      </p:sp>
      <p:cxnSp>
        <p:nvCxnSpPr>
          <p:cNvPr id="20" name="Straight Connector 19"/>
          <p:cNvCxnSpPr>
            <a:stCxn id="10" idx="2"/>
            <a:endCxn id="14" idx="2"/>
          </p:cNvCxnSpPr>
          <p:nvPr/>
        </p:nvCxnSpPr>
        <p:spPr>
          <a:xfrm flipH="1">
            <a:off x="8077200" y="2962656"/>
            <a:ext cx="156633" cy="0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ket 13"/>
          <p:cNvSpPr/>
          <p:nvPr/>
        </p:nvSpPr>
        <p:spPr>
          <a:xfrm>
            <a:off x="7820633" y="2194560"/>
            <a:ext cx="256567" cy="1536192"/>
          </a:xfrm>
          <a:prstGeom prst="rightBracket">
            <a:avLst/>
          </a:prstGeom>
          <a:ln w="635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269323" y="2291418"/>
            <a:ext cx="182566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</p:cNvCxnSpPr>
          <p:nvPr/>
        </p:nvCxnSpPr>
        <p:spPr>
          <a:xfrm flipH="1">
            <a:off x="2787226" y="2059093"/>
            <a:ext cx="1" cy="159851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64992" y="4687485"/>
            <a:ext cx="0" cy="224536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 bwMode="auto">
          <a:xfrm>
            <a:off x="8233833" y="2705946"/>
            <a:ext cx="513419" cy="513419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30517" y="1545674"/>
            <a:ext cx="513419" cy="513419"/>
          </a:xfrm>
          <a:prstGeom prst="ellips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108282" y="4286334"/>
            <a:ext cx="513419" cy="513419"/>
          </a:xfrm>
          <a:prstGeom prst="ellips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4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792480" y="2034709"/>
            <a:ext cx="513419" cy="51341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8233833" y="4912021"/>
            <a:ext cx="7310968" cy="311467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let is a </a:t>
            </a:r>
            <a:r>
              <a:rPr lang="en-US" dirty="0" err="1" smtClean="0"/>
              <a:t>RSpec</a:t>
            </a:r>
            <a:r>
              <a:rPr lang="en-US" dirty="0" smtClean="0"/>
              <a:t> helper method</a:t>
            </a:r>
          </a:p>
          <a:p>
            <a:pPr marL="514350" indent="-514350">
              <a:buAutoNum type="arabicPeriod"/>
            </a:pPr>
            <a:r>
              <a:rPr lang="en-US" dirty="0" smtClean="0"/>
              <a:t>Ruby Symbol</a:t>
            </a:r>
          </a:p>
          <a:p>
            <a:pPr marL="514350" indent="-514350">
              <a:buAutoNum type="arabicPeriod"/>
            </a:pPr>
            <a:r>
              <a:rPr lang="en-US" dirty="0" smtClean="0"/>
              <a:t>Code Block</a:t>
            </a:r>
          </a:p>
          <a:p>
            <a:pPr marL="514350" indent="-514350">
              <a:buAutoNum type="arabicPeriod"/>
            </a:pPr>
            <a:r>
              <a:rPr lang="en-US" dirty="0" smtClean="0"/>
              <a:t>Invocation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8121070" y="4891148"/>
            <a:ext cx="513419" cy="51341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8121904" y="5475687"/>
            <a:ext cx="513419" cy="513419"/>
          </a:xfrm>
          <a:prstGeom prst="ellips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8121069" y="6062382"/>
            <a:ext cx="513419" cy="513419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8121069" y="6624693"/>
            <a:ext cx="513419" cy="513419"/>
          </a:xfrm>
          <a:prstGeom prst="ellips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4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508474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the Helper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describe </a:t>
            </a:r>
            <a:r>
              <a:rPr lang="en-US" dirty="0"/>
              <a:t>'ark::default' do</a:t>
            </a:r>
          </a:p>
          <a:p>
            <a:r>
              <a:rPr lang="en-US" dirty="0"/>
              <a:t>  context 'when no attributes </a:t>
            </a:r>
            <a:r>
              <a:rPr lang="en-US" dirty="0" smtClean="0"/>
              <a:t>are ...</a:t>
            </a:r>
          </a:p>
          <a:p>
            <a:r>
              <a:rPr lang="en-US" dirty="0"/>
              <a:t> </a:t>
            </a:r>
            <a:r>
              <a:rPr lang="en-US" dirty="0" smtClean="0"/>
              <a:t>   let(:</a:t>
            </a:r>
            <a:r>
              <a:rPr lang="en-US" dirty="0" err="1" smtClean="0"/>
              <a:t>chef_run</a:t>
            </a:r>
            <a:r>
              <a:rPr lang="en-US" dirty="0" smtClean="0"/>
              <a:t>) do</a:t>
            </a:r>
          </a:p>
          <a:p>
            <a:r>
              <a:rPr lang="en-US" dirty="0" smtClean="0"/>
              <a:t>      </a:t>
            </a:r>
            <a:r>
              <a:rPr lang="en-US" dirty="0"/>
              <a:t>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SoloRunner.new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runner</a:t>
            </a:r>
            <a:endParaRPr lang="en-US" dirty="0"/>
          </a:p>
          <a:p>
            <a:r>
              <a:rPr lang="en-US" dirty="0"/>
              <a:t>    end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it </a:t>
            </a:r>
            <a:r>
              <a:rPr lang="en-US" dirty="0"/>
              <a:t>'installs necessary packages'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 smtClean="0"/>
              <a:t>install_p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     expect(</a:t>
            </a:r>
            <a:r>
              <a:rPr lang="en-US" dirty="0" err="1" smtClean="0"/>
              <a:t>chef_run</a:t>
            </a:r>
            <a:r>
              <a:rPr lang="en-US" dirty="0" smtClean="0"/>
              <a:t>).to </a:t>
            </a:r>
            <a:r>
              <a:rPr lang="en-US" dirty="0" err="1" smtClean="0"/>
              <a:t>install_p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   end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it </a:t>
            </a:r>
            <a:r>
              <a:rPr lang="en-US" dirty="0"/>
              <a:t>"does not install the </a:t>
            </a:r>
            <a:r>
              <a:rPr lang="en-US" dirty="0" err="1"/>
              <a:t>gcc</a:t>
            </a:r>
            <a:r>
              <a:rPr lang="en-US" dirty="0"/>
              <a:t>-</a:t>
            </a:r>
            <a:r>
              <a:rPr lang="en-US" dirty="0" smtClean="0"/>
              <a:t>c+...</a:t>
            </a:r>
          </a:p>
          <a:p>
            <a:r>
              <a:rPr lang="en-US" dirty="0"/>
              <a:t> </a:t>
            </a:r>
            <a:r>
              <a:rPr lang="en-US" dirty="0" smtClean="0"/>
              <a:t>     expect</a:t>
            </a:r>
            <a:r>
              <a:rPr lang="en-US" dirty="0"/>
              <a:t>(</a:t>
            </a:r>
            <a:r>
              <a:rPr lang="en-US" dirty="0" err="1"/>
              <a:t>chef_run</a:t>
            </a:r>
            <a:r>
              <a:rPr lang="en-US" dirty="0"/>
              <a:t>).</a:t>
            </a:r>
            <a:r>
              <a:rPr lang="en-US" dirty="0" err="1"/>
              <a:t>not_to</a:t>
            </a:r>
            <a:r>
              <a:rPr lang="en-US" dirty="0"/>
              <a:t> </a:t>
            </a:r>
            <a:r>
              <a:rPr lang="en-US" dirty="0" err="1" smtClean="0"/>
              <a:t>insta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    end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chef_run</a:t>
            </a:r>
            <a:r>
              <a:rPr lang="en-US" dirty="0" smtClean="0"/>
              <a:t> sends a message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RSpec</a:t>
            </a:r>
            <a:r>
              <a:rPr lang="en-US" dirty="0"/>
              <a:t> </a:t>
            </a:r>
            <a:r>
              <a:rPr lang="en-US" dirty="0" smtClean="0"/>
              <a:t>invokes the contents of the block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RSpec</a:t>
            </a:r>
            <a:r>
              <a:rPr lang="en-US" dirty="0" smtClean="0"/>
              <a:t> stores the contents of the execution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chef_run</a:t>
            </a:r>
            <a:r>
              <a:rPr lang="en-US" dirty="0" smtClean="0"/>
              <a:t> sends a message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RSpec</a:t>
            </a:r>
            <a:r>
              <a:rPr lang="en-US" dirty="0" smtClean="0"/>
              <a:t> retrieves the stored execution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843395" y="3096768"/>
            <a:ext cx="292097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Left Bracket 13"/>
          <p:cNvSpPr/>
          <p:nvPr/>
        </p:nvSpPr>
        <p:spPr>
          <a:xfrm>
            <a:off x="1111389" y="2304288"/>
            <a:ext cx="277707" cy="1584960"/>
          </a:xfrm>
          <a:prstGeom prst="leftBracket">
            <a:avLst/>
          </a:prstGeom>
          <a:ln w="63500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8109712" y="1988775"/>
            <a:ext cx="513419" cy="513419"/>
          </a:xfrm>
          <a:prstGeom prst="ellips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108878" y="3021504"/>
            <a:ext cx="513419" cy="513419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8108878" y="4103001"/>
            <a:ext cx="513419" cy="513419"/>
          </a:xfrm>
          <a:prstGeom prst="ellips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4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745457" y="4724921"/>
            <a:ext cx="0" cy="17289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 bwMode="auto">
          <a:xfrm>
            <a:off x="8101584" y="4683192"/>
            <a:ext cx="513419" cy="513419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5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486559" y="4236990"/>
            <a:ext cx="513419" cy="51341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740618" y="5591897"/>
            <a:ext cx="0" cy="172895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 bwMode="auto">
          <a:xfrm>
            <a:off x="381849" y="2840058"/>
            <a:ext cx="513419" cy="513419"/>
          </a:xfrm>
          <a:prstGeom prst="ellips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486558" y="5764792"/>
            <a:ext cx="513419" cy="513419"/>
          </a:xfrm>
          <a:prstGeom prst="ellips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4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8108878" y="1379852"/>
            <a:ext cx="513419" cy="51341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424532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Cached Within each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describe </a:t>
            </a:r>
            <a:r>
              <a:rPr lang="en-US" dirty="0"/>
              <a:t>'ark::default' do</a:t>
            </a:r>
          </a:p>
          <a:p>
            <a:r>
              <a:rPr lang="en-US" dirty="0"/>
              <a:t>  context 'when no attributes </a:t>
            </a:r>
            <a:r>
              <a:rPr lang="en-US" dirty="0" smtClean="0"/>
              <a:t>are ...</a:t>
            </a:r>
          </a:p>
          <a:p>
            <a:r>
              <a:rPr lang="en-US" dirty="0"/>
              <a:t> </a:t>
            </a:r>
            <a:r>
              <a:rPr lang="en-US" dirty="0" smtClean="0"/>
              <a:t>   let(:</a:t>
            </a:r>
            <a:r>
              <a:rPr lang="en-US" dirty="0" err="1" smtClean="0"/>
              <a:t>chef_run</a:t>
            </a:r>
            <a:r>
              <a:rPr lang="en-US" dirty="0" smtClean="0"/>
              <a:t>) do</a:t>
            </a:r>
          </a:p>
          <a:p>
            <a:r>
              <a:rPr lang="en-US" dirty="0" smtClean="0"/>
              <a:t>      </a:t>
            </a:r>
            <a:r>
              <a:rPr lang="en-US" dirty="0"/>
              <a:t>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SoloRunner.new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runner</a:t>
            </a:r>
            <a:endParaRPr lang="en-US" dirty="0"/>
          </a:p>
          <a:p>
            <a:r>
              <a:rPr lang="en-US" dirty="0"/>
              <a:t>    end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it </a:t>
            </a:r>
            <a:r>
              <a:rPr lang="en-US" dirty="0"/>
              <a:t>'installs necessary packages'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 smtClean="0"/>
              <a:t>install_p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     expect(</a:t>
            </a:r>
            <a:r>
              <a:rPr lang="en-US" dirty="0" err="1" smtClean="0"/>
              <a:t>chef_run</a:t>
            </a:r>
            <a:r>
              <a:rPr lang="en-US" dirty="0" smtClean="0"/>
              <a:t>).to </a:t>
            </a:r>
            <a:r>
              <a:rPr lang="en-US" dirty="0" err="1" smtClean="0"/>
              <a:t>install_p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    end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it </a:t>
            </a:r>
            <a:r>
              <a:rPr lang="en-US" dirty="0"/>
              <a:t>"does not install the </a:t>
            </a:r>
            <a:r>
              <a:rPr lang="en-US" dirty="0" err="1"/>
              <a:t>gcc</a:t>
            </a:r>
            <a:r>
              <a:rPr lang="en-US" dirty="0"/>
              <a:t>-</a:t>
            </a:r>
            <a:r>
              <a:rPr lang="en-US" dirty="0" smtClean="0"/>
              <a:t>c+...</a:t>
            </a:r>
          </a:p>
          <a:p>
            <a:r>
              <a:rPr lang="en-US" dirty="0"/>
              <a:t> </a:t>
            </a:r>
            <a:r>
              <a:rPr lang="en-US" dirty="0" smtClean="0"/>
              <a:t>     expect</a:t>
            </a:r>
            <a:r>
              <a:rPr lang="en-US" dirty="0"/>
              <a:t>(</a:t>
            </a:r>
            <a:r>
              <a:rPr lang="en-US" dirty="0" err="1"/>
              <a:t>chef_run</a:t>
            </a:r>
            <a:r>
              <a:rPr lang="en-US" dirty="0"/>
              <a:t>).</a:t>
            </a:r>
            <a:r>
              <a:rPr lang="en-US" dirty="0" err="1"/>
              <a:t>not_to</a:t>
            </a:r>
            <a:r>
              <a:rPr lang="en-US" dirty="0"/>
              <a:t> </a:t>
            </a:r>
            <a:r>
              <a:rPr lang="en-US" dirty="0" err="1" smtClean="0"/>
              <a:t>insta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    end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chef_run</a:t>
            </a:r>
            <a:r>
              <a:rPr lang="en-US" dirty="0" smtClean="0"/>
              <a:t> is loaded and stored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chef_run</a:t>
            </a:r>
            <a:r>
              <a:rPr lang="en-US" dirty="0" smtClean="0"/>
              <a:t> uses the stored invocation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chef_run</a:t>
            </a:r>
            <a:r>
              <a:rPr lang="en-US" dirty="0" smtClean="0"/>
              <a:t> is loaded and stored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8102216" y="1385985"/>
            <a:ext cx="513419" cy="51341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103050" y="1970524"/>
            <a:ext cx="513419" cy="513419"/>
          </a:xfrm>
          <a:prstGeom prst="ellips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102215" y="2557219"/>
            <a:ext cx="513419" cy="513419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712336" y="7152031"/>
            <a:ext cx="0" cy="172895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745457" y="4724921"/>
            <a:ext cx="0" cy="17289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 bwMode="auto">
          <a:xfrm>
            <a:off x="3486559" y="4236990"/>
            <a:ext cx="513419" cy="51341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12337" y="5591897"/>
            <a:ext cx="0" cy="172895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 bwMode="auto">
          <a:xfrm>
            <a:off x="3458277" y="5764792"/>
            <a:ext cx="513419" cy="513419"/>
          </a:xfrm>
          <a:prstGeom prst="ellips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455627" y="7299488"/>
            <a:ext cx="513419" cy="513419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</a:t>
            </a:r>
            <a:endParaRPr lang="en-US" sz="24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214341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chef_run</a:t>
            </a:r>
            <a:r>
              <a:rPr lang="en-US" dirty="0" smtClean="0"/>
              <a:t> with Node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describe 'ark::default' do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 context </a:t>
            </a:r>
            <a:r>
              <a:rPr lang="en-US" dirty="0"/>
              <a:t>'when no attributes are specified, on </a:t>
            </a:r>
            <a:r>
              <a:rPr lang="en-US" dirty="0" err="1"/>
              <a:t>CentOS'</a:t>
            </a:r>
            <a:r>
              <a:rPr lang="en-US" dirty="0"/>
              <a:t> do</a:t>
            </a:r>
          </a:p>
          <a:p>
            <a:pPr>
              <a:lnSpc>
                <a:spcPct val="90000"/>
              </a:lnSpc>
            </a:pPr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pPr>
              <a:lnSpc>
                <a:spcPct val="90000"/>
              </a:lnSpc>
            </a:pPr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SoloRunner.new</a:t>
            </a:r>
            <a:r>
              <a:rPr lang="en-US" dirty="0"/>
              <a:t>({ platform: 'centos', 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                                   version: '6.7' })</a:t>
            </a:r>
          </a:p>
          <a:p>
            <a:pPr>
              <a:lnSpc>
                <a:spcPct val="90000"/>
              </a:lnSpc>
            </a:pPr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    end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    </a:t>
            </a:r>
            <a:r>
              <a:rPr lang="en-US" dirty="0"/>
              <a:t># ... </a:t>
            </a:r>
            <a:r>
              <a:rPr lang="en-US" dirty="0" smtClean="0"/>
              <a:t>EXAMPLES WITHIN CONTEXT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  end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295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let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3284621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63500">
          <a:solidFill>
            <a:schemeClr val="accent1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23382</TotalTime>
  <Words>867</Words>
  <Application>Microsoft Macintosh PowerPoint</Application>
  <PresentationFormat>Custom</PresentationFormat>
  <Paragraphs>188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Template</vt:lpstr>
      <vt:lpstr>Interaction</vt:lpstr>
      <vt:lpstr>let</vt:lpstr>
      <vt:lpstr>Objective</vt:lpstr>
      <vt:lpstr>let</vt:lpstr>
      <vt:lpstr>let</vt:lpstr>
      <vt:lpstr>Diagramming the let Helper Method</vt:lpstr>
      <vt:lpstr>Invoking the Helper Method</vt:lpstr>
      <vt:lpstr>Cached Within each Example </vt:lpstr>
      <vt:lpstr>A chef_run with Node Attributes</vt:lpstr>
      <vt:lpstr>let</vt:lpstr>
      <vt:lpstr>Live Demonstration</vt:lpstr>
      <vt:lpstr>let</vt:lpstr>
      <vt:lpstr>Using let for clarity</vt:lpstr>
      <vt:lpstr>A chef_run with Node Attributes</vt:lpstr>
      <vt:lpstr>Using let to Create Clearer Examples</vt:lpstr>
      <vt:lpstr>let</vt:lpstr>
      <vt:lpstr>Exercise</vt:lpstr>
      <vt:lpstr>let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Demo: Test Driven Cookbook Development</dc:title>
  <dc:subject/>
  <dc:creator>Franklin Webber</dc:creator>
  <cp:keywords/>
  <dc:description/>
  <cp:lastModifiedBy>Franklin Webber</cp:lastModifiedBy>
  <cp:revision>2684</cp:revision>
  <cp:lastPrinted>2016-07-11T18:04:44Z</cp:lastPrinted>
  <dcterms:created xsi:type="dcterms:W3CDTF">2012-09-13T17:36:07Z</dcterms:created>
  <dcterms:modified xsi:type="dcterms:W3CDTF">2016-10-25T01:27:19Z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