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1"/>
  </p:notesMasterIdLst>
  <p:handoutMasterIdLst>
    <p:handoutMasterId r:id="rId22"/>
  </p:handoutMasterIdLst>
  <p:sldIdLst>
    <p:sldId id="561" r:id="rId7"/>
    <p:sldId id="583" r:id="rId8"/>
    <p:sldId id="590" r:id="rId9"/>
    <p:sldId id="601" r:id="rId10"/>
    <p:sldId id="600" r:id="rId11"/>
    <p:sldId id="605" r:id="rId12"/>
    <p:sldId id="597" r:id="rId13"/>
    <p:sldId id="604" r:id="rId14"/>
    <p:sldId id="602" r:id="rId15"/>
    <p:sldId id="603" r:id="rId16"/>
    <p:sldId id="598" r:id="rId17"/>
    <p:sldId id="594" r:id="rId18"/>
    <p:sldId id="599" r:id="rId19"/>
    <p:sldId id="376" r:id="rId20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94">
          <p15:clr>
            <a:srgbClr val="A4A3A4"/>
          </p15:clr>
        </p15:guide>
        <p15:guide id="2" pos="5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408000"/>
    <a:srgbClr val="000000"/>
    <a:srgbClr val="F0F0F0"/>
    <a:srgbClr val="7D868C"/>
    <a:srgbClr val="8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 autoAdjust="0"/>
    <p:restoredTop sz="92565" autoAdjust="0"/>
  </p:normalViewPr>
  <p:slideViewPr>
    <p:cSldViewPr snapToGrid="0">
      <p:cViewPr>
        <p:scale>
          <a:sx n="72" d="100"/>
          <a:sy n="72" d="100"/>
        </p:scale>
        <p:origin x="-104" y="-1416"/>
      </p:cViewPr>
      <p:guideLst>
        <p:guide orient="horz" pos="894"/>
        <p:guide pos="6747"/>
      </p:guideLst>
    </p:cSldViewPr>
  </p:slideViewPr>
  <p:outlineViewPr>
    <p:cViewPr>
      <p:scale>
        <a:sx n="33" d="100"/>
        <a:sy n="33" d="100"/>
      </p:scale>
      <p:origin x="0" y="35688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512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10/24/16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10/24/16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9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94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379301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DEMO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81031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DEMO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8"/>
          <a:stretch/>
        </p:blipFill>
        <p:spPr>
          <a:xfrm>
            <a:off x="0" y="-1"/>
            <a:ext cx="16258382" cy="8219209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855673"/>
            <a:ext cx="7027718" cy="8276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2539001"/>
            <a:ext cx="6987278" cy="4663151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bg1"/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609600" y="1951630"/>
            <a:ext cx="7027718" cy="13649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01780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ENCOUNTER</a:t>
            </a:r>
            <a:endParaRPr lang="en-US" sz="141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67" r:id="rId2"/>
    <p:sldLayoutId id="2147483825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3" r:id="rId13"/>
    <p:sldLayoutId id="2147483868" r:id="rId14"/>
    <p:sldLayoutId id="2147483869" r:id="rId15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3</a:t>
            </a: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goo.gl/Esxebk" TargetMode="External"/><Relationship Id="rId3" Type="http://schemas.openxmlformats.org/officeDocument/2006/relationships/hyperlink" Target="https://goo.gl/9mRNl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1" y="2496326"/>
            <a:ext cx="9103837" cy="1337551"/>
          </a:xfrm>
        </p:spPr>
        <p:txBody>
          <a:bodyPr/>
          <a:lstStyle/>
          <a:p>
            <a:r>
              <a:rPr lang="en-US" sz="7200" dirty="0" err="1" smtClean="0"/>
              <a:t>shared_context</a:t>
            </a:r>
            <a:endParaRPr lang="en-US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85882" y="4751291"/>
            <a:ext cx="7124981" cy="340606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800" dirty="0">
                <a:solidFill>
                  <a:srgbClr val="878F94"/>
                </a:solidFill>
              </a:rPr>
              <a:t>the parts of a written or spoken statement that precede or follow a specific word or passage, usually influencing its meaning or </a:t>
            </a:r>
            <a:r>
              <a:rPr lang="en-US" sz="2800" dirty="0" smtClean="0">
                <a:solidFill>
                  <a:srgbClr val="878F94"/>
                </a:solidFill>
              </a:rPr>
              <a:t>effect.</a:t>
            </a:r>
          </a:p>
          <a:p>
            <a:pPr marL="457200" indent="-457200">
              <a:buAutoNum type="arabicPeriod"/>
            </a:pPr>
            <a:r>
              <a:rPr lang="en-US" sz="2800" dirty="0" smtClean="0">
                <a:solidFill>
                  <a:srgbClr val="878F94"/>
                </a:solidFill>
              </a:rPr>
              <a:t>define a block that will be evaluated in the context of example groups.</a:t>
            </a:r>
            <a:endParaRPr lang="en-US" sz="2800" dirty="0">
              <a:solidFill>
                <a:srgbClr val="878F94"/>
              </a:solidFill>
            </a:endParaRPr>
          </a:p>
          <a:p>
            <a:pPr marL="457200" indent="-457200">
              <a:buAutoNum type="arabicPeriod"/>
            </a:pPr>
            <a:endParaRPr lang="en-US" sz="2800" dirty="0" smtClean="0">
              <a:solidFill>
                <a:srgbClr val="878F94"/>
              </a:solidFill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white">
          <a:xfrm>
            <a:off x="3453022" y="3548182"/>
            <a:ext cx="1447684" cy="1337551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noAutofit/>
          </a:bodyPr>
          <a:lstStyle>
            <a:lvl1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800" b="1" kern="1200" spc="0" baseline="0">
                <a:ln w="3175">
                  <a:noFill/>
                </a:ln>
                <a:solidFill>
                  <a:schemeClr val="accent1"/>
                </a:solidFill>
                <a:latin typeface="+mj-lt"/>
                <a:ea typeface="ＭＳ Ｐゴシック" charset="0"/>
                <a:cs typeface="Arial" charset="0"/>
              </a:defRPr>
            </a:lvl1pPr>
            <a:lvl2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algn="l" defTabSz="12176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800" b="1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i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noun</a:t>
            </a:r>
            <a:endParaRPr lang="en-US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6063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More than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shared_context</a:t>
            </a:r>
            <a:r>
              <a:rPr lang="en-US" dirty="0" smtClean="0"/>
              <a:t> 'converged recipe' do</a:t>
            </a:r>
          </a:p>
          <a:p>
            <a:r>
              <a:rPr lang="en-US" dirty="0"/>
              <a:t>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 smtClean="0"/>
              <a:t>   runner </a:t>
            </a:r>
            <a:r>
              <a:rPr lang="en-US" dirty="0"/>
              <a:t>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/>
              <a:t>SoloRunner.new</a:t>
            </a:r>
            <a:r>
              <a:rPr lang="en-US" dirty="0"/>
              <a:t>(</a:t>
            </a:r>
            <a:r>
              <a:rPr lang="en-US" dirty="0" err="1"/>
              <a:t>node_attributes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end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  let</a:t>
            </a:r>
            <a:r>
              <a:rPr lang="en-US" dirty="0"/>
              <a:t>(:</a:t>
            </a:r>
            <a:r>
              <a:rPr lang="en-US" dirty="0" err="1"/>
              <a:t>node_attributes</a:t>
            </a:r>
            <a:r>
              <a:rPr lang="en-US" dirty="0"/>
              <a:t>) do</a:t>
            </a:r>
          </a:p>
          <a:p>
            <a:r>
              <a:rPr lang="en-US" dirty="0" smtClean="0"/>
              <a:t>    </a:t>
            </a:r>
            <a:r>
              <a:rPr lang="en-US" dirty="0"/>
              <a:t>{}</a:t>
            </a:r>
          </a:p>
          <a:p>
            <a:r>
              <a:rPr lang="en-US" dirty="0" smtClean="0"/>
              <a:t>  end</a:t>
            </a:r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attribute(name) ...</a:t>
            </a:r>
          </a:p>
          <a:p>
            <a:r>
              <a:rPr lang="en-US" dirty="0" smtClean="0"/>
              <a:t>end</a:t>
            </a:r>
          </a:p>
          <a:p>
            <a:endParaRPr lang="en-US" dirty="0"/>
          </a:p>
          <a:p>
            <a:r>
              <a:rPr lang="en-US" dirty="0" smtClean="0"/>
              <a:t>describe </a:t>
            </a:r>
            <a:r>
              <a:rPr lang="en-US" dirty="0"/>
              <a:t>'ark::default' do</a:t>
            </a:r>
          </a:p>
          <a:p>
            <a:r>
              <a:rPr lang="en-US" dirty="0"/>
              <a:t>  context 'when no attributes are specified, on an </a:t>
            </a:r>
            <a:r>
              <a:rPr lang="en-US" dirty="0" smtClean="0"/>
              <a:t>uns...platform</a:t>
            </a:r>
            <a:r>
              <a:rPr lang="en-US" dirty="0"/>
              <a:t>' </a:t>
            </a:r>
            <a:r>
              <a:rPr lang="en-US" dirty="0" smtClean="0"/>
              <a:t>do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include_context</a:t>
            </a:r>
            <a:r>
              <a:rPr lang="en-US" dirty="0" smtClean="0"/>
              <a:t> 'converged recipe'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1430" y="7583714"/>
            <a:ext cx="14925911" cy="4546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21430" y="1366762"/>
            <a:ext cx="14925911" cy="50195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3572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shared_context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73406250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pPr algn="ctr"/>
            <a:r>
              <a:rPr lang="en-US" sz="6000" dirty="0" smtClean="0">
                <a:latin typeface="Apple Chancery" charset="0"/>
                <a:ea typeface="Apple Chancery" charset="0"/>
                <a:cs typeface="Apple Chancery" charset="0"/>
              </a:rPr>
              <a:t>Refactor. Execute the Tests.</a:t>
            </a:r>
          </a:p>
          <a:p>
            <a:pPr algn="ctr"/>
            <a:r>
              <a:rPr lang="en-US" sz="6000" smtClean="0">
                <a:latin typeface="Apple Chancery" charset="0"/>
                <a:ea typeface="Apple Chancery" charset="0"/>
                <a:cs typeface="Apple Chancery" charset="0"/>
              </a:rPr>
              <a:t>Find Success.</a:t>
            </a:r>
            <a:endParaRPr lang="en-US" sz="60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713134" y="185619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7789332" y="924864"/>
            <a:ext cx="457200" cy="3369734"/>
          </a:xfrm>
          <a:prstGeom prst="rightBrace">
            <a:avLst>
              <a:gd name="adj1" fmla="val 8333"/>
              <a:gd name="adj2" fmla="val 48995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7789332" y="4763443"/>
            <a:ext cx="457200" cy="3369734"/>
          </a:xfrm>
          <a:prstGeom prst="rightBrace">
            <a:avLst>
              <a:gd name="adj1" fmla="val 8333"/>
              <a:gd name="adj2" fmla="val 49830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 rot="10800000">
            <a:off x="7755466" y="667721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918836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shared_context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11690944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48844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580560" y="1856198"/>
            <a:ext cx="11094881" cy="5345953"/>
          </a:xfrm>
        </p:spPr>
        <p:txBody>
          <a:bodyPr anchor="ctr"/>
          <a:lstStyle/>
          <a:p>
            <a:pPr algn="ctr"/>
            <a:r>
              <a:rPr lang="en-US" sz="7200" i="1" dirty="0" smtClean="0">
                <a:latin typeface="Apple Chancery" charset="0"/>
                <a:ea typeface="Apple Chancery" charset="0"/>
                <a:cs typeface="Apple Chancery" charset="0"/>
              </a:rPr>
              <a:t>A </a:t>
            </a:r>
            <a:r>
              <a:rPr lang="en-US" sz="7200" b="1" i="1" dirty="0" err="1" smtClean="0">
                <a:latin typeface="Courier New"/>
                <a:ea typeface="Apple Chancery" charset="0"/>
                <a:cs typeface="Courier New"/>
              </a:rPr>
              <a:t>shared_context</a:t>
            </a:r>
            <a:r>
              <a:rPr lang="en-US" sz="7200" b="1" i="1" dirty="0" smtClean="0">
                <a:latin typeface="Apple Chancery" charset="0"/>
                <a:ea typeface="Apple Chancery" charset="0"/>
                <a:cs typeface="Apple Chancery" charset="0"/>
              </a:rPr>
              <a:t> </a:t>
            </a:r>
          </a:p>
          <a:p>
            <a:pPr algn="ctr"/>
            <a:r>
              <a:rPr lang="en-US" sz="7200" i="1" dirty="0" smtClean="0">
                <a:latin typeface="Apple Chancery" charset="0"/>
                <a:ea typeface="Apple Chancery" charset="0"/>
                <a:cs typeface="Apple Chancery" charset="0"/>
              </a:rPr>
              <a:t>saves all that you wrote.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7713134" y="185619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7789332" y="924864"/>
            <a:ext cx="457200" cy="3369734"/>
          </a:xfrm>
          <a:prstGeom prst="rightBrace">
            <a:avLst>
              <a:gd name="adj1" fmla="val 8333"/>
              <a:gd name="adj2" fmla="val 48995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5400000">
            <a:off x="7789332" y="4763443"/>
            <a:ext cx="457200" cy="3369734"/>
          </a:xfrm>
          <a:prstGeom prst="rightBrace">
            <a:avLst>
              <a:gd name="adj1" fmla="val 8333"/>
              <a:gd name="adj2" fmla="val 49830"/>
            </a:avLst>
          </a:prstGeom>
          <a:ln w="6350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 rot="10800000">
            <a:off x="7755466" y="6677218"/>
            <a:ext cx="524933" cy="524933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004065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shared_context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15414616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smtClean="0"/>
              <a:t>Ray of </a:t>
            </a:r>
            <a:r>
              <a:rPr lang="en-US" sz="6600" dirty="0" err="1" smtClean="0"/>
              <a:t>shared_context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shared_context</a:t>
            </a:r>
            <a:r>
              <a:rPr lang="en-US" dirty="0"/>
              <a:t> to define a block that will be evaluated in the context of example groups either explicitly, using </a:t>
            </a:r>
            <a:r>
              <a:rPr lang="en-US" dirty="0" err="1"/>
              <a:t>include_context</a:t>
            </a:r>
            <a:r>
              <a:rPr lang="en-US" dirty="0"/>
              <a:t>, or implicitly by matching </a:t>
            </a:r>
            <a:r>
              <a:rPr lang="en-US" dirty="0" err="1"/>
              <a:t>metdata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 bwMode="white">
          <a:xfrm>
            <a:off x="1676399" y="7010401"/>
            <a:ext cx="12310534" cy="914400"/>
          </a:xfrm>
          <a:prstGeom prst="rect">
            <a:avLst/>
          </a:prstGeom>
        </p:spPr>
        <p:txBody>
          <a:bodyPr vert="horz" wrap="none" lIns="91440" tIns="91440" rIns="91440" bIns="91440" rtlCol="0" anchor="ctr">
            <a:normAutofit/>
          </a:bodyPr>
          <a:lstStyle/>
          <a:p>
            <a:pPr algn="ctr"/>
            <a:r>
              <a:rPr lang="en-US" sz="3200" dirty="0"/>
              <a:t>http://</a:t>
            </a:r>
            <a:r>
              <a:rPr lang="en-US" sz="3200" dirty="0" err="1"/>
              <a:t>goo.gl</a:t>
            </a:r>
            <a:r>
              <a:rPr lang="en-US" sz="3200" dirty="0" smtClean="0"/>
              <a:t>/R0ujTA</a:t>
            </a:r>
          </a:p>
        </p:txBody>
      </p:sp>
    </p:spTree>
    <p:extLst>
      <p:ext uri="{BB962C8B-B14F-4D97-AF65-F5344CB8AC3E}">
        <p14:creationId xmlns:p14="http://schemas.microsoft.com/office/powerpoint/2010/main" val="394054193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shared_context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32846215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Live Demonstration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en-US" sz="4000" b="1" dirty="0" smtClean="0">
                <a:latin typeface="Inconsolata"/>
                <a:cs typeface="Inconsolata"/>
                <a:hlinkClick r:id="rId2"/>
              </a:rPr>
              <a:t>https://</a:t>
            </a:r>
            <a:r>
              <a:rPr lang="en-US" sz="4000" b="1" dirty="0" err="1" smtClean="0">
                <a:latin typeface="Inconsolata"/>
                <a:cs typeface="Inconsolata"/>
                <a:hlinkClick r:id="rId2"/>
              </a:rPr>
              <a:t>goo.gl</a:t>
            </a:r>
            <a:r>
              <a:rPr lang="en-US" sz="4000" b="1" dirty="0" smtClean="0">
                <a:latin typeface="Inconsolata"/>
                <a:cs typeface="Inconsolata"/>
                <a:hlinkClick r:id="rId2"/>
              </a:rPr>
              <a:t>/</a:t>
            </a:r>
            <a:r>
              <a:rPr lang="en-US" sz="4000" b="1" dirty="0" err="1" smtClean="0">
                <a:latin typeface="Inconsolata"/>
                <a:cs typeface="Inconsolata"/>
                <a:hlinkClick r:id="rId2"/>
              </a:rPr>
              <a:t>Esxebk</a:t>
            </a:r>
            <a:endParaRPr lang="en-US" sz="4000" b="1" dirty="0" smtClean="0">
              <a:latin typeface="Inconsolata"/>
              <a:cs typeface="Inconsolata"/>
            </a:endParaRPr>
          </a:p>
          <a:p>
            <a:pPr algn="ctr"/>
            <a:endParaRPr lang="en-US" sz="4000" b="1" dirty="0">
              <a:latin typeface="Inconsolata"/>
              <a:cs typeface="Inconsolata"/>
            </a:endParaRPr>
          </a:p>
          <a:p>
            <a:pPr algn="ctr"/>
            <a:r>
              <a:rPr lang="en-US" sz="4000" b="1" dirty="0" smtClean="0">
                <a:latin typeface="Inconsolata"/>
                <a:cs typeface="Inconsolata"/>
                <a:hlinkClick r:id="rId3"/>
              </a:rPr>
              <a:t>https</a:t>
            </a:r>
            <a:r>
              <a:rPr lang="en-US" sz="4000" b="1" dirty="0">
                <a:latin typeface="Inconsolata"/>
                <a:cs typeface="Inconsolata"/>
                <a:hlinkClick r:id="rId3"/>
              </a:rPr>
              <a:t>://goo.gl/</a:t>
            </a:r>
            <a:r>
              <a:rPr lang="en-US" sz="4000" b="1" dirty="0" smtClean="0">
                <a:latin typeface="Inconsolata"/>
                <a:cs typeface="Inconsolata"/>
                <a:hlinkClick r:id="rId3"/>
              </a:rPr>
              <a:t>9mRNlD</a:t>
            </a:r>
            <a:endParaRPr lang="en-US" sz="4000" b="1" dirty="0" smtClean="0">
              <a:latin typeface="Inconsolata"/>
              <a:cs typeface="Inconsolata"/>
            </a:endParaRPr>
          </a:p>
          <a:p>
            <a:pPr algn="ctr"/>
            <a:r>
              <a:rPr lang="en-US" sz="4000" b="1" dirty="0" smtClean="0">
                <a:latin typeface="Inconsolata"/>
                <a:cs typeface="Inconsolata"/>
              </a:rPr>
              <a:t>(lowercase L)</a:t>
            </a:r>
            <a:endParaRPr lang="en-US" sz="4000" b="1" dirty="0"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204728718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4840941"/>
            <a:ext cx="16256000" cy="3376707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shared_context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50040" y="5213473"/>
            <a:ext cx="6987278" cy="2765115"/>
          </a:xfrm>
        </p:spPr>
        <p:txBody>
          <a:bodyPr/>
          <a:lstStyle/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Concepts</a:t>
            </a:r>
          </a:p>
          <a:p>
            <a:pPr marL="457200" indent="-457200">
              <a:buFont typeface="Wingdings" charset="2"/>
              <a:buChar char="ü"/>
            </a:pPr>
            <a:r>
              <a:rPr lang="en-US" b="1" dirty="0" smtClean="0"/>
              <a:t>Demonstration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Review</a:t>
            </a:r>
          </a:p>
          <a:p>
            <a:pPr marL="457200" indent="-457200">
              <a:buFont typeface="Wingdings" charset="2"/>
              <a:buChar char="q"/>
            </a:pPr>
            <a:r>
              <a:rPr lang="en-US" b="1" dirty="0" smtClean="0"/>
              <a:t>Exercise</a:t>
            </a:r>
          </a:p>
        </p:txBody>
      </p:sp>
      <p:sp>
        <p:nvSpPr>
          <p:cNvPr id="3" name="TextBox 2"/>
          <p:cNvSpPr txBox="1"/>
          <p:nvPr/>
        </p:nvSpPr>
        <p:spPr bwMode="white">
          <a:xfrm>
            <a:off x="582706" y="2345765"/>
            <a:ext cx="6977529" cy="2166470"/>
          </a:xfrm>
          <a:prstGeom prst="rect">
            <a:avLst/>
          </a:prstGeom>
        </p:spPr>
        <p:txBody>
          <a:bodyPr vert="horz" wrap="square" lIns="91440" tIns="91440" rIns="91440" bIns="91440" rtlCol="0"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Motivational thing to say</a:t>
            </a:r>
          </a:p>
        </p:txBody>
      </p:sp>
    </p:spTree>
    <p:extLst>
      <p:ext uri="{BB962C8B-B14F-4D97-AF65-F5344CB8AC3E}">
        <p14:creationId xmlns:p14="http://schemas.microsoft.com/office/powerpoint/2010/main" val="306432072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 smtClean="0"/>
              <a:t>Ray of </a:t>
            </a:r>
            <a:r>
              <a:rPr lang="en-US" sz="6600" dirty="0" err="1" smtClean="0"/>
              <a:t>shared_context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shared_context</a:t>
            </a:r>
            <a:r>
              <a:rPr lang="en-US" dirty="0"/>
              <a:t> to define a block that will be evaluated in the context of example groups either explicitly, using </a:t>
            </a:r>
            <a:r>
              <a:rPr lang="en-US" dirty="0" err="1"/>
              <a:t>include_context</a:t>
            </a:r>
            <a:r>
              <a:rPr lang="en-US" dirty="0"/>
              <a:t>, or implicitly by matching </a:t>
            </a:r>
            <a:r>
              <a:rPr lang="en-US" dirty="0" err="1"/>
              <a:t>metdata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 bwMode="white">
          <a:xfrm>
            <a:off x="1676399" y="7010401"/>
            <a:ext cx="12310534" cy="914400"/>
          </a:xfrm>
          <a:prstGeom prst="rect">
            <a:avLst/>
          </a:prstGeom>
        </p:spPr>
        <p:txBody>
          <a:bodyPr vert="horz" wrap="none" lIns="91440" tIns="91440" rIns="91440" bIns="91440" rtlCol="0" anchor="ctr">
            <a:normAutofit/>
          </a:bodyPr>
          <a:lstStyle/>
          <a:p>
            <a:pPr algn="ctr"/>
            <a:r>
              <a:rPr lang="en-US" sz="3200" dirty="0"/>
              <a:t>http://</a:t>
            </a:r>
            <a:r>
              <a:rPr lang="en-US" sz="3200" dirty="0" err="1"/>
              <a:t>goo.gl</a:t>
            </a:r>
            <a:r>
              <a:rPr lang="en-US" sz="3200" dirty="0" smtClean="0"/>
              <a:t>/R0ujTA</a:t>
            </a:r>
          </a:p>
        </p:txBody>
      </p:sp>
    </p:spTree>
    <p:extLst>
      <p:ext uri="{BB962C8B-B14F-4D97-AF65-F5344CB8AC3E}">
        <p14:creationId xmlns:p14="http://schemas.microsoft.com/office/powerpoint/2010/main" val="92614204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Repeating More than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describe 'ark::default' do</a:t>
            </a:r>
          </a:p>
          <a:p>
            <a:r>
              <a:rPr lang="en-US" dirty="0"/>
              <a:t>  context 'when no attributes are specified, on an </a:t>
            </a:r>
            <a:r>
              <a:rPr lang="en-US" dirty="0" smtClean="0"/>
              <a:t>uns...platform</a:t>
            </a:r>
            <a:r>
              <a:rPr lang="en-US" dirty="0"/>
              <a:t>' do</a:t>
            </a:r>
          </a:p>
          <a:p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 smtClean="0"/>
              <a:t>SoloRunner.new</a:t>
            </a:r>
            <a:r>
              <a:rPr lang="en-US" dirty="0" smtClean="0"/>
              <a:t>(</a:t>
            </a:r>
            <a:r>
              <a:rPr lang="en-US" dirty="0" err="1" smtClean="0"/>
              <a:t>node_attributes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smtClean="0"/>
              <a:t>end</a:t>
            </a:r>
          </a:p>
          <a:p>
            <a:endParaRPr lang="en-US" dirty="0"/>
          </a:p>
          <a:p>
            <a:r>
              <a:rPr lang="en-US" dirty="0" smtClean="0"/>
              <a:t>    let(:</a:t>
            </a:r>
            <a:r>
              <a:rPr lang="en-US" dirty="0" err="1" smtClean="0"/>
              <a:t>node_attributes</a:t>
            </a:r>
            <a:r>
              <a:rPr lang="en-US" dirty="0" smtClean="0"/>
              <a:t>) do</a:t>
            </a:r>
          </a:p>
          <a:p>
            <a:r>
              <a:rPr lang="en-US" dirty="0"/>
              <a:t> </a:t>
            </a:r>
            <a:r>
              <a:rPr lang="en-US" dirty="0" smtClean="0"/>
              <a:t>     {}</a:t>
            </a:r>
          </a:p>
          <a:p>
            <a:r>
              <a:rPr lang="en-US" dirty="0"/>
              <a:t> </a:t>
            </a:r>
            <a:r>
              <a:rPr lang="en-US" dirty="0" smtClean="0"/>
              <a:t>   end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attribute(name)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7546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 w="63500">
          <a:solidFill>
            <a:schemeClr val="accent1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23496</TotalTime>
  <Words>372</Words>
  <Application>Microsoft Macintosh PowerPoint</Application>
  <PresentationFormat>Custom</PresentationFormat>
  <Paragraphs>89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Template</vt:lpstr>
      <vt:lpstr>Interaction</vt:lpstr>
      <vt:lpstr>shared_context</vt:lpstr>
      <vt:lpstr>Objective</vt:lpstr>
      <vt:lpstr>shared_context</vt:lpstr>
      <vt:lpstr>Ray of shared_context</vt:lpstr>
      <vt:lpstr>shared_context</vt:lpstr>
      <vt:lpstr>Live Demonstration</vt:lpstr>
      <vt:lpstr>shared_context</vt:lpstr>
      <vt:lpstr>Ray of shared_context</vt:lpstr>
      <vt:lpstr>Repeating More than Examples</vt:lpstr>
      <vt:lpstr>Repeating More than Examples</vt:lpstr>
      <vt:lpstr>shared_context</vt:lpstr>
      <vt:lpstr>Exercise</vt:lpstr>
      <vt:lpstr>shared_context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Demo: Test Driven Cookbook Development</dc:title>
  <dc:subject/>
  <dc:creator>Franklin Webber</dc:creator>
  <cp:keywords/>
  <dc:description/>
  <cp:lastModifiedBy>Franklin Webber</cp:lastModifiedBy>
  <cp:revision>2695</cp:revision>
  <cp:lastPrinted>2016-07-11T18:04:44Z</cp:lastPrinted>
  <dcterms:created xsi:type="dcterms:W3CDTF">2012-09-13T17:36:07Z</dcterms:created>
  <dcterms:modified xsi:type="dcterms:W3CDTF">2016-10-25T04:34:25Z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