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7"/>
  </p:notesMasterIdLst>
  <p:handoutMasterIdLst>
    <p:handoutMasterId r:id="rId38"/>
  </p:handoutMasterIdLst>
  <p:sldIdLst>
    <p:sldId id="561" r:id="rId7"/>
    <p:sldId id="583" r:id="rId8"/>
    <p:sldId id="590" r:id="rId9"/>
    <p:sldId id="601" r:id="rId10"/>
    <p:sldId id="603" r:id="rId11"/>
    <p:sldId id="602" r:id="rId12"/>
    <p:sldId id="604" r:id="rId13"/>
    <p:sldId id="600" r:id="rId14"/>
    <p:sldId id="605" r:id="rId15"/>
    <p:sldId id="597" r:id="rId16"/>
    <p:sldId id="606" r:id="rId17"/>
    <p:sldId id="607" r:id="rId18"/>
    <p:sldId id="608" r:id="rId19"/>
    <p:sldId id="611" r:id="rId20"/>
    <p:sldId id="609" r:id="rId21"/>
    <p:sldId id="610" r:id="rId22"/>
    <p:sldId id="612" r:id="rId23"/>
    <p:sldId id="613" r:id="rId24"/>
    <p:sldId id="617" r:id="rId25"/>
    <p:sldId id="618" r:id="rId26"/>
    <p:sldId id="619" r:id="rId27"/>
    <p:sldId id="614" r:id="rId28"/>
    <p:sldId id="620" r:id="rId29"/>
    <p:sldId id="622" r:id="rId30"/>
    <p:sldId id="615" r:id="rId31"/>
    <p:sldId id="616" r:id="rId32"/>
    <p:sldId id="598" r:id="rId33"/>
    <p:sldId id="594" r:id="rId34"/>
    <p:sldId id="599" r:id="rId35"/>
    <p:sldId id="376" r:id="rId3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26110" autoAdjust="0"/>
    <p:restoredTop sz="86413" autoAdjust="0"/>
  </p:normalViewPr>
  <p:slideViewPr>
    <p:cSldViewPr snapToGrid="0">
      <p:cViewPr>
        <p:scale>
          <a:sx n="108" d="100"/>
          <a:sy n="108" d="100"/>
        </p:scale>
        <p:origin x="184" y="456"/>
      </p:cViewPr>
      <p:guideLst>
        <p:guide orient="horz" pos="894"/>
        <p:guide pos="5024"/>
        <p:guide pos="6747"/>
      </p:guideLst>
    </p:cSldViewPr>
  </p:slideViewPr>
  <p:outlineViewPr>
    <p:cViewPr>
      <p:scale>
        <a:sx n="33" d="100"/>
        <a:sy n="33" d="100"/>
      </p:scale>
      <p:origin x="0" y="-12416"/>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3" d="100"/>
          <a:sy n="133" d="100"/>
        </p:scale>
        <p:origin x="4736"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404261" y="4343400"/>
            <a:ext cx="6054291"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seventh and final technique we are going to explore is creating a Ruby gem.</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returned to the home directory.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0397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used the bundle command to generate a new gem. This command will automatically generate the folder structure with all the files that we need to describe our Ruby gem.</a:t>
            </a:r>
          </a:p>
          <a:p>
            <a:r>
              <a:rPr lang="en-US" dirty="0" smtClean="0"/>
              <a:t>The gem name has a dash between words '</a:t>
            </a:r>
            <a:r>
              <a:rPr lang="en-US" dirty="0" err="1" smtClean="0"/>
              <a:t>chefspec</a:t>
            </a:r>
            <a:r>
              <a:rPr lang="en-US" dirty="0" smtClean="0"/>
              <a:t>' and '</a:t>
            </a:r>
            <a:r>
              <a:rPr lang="en-US" dirty="0" err="1" smtClean="0"/>
              <a:t>myhelpers</a:t>
            </a:r>
            <a:r>
              <a:rPr lang="en-US" dirty="0" smtClean="0"/>
              <a:t>'. This convention is stating that your gem is an extension of </a:t>
            </a:r>
            <a:r>
              <a:rPr lang="en-US" dirty="0" err="1" smtClean="0"/>
              <a:t>ChefSpec</a:t>
            </a:r>
            <a:r>
              <a:rPr lang="en-US" dirty="0" smtClean="0"/>
              <a:t>.</a:t>
            </a:r>
            <a:endParaRPr lang="en-US" dirty="0"/>
          </a:p>
          <a:p>
            <a:r>
              <a:rPr lang="en-US" b="1" dirty="0" smtClean="0"/>
              <a:t>Note: </a:t>
            </a:r>
            <a:r>
              <a:rPr lang="en-US" dirty="0" smtClean="0"/>
              <a:t>This is similar to how we generate cookbooks with the 'chef generate cookbook' command.</a:t>
            </a:r>
            <a:endParaRPr lang="en-US" b="1" dirty="0"/>
          </a:p>
          <a:p>
            <a:r>
              <a:rPr lang="en-US" b="1" dirty="0" smtClean="0"/>
              <a:t>Note</a:t>
            </a:r>
            <a:r>
              <a:rPr lang="en-US" b="1" dirty="0" smtClean="0"/>
              <a:t>:</a:t>
            </a:r>
            <a:r>
              <a:rPr lang="en-US" dirty="0" smtClean="0"/>
              <a:t> The bundle gem command will fail because of an underlying dependency on </a:t>
            </a:r>
            <a:r>
              <a:rPr lang="en-US" dirty="0" err="1" smtClean="0"/>
              <a:t>readline</a:t>
            </a:r>
            <a:r>
              <a:rPr lang="en-US" dirty="0" smtClean="0"/>
              <a:t> </a:t>
            </a:r>
            <a:r>
              <a:rPr lang="en-US" dirty="0"/>
              <a:t>(https://</a:t>
            </a:r>
            <a:r>
              <a:rPr lang="en-US" dirty="0" err="1" smtClean="0"/>
              <a:t>github.com</a:t>
            </a:r>
            <a:r>
              <a:rPr lang="en-US" dirty="0" smtClean="0"/>
              <a:t>/bundler/bundler/issues/5226) that is not able to handle displaying strings longer than the terminal width. The way around it is to provide all the answers to the questions as flags so that no questions are being asked.</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09153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gem that we have created we want to update the </a:t>
            </a:r>
            <a:r>
              <a:rPr lang="en-US" dirty="0" err="1" smtClean="0"/>
              <a:t>gemspec</a:t>
            </a:r>
            <a:r>
              <a:rPr lang="en-US" dirty="0" smtClean="0"/>
              <a:t> file. The </a:t>
            </a:r>
            <a:r>
              <a:rPr lang="en-US" dirty="0" err="1" smtClean="0"/>
              <a:t>gemspec</a:t>
            </a:r>
            <a:r>
              <a:rPr lang="en-US" dirty="0" smtClean="0"/>
              <a:t> file is similar to a cookbook's metadata file. In this file you can specify details about the gem.</a:t>
            </a:r>
          </a:p>
          <a:p>
            <a:r>
              <a:rPr lang="en-US" dirty="0" smtClean="0"/>
              <a:t>We edited the summary, description, and homepage with some information to prevent errors when we attempt to package and release this gem.</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24600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moved all the helpers that we defined in the </a:t>
            </a:r>
            <a:r>
              <a:rPr lang="en-US" dirty="0" err="1" smtClean="0"/>
              <a:t>spec_helper</a:t>
            </a:r>
            <a:r>
              <a:rPr lang="en-US" dirty="0" smtClean="0"/>
              <a:t> file into the specified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77562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move into the directory of our new gem.</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93457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 is then built. This will create an archive version of the gem locally. At this point you can upload the gem to </a:t>
            </a:r>
            <a:r>
              <a:rPr lang="en-US" dirty="0" err="1" smtClean="0"/>
              <a:t>Rubygems.org</a:t>
            </a:r>
            <a:r>
              <a:rPr lang="en-US" dirty="0" smtClean="0"/>
              <a:t> (along as you setup an account) or you can install this gem locally.</a:t>
            </a:r>
          </a:p>
          <a:p>
            <a:endParaRPr lang="en-US" b="1" dirty="0" smtClean="0"/>
          </a:p>
          <a:p>
            <a:r>
              <a:rPr lang="en-US" b="1" dirty="0" smtClean="0"/>
              <a:t>Note:</a:t>
            </a:r>
            <a:r>
              <a:rPr lang="en-US" dirty="0" smtClean="0"/>
              <a:t> An error may occur with building the gem if some of the fields in the </a:t>
            </a:r>
            <a:r>
              <a:rPr lang="en-US" dirty="0" err="1" smtClean="0"/>
              <a:t>gemspec</a:t>
            </a:r>
            <a:r>
              <a:rPr lang="en-US" dirty="0" smtClean="0"/>
              <a:t> are not updated to meet certain requirements.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11006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install the gem locally the gem install command. We provide it with the name of the gem archive. The gem is now installed and can be loaded within any of cookbooks.</a:t>
            </a:r>
          </a:p>
          <a:p>
            <a:endParaRPr lang="en-US" dirty="0"/>
          </a:p>
          <a:p>
            <a:r>
              <a:rPr lang="en-US" b="1" dirty="0" smtClean="0"/>
              <a:t>Note: </a:t>
            </a:r>
            <a:r>
              <a:rPr lang="en-US" dirty="0" smtClean="0"/>
              <a:t>Distributing gems in this way works on a small scale but ideally you would release this gem to </a:t>
            </a:r>
            <a:r>
              <a:rPr lang="en-US" dirty="0" err="1" smtClean="0"/>
              <a:t>Rubygems.org</a:t>
            </a:r>
            <a:r>
              <a:rPr lang="en-US" dirty="0"/>
              <a:t> </a:t>
            </a:r>
            <a:r>
              <a:rPr lang="en-US" dirty="0" smtClean="0"/>
              <a:t>or your own custom </a:t>
            </a:r>
            <a:r>
              <a:rPr lang="en-US" dirty="0" err="1" smtClean="0"/>
              <a:t>Rubygems</a:t>
            </a:r>
            <a:r>
              <a:rPr lang="en-US" dirty="0" smtClean="0"/>
              <a:t> server.</a:t>
            </a:r>
            <a:r>
              <a:rPr lang="en-US" b="1" dirty="0" smtClean="0"/>
              <a:t> </a:t>
            </a:r>
            <a:r>
              <a:rPr lang="en-US" dirty="0" smtClean="0"/>
              <a:t>The other important thing to be aware of is how do you ensure that everyone has this gem. A lot of times that is done through creating a </a:t>
            </a:r>
            <a:r>
              <a:rPr lang="en-US" dirty="0" err="1" smtClean="0"/>
              <a:t>Gemfile</a:t>
            </a:r>
            <a:r>
              <a:rPr lang="en-US" dirty="0" smtClean="0"/>
              <a:t> within the cookbook to describe the dependencies that are necessary for it to work correctly,</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491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verify that the gem exists within the library of gems locally with the gem list command.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55436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returned to the cookbook and generated an empty </a:t>
            </a:r>
            <a:r>
              <a:rPr lang="en-US" dirty="0" err="1" smtClean="0"/>
              <a:t>Gemfile</a:t>
            </a:r>
            <a:r>
              <a:rPr lang="en-US" dirty="0" smtClean="0"/>
              <a:t>. This empty </a:t>
            </a:r>
            <a:r>
              <a:rPr lang="en-US" dirty="0" err="1" smtClean="0"/>
              <a:t>Gemfile</a:t>
            </a:r>
            <a:r>
              <a:rPr lang="en-US" dirty="0" smtClean="0"/>
              <a:t> is where we are going to specify that our cookbook has a dependency on this new Ruby gem.</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0730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extract all the helpers we created within this one cookbook into a gem that we can use in another cookbook.</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update the </a:t>
            </a:r>
            <a:r>
              <a:rPr lang="en-US" dirty="0" err="1" smtClean="0"/>
              <a:t>Gemfile</a:t>
            </a:r>
            <a:r>
              <a:rPr lang="en-US" dirty="0" smtClean="0"/>
              <a:t> to include the name of the gem that we are adding. This is similar to when you update a </a:t>
            </a:r>
            <a:r>
              <a:rPr lang="en-US" dirty="0" err="1" smtClean="0"/>
              <a:t>Berksfile</a:t>
            </a:r>
            <a:r>
              <a:rPr lang="en-US" dirty="0" smtClean="0"/>
              <a:t> to specify a dependency on another cookbook.</a:t>
            </a:r>
          </a:p>
          <a:p>
            <a:endParaRPr lang="en-US" dirty="0"/>
          </a:p>
          <a:p>
            <a:r>
              <a:rPr lang="en-US" b="1" dirty="0" smtClean="0"/>
              <a:t>Note: </a:t>
            </a:r>
            <a:r>
              <a:rPr lang="en-US" dirty="0" smtClean="0"/>
              <a:t>The source line is saying that it will look for gems at </a:t>
            </a:r>
            <a:r>
              <a:rPr lang="en-US" dirty="0" err="1" smtClean="0"/>
              <a:t>Rubygems.org</a:t>
            </a:r>
            <a:r>
              <a:rPr lang="en-US" dirty="0" smtClean="0"/>
              <a:t>. You could specify your own custom gem server as well as a source.</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50212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you can install the dependencies through this command.</a:t>
            </a:r>
          </a:p>
          <a:p>
            <a:endParaRPr lang="en-US" dirty="0"/>
          </a:p>
          <a:p>
            <a:r>
              <a:rPr lang="en-US" b="1" dirty="0" smtClean="0"/>
              <a:t>Note: </a:t>
            </a:r>
            <a:r>
              <a:rPr lang="en-US" dirty="0" smtClean="0"/>
              <a:t>This is not necessary for us as we have already installed the gem locally. However, if you were to release this gem to </a:t>
            </a:r>
            <a:r>
              <a:rPr lang="en-US" dirty="0" err="1" smtClean="0"/>
              <a:t>Rubygems</a:t>
            </a:r>
            <a:r>
              <a:rPr lang="en-US" dirty="0"/>
              <a:t> </a:t>
            </a:r>
            <a:r>
              <a:rPr lang="en-US" dirty="0" smtClean="0"/>
              <a:t>or a custom gem server this is how you could install that dependency.</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48679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want to add a new line which requires the new file that we defined. With all that content in the gem we can remove it from the </a:t>
            </a:r>
            <a:r>
              <a:rPr lang="en-US" dirty="0" err="1" smtClean="0"/>
              <a:t>spec_helper</a:t>
            </a:r>
            <a:r>
              <a:rPr lang="en-US" dirty="0" smtClean="0"/>
              <a:t>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97999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another cookbook on the workstation that you can use this helper as well. We walked through the same steps that we did for the ark cookbook. We create a </a:t>
            </a:r>
            <a:r>
              <a:rPr lang="en-US" dirty="0" err="1" smtClean="0"/>
              <a:t>Gemfile</a:t>
            </a:r>
            <a:r>
              <a:rPr lang="en-US" dirty="0" smtClean="0"/>
              <a:t>, populate it, and then install the dependencies.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396553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know we have the dependencies already installed so you really don't have to run this command but it can be useful to get into the habit of doing this when working with cookbooks that contain </a:t>
            </a:r>
            <a:r>
              <a:rPr lang="en-US" dirty="0" err="1" smtClean="0"/>
              <a:t>Gemfiles</a:t>
            </a:r>
            <a:r>
              <a:rPr lang="en-US" dirty="0" smtClean="0"/>
              <a:t>.</a:t>
            </a:r>
          </a:p>
          <a:p>
            <a:endParaRPr lang="en-US" dirty="0"/>
          </a:p>
          <a:p>
            <a:r>
              <a:rPr lang="en-US" b="1" dirty="0" smtClean="0"/>
              <a:t>Note: </a:t>
            </a:r>
            <a:r>
              <a:rPr lang="en-US" dirty="0" smtClean="0"/>
              <a:t>This is not necessary for us as we have already installed the gem locally. However, if you were to release this gem to </a:t>
            </a:r>
            <a:r>
              <a:rPr lang="en-US" dirty="0" err="1" smtClean="0"/>
              <a:t>Rubygems</a:t>
            </a:r>
            <a:r>
              <a:rPr lang="en-US" dirty="0"/>
              <a:t> </a:t>
            </a:r>
            <a:r>
              <a:rPr lang="en-US" dirty="0" smtClean="0"/>
              <a:t>or a custom gem server this is how you could install that dependency.</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964210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we have this gem installed we can now require it in another cookbook.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912466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immediately see the benefit of our helpers within this new cookbook. We can very quickly write expectations about our installed packages as well as set new details about platforms.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08632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Refactor the code with this technique. Execute the tests. Find success</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97555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Ruby gem is similar to a Chef cookbook. It is a way for you to package and distribute Ruby code that you would like to share with other projects.</a:t>
            </a:r>
            <a:endParaRPr lang="en-US" dirty="0"/>
          </a:p>
          <a:p>
            <a:r>
              <a:rPr lang="en-US" dirty="0" smtClean="0"/>
              <a:t>Note: Ruby gems provid</a:t>
            </a:r>
            <a:r>
              <a:rPr lang="en-US" dirty="0" smtClean="0"/>
              <a:t>e classes that you can require into your own Ruby code so it is very close to the concept of a "</a:t>
            </a:r>
            <a:r>
              <a:rPr lang="en-US" dirty="0" smtClean="0"/>
              <a:t>library cookbook": a cookbook that contains helper methods and custom resources</a:t>
            </a:r>
            <a:r>
              <a:rPr lang="en-US" dirty="0" smtClean="0"/>
              <a:t> that you employ in your cookbooks.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4526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Ruby gems are managed through two tools. The first is the gem tool that allows you to retrieve from </a:t>
            </a:r>
            <a:r>
              <a:rPr lang="en-US" dirty="0" err="1" smtClean="0"/>
              <a:t>Rubygems.org</a:t>
            </a:r>
            <a:r>
              <a:rPr lang="en-US" dirty="0" smtClean="0"/>
              <a:t> or a custom gem server. You can also install gems locally if you have the archive file already downloaded.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3031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 command is useful but when you start working with projects with lots of dependencies it becomes important to use a tool that is capable of resolving dependencies and version constraints. This is where the Bundler tool excels.</a:t>
            </a:r>
          </a:p>
          <a:p>
            <a:r>
              <a:rPr lang="en-US" dirty="0" smtClean="0"/>
              <a:t>Bundler is incredibly similar to Berkshelf from their purpose and even down to some of the commands that you execute.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83987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execute the bundler executable through the bundle command. Bundler comes packaged with the Chef Development Kit. </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1934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demonstrate how we can create a Ruby gem, migrate the code we have written to the new gem, and then load this new gem into our current cookboo</a:t>
            </a:r>
            <a:r>
              <a:rPr lang="en-US" dirty="0" smtClean="0"/>
              <a:t>k and future cookbooks that want to employ the helpers.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7036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9</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9</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hyperlink" Target="http://guides.rubygems.org/rubygems-bas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guides.rubygems.org/command-refer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bundler.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9103837" cy="1337551"/>
          </a:xfrm>
        </p:spPr>
        <p:txBody>
          <a:bodyPr/>
          <a:lstStyle/>
          <a:p>
            <a:r>
              <a:rPr lang="en-US" sz="7200" dirty="0" smtClean="0"/>
              <a:t>Ruby Gem</a:t>
            </a:r>
            <a:endParaRPr lang="en-US" sz="7200" dirty="0"/>
          </a:p>
        </p:txBody>
      </p:sp>
      <p:sp>
        <p:nvSpPr>
          <p:cNvPr id="3" name="Text Placeholder 2"/>
          <p:cNvSpPr>
            <a:spLocks noGrp="1"/>
          </p:cNvSpPr>
          <p:nvPr>
            <p:ph type="body" sz="quarter" idx="10"/>
          </p:nvPr>
        </p:nvSpPr>
        <p:spPr>
          <a:xfrm>
            <a:off x="3585882" y="4751291"/>
            <a:ext cx="7124981" cy="2872581"/>
          </a:xfrm>
        </p:spPr>
        <p:txBody>
          <a:bodyPr/>
          <a:lstStyle/>
          <a:p>
            <a:pPr marL="457200" indent="-457200">
              <a:buAutoNum type="arabicPeriod"/>
            </a:pPr>
            <a:r>
              <a:rPr lang="en-US" sz="2800" dirty="0">
                <a:solidFill>
                  <a:srgbClr val="878F94"/>
                </a:solidFill>
              </a:rPr>
              <a:t>a cut and polished precious stone </a:t>
            </a:r>
            <a:r>
              <a:rPr lang="en-US" sz="2800" dirty="0" smtClean="0">
                <a:solidFill>
                  <a:srgbClr val="878F94"/>
                </a:solidFill>
              </a:rPr>
              <a:t>fine </a:t>
            </a:r>
            <a:r>
              <a:rPr lang="en-US" sz="2800" dirty="0">
                <a:solidFill>
                  <a:srgbClr val="878F94"/>
                </a:solidFill>
              </a:rPr>
              <a:t>enough for use in jewelry</a:t>
            </a:r>
            <a:r>
              <a:rPr lang="en-US" sz="2800" dirty="0" smtClean="0">
                <a:solidFill>
                  <a:srgbClr val="878F94"/>
                </a:solidFill>
              </a:rPr>
              <a:t>.</a:t>
            </a:r>
          </a:p>
          <a:p>
            <a:pPr marL="457200" indent="-457200">
              <a:buAutoNum type="arabicPeriod"/>
            </a:pPr>
            <a:r>
              <a:rPr lang="en-US" sz="2800" dirty="0">
                <a:solidFill>
                  <a:srgbClr val="878F94"/>
                </a:solidFill>
              </a:rPr>
              <a:t>is a package manager for the Ruby programming language that provides a standard format for distributing Ruby programs and </a:t>
            </a:r>
            <a:r>
              <a:rPr lang="en-US" sz="2800" dirty="0" smtClean="0">
                <a:solidFill>
                  <a:srgbClr val="878F94"/>
                </a:solidFill>
              </a:rPr>
              <a:t>libraries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600" y="855673"/>
            <a:ext cx="12019502" cy="827654"/>
          </a:xfrm>
          <a:effectLst>
            <a:outerShdw blurRad="50800" dist="76200" dir="5400000" algn="t" rotWithShape="0">
              <a:prstClr val="black">
                <a:alpha val="40000"/>
              </a:prstClr>
            </a:outerShdw>
          </a:effectLst>
        </p:spPr>
        <p:txBody>
          <a:bodyPr>
            <a:normAutofit/>
          </a:bodyPr>
          <a:lstStyle/>
          <a:p>
            <a:r>
              <a:rPr lang="en-US" dirty="0">
                <a:latin typeface="Courier New"/>
                <a:cs typeface="Courier New"/>
              </a:rPr>
              <a:t>Creating a Ruby Gem</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lstStyle/>
          <a:p>
            <a:r>
              <a:rPr lang="en-US" dirty="0" smtClean="0"/>
              <a:t>Returning to the home directory</a:t>
            </a:r>
            <a:endParaRPr lang="en-US" dirty="0"/>
          </a:p>
        </p:txBody>
      </p:sp>
    </p:spTree>
    <p:extLst>
      <p:ext uri="{BB962C8B-B14F-4D97-AF65-F5344CB8AC3E}">
        <p14:creationId xmlns:p14="http://schemas.microsoft.com/office/powerpoint/2010/main" val="228833265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Creating gem '</a:t>
            </a:r>
            <a:r>
              <a:rPr lang="en-US" dirty="0" err="1"/>
              <a:t>chefspec-myhelpers</a:t>
            </a:r>
            <a:r>
              <a:rPr lang="en-US" dirty="0"/>
              <a:t>'...</a:t>
            </a:r>
          </a:p>
          <a:p>
            <a:r>
              <a:rPr lang="en-US" dirty="0"/>
              <a:t>      create  </a:t>
            </a:r>
            <a:r>
              <a:rPr lang="en-US" dirty="0" err="1"/>
              <a:t>chefspec-myhelpers</a:t>
            </a:r>
            <a:r>
              <a:rPr lang="en-US" dirty="0"/>
              <a:t>/</a:t>
            </a:r>
            <a:r>
              <a:rPr lang="en-US" dirty="0" err="1"/>
              <a:t>Gemfile</a:t>
            </a:r>
            <a:endParaRPr lang="en-US" dirty="0"/>
          </a:p>
          <a:p>
            <a:r>
              <a:rPr lang="en-US" dirty="0"/>
              <a:t>      create  </a:t>
            </a:r>
            <a:r>
              <a:rPr lang="en-US" dirty="0" err="1"/>
              <a:t>chefspec-myhelpers</a:t>
            </a:r>
            <a:r>
              <a:rPr lang="en-US" dirty="0"/>
              <a:t>/.</a:t>
            </a:r>
            <a:r>
              <a:rPr lang="en-US" dirty="0" err="1"/>
              <a:t>gitignore</a:t>
            </a:r>
            <a:endParaRPr lang="en-US" dirty="0"/>
          </a:p>
          <a:p>
            <a:r>
              <a:rPr lang="en-US" dirty="0"/>
              <a:t>      create  </a:t>
            </a:r>
            <a:r>
              <a:rPr lang="en-US" dirty="0" err="1"/>
              <a:t>chefspec-myhelpers</a:t>
            </a:r>
            <a:r>
              <a:rPr lang="en-US" dirty="0"/>
              <a:t>/lib/</a:t>
            </a:r>
            <a:r>
              <a:rPr lang="en-US" dirty="0" err="1"/>
              <a:t>chefspec</a:t>
            </a:r>
            <a:r>
              <a:rPr lang="en-US" dirty="0"/>
              <a:t>/</a:t>
            </a:r>
            <a:r>
              <a:rPr lang="en-US" dirty="0" err="1"/>
              <a:t>myhelpers.rb</a:t>
            </a:r>
            <a:endParaRPr lang="en-US" dirty="0"/>
          </a:p>
          <a:p>
            <a:r>
              <a:rPr lang="en-US" dirty="0"/>
              <a:t>      create  </a:t>
            </a:r>
            <a:r>
              <a:rPr lang="en-US" dirty="0" err="1"/>
              <a:t>chefspec-myhelpers</a:t>
            </a:r>
            <a:r>
              <a:rPr lang="en-US" dirty="0"/>
              <a:t>/lib/</a:t>
            </a:r>
            <a:r>
              <a:rPr lang="en-US" dirty="0" err="1"/>
              <a:t>chefspec</a:t>
            </a:r>
            <a:r>
              <a:rPr lang="en-US" dirty="0"/>
              <a:t>/</a:t>
            </a:r>
            <a:r>
              <a:rPr lang="en-US" dirty="0" err="1"/>
              <a:t>myhelpers</a:t>
            </a:r>
            <a:r>
              <a:rPr lang="en-US" dirty="0"/>
              <a:t>/</a:t>
            </a:r>
            <a:r>
              <a:rPr lang="en-US" dirty="0" err="1"/>
              <a:t>version.rb</a:t>
            </a:r>
            <a:endParaRPr lang="en-US" dirty="0"/>
          </a:p>
          <a:p>
            <a:r>
              <a:rPr lang="en-US" dirty="0"/>
              <a:t>      create  </a:t>
            </a:r>
            <a:r>
              <a:rPr lang="en-US" dirty="0" err="1"/>
              <a:t>chefspec-myhelpers</a:t>
            </a:r>
            <a:r>
              <a:rPr lang="en-US" dirty="0"/>
              <a:t>/</a:t>
            </a:r>
            <a:r>
              <a:rPr lang="en-US" dirty="0" err="1"/>
              <a:t>chefspec-myhelpers.gemspec</a:t>
            </a:r>
            <a:endParaRPr lang="en-US" dirty="0"/>
          </a:p>
          <a:p>
            <a:r>
              <a:rPr lang="en-US" dirty="0"/>
              <a:t>      create  </a:t>
            </a:r>
            <a:r>
              <a:rPr lang="en-US" dirty="0" err="1"/>
              <a:t>chefspec-myhelpers</a:t>
            </a:r>
            <a:r>
              <a:rPr lang="en-US" dirty="0"/>
              <a:t>/</a:t>
            </a:r>
            <a:r>
              <a:rPr lang="en-US" dirty="0" err="1"/>
              <a:t>Rakefile</a:t>
            </a:r>
            <a:endParaRPr lang="en-US" dirty="0"/>
          </a:p>
          <a:p>
            <a:r>
              <a:rPr lang="en-US" dirty="0"/>
              <a:t>      create  </a:t>
            </a:r>
            <a:r>
              <a:rPr lang="en-US" dirty="0" err="1"/>
              <a:t>chefspec-myhelpers</a:t>
            </a:r>
            <a:r>
              <a:rPr lang="en-US" dirty="0"/>
              <a:t>/</a:t>
            </a:r>
            <a:r>
              <a:rPr lang="en-US" dirty="0" err="1"/>
              <a:t>README.md</a:t>
            </a:r>
            <a:endParaRPr lang="en-US" dirty="0"/>
          </a:p>
          <a:p>
            <a:r>
              <a:rPr lang="en-US" dirty="0"/>
              <a:t>      create  </a:t>
            </a:r>
            <a:r>
              <a:rPr lang="en-US" dirty="0" err="1"/>
              <a:t>chefspec-myhelpers</a:t>
            </a:r>
            <a:r>
              <a:rPr lang="en-US" dirty="0"/>
              <a:t>/bin/console</a:t>
            </a:r>
          </a:p>
          <a:p>
            <a:r>
              <a:rPr lang="en-US" dirty="0"/>
              <a:t>      create  </a:t>
            </a:r>
            <a:r>
              <a:rPr lang="en-US" dirty="0" err="1"/>
              <a:t>chefspec-myhelpers</a:t>
            </a:r>
            <a:r>
              <a:rPr lang="en-US" dirty="0"/>
              <a:t>/bin/</a:t>
            </a:r>
            <a:r>
              <a:rPr lang="en-US" dirty="0" smtClean="0"/>
              <a:t>setup</a:t>
            </a:r>
            <a:endParaRPr lang="en-US" dirty="0"/>
          </a:p>
        </p:txBody>
      </p:sp>
      <p:sp>
        <p:nvSpPr>
          <p:cNvPr id="3" name="Text Placeholder 2"/>
          <p:cNvSpPr>
            <a:spLocks noGrp="1"/>
          </p:cNvSpPr>
          <p:nvPr>
            <p:ph type="body" sz="quarter" idx="11"/>
          </p:nvPr>
        </p:nvSpPr>
        <p:spPr/>
        <p:txBody>
          <a:bodyPr/>
          <a:lstStyle/>
          <a:p>
            <a:r>
              <a:rPr lang="en-US" sz="2400" dirty="0" smtClean="0"/>
              <a:t>&gt; chef exec bundle gem </a:t>
            </a:r>
            <a:r>
              <a:rPr lang="en-US" sz="2400" dirty="0" err="1" smtClean="0"/>
              <a:t>chefspec-myhelpers</a:t>
            </a:r>
            <a:r>
              <a:rPr lang="en-US" sz="2400" dirty="0"/>
              <a:t> </a:t>
            </a:r>
            <a:r>
              <a:rPr lang="en-US" sz="2400" dirty="0" smtClean="0"/>
              <a:t>--</a:t>
            </a:r>
            <a:r>
              <a:rPr lang="en-US" sz="2400" dirty="0" err="1" smtClean="0"/>
              <a:t>coc</a:t>
            </a:r>
            <a:r>
              <a:rPr lang="en-US" sz="2400" dirty="0"/>
              <a:t> </a:t>
            </a:r>
            <a:r>
              <a:rPr lang="en-US" sz="2400" dirty="0" smtClean="0"/>
              <a:t>--test=</a:t>
            </a:r>
            <a:r>
              <a:rPr lang="en-US" sz="2400" dirty="0" err="1" smtClean="0"/>
              <a:t>rspec</a:t>
            </a:r>
            <a:r>
              <a:rPr lang="en-US" sz="2400" dirty="0" smtClean="0"/>
              <a:t> --no-</a:t>
            </a:r>
            <a:r>
              <a:rPr lang="en-US" sz="2400" dirty="0" err="1" smtClean="0"/>
              <a:t>mit</a:t>
            </a:r>
            <a:endParaRPr lang="en-US" sz="2400" dirty="0"/>
          </a:p>
        </p:txBody>
      </p:sp>
      <p:sp>
        <p:nvSpPr>
          <p:cNvPr id="5" name="Title 4"/>
          <p:cNvSpPr>
            <a:spLocks noGrp="1"/>
          </p:cNvSpPr>
          <p:nvPr>
            <p:ph type="title"/>
          </p:nvPr>
        </p:nvSpPr>
        <p:spPr/>
        <p:txBody>
          <a:bodyPr/>
          <a:lstStyle/>
          <a:p>
            <a:r>
              <a:rPr lang="en-US" dirty="0" smtClean="0"/>
              <a:t>Generating the Gem</a:t>
            </a:r>
            <a:endParaRPr lang="en-US" dirty="0"/>
          </a:p>
        </p:txBody>
      </p:sp>
      <p:cxnSp>
        <p:nvCxnSpPr>
          <p:cNvPr id="7" name="Straight Arrow Connector 6"/>
          <p:cNvCxnSpPr/>
          <p:nvPr/>
        </p:nvCxnSpPr>
        <p:spPr>
          <a:xfrm flipH="1" flipV="1">
            <a:off x="9619013" y="1971304"/>
            <a:ext cx="2078182" cy="593766"/>
          </a:xfrm>
          <a:prstGeom prst="straightConnector1">
            <a:avLst/>
          </a:prstGeom>
          <a:ln w="635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flipV="1">
            <a:off x="11329060" y="1935678"/>
            <a:ext cx="520535" cy="781792"/>
          </a:xfrm>
          <a:prstGeom prst="straightConnector1">
            <a:avLst/>
          </a:prstGeom>
          <a:ln w="635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11768447" y="1983180"/>
            <a:ext cx="1175657" cy="581890"/>
          </a:xfrm>
          <a:prstGeom prst="straightConnector1">
            <a:avLst/>
          </a:prstGeom>
          <a:ln w="635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11649694" y="2517568"/>
            <a:ext cx="3657600" cy="1199408"/>
          </a:xfrm>
          <a:prstGeom prst="rect">
            <a:avLst/>
          </a:prstGeom>
          <a:solidFill>
            <a:schemeClr val="accent1"/>
          </a:solidFill>
        </p:spPr>
        <p:txBody>
          <a:bodyPr vert="horz" wrap="square" lIns="91440" tIns="91440" rIns="91440" bIns="91440" rtlCol="0">
            <a:normAutofit lnSpcReduction="10000"/>
          </a:bodyPr>
          <a:lstStyle/>
          <a:p>
            <a:r>
              <a:rPr lang="en-US" dirty="0" smtClean="0">
                <a:solidFill>
                  <a:schemeClr val="bg1"/>
                </a:solidFill>
              </a:rPr>
              <a:t>Try it first </a:t>
            </a:r>
            <a:r>
              <a:rPr lang="en-US" u="sng" dirty="0" smtClean="0">
                <a:solidFill>
                  <a:schemeClr val="bg1"/>
                </a:solidFill>
              </a:rPr>
              <a:t>without</a:t>
            </a:r>
            <a:r>
              <a:rPr lang="en-US" dirty="0" smtClean="0">
                <a:solidFill>
                  <a:schemeClr val="bg1"/>
                </a:solidFill>
              </a:rPr>
              <a:t> these options. If it fails, then try it with the options.</a:t>
            </a:r>
            <a:endParaRPr lang="en-US" dirty="0">
              <a:solidFill>
                <a:schemeClr val="bg1"/>
              </a:solidFill>
            </a:endParaRPr>
          </a:p>
        </p:txBody>
      </p:sp>
    </p:spTree>
    <p:extLst>
      <p:ext uri="{BB962C8B-B14F-4D97-AF65-F5344CB8AC3E}">
        <p14:creationId xmlns:p14="http://schemas.microsoft.com/office/powerpoint/2010/main" val="88359255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Gem Specification</a:t>
            </a:r>
            <a:endParaRPr lang="en-US" dirty="0"/>
          </a:p>
        </p:txBody>
      </p:sp>
      <p:sp>
        <p:nvSpPr>
          <p:cNvPr id="3" name="Content Placeholder 2"/>
          <p:cNvSpPr>
            <a:spLocks noGrp="1"/>
          </p:cNvSpPr>
          <p:nvPr>
            <p:ph sz="quarter" idx="10"/>
          </p:nvPr>
        </p:nvSpPr>
        <p:spPr/>
        <p:txBody>
          <a:bodyPr>
            <a:normAutofit/>
          </a:bodyPr>
          <a:lstStyle/>
          <a:p>
            <a:r>
              <a:rPr lang="en-US" dirty="0"/>
              <a:t>Gem::</a:t>
            </a:r>
            <a:r>
              <a:rPr lang="en-US" dirty="0" err="1"/>
              <a:t>Specification.new</a:t>
            </a:r>
            <a:r>
              <a:rPr lang="en-US" dirty="0"/>
              <a:t> do |spec|</a:t>
            </a:r>
          </a:p>
          <a:p>
            <a:r>
              <a:rPr lang="en-US" dirty="0"/>
              <a:t>  </a:t>
            </a:r>
            <a:r>
              <a:rPr lang="en-US" dirty="0" err="1"/>
              <a:t>spec.name</a:t>
            </a:r>
            <a:r>
              <a:rPr lang="en-US" dirty="0"/>
              <a:t>          = "</a:t>
            </a:r>
            <a:r>
              <a:rPr lang="en-US" dirty="0" err="1"/>
              <a:t>chefspec-myhelpers</a:t>
            </a:r>
            <a:r>
              <a:rPr lang="en-US" dirty="0"/>
              <a:t>"</a:t>
            </a:r>
          </a:p>
          <a:p>
            <a:r>
              <a:rPr lang="en-US" dirty="0"/>
              <a:t>  </a:t>
            </a:r>
            <a:r>
              <a:rPr lang="en-US" dirty="0" err="1"/>
              <a:t>spec.version</a:t>
            </a:r>
            <a:r>
              <a:rPr lang="en-US" dirty="0"/>
              <a:t>       = </a:t>
            </a:r>
            <a:r>
              <a:rPr lang="en-US" dirty="0" err="1"/>
              <a:t>Chefspec</a:t>
            </a:r>
            <a:r>
              <a:rPr lang="en-US" dirty="0"/>
              <a:t>::</a:t>
            </a:r>
            <a:r>
              <a:rPr lang="en-US" dirty="0" err="1"/>
              <a:t>Myhelpers</a:t>
            </a:r>
            <a:r>
              <a:rPr lang="en-US" dirty="0"/>
              <a:t>::VERSION</a:t>
            </a:r>
          </a:p>
          <a:p>
            <a:r>
              <a:rPr lang="en-US" dirty="0"/>
              <a:t>  </a:t>
            </a:r>
            <a:r>
              <a:rPr lang="en-US" dirty="0" err="1"/>
              <a:t>spec.authors</a:t>
            </a:r>
            <a:r>
              <a:rPr lang="en-US" dirty="0"/>
              <a:t>       = ["Franklin Webber"]</a:t>
            </a:r>
          </a:p>
          <a:p>
            <a:r>
              <a:rPr lang="en-US" dirty="0"/>
              <a:t>  </a:t>
            </a:r>
            <a:r>
              <a:rPr lang="en-US" dirty="0" err="1"/>
              <a:t>spec.email</a:t>
            </a:r>
            <a:r>
              <a:rPr lang="en-US" dirty="0"/>
              <a:t>         = ["</a:t>
            </a:r>
            <a:r>
              <a:rPr lang="en-US" dirty="0" err="1"/>
              <a:t>franklin.webber@gmail.com</a:t>
            </a:r>
            <a:r>
              <a:rPr lang="en-US" dirty="0"/>
              <a:t>"]</a:t>
            </a:r>
          </a:p>
          <a:p>
            <a:endParaRPr lang="en-US" dirty="0"/>
          </a:p>
          <a:p>
            <a:r>
              <a:rPr lang="en-US" dirty="0"/>
              <a:t>  </a:t>
            </a:r>
            <a:r>
              <a:rPr lang="en-US" dirty="0" err="1"/>
              <a:t>spec.summary</a:t>
            </a:r>
            <a:r>
              <a:rPr lang="en-US" dirty="0"/>
              <a:t>       = %q</a:t>
            </a:r>
            <a:r>
              <a:rPr lang="en-US" dirty="0" smtClean="0"/>
              <a:t>{Provides common </a:t>
            </a:r>
            <a:r>
              <a:rPr lang="en-US" dirty="0" err="1" smtClean="0"/>
              <a:t>ChefSpec</a:t>
            </a:r>
            <a:r>
              <a:rPr lang="en-US" dirty="0" smtClean="0"/>
              <a:t> Helpers.}</a:t>
            </a:r>
            <a:endParaRPr lang="en-US" dirty="0"/>
          </a:p>
          <a:p>
            <a:r>
              <a:rPr lang="en-US" dirty="0"/>
              <a:t>  </a:t>
            </a:r>
            <a:r>
              <a:rPr lang="en-US" dirty="0" err="1"/>
              <a:t>spec.description</a:t>
            </a:r>
            <a:r>
              <a:rPr lang="en-US" dirty="0"/>
              <a:t>   = %q</a:t>
            </a:r>
            <a:r>
              <a:rPr lang="en-US" dirty="0" smtClean="0"/>
              <a:t>{</a:t>
            </a:r>
            <a:r>
              <a:rPr lang="en-US" dirty="0" err="1" smtClean="0"/>
              <a:t>ChefSpec</a:t>
            </a:r>
            <a:r>
              <a:rPr lang="en-US" dirty="0" smtClean="0"/>
              <a:t> Helpers that define an alia...}</a:t>
            </a:r>
            <a:endParaRPr lang="en-US" dirty="0"/>
          </a:p>
          <a:p>
            <a:r>
              <a:rPr lang="en-US" dirty="0"/>
              <a:t>  </a:t>
            </a:r>
            <a:r>
              <a:rPr lang="en-US" dirty="0" err="1"/>
              <a:t>spec.homepage</a:t>
            </a:r>
            <a:r>
              <a:rPr lang="en-US" dirty="0"/>
              <a:t>      = </a:t>
            </a:r>
            <a:r>
              <a:rPr lang="en-US" dirty="0" smtClean="0"/>
              <a:t>"https://</a:t>
            </a:r>
            <a:r>
              <a:rPr lang="en-US" dirty="0" err="1" smtClean="0"/>
              <a:t>github.com</a:t>
            </a:r>
            <a:r>
              <a:rPr lang="en-US" dirty="0" smtClean="0"/>
              <a:t>/</a:t>
            </a:r>
            <a:r>
              <a:rPr lang="en-US" dirty="0" err="1" smtClean="0"/>
              <a:t>burtlo</a:t>
            </a:r>
            <a:r>
              <a:rPr lang="en-US" dirty="0" smtClean="0"/>
              <a:t>/</a:t>
            </a:r>
            <a:r>
              <a:rPr lang="en-US" dirty="0" err="1" smtClean="0"/>
              <a:t>chefspec</a:t>
            </a:r>
            <a:r>
              <a:rPr lang="en-US" dirty="0" smtClean="0"/>
              <a:t>...com"</a:t>
            </a:r>
            <a:endParaRPr lang="en-US" dirty="0"/>
          </a:p>
          <a:p>
            <a:r>
              <a:rPr lang="en-US" dirty="0"/>
              <a:t>  </a:t>
            </a:r>
            <a:r>
              <a:rPr lang="en-US" dirty="0" err="1"/>
              <a:t>spec.license</a:t>
            </a:r>
            <a:r>
              <a:rPr lang="en-US" dirty="0"/>
              <a:t>       = "MIT"</a:t>
            </a:r>
          </a:p>
        </p:txBody>
      </p:sp>
      <p:sp>
        <p:nvSpPr>
          <p:cNvPr id="4" name="Text Placeholder 3"/>
          <p:cNvSpPr>
            <a:spLocks noGrp="1"/>
          </p:cNvSpPr>
          <p:nvPr>
            <p:ph type="body" sz="quarter" idx="11"/>
          </p:nvPr>
        </p:nvSpPr>
        <p:spPr/>
        <p:txBody>
          <a:bodyPr/>
          <a:lstStyle/>
          <a:p>
            <a:r>
              <a:rPr lang="en-US" dirty="0" smtClean="0"/>
              <a:t>~/</a:t>
            </a:r>
            <a:r>
              <a:rPr lang="en-US" dirty="0" err="1" smtClean="0"/>
              <a:t>chefspec-myhelpers</a:t>
            </a:r>
            <a:r>
              <a:rPr lang="en-US" dirty="0" smtClean="0"/>
              <a:t>/</a:t>
            </a:r>
            <a:r>
              <a:rPr lang="en-US" dirty="0" err="1" smtClean="0"/>
              <a:t>chefspec-myhelpers.gemspec</a:t>
            </a:r>
            <a:endParaRPr lang="en-US" dirty="0"/>
          </a:p>
        </p:txBody>
      </p:sp>
      <p:sp>
        <p:nvSpPr>
          <p:cNvPr id="6" name="Text Placeholder 5"/>
          <p:cNvSpPr>
            <a:spLocks noGrp="1"/>
          </p:cNvSpPr>
          <p:nvPr>
            <p:ph type="body" sz="quarter" idx="13"/>
          </p:nvPr>
        </p:nvSpPr>
        <p:spPr>
          <a:xfrm>
            <a:off x="1135042" y="5256642"/>
            <a:ext cx="14404273" cy="1675776"/>
          </a:xfrm>
        </p:spPr>
        <p:txBody>
          <a:bodyPr/>
          <a:lstStyle/>
          <a:p>
            <a:endParaRPr lang="en-US" dirty="0"/>
          </a:p>
        </p:txBody>
      </p:sp>
    </p:spTree>
    <p:extLst>
      <p:ext uri="{BB962C8B-B14F-4D97-AF65-F5344CB8AC3E}">
        <p14:creationId xmlns:p14="http://schemas.microsoft.com/office/powerpoint/2010/main" val="366869641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Shared Context to the Gem</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err="1"/>
              <a:t>RSpec.configure</a:t>
            </a:r>
            <a:r>
              <a:rPr lang="en-US" dirty="0"/>
              <a:t> do |</a:t>
            </a:r>
            <a:r>
              <a:rPr lang="en-US" dirty="0" err="1"/>
              <a:t>config</a:t>
            </a:r>
            <a:r>
              <a:rPr lang="en-US" dirty="0"/>
              <a:t>|</a:t>
            </a:r>
          </a:p>
          <a:p>
            <a:r>
              <a:rPr lang="en-US" dirty="0"/>
              <a:t>  </a:t>
            </a:r>
            <a:r>
              <a:rPr lang="en-US" dirty="0" err="1"/>
              <a:t>config.color</a:t>
            </a:r>
            <a:r>
              <a:rPr lang="en-US" dirty="0"/>
              <a:t> = true</a:t>
            </a:r>
          </a:p>
          <a:p>
            <a:r>
              <a:rPr lang="en-US" dirty="0"/>
              <a:t>  </a:t>
            </a:r>
            <a:r>
              <a:rPr lang="en-US" dirty="0" err="1"/>
              <a:t>config.alias_example_group_to</a:t>
            </a:r>
            <a:r>
              <a:rPr lang="en-US" dirty="0"/>
              <a:t> :</a:t>
            </a:r>
            <a:r>
              <a:rPr lang="en-US" dirty="0" err="1"/>
              <a:t>describe_recipe</a:t>
            </a:r>
            <a:r>
              <a:rPr lang="en-US" dirty="0"/>
              <a:t>, :type =&gt; :recipe</a:t>
            </a:r>
          </a:p>
          <a:p>
            <a:r>
              <a:rPr lang="en-US" dirty="0" smtClean="0"/>
              <a:t>end</a:t>
            </a:r>
          </a:p>
          <a:p>
            <a:endParaRPr lang="en-US" dirty="0"/>
          </a:p>
          <a:p>
            <a:r>
              <a:rPr lang="en-US" dirty="0" err="1"/>
              <a:t>shared_context</a:t>
            </a:r>
            <a:r>
              <a:rPr lang="en-US" dirty="0"/>
              <a:t> 'converged recipe'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r>
              <a:rPr lang="en-US" dirty="0"/>
              <a:t>(</a:t>
            </a:r>
            <a:r>
              <a:rPr lang="en-US" dirty="0" err="1"/>
              <a:t>node_attributes</a:t>
            </a:r>
            <a:r>
              <a:rPr lang="en-US" dirty="0"/>
              <a:t>)</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smtClean="0"/>
              <a:t>  let(:</a:t>
            </a:r>
            <a:r>
              <a:rPr lang="en-US" dirty="0" err="1" smtClean="0"/>
              <a:t>node_attributes</a:t>
            </a:r>
            <a:r>
              <a:rPr lang="en-US" dirty="0" smtClean="0"/>
              <a:t>) do</a:t>
            </a:r>
          </a:p>
          <a:p>
            <a:r>
              <a:rPr lang="en-US" dirty="0" smtClean="0"/>
              <a:t>    {}</a:t>
            </a:r>
          </a:p>
          <a:p>
            <a:r>
              <a:rPr lang="en-US" dirty="0" smtClean="0"/>
              <a:t>  end</a:t>
            </a:r>
          </a:p>
          <a:p>
            <a:endParaRPr lang="en-US" dirty="0" err="1"/>
          </a:p>
        </p:txBody>
      </p:sp>
      <p:sp>
        <p:nvSpPr>
          <p:cNvPr id="4" name="Text Placeholder 3"/>
          <p:cNvSpPr>
            <a:spLocks noGrp="1"/>
          </p:cNvSpPr>
          <p:nvPr>
            <p:ph type="body" sz="quarter" idx="11"/>
          </p:nvPr>
        </p:nvSpPr>
        <p:spPr/>
        <p:txBody>
          <a:bodyPr/>
          <a:lstStyle/>
          <a:p>
            <a:r>
              <a:rPr lang="en-US" dirty="0"/>
              <a:t>~/</a:t>
            </a:r>
            <a:r>
              <a:rPr lang="en-US" dirty="0" err="1"/>
              <a:t>chefspec-myhelpers</a:t>
            </a:r>
            <a:r>
              <a:rPr lang="en-US" dirty="0"/>
              <a:t>/lib/</a:t>
            </a:r>
            <a:r>
              <a:rPr lang="en-US" dirty="0" err="1"/>
              <a:t>chefspec</a:t>
            </a:r>
            <a:r>
              <a:rPr lang="en-US" dirty="0"/>
              <a:t>/</a:t>
            </a:r>
            <a:r>
              <a:rPr lang="en-US" dirty="0" err="1"/>
              <a:t>myhelpers.rb</a:t>
            </a:r>
            <a:endParaRPr lang="en-US" dirty="0"/>
          </a:p>
        </p:txBody>
      </p:sp>
    </p:spTree>
    <p:extLst>
      <p:ext uri="{BB962C8B-B14F-4D97-AF65-F5344CB8AC3E}">
        <p14:creationId xmlns:p14="http://schemas.microsoft.com/office/powerpoint/2010/main" val="234424847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chefspec-myhelpers</a:t>
            </a:r>
            <a:endParaRPr lang="en-US" dirty="0"/>
          </a:p>
        </p:txBody>
      </p:sp>
      <p:sp>
        <p:nvSpPr>
          <p:cNvPr id="5" name="Title 4"/>
          <p:cNvSpPr>
            <a:spLocks noGrp="1"/>
          </p:cNvSpPr>
          <p:nvPr>
            <p:ph type="title"/>
          </p:nvPr>
        </p:nvSpPr>
        <p:spPr/>
        <p:txBody>
          <a:bodyPr/>
          <a:lstStyle/>
          <a:p>
            <a:r>
              <a:rPr lang="en-US" dirty="0" smtClean="0"/>
              <a:t>Changing into the Gem's Directory</a:t>
            </a:r>
            <a:endParaRPr lang="en-US" dirty="0"/>
          </a:p>
        </p:txBody>
      </p:sp>
    </p:spTree>
    <p:extLst>
      <p:ext uri="{BB962C8B-B14F-4D97-AF65-F5344CB8AC3E}">
        <p14:creationId xmlns:p14="http://schemas.microsoft.com/office/powerpoint/2010/main" val="229110934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Successfully built </a:t>
            </a:r>
            <a:r>
              <a:rPr lang="en-US" dirty="0" err="1"/>
              <a:t>RubyGem</a:t>
            </a:r>
            <a:endParaRPr lang="en-US" dirty="0"/>
          </a:p>
          <a:p>
            <a:r>
              <a:rPr lang="en-US" dirty="0"/>
              <a:t>  Name: </a:t>
            </a:r>
            <a:r>
              <a:rPr lang="en-US" dirty="0" err="1"/>
              <a:t>chefspec-myhelpers</a:t>
            </a:r>
            <a:endParaRPr lang="en-US" dirty="0"/>
          </a:p>
          <a:p>
            <a:r>
              <a:rPr lang="en-US" dirty="0"/>
              <a:t>  Version: 0.1.0</a:t>
            </a:r>
          </a:p>
          <a:p>
            <a:r>
              <a:rPr lang="en-US" dirty="0"/>
              <a:t>  File: chefspec-myhelpers-0.1.0.gem</a:t>
            </a:r>
          </a:p>
        </p:txBody>
      </p:sp>
      <p:sp>
        <p:nvSpPr>
          <p:cNvPr id="3" name="Text Placeholder 2"/>
          <p:cNvSpPr>
            <a:spLocks noGrp="1"/>
          </p:cNvSpPr>
          <p:nvPr>
            <p:ph type="body" sz="quarter" idx="11"/>
          </p:nvPr>
        </p:nvSpPr>
        <p:spPr/>
        <p:txBody>
          <a:bodyPr/>
          <a:lstStyle/>
          <a:p>
            <a:r>
              <a:rPr lang="en-US" dirty="0" smtClean="0"/>
              <a:t>&gt; chef gem </a:t>
            </a:r>
            <a:r>
              <a:rPr lang="en-US" dirty="0"/>
              <a:t>build </a:t>
            </a:r>
            <a:r>
              <a:rPr lang="en-US" dirty="0" err="1" smtClean="0"/>
              <a:t>chefspec</a:t>
            </a:r>
            <a:r>
              <a:rPr lang="en-US" dirty="0" err="1"/>
              <a:t>-myhelpers.gemspec</a:t>
            </a:r>
            <a:endParaRPr lang="en-US" dirty="0"/>
          </a:p>
        </p:txBody>
      </p:sp>
      <p:sp>
        <p:nvSpPr>
          <p:cNvPr id="5" name="Title 4"/>
          <p:cNvSpPr>
            <a:spLocks noGrp="1"/>
          </p:cNvSpPr>
          <p:nvPr>
            <p:ph type="title"/>
          </p:nvPr>
        </p:nvSpPr>
        <p:spPr/>
        <p:txBody>
          <a:bodyPr/>
          <a:lstStyle/>
          <a:p>
            <a:r>
              <a:rPr lang="en-US" dirty="0" smtClean="0"/>
              <a:t>Creating the Gem</a:t>
            </a:r>
            <a:endParaRPr lang="en-US" dirty="0"/>
          </a:p>
        </p:txBody>
      </p:sp>
    </p:spTree>
    <p:extLst>
      <p:ext uri="{BB962C8B-B14F-4D97-AF65-F5344CB8AC3E}">
        <p14:creationId xmlns:p14="http://schemas.microsoft.com/office/powerpoint/2010/main" val="403749335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install </a:t>
            </a:r>
            <a:r>
              <a:rPr lang="en-US" dirty="0"/>
              <a:t>chefspec-myhelpers-0.1.0.gem</a:t>
            </a:r>
          </a:p>
          <a:p>
            <a:r>
              <a:rPr lang="en-US" dirty="0"/>
              <a:t>Successfully installed chefspec-myhelpers-0.1.0</a:t>
            </a:r>
          </a:p>
          <a:p>
            <a:r>
              <a:rPr lang="en-US" dirty="0"/>
              <a:t>1 gem installed</a:t>
            </a:r>
          </a:p>
        </p:txBody>
      </p:sp>
      <p:sp>
        <p:nvSpPr>
          <p:cNvPr id="3" name="Text Placeholder 2"/>
          <p:cNvSpPr>
            <a:spLocks noGrp="1"/>
          </p:cNvSpPr>
          <p:nvPr>
            <p:ph type="body" sz="quarter" idx="11"/>
          </p:nvPr>
        </p:nvSpPr>
        <p:spPr/>
        <p:txBody>
          <a:bodyPr/>
          <a:lstStyle/>
          <a:p>
            <a:r>
              <a:rPr lang="en-US" dirty="0" smtClean="0"/>
              <a:t>&gt; chef gem install chefspec-myhelpers-0.1.0.gem</a:t>
            </a:r>
            <a:endParaRPr lang="en-US" dirty="0"/>
          </a:p>
        </p:txBody>
      </p:sp>
      <p:sp>
        <p:nvSpPr>
          <p:cNvPr id="5" name="Title 4"/>
          <p:cNvSpPr>
            <a:spLocks noGrp="1"/>
          </p:cNvSpPr>
          <p:nvPr>
            <p:ph type="title"/>
          </p:nvPr>
        </p:nvSpPr>
        <p:spPr/>
        <p:txBody>
          <a:bodyPr/>
          <a:lstStyle/>
          <a:p>
            <a:r>
              <a:rPr lang="en-US" dirty="0" smtClean="0"/>
              <a:t>Installing the Gem</a:t>
            </a:r>
            <a:endParaRPr lang="en-US" dirty="0"/>
          </a:p>
        </p:txBody>
      </p:sp>
    </p:spTree>
    <p:extLst>
      <p:ext uri="{BB962C8B-B14F-4D97-AF65-F5344CB8AC3E}">
        <p14:creationId xmlns:p14="http://schemas.microsoft.com/office/powerpoint/2010/main" val="135873047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LOCAL GEMS ***</a:t>
            </a:r>
          </a:p>
          <a:p>
            <a:endParaRPr lang="en-US" dirty="0"/>
          </a:p>
          <a:p>
            <a:r>
              <a:rPr lang="en-US" dirty="0" err="1"/>
              <a:t>chefspec</a:t>
            </a:r>
            <a:r>
              <a:rPr lang="en-US" dirty="0"/>
              <a:t> (4.7.0, 4.2.0)</a:t>
            </a:r>
          </a:p>
          <a:p>
            <a:r>
              <a:rPr lang="en-US" dirty="0" err="1"/>
              <a:t>chefspec</a:t>
            </a:r>
            <a:r>
              <a:rPr lang="en-US" dirty="0" err="1" smtClean="0"/>
              <a:t>-myhelpers</a:t>
            </a:r>
            <a:r>
              <a:rPr lang="en-US" dirty="0" smtClean="0"/>
              <a:t> </a:t>
            </a:r>
            <a:r>
              <a:rPr lang="en-US" dirty="0"/>
              <a:t>(0.1.0)</a:t>
            </a:r>
          </a:p>
        </p:txBody>
      </p:sp>
      <p:sp>
        <p:nvSpPr>
          <p:cNvPr id="3" name="Text Placeholder 2"/>
          <p:cNvSpPr>
            <a:spLocks noGrp="1"/>
          </p:cNvSpPr>
          <p:nvPr>
            <p:ph type="body" sz="quarter" idx="11"/>
          </p:nvPr>
        </p:nvSpPr>
        <p:spPr/>
        <p:txBody>
          <a:bodyPr/>
          <a:lstStyle/>
          <a:p>
            <a:r>
              <a:rPr lang="en-US" dirty="0" smtClean="0"/>
              <a:t>&gt; chef gem list </a:t>
            </a:r>
            <a:r>
              <a:rPr lang="en-US" dirty="0" err="1" smtClean="0"/>
              <a:t>chefspec</a:t>
            </a:r>
            <a:endParaRPr lang="en-US" dirty="0"/>
          </a:p>
        </p:txBody>
      </p:sp>
      <p:sp>
        <p:nvSpPr>
          <p:cNvPr id="4" name="Content Placeholder 3"/>
          <p:cNvSpPr>
            <a:spLocks noGrp="1"/>
          </p:cNvSpPr>
          <p:nvPr>
            <p:ph sz="quarter" idx="12"/>
          </p:nvPr>
        </p:nvSpPr>
        <p:spPr>
          <a:xfrm>
            <a:off x="1127883" y="389882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Listing the installed Gem</a:t>
            </a:r>
            <a:endParaRPr lang="en-US" dirty="0"/>
          </a:p>
        </p:txBody>
      </p:sp>
    </p:spTree>
    <p:extLst>
      <p:ext uri="{BB962C8B-B14F-4D97-AF65-F5344CB8AC3E}">
        <p14:creationId xmlns:p14="http://schemas.microsoft.com/office/powerpoint/2010/main" val="10134429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Writing new </a:t>
            </a:r>
            <a:r>
              <a:rPr lang="en-US" dirty="0" err="1"/>
              <a:t>Gemfile</a:t>
            </a:r>
            <a:r>
              <a:rPr lang="en-US" dirty="0"/>
              <a:t> to </a:t>
            </a:r>
            <a:r>
              <a:rPr lang="en-US" dirty="0" smtClean="0"/>
              <a:t>/home/chef/ark/</a:t>
            </a:r>
            <a:r>
              <a:rPr lang="en-US" dirty="0" err="1" smtClean="0"/>
              <a:t>Gemfile</a:t>
            </a:r>
            <a:endParaRPr lang="en-US" dirty="0"/>
          </a:p>
        </p:txBody>
      </p:sp>
      <p:sp>
        <p:nvSpPr>
          <p:cNvPr id="3" name="Text Placeholder 2"/>
          <p:cNvSpPr>
            <a:spLocks noGrp="1"/>
          </p:cNvSpPr>
          <p:nvPr>
            <p:ph type="body" sz="quarter" idx="11"/>
          </p:nvPr>
        </p:nvSpPr>
        <p:spPr/>
        <p:txBody>
          <a:bodyPr/>
          <a:lstStyle/>
          <a:p>
            <a:r>
              <a:rPr lang="en-US" dirty="0" smtClean="0"/>
              <a:t>&gt; cd ~/ark &amp;&amp; bundle </a:t>
            </a:r>
            <a:r>
              <a:rPr lang="en-US" dirty="0" err="1" smtClean="0"/>
              <a:t>init</a:t>
            </a:r>
            <a:endParaRPr lang="en-US" dirty="0"/>
          </a:p>
        </p:txBody>
      </p:sp>
      <p:sp>
        <p:nvSpPr>
          <p:cNvPr id="5" name="Title 4"/>
          <p:cNvSpPr>
            <a:spLocks noGrp="1"/>
          </p:cNvSpPr>
          <p:nvPr>
            <p:ph type="title"/>
          </p:nvPr>
        </p:nvSpPr>
        <p:spPr/>
        <p:txBody>
          <a:bodyPr/>
          <a:lstStyle/>
          <a:p>
            <a:r>
              <a:rPr lang="en-US" dirty="0" smtClean="0"/>
              <a:t>Creating a </a:t>
            </a:r>
            <a:r>
              <a:rPr lang="en-US" dirty="0" err="1" smtClean="0"/>
              <a:t>Gemfile</a:t>
            </a:r>
            <a:r>
              <a:rPr lang="en-US" dirty="0" smtClean="0"/>
              <a:t> for the Cookbook</a:t>
            </a:r>
            <a:endParaRPr lang="en-US" dirty="0"/>
          </a:p>
        </p:txBody>
      </p:sp>
    </p:spTree>
    <p:extLst>
      <p:ext uri="{BB962C8B-B14F-4D97-AF65-F5344CB8AC3E}">
        <p14:creationId xmlns:p14="http://schemas.microsoft.com/office/powerpoint/2010/main" val="1672519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2580560" y="1856198"/>
            <a:ext cx="11094881" cy="5345953"/>
          </a:xfrm>
        </p:spPr>
        <p:txBody>
          <a:bodyPr anchor="ctr"/>
          <a:lstStyle/>
          <a:p>
            <a:pPr algn="ctr"/>
            <a:r>
              <a:rPr lang="en-US" sz="7200" i="1" dirty="0" smtClean="0">
                <a:latin typeface="Apple Chancery" charset="0"/>
                <a:ea typeface="Apple Chancery" charset="0"/>
                <a:cs typeface="Apple Chancery" charset="0"/>
              </a:rPr>
              <a:t>Create Treasure!</a:t>
            </a:r>
          </a:p>
        </p:txBody>
      </p:sp>
      <p:sp>
        <p:nvSpPr>
          <p:cNvPr id="5" name="Oval 4"/>
          <p:cNvSpPr/>
          <p:nvPr/>
        </p:nvSpPr>
        <p:spPr bwMode="auto">
          <a:xfrm>
            <a:off x="78655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899400" y="944709"/>
            <a:ext cx="457200" cy="3369734"/>
          </a:xfrm>
          <a:prstGeom prst="rightBrace">
            <a:avLst>
              <a:gd name="adj1" fmla="val 8333"/>
              <a:gd name="adj2" fmla="val 4978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899400"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65534"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Helpers Gem to the Requirements</a:t>
            </a:r>
            <a:endParaRPr lang="en-US" dirty="0"/>
          </a:p>
        </p:txBody>
      </p:sp>
      <p:sp>
        <p:nvSpPr>
          <p:cNvPr id="3" name="Content Placeholder 2"/>
          <p:cNvSpPr>
            <a:spLocks noGrp="1"/>
          </p:cNvSpPr>
          <p:nvPr>
            <p:ph sz="quarter" idx="10"/>
          </p:nvPr>
        </p:nvSpPr>
        <p:spPr/>
        <p:txBody>
          <a:bodyPr/>
          <a:lstStyle/>
          <a:p>
            <a:r>
              <a:rPr lang="en-US" dirty="0"/>
              <a:t># </a:t>
            </a:r>
            <a:r>
              <a:rPr lang="en-US" dirty="0" err="1"/>
              <a:t>frozen_string_literal</a:t>
            </a:r>
            <a:r>
              <a:rPr lang="en-US" dirty="0"/>
              <a:t>: </a:t>
            </a:r>
            <a:r>
              <a:rPr lang="en-US" dirty="0" smtClean="0"/>
              <a:t>true</a:t>
            </a:r>
          </a:p>
          <a:p>
            <a:r>
              <a:rPr lang="en-US" dirty="0" smtClean="0"/>
              <a:t>source </a:t>
            </a:r>
            <a:r>
              <a:rPr lang="en-US" dirty="0"/>
              <a:t>"https://</a:t>
            </a:r>
            <a:r>
              <a:rPr lang="en-US" dirty="0" err="1"/>
              <a:t>rubygems.org</a:t>
            </a:r>
            <a:r>
              <a:rPr lang="en-US" dirty="0" smtClean="0"/>
              <a:t>"</a:t>
            </a:r>
          </a:p>
          <a:p>
            <a:endParaRPr lang="en-US" dirty="0"/>
          </a:p>
          <a:p>
            <a:r>
              <a:rPr lang="en-US" dirty="0" smtClean="0"/>
              <a:t># </a:t>
            </a:r>
            <a:r>
              <a:rPr lang="en-US" dirty="0"/>
              <a:t>gem "rails</a:t>
            </a:r>
            <a:r>
              <a:rPr lang="en-US" dirty="0" smtClean="0"/>
              <a:t>"</a:t>
            </a:r>
          </a:p>
          <a:p>
            <a:r>
              <a:rPr lang="en-US" dirty="0" smtClean="0"/>
              <a:t>gem '</a:t>
            </a:r>
            <a:r>
              <a:rPr lang="en-US" dirty="0" err="1" smtClean="0"/>
              <a:t>chefspec-myhelpers</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~/ark/</a:t>
            </a:r>
            <a:r>
              <a:rPr lang="en-US" dirty="0" err="1" smtClean="0"/>
              <a:t>Gemfile</a:t>
            </a:r>
            <a:endParaRPr lang="en-US" dirty="0"/>
          </a:p>
        </p:txBody>
      </p:sp>
      <p:sp>
        <p:nvSpPr>
          <p:cNvPr id="5" name="Text Placeholder 4"/>
          <p:cNvSpPr>
            <a:spLocks noGrp="1"/>
          </p:cNvSpPr>
          <p:nvPr>
            <p:ph type="body" sz="quarter" idx="12"/>
          </p:nvPr>
        </p:nvSpPr>
        <p:spPr/>
        <p:txBody>
          <a:bodyPr/>
          <a:lstStyle/>
          <a:p>
            <a:r>
              <a:rPr lang="en-US" dirty="0" smtClean="0"/>
              <a:t>-</a:t>
            </a:r>
            <a:endParaRPr lang="en-US" dirty="0"/>
          </a:p>
        </p:txBody>
      </p:sp>
      <p:sp>
        <p:nvSpPr>
          <p:cNvPr id="6" name="Text Placeholder 5"/>
          <p:cNvSpPr>
            <a:spLocks noGrp="1"/>
          </p:cNvSpPr>
          <p:nvPr>
            <p:ph type="body" sz="quarter" idx="13"/>
          </p:nvPr>
        </p:nvSpPr>
        <p:spPr/>
        <p:txBody>
          <a:bodyPr/>
          <a:lstStyle/>
          <a:p>
            <a:r>
              <a:rPr lang="en-US" dirty="0" smtClean="0"/>
              <a:t>+</a:t>
            </a:r>
            <a:endParaRPr lang="en-US" dirty="0"/>
          </a:p>
        </p:txBody>
      </p:sp>
    </p:spTree>
    <p:extLst>
      <p:ext uri="{BB962C8B-B14F-4D97-AF65-F5344CB8AC3E}">
        <p14:creationId xmlns:p14="http://schemas.microsoft.com/office/powerpoint/2010/main" val="32833604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Fetching gem metadata from https://</a:t>
            </a:r>
            <a:r>
              <a:rPr lang="en-US" sz="2400" dirty="0" err="1"/>
              <a:t>rubygems.org</a:t>
            </a:r>
            <a:r>
              <a:rPr lang="en-US" sz="2400" dirty="0" smtClean="0"/>
              <a:t>/</a:t>
            </a:r>
          </a:p>
          <a:p>
            <a:r>
              <a:rPr lang="en-US" sz="2400" dirty="0" smtClean="0"/>
              <a:t>Fetching </a:t>
            </a:r>
            <a:r>
              <a:rPr lang="en-US" sz="2400" dirty="0"/>
              <a:t>version metadata from https://</a:t>
            </a:r>
            <a:r>
              <a:rPr lang="en-US" sz="2400" dirty="0" err="1"/>
              <a:t>rubygems.org</a:t>
            </a:r>
            <a:r>
              <a:rPr lang="en-US" sz="2400" dirty="0"/>
              <a:t>/Resolving dependencies</a:t>
            </a:r>
            <a:r>
              <a:rPr lang="en-US" sz="2400" dirty="0" smtClean="0"/>
              <a:t>...</a:t>
            </a:r>
          </a:p>
          <a:p>
            <a:r>
              <a:rPr lang="en-US" sz="2400" dirty="0" smtClean="0"/>
              <a:t>Using </a:t>
            </a:r>
            <a:r>
              <a:rPr lang="en-US" sz="2400" dirty="0" err="1"/>
              <a:t>chefspec-myhelpers</a:t>
            </a:r>
            <a:r>
              <a:rPr lang="en-US" sz="2400" dirty="0"/>
              <a:t> </a:t>
            </a:r>
            <a:r>
              <a:rPr lang="en-US" sz="2400" dirty="0" smtClean="0"/>
              <a:t>0.1.0</a:t>
            </a:r>
          </a:p>
          <a:p>
            <a:r>
              <a:rPr lang="en-US" sz="2400" dirty="0" smtClean="0"/>
              <a:t>Using </a:t>
            </a:r>
            <a:r>
              <a:rPr lang="en-US" sz="2400" dirty="0"/>
              <a:t>bundler </a:t>
            </a:r>
            <a:r>
              <a:rPr lang="en-US" sz="2400" dirty="0" smtClean="0"/>
              <a:t>1.12.5</a:t>
            </a:r>
          </a:p>
          <a:p>
            <a:r>
              <a:rPr lang="en-US" sz="2400" dirty="0" smtClean="0"/>
              <a:t>Bundle </a:t>
            </a:r>
            <a:r>
              <a:rPr lang="en-US" sz="2400" dirty="0"/>
              <a:t>complete! 1 </a:t>
            </a:r>
            <a:r>
              <a:rPr lang="en-US" sz="2400" dirty="0" err="1"/>
              <a:t>Gemfile</a:t>
            </a:r>
            <a:r>
              <a:rPr lang="en-US" sz="2400" dirty="0"/>
              <a:t> dependency, 2 gems now installed</a:t>
            </a:r>
            <a:r>
              <a:rPr lang="en-US" sz="2400" dirty="0" smtClean="0"/>
              <a:t>.</a:t>
            </a:r>
          </a:p>
          <a:p>
            <a:r>
              <a:rPr lang="en-US" sz="2400" dirty="0" smtClean="0"/>
              <a:t>Use </a:t>
            </a:r>
            <a:r>
              <a:rPr lang="en-US" sz="2400" dirty="0"/>
              <a:t>`bundle show [</a:t>
            </a:r>
            <a:r>
              <a:rPr lang="en-US" sz="2400" dirty="0" err="1"/>
              <a:t>gemname</a:t>
            </a:r>
            <a:r>
              <a:rPr lang="en-US" sz="2400" dirty="0"/>
              <a:t>]` to see where a bundled gem is installed.</a:t>
            </a:r>
          </a:p>
        </p:txBody>
      </p:sp>
      <p:sp>
        <p:nvSpPr>
          <p:cNvPr id="3" name="Text Placeholder 2"/>
          <p:cNvSpPr>
            <a:spLocks noGrp="1"/>
          </p:cNvSpPr>
          <p:nvPr>
            <p:ph type="body" sz="quarter" idx="11"/>
          </p:nvPr>
        </p:nvSpPr>
        <p:spPr/>
        <p:txBody>
          <a:bodyPr/>
          <a:lstStyle/>
          <a:p>
            <a:r>
              <a:rPr lang="en-US" dirty="0" smtClean="0"/>
              <a:t>&gt; chef exec bundle install</a:t>
            </a:r>
            <a:endParaRPr lang="en-US" dirty="0"/>
          </a:p>
        </p:txBody>
      </p:sp>
      <p:sp>
        <p:nvSpPr>
          <p:cNvPr id="4" name="Content Placeholder 3"/>
          <p:cNvSpPr>
            <a:spLocks noGrp="1"/>
          </p:cNvSpPr>
          <p:nvPr>
            <p:ph sz="quarter" idx="12"/>
          </p:nvPr>
        </p:nvSpPr>
        <p:spPr>
          <a:xfrm>
            <a:off x="1121104" y="3190047"/>
            <a:ext cx="14420850" cy="557213"/>
          </a:xfrm>
        </p:spPr>
        <p:txBody>
          <a:bodyPr/>
          <a:lstStyle/>
          <a:p>
            <a:endParaRPr lang="en-US" dirty="0" smtClean="0"/>
          </a:p>
          <a:p>
            <a:endParaRPr lang="en-US" dirty="0" smtClean="0"/>
          </a:p>
          <a:p>
            <a:endParaRPr lang="en-US" dirty="0"/>
          </a:p>
        </p:txBody>
      </p:sp>
      <p:sp>
        <p:nvSpPr>
          <p:cNvPr id="5" name="Title 4"/>
          <p:cNvSpPr>
            <a:spLocks noGrp="1"/>
          </p:cNvSpPr>
          <p:nvPr>
            <p:ph type="title"/>
          </p:nvPr>
        </p:nvSpPr>
        <p:spPr/>
        <p:txBody>
          <a:bodyPr/>
          <a:lstStyle/>
          <a:p>
            <a:r>
              <a:rPr lang="en-US" dirty="0" smtClean="0"/>
              <a:t>Installing this Cookbook's Requirements</a:t>
            </a:r>
            <a:endParaRPr lang="en-US" dirty="0"/>
          </a:p>
        </p:txBody>
      </p:sp>
    </p:spTree>
    <p:extLst>
      <p:ext uri="{BB962C8B-B14F-4D97-AF65-F5344CB8AC3E}">
        <p14:creationId xmlns:p14="http://schemas.microsoft.com/office/powerpoint/2010/main" val="84927248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Cookbook's </a:t>
            </a:r>
            <a:r>
              <a:rPr lang="en-US" dirty="0" err="1" smtClean="0"/>
              <a:t>spec_helper</a:t>
            </a:r>
            <a:endParaRPr lang="en-US" dirty="0"/>
          </a:p>
        </p:txBody>
      </p:sp>
      <p:sp>
        <p:nvSpPr>
          <p:cNvPr id="3" name="Content Placeholder 2"/>
          <p:cNvSpPr>
            <a:spLocks noGrp="1"/>
          </p:cNvSpPr>
          <p:nvPr>
            <p:ph sz="quarter" idx="10"/>
          </p:nvPr>
        </p:nvSpPr>
        <p:spPr/>
        <p:txBody>
          <a:bodyPr>
            <a:normAutofit lnSpcReduction="10000"/>
          </a:bodyPr>
          <a:lstStyle/>
          <a:p>
            <a:r>
              <a:rPr lang="en-US" dirty="0"/>
              <a:t>require '</a:t>
            </a:r>
            <a:r>
              <a:rPr lang="en-US" dirty="0" err="1"/>
              <a:t>chefspec</a:t>
            </a:r>
            <a:r>
              <a:rPr lang="en-US" dirty="0"/>
              <a:t>'</a:t>
            </a:r>
          </a:p>
          <a:p>
            <a:r>
              <a:rPr lang="en-US" dirty="0"/>
              <a:t>require '</a:t>
            </a:r>
            <a:r>
              <a:rPr lang="en-US" dirty="0" err="1"/>
              <a:t>chefspec</a:t>
            </a:r>
            <a:r>
              <a:rPr lang="en-US" dirty="0"/>
              <a:t>/</a:t>
            </a:r>
            <a:r>
              <a:rPr lang="en-US" dirty="0" err="1"/>
              <a:t>berkshelf</a:t>
            </a:r>
            <a:r>
              <a:rPr lang="en-US" dirty="0" smtClean="0"/>
              <a:t>'</a:t>
            </a:r>
            <a:endParaRPr lang="en-US" dirty="0"/>
          </a:p>
          <a:p>
            <a:r>
              <a:rPr lang="en-US" dirty="0" smtClean="0"/>
              <a:t>require '</a:t>
            </a:r>
            <a:r>
              <a:rPr lang="en-US" dirty="0" err="1" smtClean="0"/>
              <a:t>chefspec</a:t>
            </a:r>
            <a:r>
              <a:rPr lang="en-US" dirty="0" smtClean="0"/>
              <a:t>/</a:t>
            </a:r>
            <a:r>
              <a:rPr lang="en-US" dirty="0" err="1" smtClean="0"/>
              <a:t>myhelpers</a:t>
            </a:r>
            <a:r>
              <a:rPr lang="en-US" dirty="0" smtClean="0"/>
              <a:t>'</a:t>
            </a:r>
          </a:p>
          <a:p>
            <a:endParaRPr lang="en-US" dirty="0"/>
          </a:p>
          <a:p>
            <a:r>
              <a:rPr lang="en-US" dirty="0" err="1"/>
              <a:t>at_exit</a:t>
            </a:r>
            <a:r>
              <a:rPr lang="en-US" dirty="0"/>
              <a:t> { </a:t>
            </a:r>
            <a:r>
              <a:rPr lang="en-US" dirty="0" err="1"/>
              <a:t>ChefSpec</a:t>
            </a:r>
            <a:r>
              <a:rPr lang="en-US" dirty="0"/>
              <a:t>::</a:t>
            </a:r>
            <a:r>
              <a:rPr lang="en-US" dirty="0" err="1"/>
              <a:t>Coverage.report</a:t>
            </a:r>
            <a:r>
              <a:rPr lang="en-US" dirty="0"/>
              <a:t>! }</a:t>
            </a:r>
          </a:p>
          <a:p>
            <a:endParaRPr lang="en-US" dirty="0"/>
          </a:p>
          <a:p>
            <a:r>
              <a:rPr lang="en-US" dirty="0" err="1"/>
              <a:t>RSpec.configure</a:t>
            </a:r>
            <a:r>
              <a:rPr lang="en-US" dirty="0"/>
              <a:t> do |</a:t>
            </a:r>
            <a:r>
              <a:rPr lang="en-US" dirty="0" err="1"/>
              <a:t>config</a:t>
            </a:r>
            <a:r>
              <a:rPr lang="en-US" dirty="0"/>
              <a:t>|</a:t>
            </a:r>
          </a:p>
          <a:p>
            <a:r>
              <a:rPr lang="en-US" dirty="0"/>
              <a:t>  </a:t>
            </a:r>
            <a:r>
              <a:rPr lang="en-US" dirty="0" err="1"/>
              <a:t>config.color</a:t>
            </a:r>
            <a:r>
              <a:rPr lang="en-US" dirty="0"/>
              <a:t> = true</a:t>
            </a:r>
          </a:p>
          <a:p>
            <a:r>
              <a:rPr lang="en-US" dirty="0"/>
              <a:t>  </a:t>
            </a:r>
            <a:r>
              <a:rPr lang="en-US" dirty="0" err="1"/>
              <a:t>config.alias_example_group_to</a:t>
            </a:r>
            <a:r>
              <a:rPr lang="en-US" dirty="0"/>
              <a:t> :</a:t>
            </a:r>
            <a:r>
              <a:rPr lang="en-US" dirty="0" err="1"/>
              <a:t>describe_recipe</a:t>
            </a:r>
            <a:r>
              <a:rPr lang="en-US" dirty="0"/>
              <a:t>, :type =&gt; :recipe</a:t>
            </a:r>
          </a:p>
          <a:p>
            <a:r>
              <a:rPr lang="en-US" dirty="0"/>
              <a:t>end</a:t>
            </a:r>
          </a:p>
          <a:p>
            <a:endParaRPr lang="en-US" dirty="0"/>
          </a:p>
          <a:p>
            <a:r>
              <a:rPr lang="en-US" dirty="0" err="1"/>
              <a:t>shared_context</a:t>
            </a:r>
            <a:r>
              <a:rPr lang="en-US" dirty="0"/>
              <a:t> 'converged recipe', :type =&gt; :recipe do</a:t>
            </a:r>
          </a:p>
          <a:p>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smtClean="0"/>
              <a:t>~/ark/spec/</a:t>
            </a:r>
            <a:r>
              <a:rPr lang="en-US" dirty="0" err="1" smtClean="0"/>
              <a:t>spec_helper.rb</a:t>
            </a:r>
            <a:endParaRPr lang="en-US" dirty="0"/>
          </a:p>
        </p:txBody>
      </p:sp>
      <p:sp>
        <p:nvSpPr>
          <p:cNvPr id="5" name="Text Placeholder 4"/>
          <p:cNvSpPr>
            <a:spLocks noGrp="1"/>
          </p:cNvSpPr>
          <p:nvPr>
            <p:ph type="body" sz="quarter" idx="12"/>
          </p:nvPr>
        </p:nvSpPr>
        <p:spPr>
          <a:xfrm>
            <a:off x="1124446" y="7383770"/>
            <a:ext cx="14404273" cy="659007"/>
          </a:xfrm>
        </p:spPr>
        <p:txBody>
          <a:bodyPr/>
          <a:lstStyle/>
          <a:p>
            <a:r>
              <a:rPr lang="en-US" dirty="0" smtClean="0"/>
              <a:t>-</a:t>
            </a:r>
            <a:endParaRPr lang="en-US" dirty="0"/>
          </a:p>
        </p:txBody>
      </p:sp>
      <p:sp>
        <p:nvSpPr>
          <p:cNvPr id="6" name="Text Placeholder 5"/>
          <p:cNvSpPr>
            <a:spLocks noGrp="1"/>
          </p:cNvSpPr>
          <p:nvPr>
            <p:ph type="body" sz="quarter" idx="13"/>
          </p:nvPr>
        </p:nvSpPr>
        <p:spPr>
          <a:xfrm>
            <a:off x="1135042" y="3095677"/>
            <a:ext cx="14404273" cy="626533"/>
          </a:xfrm>
        </p:spPr>
        <p:txBody>
          <a:bodyPr/>
          <a:lstStyle/>
          <a:p>
            <a:r>
              <a:rPr lang="en-US" dirty="0" smtClean="0"/>
              <a:t>+</a:t>
            </a:r>
            <a:endParaRPr lang="en-US" dirty="0"/>
          </a:p>
        </p:txBody>
      </p:sp>
      <p:sp>
        <p:nvSpPr>
          <p:cNvPr id="7" name="Text Placeholder 4"/>
          <p:cNvSpPr txBox="1">
            <a:spLocks/>
          </p:cNvSpPr>
          <p:nvPr/>
        </p:nvSpPr>
        <p:spPr bwMode="white">
          <a:xfrm>
            <a:off x="1135739" y="5948593"/>
            <a:ext cx="14404273" cy="659007"/>
          </a:xfrm>
          <a:prstGeom prst="rect">
            <a:avLst/>
          </a:prstGeom>
          <a:solidFill>
            <a:srgbClr val="FF0000">
              <a:alpha val="25000"/>
            </a:srgbClr>
          </a:solidFill>
        </p:spPr>
        <p:txBody>
          <a:bodyPr vert="horz" wrap="square" lIns="0" tIns="0" rIns="91440" bIns="594360" rtlCol="0">
            <a:noAutofit/>
          </a:bodyPr>
          <a:lstStyle>
            <a:lvl1pPr marL="0" indent="0" algn="r" defTabSz="1217613" rtl="0" eaLnBrk="1" fontAlgn="base" hangingPunct="1">
              <a:spcBef>
                <a:spcPts val="800"/>
              </a:spcBef>
              <a:spcAft>
                <a:spcPct val="0"/>
              </a:spcAft>
              <a:buSzPct val="90000"/>
              <a:buFontTx/>
              <a:buNone/>
              <a:defRPr sz="4267" kern="1200">
                <a:solidFill>
                  <a:srgbClr val="3E4346"/>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a:t>
            </a:r>
            <a:endParaRPr lang="en-US" dirty="0"/>
          </a:p>
        </p:txBody>
      </p:sp>
    </p:spTree>
    <p:extLst>
      <p:ext uri="{BB962C8B-B14F-4D97-AF65-F5344CB8AC3E}">
        <p14:creationId xmlns:p14="http://schemas.microsoft.com/office/powerpoint/2010/main" val="358114557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err="1" smtClean="0"/>
              <a:t>cp</a:t>
            </a:r>
            <a:r>
              <a:rPr lang="en-US" dirty="0" smtClean="0"/>
              <a:t> ~/ark/</a:t>
            </a:r>
            <a:r>
              <a:rPr lang="en-US" dirty="0" err="1" smtClean="0"/>
              <a:t>Gemfile</a:t>
            </a:r>
            <a:r>
              <a:rPr lang="en-US" dirty="0" smtClean="0"/>
              <a:t> ~/apache/</a:t>
            </a:r>
            <a:r>
              <a:rPr lang="en-US" dirty="0" err="1" smtClean="0"/>
              <a:t>Gemfile</a:t>
            </a:r>
            <a:endParaRPr lang="en-US" dirty="0"/>
          </a:p>
        </p:txBody>
      </p:sp>
      <p:sp>
        <p:nvSpPr>
          <p:cNvPr id="5" name="Title 4"/>
          <p:cNvSpPr>
            <a:spLocks noGrp="1"/>
          </p:cNvSpPr>
          <p:nvPr>
            <p:ph type="title"/>
          </p:nvPr>
        </p:nvSpPr>
        <p:spPr/>
        <p:txBody>
          <a:bodyPr>
            <a:normAutofit fontScale="90000"/>
          </a:bodyPr>
          <a:lstStyle/>
          <a:p>
            <a:r>
              <a:rPr lang="en-US" dirty="0" smtClean="0"/>
              <a:t>Copying the same </a:t>
            </a:r>
            <a:r>
              <a:rPr lang="en-US" dirty="0" err="1" smtClean="0"/>
              <a:t>Gemfile</a:t>
            </a:r>
            <a:r>
              <a:rPr lang="en-US" dirty="0" smtClean="0"/>
              <a:t> for a Cookbook</a:t>
            </a:r>
            <a:endParaRPr lang="en-US" dirty="0"/>
          </a:p>
        </p:txBody>
      </p:sp>
    </p:spTree>
    <p:extLst>
      <p:ext uri="{BB962C8B-B14F-4D97-AF65-F5344CB8AC3E}">
        <p14:creationId xmlns:p14="http://schemas.microsoft.com/office/powerpoint/2010/main" val="61301098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Fetching gem metadata from https://</a:t>
            </a:r>
            <a:r>
              <a:rPr lang="en-US" sz="2400" dirty="0" err="1"/>
              <a:t>rubygems.org</a:t>
            </a:r>
            <a:r>
              <a:rPr lang="en-US" sz="2400" dirty="0" smtClean="0"/>
              <a:t>/</a:t>
            </a:r>
          </a:p>
          <a:p>
            <a:r>
              <a:rPr lang="en-US" sz="2400" dirty="0" smtClean="0"/>
              <a:t>Fetching </a:t>
            </a:r>
            <a:r>
              <a:rPr lang="en-US" sz="2400" dirty="0"/>
              <a:t>version metadata from https://</a:t>
            </a:r>
            <a:r>
              <a:rPr lang="en-US" sz="2400" dirty="0" err="1"/>
              <a:t>rubygems.org</a:t>
            </a:r>
            <a:r>
              <a:rPr lang="en-US" sz="2400" dirty="0"/>
              <a:t>/Resolving dependencies</a:t>
            </a:r>
            <a:r>
              <a:rPr lang="en-US" sz="2400" dirty="0" smtClean="0"/>
              <a:t>...</a:t>
            </a:r>
          </a:p>
          <a:p>
            <a:r>
              <a:rPr lang="en-US" sz="2400" dirty="0" smtClean="0"/>
              <a:t>Using </a:t>
            </a:r>
            <a:r>
              <a:rPr lang="en-US" sz="2400" dirty="0" err="1"/>
              <a:t>chefspec-myhelpers</a:t>
            </a:r>
            <a:r>
              <a:rPr lang="en-US" sz="2400" dirty="0"/>
              <a:t> </a:t>
            </a:r>
            <a:r>
              <a:rPr lang="en-US" sz="2400" dirty="0" smtClean="0"/>
              <a:t>0.1.0</a:t>
            </a:r>
          </a:p>
          <a:p>
            <a:r>
              <a:rPr lang="en-US" sz="2400" dirty="0" smtClean="0"/>
              <a:t>Using </a:t>
            </a:r>
            <a:r>
              <a:rPr lang="en-US" sz="2400" dirty="0"/>
              <a:t>bundler </a:t>
            </a:r>
            <a:r>
              <a:rPr lang="en-US" sz="2400" dirty="0" smtClean="0"/>
              <a:t>1.12.5</a:t>
            </a:r>
          </a:p>
          <a:p>
            <a:r>
              <a:rPr lang="en-US" sz="2400" dirty="0" smtClean="0"/>
              <a:t>Bundle </a:t>
            </a:r>
            <a:r>
              <a:rPr lang="en-US" sz="2400" dirty="0"/>
              <a:t>complete! 1 </a:t>
            </a:r>
            <a:r>
              <a:rPr lang="en-US" sz="2400" dirty="0" err="1"/>
              <a:t>Gemfile</a:t>
            </a:r>
            <a:r>
              <a:rPr lang="en-US" sz="2400" dirty="0"/>
              <a:t> dependency, 2 gems now installed</a:t>
            </a:r>
            <a:r>
              <a:rPr lang="en-US" sz="2400" dirty="0" smtClean="0"/>
              <a:t>.</a:t>
            </a:r>
          </a:p>
          <a:p>
            <a:r>
              <a:rPr lang="en-US" sz="2400" dirty="0" smtClean="0"/>
              <a:t>Use </a:t>
            </a:r>
            <a:r>
              <a:rPr lang="en-US" sz="2400" dirty="0"/>
              <a:t>`bundle show [</a:t>
            </a:r>
            <a:r>
              <a:rPr lang="en-US" sz="2400" dirty="0" err="1"/>
              <a:t>gemname</a:t>
            </a:r>
            <a:r>
              <a:rPr lang="en-US" sz="2400" dirty="0"/>
              <a:t>]` to see where a bundled gem is installed.</a:t>
            </a:r>
          </a:p>
        </p:txBody>
      </p:sp>
      <p:sp>
        <p:nvSpPr>
          <p:cNvPr id="3" name="Text Placeholder 2"/>
          <p:cNvSpPr>
            <a:spLocks noGrp="1"/>
          </p:cNvSpPr>
          <p:nvPr>
            <p:ph type="body" sz="quarter" idx="11"/>
          </p:nvPr>
        </p:nvSpPr>
        <p:spPr/>
        <p:txBody>
          <a:bodyPr/>
          <a:lstStyle/>
          <a:p>
            <a:r>
              <a:rPr lang="en-US" dirty="0" smtClean="0"/>
              <a:t>&gt; cd apache &amp;&amp; chef exec bundle install</a:t>
            </a:r>
            <a:endParaRPr lang="en-US" dirty="0"/>
          </a:p>
        </p:txBody>
      </p:sp>
      <p:sp>
        <p:nvSpPr>
          <p:cNvPr id="4" name="Content Placeholder 3"/>
          <p:cNvSpPr>
            <a:spLocks noGrp="1"/>
          </p:cNvSpPr>
          <p:nvPr>
            <p:ph sz="quarter" idx="12"/>
          </p:nvPr>
        </p:nvSpPr>
        <p:spPr>
          <a:xfrm>
            <a:off x="1121104" y="3190047"/>
            <a:ext cx="14420850" cy="557213"/>
          </a:xfrm>
        </p:spPr>
        <p:txBody>
          <a:bodyPr/>
          <a:lstStyle/>
          <a:p>
            <a:endParaRPr lang="en-US" dirty="0" smtClean="0"/>
          </a:p>
          <a:p>
            <a:endParaRPr lang="en-US" dirty="0" smtClean="0"/>
          </a:p>
          <a:p>
            <a:endParaRPr lang="en-US" dirty="0"/>
          </a:p>
        </p:txBody>
      </p:sp>
      <p:sp>
        <p:nvSpPr>
          <p:cNvPr id="5" name="Title 4"/>
          <p:cNvSpPr>
            <a:spLocks noGrp="1"/>
          </p:cNvSpPr>
          <p:nvPr>
            <p:ph type="title"/>
          </p:nvPr>
        </p:nvSpPr>
        <p:spPr/>
        <p:txBody>
          <a:bodyPr/>
          <a:lstStyle/>
          <a:p>
            <a:r>
              <a:rPr lang="en-US" dirty="0" smtClean="0"/>
              <a:t>Installing this Cookbook's Requirements</a:t>
            </a:r>
            <a:endParaRPr lang="en-US" dirty="0"/>
          </a:p>
        </p:txBody>
      </p:sp>
    </p:spTree>
    <p:extLst>
      <p:ext uri="{BB962C8B-B14F-4D97-AF65-F5344CB8AC3E}">
        <p14:creationId xmlns:p14="http://schemas.microsoft.com/office/powerpoint/2010/main" val="146484897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Gem to Another Cookbook</a:t>
            </a:r>
            <a:endParaRPr lang="en-US" dirty="0"/>
          </a:p>
        </p:txBody>
      </p:sp>
      <p:sp>
        <p:nvSpPr>
          <p:cNvPr id="3" name="Content Placeholder 2"/>
          <p:cNvSpPr>
            <a:spLocks noGrp="1"/>
          </p:cNvSpPr>
          <p:nvPr>
            <p:ph sz="quarter" idx="10"/>
          </p:nvPr>
        </p:nvSpPr>
        <p:spPr/>
        <p:txBody>
          <a:bodyPr/>
          <a:lstStyle/>
          <a:p>
            <a:r>
              <a:rPr lang="en-US" dirty="0"/>
              <a:t>require '</a:t>
            </a:r>
            <a:r>
              <a:rPr lang="en-US" dirty="0" err="1"/>
              <a:t>chefspec</a:t>
            </a:r>
            <a:r>
              <a:rPr lang="en-US" dirty="0"/>
              <a:t>'</a:t>
            </a:r>
          </a:p>
          <a:p>
            <a:r>
              <a:rPr lang="en-US" dirty="0"/>
              <a:t>require '</a:t>
            </a:r>
            <a:r>
              <a:rPr lang="en-US" dirty="0" err="1"/>
              <a:t>chefspec</a:t>
            </a:r>
            <a:r>
              <a:rPr lang="en-US" dirty="0"/>
              <a:t>/</a:t>
            </a:r>
            <a:r>
              <a:rPr lang="en-US" dirty="0" err="1"/>
              <a:t>berkshelf</a:t>
            </a:r>
            <a:r>
              <a:rPr lang="en-US" dirty="0"/>
              <a:t>'</a:t>
            </a:r>
          </a:p>
          <a:p>
            <a:r>
              <a:rPr lang="en-US" dirty="0"/>
              <a:t>require '</a:t>
            </a:r>
            <a:r>
              <a:rPr lang="en-US" dirty="0" err="1"/>
              <a:t>chefspec</a:t>
            </a:r>
            <a:r>
              <a:rPr lang="en-US" dirty="0"/>
              <a:t>/</a:t>
            </a:r>
            <a:r>
              <a:rPr lang="en-US" dirty="0" err="1"/>
              <a:t>myhelpers</a:t>
            </a:r>
            <a:r>
              <a:rPr lang="en-US" dirty="0"/>
              <a:t>'</a:t>
            </a:r>
          </a:p>
          <a:p>
            <a:endParaRPr lang="en-US" dirty="0"/>
          </a:p>
          <a:p>
            <a:r>
              <a:rPr lang="en-US" dirty="0" err="1"/>
              <a:t>at_exit</a:t>
            </a:r>
            <a:r>
              <a:rPr lang="en-US" dirty="0"/>
              <a:t> { </a:t>
            </a:r>
            <a:r>
              <a:rPr lang="en-US" dirty="0" err="1"/>
              <a:t>ChefSpec</a:t>
            </a:r>
            <a:r>
              <a:rPr lang="en-US" dirty="0"/>
              <a:t>::</a:t>
            </a:r>
            <a:r>
              <a:rPr lang="en-US" dirty="0" err="1"/>
              <a:t>Coverage.report</a:t>
            </a:r>
            <a:r>
              <a:rPr lang="en-US" dirty="0"/>
              <a:t>! }</a:t>
            </a:r>
          </a:p>
          <a:p>
            <a:endParaRPr lang="en-US" dirty="0"/>
          </a:p>
        </p:txBody>
      </p:sp>
      <p:sp>
        <p:nvSpPr>
          <p:cNvPr id="4" name="Text Placeholder 3"/>
          <p:cNvSpPr>
            <a:spLocks noGrp="1"/>
          </p:cNvSpPr>
          <p:nvPr>
            <p:ph type="body" sz="quarter" idx="11"/>
          </p:nvPr>
        </p:nvSpPr>
        <p:spPr/>
        <p:txBody>
          <a:bodyPr/>
          <a:lstStyle/>
          <a:p>
            <a:r>
              <a:rPr lang="en-US" dirty="0" smtClean="0"/>
              <a:t>~/apache/spec/</a:t>
            </a:r>
            <a:r>
              <a:rPr lang="en-US" dirty="0" err="1" smtClean="0"/>
              <a:t>spec_helper.rb</a:t>
            </a:r>
            <a:endParaRPr lang="en-US" dirty="0"/>
          </a:p>
        </p:txBody>
      </p:sp>
      <p:sp>
        <p:nvSpPr>
          <p:cNvPr id="6" name="Text Placeholder 5"/>
          <p:cNvSpPr>
            <a:spLocks noGrp="1"/>
          </p:cNvSpPr>
          <p:nvPr>
            <p:ph type="body" sz="quarter" idx="13"/>
          </p:nvPr>
        </p:nvSpPr>
        <p:spPr>
          <a:xfrm>
            <a:off x="1139359" y="3086791"/>
            <a:ext cx="14404273" cy="626533"/>
          </a:xfrm>
        </p:spPr>
        <p:txBody>
          <a:bodyPr/>
          <a:lstStyle/>
          <a:p>
            <a:endParaRPr lang="en-US"/>
          </a:p>
        </p:txBody>
      </p:sp>
    </p:spTree>
    <p:extLst>
      <p:ext uri="{BB962C8B-B14F-4D97-AF65-F5344CB8AC3E}">
        <p14:creationId xmlns:p14="http://schemas.microsoft.com/office/powerpoint/2010/main" val="148956689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Helpers in this New Cookbook</a:t>
            </a:r>
            <a:endParaRPr lang="en-US" dirty="0"/>
          </a:p>
        </p:txBody>
      </p:sp>
      <p:sp>
        <p:nvSpPr>
          <p:cNvPr id="3" name="Content Placeholder 2"/>
          <p:cNvSpPr>
            <a:spLocks noGrp="1"/>
          </p:cNvSpPr>
          <p:nvPr>
            <p:ph sz="quarter" idx="10"/>
          </p:nvPr>
        </p:nvSpPr>
        <p:spPr/>
        <p:txBody>
          <a:bodyPr/>
          <a:lstStyle/>
          <a:p>
            <a:r>
              <a:rPr lang="en-US" dirty="0" smtClean="0"/>
              <a:t>require '</a:t>
            </a:r>
            <a:r>
              <a:rPr lang="en-US" dirty="0" err="1" smtClean="0"/>
              <a:t>spec_helper</a:t>
            </a:r>
            <a:r>
              <a:rPr lang="en-US" dirty="0" smtClean="0"/>
              <a:t>'</a:t>
            </a:r>
          </a:p>
          <a:p>
            <a:endParaRPr lang="en-US" dirty="0"/>
          </a:p>
          <a:p>
            <a:r>
              <a:rPr lang="en-US" dirty="0" err="1" smtClean="0"/>
              <a:t>describe_recipe</a:t>
            </a:r>
            <a:r>
              <a:rPr lang="en-US" dirty="0" smtClean="0"/>
              <a:t> 'apache::default' do</a:t>
            </a:r>
          </a:p>
          <a:p>
            <a:r>
              <a:rPr lang="en-US" dirty="0" smtClean="0"/>
              <a:t>  platform 'unspecified platform' do</a:t>
            </a:r>
          </a:p>
          <a:p>
            <a:r>
              <a:rPr lang="en-US" dirty="0"/>
              <a:t>    it 'converges successfully' </a:t>
            </a:r>
            <a:r>
              <a:rPr lang="en-US" dirty="0" smtClean="0"/>
              <a:t>do</a:t>
            </a:r>
          </a:p>
          <a:p>
            <a:r>
              <a:rPr lang="en-US" dirty="0"/>
              <a:t> </a:t>
            </a:r>
            <a:r>
              <a:rPr lang="en-US" dirty="0" smtClean="0"/>
              <a:t>     expect </a:t>
            </a:r>
            <a:r>
              <a:rPr lang="en-US" dirty="0"/>
              <a:t>{ </a:t>
            </a:r>
            <a:r>
              <a:rPr lang="en-US" dirty="0" err="1"/>
              <a:t>chef_run</a:t>
            </a:r>
            <a:r>
              <a:rPr lang="en-US" dirty="0"/>
              <a:t> }.</a:t>
            </a:r>
            <a:r>
              <a:rPr lang="en-US" dirty="0" err="1"/>
              <a:t>to_not</a:t>
            </a:r>
            <a:r>
              <a:rPr lang="en-US" dirty="0"/>
              <a:t> </a:t>
            </a:r>
            <a:r>
              <a:rPr lang="en-US" dirty="0" err="1" smtClean="0"/>
              <a:t>raise_error</a:t>
            </a:r>
            <a:endParaRPr lang="en-US" dirty="0" smtClean="0"/>
          </a:p>
          <a:p>
            <a:r>
              <a:rPr lang="en-US" dirty="0"/>
              <a:t> </a:t>
            </a:r>
            <a:r>
              <a:rPr lang="en-US" dirty="0" smtClean="0"/>
              <a:t>   end</a:t>
            </a:r>
          </a:p>
          <a:p>
            <a:endParaRPr lang="en-US" dirty="0"/>
          </a:p>
          <a:p>
            <a:r>
              <a:rPr lang="en-US" dirty="0" smtClean="0"/>
              <a:t>    let(:</a:t>
            </a:r>
            <a:r>
              <a:rPr lang="en-US" dirty="0" err="1" smtClean="0"/>
              <a:t>installed_packages</a:t>
            </a:r>
            <a:r>
              <a:rPr lang="en-US" dirty="0" smtClean="0"/>
              <a:t>) { %w[ </a:t>
            </a:r>
            <a:r>
              <a:rPr lang="en-US" dirty="0" err="1" smtClean="0"/>
              <a:t>httpd</a:t>
            </a:r>
            <a:r>
              <a:rPr lang="en-US" dirty="0" smtClean="0"/>
              <a:t> ] }</a:t>
            </a:r>
            <a:endParaRPr lang="en-US" dirty="0"/>
          </a:p>
          <a:p>
            <a:r>
              <a:rPr lang="en-US" dirty="0"/>
              <a:t> </a:t>
            </a:r>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3111336"/>
            <a:ext cx="14404273" cy="1140030"/>
          </a:xfrm>
        </p:spPr>
        <p:txBody>
          <a:bodyPr/>
          <a:lstStyle/>
          <a:p>
            <a:endParaRPr lang="en-US" dirty="0"/>
          </a:p>
        </p:txBody>
      </p:sp>
      <p:sp>
        <p:nvSpPr>
          <p:cNvPr id="7" name="Text Placeholder 5"/>
          <p:cNvSpPr>
            <a:spLocks noGrp="1"/>
          </p:cNvSpPr>
          <p:nvPr>
            <p:ph type="body" sz="quarter" idx="13"/>
          </p:nvPr>
        </p:nvSpPr>
        <p:spPr>
          <a:xfrm>
            <a:off x="1135042" y="6305796"/>
            <a:ext cx="14404273" cy="591787"/>
          </a:xfrm>
        </p:spPr>
        <p:txBody>
          <a:bodyPr/>
          <a:lstStyle/>
          <a:p>
            <a:endParaRPr lang="en-US" dirty="0"/>
          </a:p>
        </p:txBody>
      </p:sp>
    </p:spTree>
    <p:extLst>
      <p:ext uri="{BB962C8B-B14F-4D97-AF65-F5344CB8AC3E}">
        <p14:creationId xmlns:p14="http://schemas.microsoft.com/office/powerpoint/2010/main" val="1843967011"/>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599" y="855673"/>
            <a:ext cx="12495739" cy="827654"/>
          </a:xfrm>
          <a:effectLst>
            <a:outerShdw blurRad="50800" dist="76200" dir="5400000" algn="t" rotWithShape="0">
              <a:prstClr val="black">
                <a:alpha val="40000"/>
              </a:prstClr>
            </a:outerShdw>
          </a:effectLst>
        </p:spPr>
        <p:txBody>
          <a:bodyPr>
            <a:normAutofit/>
          </a:bodyPr>
          <a:lstStyle/>
          <a:p>
            <a:r>
              <a:rPr lang="en-US" dirty="0">
                <a:latin typeface="Courier New"/>
                <a:cs typeface="Courier New"/>
              </a:rPr>
              <a:t>Creating a Ruby Gem</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dirty="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599" y="855673"/>
            <a:ext cx="11896033" cy="827654"/>
          </a:xfrm>
          <a:effectLst>
            <a:outerShdw blurRad="50800" dist="76200" dir="5400000" algn="t" rotWithShape="0">
              <a:prstClr val="black">
                <a:alpha val="40000"/>
              </a:prstClr>
            </a:outerShdw>
          </a:effectLst>
        </p:spPr>
        <p:txBody>
          <a:bodyPr>
            <a:normAutofit/>
          </a:bodyPr>
          <a:lstStyle/>
          <a:p>
            <a:r>
              <a:rPr lang="en-US" dirty="0">
                <a:latin typeface="Courier New"/>
                <a:cs typeface="Courier New"/>
              </a:rPr>
              <a:t>Creating a Ruby Gem</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600" y="855673"/>
            <a:ext cx="9514848" cy="827654"/>
          </a:xfrm>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Creating a Ruby Gem</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RubyGems</a:t>
            </a:r>
            <a:endParaRPr lang="en-US" dirty="0"/>
          </a:p>
        </p:txBody>
      </p:sp>
      <p:sp>
        <p:nvSpPr>
          <p:cNvPr id="3" name="Subtitle 2"/>
          <p:cNvSpPr>
            <a:spLocks noGrp="1"/>
          </p:cNvSpPr>
          <p:nvPr>
            <p:ph type="subTitle" idx="1"/>
          </p:nvPr>
        </p:nvSpPr>
        <p:spPr/>
        <p:txBody>
          <a:bodyPr/>
          <a:lstStyle/>
          <a:p>
            <a:r>
              <a:rPr lang="en-US" dirty="0" err="1" smtClean="0"/>
              <a:t>RubyGems</a:t>
            </a:r>
            <a:r>
              <a:rPr lang="en-US" dirty="0" smtClean="0"/>
              <a:t> is a </a:t>
            </a:r>
            <a:r>
              <a:rPr lang="en-US" dirty="0"/>
              <a:t>package manager for the Ruby programming language that provides a standard format for distributing Ruby programs and libraries (in a self-contained format called a "gem"), a tool designed to easily manage the installation of gems, and a server </a:t>
            </a:r>
            <a:r>
              <a:rPr lang="en-US" dirty="0" smtClean="0"/>
              <a:t>for </a:t>
            </a:r>
            <a:r>
              <a:rPr lang="en-US" dirty="0"/>
              <a:t>distributing them</a:t>
            </a:r>
            <a:r>
              <a:rPr lang="en-US" dirty="0" smtClean="0"/>
              <a:t>.</a:t>
            </a:r>
          </a:p>
          <a:p>
            <a:endParaRPr lang="en-US" dirty="0"/>
          </a:p>
          <a:p>
            <a:endParaRPr lang="en-US" dirty="0" smtClean="0"/>
          </a:p>
          <a:p>
            <a:pPr algn="ctr"/>
            <a:r>
              <a:rPr lang="en-US" dirty="0">
                <a:hlinkClick r:id="rId3"/>
              </a:rPr>
              <a:t>http://</a:t>
            </a:r>
            <a:r>
              <a:rPr lang="en-US" dirty="0" err="1">
                <a:hlinkClick r:id="rId3"/>
              </a:rPr>
              <a:t>guides.rubygems.org</a:t>
            </a:r>
            <a:r>
              <a:rPr lang="en-US" dirty="0">
                <a:hlinkClick r:id="rId3"/>
              </a:rPr>
              <a:t>/</a:t>
            </a:r>
            <a:r>
              <a:rPr lang="en-US" dirty="0" err="1">
                <a:hlinkClick r:id="rId3"/>
              </a:rPr>
              <a:t>rubygems</a:t>
            </a:r>
            <a:r>
              <a:rPr lang="en-US" dirty="0">
                <a:hlinkClick r:id="rId3"/>
              </a:rPr>
              <a:t>-</a:t>
            </a:r>
            <a:r>
              <a:rPr lang="en-US" dirty="0" smtClean="0">
                <a:hlinkClick r:id="rId3"/>
              </a:rPr>
              <a:t>basics</a:t>
            </a:r>
            <a:endParaRPr lang="en-US" dirty="0"/>
          </a:p>
          <a:p>
            <a:endParaRPr lang="en-US" dirty="0" smtClean="0"/>
          </a:p>
        </p:txBody>
      </p:sp>
    </p:spTree>
    <p:extLst>
      <p:ext uri="{BB962C8B-B14F-4D97-AF65-F5344CB8AC3E}">
        <p14:creationId xmlns:p14="http://schemas.microsoft.com/office/powerpoint/2010/main" val="366641829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gem</a:t>
            </a:r>
            <a:endParaRPr lang="en-US" dirty="0"/>
          </a:p>
        </p:txBody>
      </p:sp>
      <p:sp>
        <p:nvSpPr>
          <p:cNvPr id="3" name="Subtitle 2"/>
          <p:cNvSpPr>
            <a:spLocks noGrp="1"/>
          </p:cNvSpPr>
          <p:nvPr>
            <p:ph type="subTitle" idx="1"/>
          </p:nvPr>
        </p:nvSpPr>
        <p:spPr>
          <a:xfrm>
            <a:off x="1671638" y="4256715"/>
            <a:ext cx="12319000" cy="2361544"/>
          </a:xfrm>
        </p:spPr>
        <p:txBody>
          <a:bodyPr/>
          <a:lstStyle/>
          <a:p>
            <a:r>
              <a:rPr lang="en-US" dirty="0" smtClean="0"/>
              <a:t>The command allows you build gems for distribution, install gems locally, and push gems to Gem server.</a:t>
            </a:r>
          </a:p>
          <a:p>
            <a:endParaRPr lang="en-US" dirty="0" smtClean="0"/>
          </a:p>
          <a:p>
            <a:endParaRPr lang="en-US" dirty="0"/>
          </a:p>
          <a:p>
            <a:pPr algn="ctr"/>
            <a:r>
              <a:rPr lang="en-US" dirty="0">
                <a:hlinkClick r:id="rId3"/>
              </a:rPr>
              <a:t>http://</a:t>
            </a:r>
            <a:r>
              <a:rPr lang="en-US" dirty="0" err="1">
                <a:hlinkClick r:id="rId3"/>
              </a:rPr>
              <a:t>guides.rubygems.org</a:t>
            </a:r>
            <a:r>
              <a:rPr lang="en-US" dirty="0">
                <a:hlinkClick r:id="rId3"/>
              </a:rPr>
              <a:t>/command-</a:t>
            </a:r>
            <a:r>
              <a:rPr lang="en-US" dirty="0" smtClean="0">
                <a:hlinkClick r:id="rId3"/>
              </a:rPr>
              <a:t>reference</a:t>
            </a:r>
            <a:endParaRPr lang="en-US" dirty="0"/>
          </a:p>
        </p:txBody>
      </p:sp>
      <p:sp>
        <p:nvSpPr>
          <p:cNvPr id="4" name="Rectangle 3"/>
          <p:cNvSpPr/>
          <p:nvPr/>
        </p:nvSpPr>
        <p:spPr bwMode="auto">
          <a:xfrm>
            <a:off x="1775681" y="3221933"/>
            <a:ext cx="12218092" cy="64673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gradFill>
                  <a:gsLst>
                    <a:gs pos="0">
                      <a:srgbClr val="FFFFFF"/>
                    </a:gs>
                    <a:gs pos="100000">
                      <a:srgbClr val="FFFFFF"/>
                    </a:gs>
                  </a:gsLst>
                  <a:lin ang="5400000" scaled="0"/>
                </a:gradFill>
                <a:latin typeface="Courier New"/>
                <a:cs typeface="Courier New"/>
              </a:rPr>
              <a:t>&gt; chef gem --help</a:t>
            </a:r>
            <a:endParaRPr lang="en-US" sz="2400" b="1" dirty="0" smtClean="0">
              <a:gradFill>
                <a:gsLst>
                  <a:gs pos="0">
                    <a:srgbClr val="FFFFFF"/>
                  </a:gs>
                  <a:gs pos="100000">
                    <a:srgbClr val="FFFFFF"/>
                  </a:gs>
                </a:gsLst>
                <a:lin ang="5400000" scaled="0"/>
              </a:gradFill>
              <a:latin typeface="Courier New"/>
              <a:cs typeface="Courier New"/>
            </a:endParaRPr>
          </a:p>
        </p:txBody>
      </p:sp>
    </p:spTree>
    <p:extLst>
      <p:ext uri="{BB962C8B-B14F-4D97-AF65-F5344CB8AC3E}">
        <p14:creationId xmlns:p14="http://schemas.microsoft.com/office/powerpoint/2010/main" val="74852207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Bundler</a:t>
            </a:r>
            <a:endParaRPr lang="en-US" dirty="0"/>
          </a:p>
        </p:txBody>
      </p:sp>
      <p:sp>
        <p:nvSpPr>
          <p:cNvPr id="3" name="Subtitle 2"/>
          <p:cNvSpPr>
            <a:spLocks noGrp="1"/>
          </p:cNvSpPr>
          <p:nvPr>
            <p:ph type="subTitle" idx="1"/>
          </p:nvPr>
        </p:nvSpPr>
        <p:spPr/>
        <p:txBody>
          <a:bodyPr/>
          <a:lstStyle/>
          <a:p>
            <a:r>
              <a:rPr lang="en-US" dirty="0"/>
              <a:t>Bundler provides a consistent environment for Ruby projects by tracking and installing the exact gems and versions that are needed.</a:t>
            </a:r>
          </a:p>
          <a:p>
            <a:endParaRPr lang="en-US" dirty="0"/>
          </a:p>
          <a:p>
            <a:r>
              <a:rPr lang="en-US" dirty="0"/>
              <a:t>Bundler is an exit from dependency hell, and ensures that the gems you need are present in development, staging, and production. Starting work on a project is as simple as bundle install</a:t>
            </a:r>
            <a:r>
              <a:rPr lang="en-US" dirty="0" smtClean="0"/>
              <a:t>.</a:t>
            </a:r>
          </a:p>
          <a:p>
            <a:endParaRPr lang="en-US" dirty="0"/>
          </a:p>
          <a:p>
            <a:pPr algn="ctr"/>
            <a:r>
              <a:rPr lang="en-US" dirty="0">
                <a:hlinkClick r:id="rId3"/>
              </a:rPr>
              <a:t>http://</a:t>
            </a:r>
            <a:r>
              <a:rPr lang="en-US" dirty="0" err="1" smtClean="0">
                <a:hlinkClick r:id="rId3"/>
              </a:rPr>
              <a:t>bundler.io</a:t>
            </a:r>
            <a:endParaRPr lang="en-US" dirty="0"/>
          </a:p>
        </p:txBody>
      </p:sp>
    </p:spTree>
    <p:extLst>
      <p:ext uri="{BB962C8B-B14F-4D97-AF65-F5344CB8AC3E}">
        <p14:creationId xmlns:p14="http://schemas.microsoft.com/office/powerpoint/2010/main" val="360852498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bundle</a:t>
            </a:r>
            <a:endParaRPr lang="en-US" dirty="0"/>
          </a:p>
        </p:txBody>
      </p:sp>
      <p:sp>
        <p:nvSpPr>
          <p:cNvPr id="3" name="Subtitle 2"/>
          <p:cNvSpPr>
            <a:spLocks noGrp="1"/>
          </p:cNvSpPr>
          <p:nvPr>
            <p:ph type="subTitle" idx="1"/>
          </p:nvPr>
        </p:nvSpPr>
        <p:spPr>
          <a:xfrm>
            <a:off x="1671638" y="4139126"/>
            <a:ext cx="12319000" cy="2479133"/>
          </a:xfrm>
        </p:spPr>
        <p:txBody>
          <a:bodyPr/>
          <a:lstStyle/>
          <a:p>
            <a:r>
              <a:rPr lang="en-US" dirty="0" smtClean="0"/>
              <a:t>The command allows you to install and update a project's dependencies. It will also allow you to generate a cookbook.</a:t>
            </a:r>
            <a:endParaRPr lang="en-US" dirty="0"/>
          </a:p>
        </p:txBody>
      </p:sp>
      <p:sp>
        <p:nvSpPr>
          <p:cNvPr id="4" name="Rectangle 3"/>
          <p:cNvSpPr/>
          <p:nvPr/>
        </p:nvSpPr>
        <p:spPr bwMode="auto">
          <a:xfrm>
            <a:off x="1775681" y="3221933"/>
            <a:ext cx="12218092" cy="64673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gradFill>
                  <a:gsLst>
                    <a:gs pos="0">
                      <a:srgbClr val="FFFFFF"/>
                    </a:gs>
                    <a:gs pos="100000">
                      <a:srgbClr val="FFFFFF"/>
                    </a:gs>
                  </a:gsLst>
                  <a:lin ang="5400000" scaled="0"/>
                </a:gradFill>
                <a:latin typeface="Courier New"/>
                <a:cs typeface="Courier New"/>
              </a:rPr>
              <a:t>&gt; chef exec bundle --help</a:t>
            </a:r>
            <a:endParaRPr lang="en-US" sz="2400" b="1" dirty="0" smtClean="0">
              <a:gradFill>
                <a:gsLst>
                  <a:gs pos="0">
                    <a:srgbClr val="FFFFFF"/>
                  </a:gs>
                  <a:gs pos="100000">
                    <a:srgbClr val="FFFFFF"/>
                  </a:gs>
                </a:gsLst>
                <a:lin ang="5400000" scaled="0"/>
              </a:gradFill>
              <a:latin typeface="Courier New"/>
              <a:cs typeface="Courier New"/>
            </a:endParaRPr>
          </a:p>
        </p:txBody>
      </p:sp>
    </p:spTree>
    <p:extLst>
      <p:ext uri="{BB962C8B-B14F-4D97-AF65-F5344CB8AC3E}">
        <p14:creationId xmlns:p14="http://schemas.microsoft.com/office/powerpoint/2010/main" val="193231428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600" y="855673"/>
            <a:ext cx="12372270" cy="827654"/>
          </a:xfrm>
          <a:effectLst>
            <a:outerShdw blurRad="50800" dist="76200" dir="5400000" algn="t" rotWithShape="0">
              <a:prstClr val="black">
                <a:alpha val="40000"/>
              </a:prstClr>
            </a:outerShdw>
          </a:effectLst>
        </p:spPr>
        <p:txBody>
          <a:bodyPr>
            <a:normAutofit/>
          </a:bodyPr>
          <a:lstStyle/>
          <a:p>
            <a:r>
              <a:rPr lang="en-US" dirty="0">
                <a:latin typeface="Courier New"/>
                <a:cs typeface="Courier New"/>
              </a:rPr>
              <a:t>Creating a Ruby Gem</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8525960"/>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23634</TotalTime>
  <Words>2249</Words>
  <Application>Microsoft Macintosh PowerPoint</Application>
  <PresentationFormat>Custom</PresentationFormat>
  <Paragraphs>289</Paragraphs>
  <Slides>30</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Apple Chancery</vt:lpstr>
      <vt:lpstr>Courier New</vt:lpstr>
      <vt:lpstr>ＭＳ Ｐゴシック</vt:lpstr>
      <vt:lpstr>Wingdings</vt:lpstr>
      <vt:lpstr>Arial</vt:lpstr>
      <vt:lpstr>Template</vt:lpstr>
      <vt:lpstr>Interaction</vt:lpstr>
      <vt:lpstr>Ruby Gem</vt:lpstr>
      <vt:lpstr>Objective</vt:lpstr>
      <vt:lpstr>Creating a Ruby Gem</vt:lpstr>
      <vt:lpstr>RubyGems</vt:lpstr>
      <vt:lpstr>gem</vt:lpstr>
      <vt:lpstr>Bundler</vt:lpstr>
      <vt:lpstr>bundle</vt:lpstr>
      <vt:lpstr>Creating a Ruby Gem</vt:lpstr>
      <vt:lpstr>Live Demonstration</vt:lpstr>
      <vt:lpstr>Creating a Ruby Gem</vt:lpstr>
      <vt:lpstr>Returning to the home directory</vt:lpstr>
      <vt:lpstr>Generating the Gem</vt:lpstr>
      <vt:lpstr>Updating the Gem Specification</vt:lpstr>
      <vt:lpstr>Moving the Shared Context to the Gem</vt:lpstr>
      <vt:lpstr>Changing into the Gem's Directory</vt:lpstr>
      <vt:lpstr>Creating the Gem</vt:lpstr>
      <vt:lpstr>Installing the Gem</vt:lpstr>
      <vt:lpstr>Listing the installed Gem</vt:lpstr>
      <vt:lpstr>Creating a Gemfile for the Cookbook</vt:lpstr>
      <vt:lpstr>Adding the Helpers Gem to the Requirements</vt:lpstr>
      <vt:lpstr>Installing this Cookbook's Requirements</vt:lpstr>
      <vt:lpstr>Updating the Cookbook's spec_helper</vt:lpstr>
      <vt:lpstr>Copying the same Gemfile for a Cookbook</vt:lpstr>
      <vt:lpstr>Installing this Cookbook's Requirements</vt:lpstr>
      <vt:lpstr>Adding the Gem to Another Cookbook</vt:lpstr>
      <vt:lpstr>Using the Helpers in this New Cookbook</vt:lpstr>
      <vt:lpstr>Creating a Ruby Gem</vt:lpstr>
      <vt:lpstr>Exercise</vt:lpstr>
      <vt:lpstr>Creating a Ruby Gem</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2793</cp:revision>
  <cp:lastPrinted>2016-07-11T18:04:44Z</cp:lastPrinted>
  <dcterms:created xsi:type="dcterms:W3CDTF">2012-09-13T17:36:07Z</dcterms:created>
  <dcterms:modified xsi:type="dcterms:W3CDTF">2017-03-08T23:46:40Z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