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9"/>
  </p:notesMasterIdLst>
  <p:handoutMasterIdLst>
    <p:handoutMasterId r:id="rId30"/>
  </p:handoutMasterIdLst>
  <p:sldIdLst>
    <p:sldId id="561" r:id="rId7"/>
    <p:sldId id="583" r:id="rId8"/>
    <p:sldId id="590" r:id="rId9"/>
    <p:sldId id="612" r:id="rId10"/>
    <p:sldId id="606" r:id="rId11"/>
    <p:sldId id="608" r:id="rId12"/>
    <p:sldId id="613" r:id="rId13"/>
    <p:sldId id="616" r:id="rId14"/>
    <p:sldId id="618" r:id="rId15"/>
    <p:sldId id="617" r:id="rId16"/>
    <p:sldId id="619" r:id="rId17"/>
    <p:sldId id="620" r:id="rId18"/>
    <p:sldId id="625" r:id="rId19"/>
    <p:sldId id="621" r:id="rId20"/>
    <p:sldId id="626" r:id="rId21"/>
    <p:sldId id="614" r:id="rId22"/>
    <p:sldId id="607" r:id="rId23"/>
    <p:sldId id="615" r:id="rId24"/>
    <p:sldId id="609" r:id="rId25"/>
    <p:sldId id="610" r:id="rId26"/>
    <p:sldId id="611" r:id="rId27"/>
    <p:sldId id="376" r:id="rId2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5024" userDrawn="1">
          <p15:clr>
            <a:srgbClr val="A4A3A4"/>
          </p15:clr>
        </p15:guide>
        <p15:guide id="3" pos="674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575757"/>
    <a:srgbClr val="408000"/>
    <a:srgbClr val="000000"/>
    <a:srgbClr val="F0F0F0"/>
    <a:srgbClr val="7D868C"/>
    <a:srgbClr val="808000"/>
    <a:srgbClr val="108001"/>
    <a:srgbClr val="CBCFD1"/>
    <a:srgbClr val="01506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4622" autoAdjust="0"/>
    <p:restoredTop sz="86876" autoAdjust="0"/>
  </p:normalViewPr>
  <p:slideViewPr>
    <p:cSldViewPr snapToGrid="0">
      <p:cViewPr>
        <p:scale>
          <a:sx n="85" d="100"/>
          <a:sy n="85" d="100"/>
        </p:scale>
        <p:origin x="1176" y="1040"/>
      </p:cViewPr>
      <p:guideLst>
        <p:guide orient="horz" pos="894"/>
        <p:guide pos="5024"/>
        <p:guide pos="6747"/>
      </p:guideLst>
    </p:cSldViewPr>
  </p:slideViewPr>
  <p:outlineViewPr>
    <p:cViewPr>
      <p:scale>
        <a:sx n="33" d="100"/>
        <a:sy n="33" d="100"/>
      </p:scale>
      <p:origin x="0" y="35688"/>
    </p:cViewPr>
  </p:outlineViewPr>
  <p:notesTextViewPr>
    <p:cViewPr>
      <p:scale>
        <a:sx n="110" d="100"/>
        <a:sy n="110" d="100"/>
      </p:scale>
      <p:origin x="0" y="0"/>
    </p:cViewPr>
  </p:notesTextViewPr>
  <p:sorterViewPr>
    <p:cViewPr>
      <p:scale>
        <a:sx n="66" d="100"/>
        <a:sy n="66" d="100"/>
      </p:scale>
      <p:origin x="0" y="5120"/>
    </p:cViewPr>
  </p:sorterViewPr>
  <p:notesViewPr>
    <p:cSldViewPr snapToGrid="0">
      <p:cViewPr varScale="1">
        <p:scale>
          <a:sx n="130" d="100"/>
          <a:sy n="130" d="100"/>
        </p:scale>
        <p:origin x="3584" y="208"/>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handoutMaster" Target="handoutMasters/handout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75385" y="4343399"/>
            <a:ext cx="6112042" cy="4473341"/>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important that before we make changes we understand the work that we are attempting to accomplish; the problem we want to solve. To understand the work we are going to accomplish here we need to spend some time reviewing the existing body of work.</a:t>
            </a:r>
          </a:p>
          <a:p>
            <a:r>
              <a:rPr lang="en-US" dirty="0" smtClean="0"/>
              <a:t>This code review process will help us understand the problem that the code attempts to solve, how it solves the problem, and allow us to start thinking about ways in which we could make that solution easier to understand and maintain.</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58490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talk more about the 'Resource Collection' ...</a:t>
            </a:r>
            <a:endParaRPr lang="en-US" dirty="0" smtClean="0"/>
          </a:p>
          <a:p>
            <a:r>
              <a:rPr lang="en-US" dirty="0" smtClean="0"/>
              <a:t>After </a:t>
            </a:r>
            <a:r>
              <a:rPr lang="en-US" dirty="0" smtClean="0"/>
              <a:t>a</a:t>
            </a:r>
            <a:r>
              <a:rPr lang="en-US" baseline="0" dirty="0" smtClean="0"/>
              <a:t> cookbook and its recipes have been synchronized the majority of the cookbook content is loaded into memory by 'chef-client'. The recipes defined on the run list are evaluated during this time and the resources found within the recipes and any included recipes, are added to a resource collection. They are not immediately executed like one might assume.</a:t>
            </a:r>
          </a:p>
          <a:p>
            <a:endParaRPr lang="en-US" baseline="0" dirty="0" smtClean="0"/>
          </a:p>
          <a:p>
            <a:r>
              <a:rPr lang="en-US" baseline="0" dirty="0" smtClean="0"/>
              <a:t>The 'Resource Collection' is almost like a to-do list for the node. It contains the list of all the resources, in order, that need to be accomplished to bring the instance into the desired state. Later, in the converge step, the resources defined in the Resource Collection are executed and perform their various forms of test-and-repair to bring the instance into the desired state.</a:t>
            </a:r>
          </a:p>
        </p:txBody>
      </p:sp>
      <p:sp>
        <p:nvSpPr>
          <p:cNvPr id="5" name="Header Placeholder 4"/>
          <p:cNvSpPr>
            <a:spLocks noGrp="1"/>
          </p:cNvSpPr>
          <p:nvPr>
            <p:ph type="hdr" sz="quarter" idx="11"/>
          </p:nvPr>
        </p:nvSpPr>
        <p:spPr/>
        <p:txBody>
          <a:bodyPr/>
          <a:lstStyle/>
          <a:p>
            <a:pPr>
              <a:defRPr/>
            </a:pPr>
            <a:r>
              <a:rPr lang="en-US" dirty="0" smtClean="0"/>
              <a:t>Elegant Tests</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55574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again is the default specification file. Over the next few slides let's break down the various concepts employed.</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585817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is often common for specification files to share similar functionality. As your suite of examples grows you will often move common, shared expectations and helpers to a common file that is required here at the top of the file. This will load the contents of the '</a:t>
            </a:r>
            <a:r>
              <a:rPr lang="en-US" baseline="0" dirty="0" err="1" smtClean="0"/>
              <a:t>spec_helper</a:t>
            </a:r>
            <a:r>
              <a:rPr lang="en-US" baseline="0" dirty="0" smtClean="0"/>
              <a:t>' file found within the root of the 'spec' directory.</a:t>
            </a:r>
          </a:p>
          <a:p>
            <a:endParaRPr lang="en-US" baseline="0" dirty="0" smtClean="0"/>
          </a:p>
          <a:p>
            <a:r>
              <a:rPr lang="en-US" baseline="0" dirty="0" err="1" smtClean="0"/>
              <a:t>ChefSpec</a:t>
            </a:r>
            <a:r>
              <a:rPr lang="en-US" baseline="0" dirty="0" smtClean="0"/>
              <a:t> employs </a:t>
            </a:r>
            <a:r>
              <a:rPr lang="en-US" baseline="0" dirty="0" err="1" smtClean="0"/>
              <a:t>RSpec's</a:t>
            </a:r>
            <a:r>
              <a:rPr lang="en-US" baseline="0" dirty="0" smtClean="0"/>
              <a:t> example groups to describe the cookbook's recipe. This is stating that the examples we defined within this outer example group all relate to the </a:t>
            </a:r>
            <a:r>
              <a:rPr lang="en-US" baseline="0" dirty="0" err="1" smtClean="0"/>
              <a:t>httpd</a:t>
            </a:r>
            <a:r>
              <a:rPr lang="en-US" baseline="0" dirty="0" smtClean="0"/>
              <a:t> cookbook's default recipe. Within this example group we see another context that is defined. This time using the method 'context'. 'context' and 'describe' are exactly same in almost every way. A lot of developers like to use context as it more clearly states that the example group is focused on a particular scenario. In this instance the particular scenario we are going to be specifying examples in a scenario where all the attributes are default on an unspecified platform</a:t>
            </a:r>
            <a:r>
              <a:rPr lang="en-US" baseline="0" dirty="0" smtClean="0"/>
              <a:t>.</a:t>
            </a:r>
          </a:p>
          <a:p>
            <a:endParaRPr lang="en-US" baseline="0" dirty="0" smtClean="0"/>
          </a:p>
          <a:p>
            <a:r>
              <a:rPr lang="en-US" baseline="0" dirty="0" smtClean="0"/>
              <a:t>Note</a:t>
            </a:r>
            <a:r>
              <a:rPr lang="en-US" baseline="0" dirty="0" smtClean="0"/>
              <a:t>: 'describe' and 'context' are almost completely interchangeable with one exception. 'context' cannot be used as the outermost example group</a:t>
            </a:r>
            <a:r>
              <a:rPr lang="en-US" baseline="0" dirty="0" smtClean="0"/>
              <a:t>. 'context' is often used to help articulate</a:t>
            </a:r>
            <a:r>
              <a:rPr lang="en-US" dirty="0" smtClean="0"/>
              <a:t> a particular scenario like simulating a platform, the different path the code may take because of a node attribute or the result of some system state or calculation.</a:t>
            </a:r>
            <a:endParaRPr lang="en-US" baseline="0" dirty="0" smtClean="0"/>
          </a:p>
        </p:txBody>
      </p:sp>
      <p:sp>
        <p:nvSpPr>
          <p:cNvPr id="5" name="Header Placeholder 4"/>
          <p:cNvSpPr>
            <a:spLocks noGrp="1"/>
          </p:cNvSpPr>
          <p:nvPr>
            <p:ph type="hdr" sz="quarter" idx="11"/>
          </p:nvPr>
        </p:nvSpPr>
        <p:spPr/>
        <p:txBody>
          <a:bodyPr/>
          <a:lstStyle/>
          <a:p>
            <a:pPr>
              <a:defRPr/>
            </a:pPr>
            <a:r>
              <a:rPr lang="en-US" dirty="0"/>
              <a:t>Elegant Tests</a:t>
            </a:r>
          </a:p>
          <a:p>
            <a:pPr>
              <a:defRPr/>
            </a:pP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43152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The '</a:t>
            </a:r>
            <a:r>
              <a:rPr lang="en-US" dirty="0" err="1"/>
              <a:t>chef_run</a:t>
            </a:r>
            <a:r>
              <a:rPr lang="en-US" dirty="0"/>
              <a:t>' helper there is being provided by the 'let' defined above the example within the same context. Defining the '</a:t>
            </a:r>
            <a:r>
              <a:rPr lang="en-US" dirty="0" err="1"/>
              <a:t>chef_run</a:t>
            </a:r>
            <a:r>
              <a:rPr lang="en-US" dirty="0"/>
              <a:t>' in the 'let' above is done with a Ruby Symbol. This is simply naming it so that it can be used within any of the examples in the current context and even sub-contexts. The helper is simply executing some code that sets up an in-memory chef-client run with a Chef Server.</a:t>
            </a:r>
          </a:p>
          <a:p>
            <a:endParaRPr lang="en-US" dirty="0"/>
          </a:p>
          <a:p>
            <a:r>
              <a:rPr lang="en-US" dirty="0"/>
              <a:t>The </a:t>
            </a:r>
            <a:r>
              <a:rPr lang="en-US" dirty="0" smtClean="0"/>
              <a:t>'</a:t>
            </a:r>
            <a:r>
              <a:rPr lang="en-US" dirty="0" err="1" smtClean="0"/>
              <a:t>SoloRunner</a:t>
            </a:r>
            <a:r>
              <a:rPr lang="en-US" dirty="0" smtClean="0"/>
              <a:t>' </a:t>
            </a:r>
            <a:r>
              <a:rPr lang="en-US" dirty="0"/>
              <a:t>is a class defined within the '</a:t>
            </a:r>
            <a:r>
              <a:rPr lang="en-US" dirty="0" err="1"/>
              <a:t>ChefSpec</a:t>
            </a:r>
            <a:r>
              <a:rPr lang="en-US" dirty="0"/>
              <a:t>' namespace. All Ruby classes have  the method 'new' which will return an object which is a new instance of that described class. The object is stored in a local variable, named 'runner', which immediately invokes a method 'converge' with a single parameter '</a:t>
            </a:r>
            <a:r>
              <a:rPr lang="en-US" dirty="0" err="1"/>
              <a:t>described_recipe</a:t>
            </a:r>
            <a:r>
              <a:rPr lang="en-US" dirty="0"/>
              <a:t>'</a:t>
            </a:r>
          </a:p>
          <a:p>
            <a:endParaRPr lang="en-US" dirty="0"/>
          </a:p>
          <a:p>
            <a:r>
              <a:rPr lang="en-US" dirty="0"/>
              <a:t>The parameter '</a:t>
            </a:r>
            <a:r>
              <a:rPr lang="en-US" dirty="0" err="1"/>
              <a:t>described_recipe</a:t>
            </a:r>
            <a:r>
              <a:rPr lang="en-US" dirty="0"/>
              <a:t>' refers to the recipe defined in the outermost describe. This is mostly for convenience so that we do not have to redefine the same String multiple times within the same specification file</a:t>
            </a:r>
            <a:r>
              <a:rPr lang="en-US" dirty="0" smtClean="0"/>
              <a:t>.</a:t>
            </a:r>
            <a:endParaRPr lang="en-US" dirty="0"/>
          </a:p>
        </p:txBody>
      </p:sp>
      <p:sp>
        <p:nvSpPr>
          <p:cNvPr id="5" name="Header Placeholder 4"/>
          <p:cNvSpPr>
            <a:spLocks noGrp="1"/>
          </p:cNvSpPr>
          <p:nvPr>
            <p:ph type="hdr" sz="quarter" idx="11"/>
          </p:nvPr>
        </p:nvSpPr>
        <p:spPr/>
        <p:txBody>
          <a:bodyPr/>
          <a:lstStyle/>
          <a:p>
            <a:pPr>
              <a:defRPr/>
            </a:pPr>
            <a:r>
              <a:rPr lang="en-US" dirty="0"/>
              <a:t>Elegant Tests</a:t>
            </a:r>
          </a:p>
          <a:p>
            <a:pPr>
              <a:defRPr/>
            </a:pP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43152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Within the inner context we finally set the stage for us to define our examples with their </a:t>
            </a:r>
            <a:r>
              <a:rPr lang="en-US" baseline="0" dirty="0" smtClean="0"/>
              <a:t>expectations.</a:t>
            </a:r>
          </a:p>
          <a:p>
            <a:r>
              <a:rPr lang="en-US" dirty="0" smtClean="0"/>
              <a:t>The first example asserts that the 'necessary packages' have been installed in the system. Within that example we see multiple expectations.</a:t>
            </a:r>
          </a:p>
          <a:p>
            <a:r>
              <a:rPr lang="en-US" dirty="0" smtClean="0"/>
              <a:t>Each expectation is again attempting to use a more natural language way to express the state of the system. Read aloud you might see this as "I expect the chef run to install the package </a:t>
            </a:r>
            <a:r>
              <a:rPr lang="en-US" dirty="0" err="1" smtClean="0"/>
              <a:t>libtool</a:t>
            </a:r>
            <a:r>
              <a:rPr lang="en-US" dirty="0" smtClean="0"/>
              <a:t>."</a:t>
            </a:r>
          </a:p>
          <a:p>
            <a:r>
              <a:rPr lang="en-US" dirty="0" smtClean="0"/>
              <a:t>Each expectation generally starts the same. We want to ensure that the value that is wrapped within the expect method to meet the requirements setup by the matcher defined on the right.</a:t>
            </a:r>
          </a:p>
          <a:p>
            <a:r>
              <a:rPr lang="en-US" dirty="0" smtClean="0"/>
              <a:t>The matcher in this case, </a:t>
            </a:r>
            <a:r>
              <a:rPr lang="en-US" dirty="0" err="1" smtClean="0"/>
              <a:t>install_package</a:t>
            </a:r>
            <a:r>
              <a:rPr lang="en-US" dirty="0" smtClean="0"/>
              <a:t>('</a:t>
            </a:r>
            <a:r>
              <a:rPr lang="en-US" dirty="0" err="1" smtClean="0"/>
              <a:t>libtool</a:t>
            </a:r>
            <a:r>
              <a:rPr lang="en-US" dirty="0" smtClean="0"/>
              <a:t>'), is created from the resource type, the action the resource takes and the name of that resource.</a:t>
            </a:r>
            <a:endParaRPr lang="en-US" dirty="0"/>
          </a:p>
        </p:txBody>
      </p:sp>
      <p:sp>
        <p:nvSpPr>
          <p:cNvPr id="5" name="Header Placeholder 4"/>
          <p:cNvSpPr>
            <a:spLocks noGrp="1"/>
          </p:cNvSpPr>
          <p:nvPr>
            <p:ph type="hdr" sz="quarter" idx="11"/>
          </p:nvPr>
        </p:nvSpPr>
        <p:spPr/>
        <p:txBody>
          <a:bodyPr/>
          <a:lstStyle/>
          <a:p>
            <a:pPr>
              <a:defRPr/>
            </a:pPr>
            <a:r>
              <a:rPr lang="en-US" dirty="0"/>
              <a:t>Elegant Tests</a:t>
            </a:r>
          </a:p>
          <a:p>
            <a:pPr>
              <a:defRPr/>
            </a:pP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43107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Expectations can also state what something is not and that is done with a negation. Instead of using the 'to', we use '</a:t>
            </a:r>
            <a:r>
              <a:rPr lang="en-US" dirty="0" err="1" smtClean="0"/>
              <a:t>not_to</a:t>
            </a:r>
            <a:r>
              <a:rPr lang="en-US" dirty="0" smtClean="0"/>
              <a:t>'. This is useful in this first example show here as we are ensuring that by default we are not including a recipe that should only be included when the context states this recipe is being converged on a Windows system.</a:t>
            </a:r>
          </a:p>
          <a:p>
            <a:r>
              <a:rPr lang="en-US" dirty="0" smtClean="0"/>
              <a:t>Along with checking to see if resources take the appropriate action or the appropriate recipe is included we can also access the node object and even the attributes it defines.</a:t>
            </a:r>
          </a:p>
          <a:p>
            <a:r>
              <a:rPr lang="en-US" dirty="0" smtClean="0"/>
              <a:t>We see in the second example that we retrieve the current value of that node attributes, store it in a local variable, and then set up an expectation that the attribute is equal to the String value matcher on the right-hand side.</a:t>
            </a:r>
            <a:endParaRPr lang="en-US" dirty="0"/>
          </a:p>
        </p:txBody>
      </p:sp>
      <p:sp>
        <p:nvSpPr>
          <p:cNvPr id="5" name="Header Placeholder 4"/>
          <p:cNvSpPr>
            <a:spLocks noGrp="1"/>
          </p:cNvSpPr>
          <p:nvPr>
            <p:ph type="hdr" sz="quarter" idx="11"/>
          </p:nvPr>
        </p:nvSpPr>
        <p:spPr/>
        <p:txBody>
          <a:bodyPr/>
          <a:lstStyle/>
          <a:p>
            <a:pPr>
              <a:defRPr/>
            </a:pPr>
            <a:r>
              <a:rPr lang="en-US" dirty="0"/>
              <a:t>Elegant Tests</a:t>
            </a:r>
          </a:p>
          <a:p>
            <a:pPr>
              <a:defRPr/>
            </a:pP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43107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see the source code and reviewed the important </a:t>
            </a:r>
            <a:r>
              <a:rPr lang="en-US" dirty="0" err="1" smtClean="0"/>
              <a:t>ChefSpec</a:t>
            </a:r>
            <a:r>
              <a:rPr lang="en-US" dirty="0" smtClean="0"/>
              <a:t> concepts it is time to execute the tests.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402867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a:t>
            </a:r>
            <a:r>
              <a:rPr lang="en-US" dirty="0" err="1" smtClean="0"/>
              <a:t>ChefSpec</a:t>
            </a:r>
            <a:r>
              <a:rPr lang="en-US" dirty="0" smtClean="0"/>
              <a:t> is a language that is built on top of RSpec. RSpec provides the command-line application that is able to execute these examples to see their result.</a:t>
            </a:r>
          </a:p>
          <a:p>
            <a:r>
              <a:rPr lang="en-US" dirty="0" smtClean="0"/>
              <a:t>Here we load up the Chef Development Kit (Chef DK) environment and execute the </a:t>
            </a:r>
            <a:r>
              <a:rPr lang="en-US" dirty="0" err="1" smtClean="0"/>
              <a:t>rspec</a:t>
            </a:r>
            <a:r>
              <a:rPr lang="en-US" dirty="0" smtClean="0"/>
              <a:t> command-line application. We provide a single parameter which is the file that needs to be executed.</a:t>
            </a:r>
          </a:p>
          <a:p>
            <a:endParaRPr lang="en-US" dirty="0"/>
          </a:p>
          <a:p>
            <a:r>
              <a:rPr lang="en-US" dirty="0" smtClean="0"/>
              <a:t>Note: If you have the chef tool change correctly configured in your PATH you can simply run '</a:t>
            </a:r>
            <a:r>
              <a:rPr lang="en-US" dirty="0" err="1" smtClean="0"/>
              <a:t>rspec</a:t>
            </a:r>
            <a:r>
              <a:rPr lang="en-US" dirty="0" smtClean="0"/>
              <a:t>' and not 'chef exec </a:t>
            </a:r>
            <a:r>
              <a:rPr lang="en-US" dirty="0" err="1" smtClean="0"/>
              <a:t>rspec</a:t>
            </a:r>
            <a:r>
              <a:rPr lang="en-US" dirty="0" smtClean="0"/>
              <a:t>'. If you have a version of Ruby installed alongside the Chef DK it is often more reliable and safer to use 'chef exec' prefix before running '</a:t>
            </a:r>
            <a:r>
              <a:rPr lang="en-US" dirty="0" err="1" smtClean="0"/>
              <a:t>rspec</a:t>
            </a:r>
            <a:r>
              <a:rPr lang="en-US" dirty="0" smtClean="0"/>
              <a:t>'.</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691080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see all the expectations that are defined within the cookbook pass successfully. This means we can now start to evaluate the code.</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725701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 exercise I want you to form a grou</a:t>
            </a:r>
            <a:r>
              <a:rPr lang="en-US" dirty="0" smtClean="0"/>
              <a:t>p, review the code for clarity and purpose, and then create a list of items which the group feels like would help improve the clarity of this code.</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038826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objective of this section is to read the code that I have provided to you. Evaluate the code to understand its purpose and then judge how effective the code was in reaching that goal.</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04104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Instructor Note: For smaller number of groups this would be a good exercise to do with everyone. For a larger number of groups it may be better to have each group talk with another group or have workshop facilitators walk around and ask each group to share their feedback.</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504600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101724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91383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the introduction you may have shared some of the many ways in which you review code. </a:t>
            </a:r>
            <a:r>
              <a:rPr lang="en-US" dirty="0"/>
              <a:t>Code reviews take many different forms within a </a:t>
            </a:r>
            <a:r>
              <a:rPr lang="en-US" dirty="0" smtClean="0"/>
              <a:t>team and within </a:t>
            </a:r>
            <a:r>
              <a:rPr lang="en-US" smtClean="0"/>
              <a:t>organizations.</a:t>
            </a:r>
            <a:endParaRPr lang="en-US" dirty="0" smtClean="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do this code review right we need to examine the code within the cookbook, review some </a:t>
            </a:r>
            <a:r>
              <a:rPr lang="en-US" dirty="0" err="1" smtClean="0"/>
              <a:t>ChefSpec</a:t>
            </a:r>
            <a:r>
              <a:rPr lang="en-US" dirty="0" smtClean="0"/>
              <a:t> concepts and then execute the tests to see if the cookbook is in working order.</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770251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into the cookbook directory.</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260437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up the following file within your editor. This is the test file that defines the expectations for the default recipe.</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101449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 time to review some </a:t>
            </a:r>
            <a:r>
              <a:rPr lang="en-US" dirty="0" err="1" smtClean="0"/>
              <a:t>ChefSpec</a:t>
            </a:r>
            <a:r>
              <a:rPr lang="en-US" dirty="0" smtClean="0"/>
              <a:t> concepts.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03714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ChefSpec</a:t>
            </a:r>
            <a:r>
              <a:rPr lang="en-US" dirty="0" smtClean="0"/>
              <a:t> provides</a:t>
            </a:r>
            <a:r>
              <a:rPr lang="en-US" baseline="0" dirty="0" smtClean="0"/>
              <a:t> a method for us to create an in-memory execution </a:t>
            </a:r>
            <a:r>
              <a:rPr lang="en-US" dirty="0" smtClean="0"/>
              <a:t>that </a:t>
            </a:r>
            <a:r>
              <a:rPr lang="en-US" baseline="0" dirty="0" smtClean="0"/>
              <a:t>builds the </a:t>
            </a:r>
            <a:r>
              <a:rPr lang="en-US" baseline="0" dirty="0" smtClean="0"/>
              <a:t>resource collection, and then setting up expectations about the state of the resource collection. </a:t>
            </a:r>
            <a:r>
              <a:rPr lang="en-US" baseline="0" dirty="0" err="1" smtClean="0"/>
              <a:t>ChefSpec</a:t>
            </a:r>
            <a:r>
              <a:rPr lang="en-US" baseline="0" dirty="0" smtClean="0"/>
              <a:t>, similar to </a:t>
            </a:r>
            <a:r>
              <a:rPr lang="en-US" baseline="0" dirty="0" err="1" smtClean="0"/>
              <a:t>InSpec</a:t>
            </a:r>
            <a:r>
              <a:rPr lang="en-US" baseline="0" dirty="0" smtClean="0"/>
              <a:t> or </a:t>
            </a:r>
            <a:r>
              <a:rPr lang="en-US" baseline="0" dirty="0" err="1" smtClean="0"/>
              <a:t>ServerSpec</a:t>
            </a:r>
            <a:r>
              <a:rPr lang="en-US" baseline="0" dirty="0" smtClean="0"/>
              <a:t>, is </a:t>
            </a:r>
            <a:r>
              <a:rPr lang="en-US" baseline="0" dirty="0" smtClean="0"/>
              <a:t>built on top of RSpec; relying on it to provide the core framework and language. The benefit to us is that a lot of the same language constructs are employed.</a:t>
            </a:r>
          </a:p>
        </p:txBody>
      </p:sp>
      <p:sp>
        <p:nvSpPr>
          <p:cNvPr id="5" name="Header Placeholder 4"/>
          <p:cNvSpPr>
            <a:spLocks noGrp="1"/>
          </p:cNvSpPr>
          <p:nvPr>
            <p:ph type="hdr" sz="quarter" idx="11"/>
          </p:nvPr>
        </p:nvSpPr>
        <p:spPr/>
        <p:txBody>
          <a:bodyPr/>
          <a:lstStyle/>
          <a:p>
            <a:pPr>
              <a:defRPr/>
            </a:pPr>
            <a:r>
              <a:rPr lang="en-US" dirty="0" smtClean="0"/>
              <a:t>Elegant Tests</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6722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Testing with </a:t>
            </a:r>
            <a:r>
              <a:rPr lang="en-US" dirty="0" err="1" smtClean="0"/>
              <a:t>ChefSpec</a:t>
            </a:r>
            <a:r>
              <a:rPr lang="en-US" dirty="0" smtClean="0"/>
              <a:t> is different than testing with Test Kitchen because you are focused on testing the state of the resource collection. With </a:t>
            </a:r>
            <a:r>
              <a:rPr lang="en-US" dirty="0" err="1" smtClean="0"/>
              <a:t>ChefSpec</a:t>
            </a:r>
            <a:r>
              <a:rPr lang="en-US" dirty="0" smtClean="0"/>
              <a:t> tests you ignore the underlying hardware, installing Chef, and applying the run list to a real system.</a:t>
            </a:r>
          </a:p>
        </p:txBody>
      </p:sp>
      <p:sp>
        <p:nvSpPr>
          <p:cNvPr id="5" name="Header Placeholder 4"/>
          <p:cNvSpPr>
            <a:spLocks noGrp="1"/>
          </p:cNvSpPr>
          <p:nvPr>
            <p:ph type="hdr" sz="quarter" idx="11"/>
          </p:nvPr>
        </p:nvSpPr>
        <p:spPr/>
        <p:txBody>
          <a:bodyPr/>
          <a:lstStyle/>
          <a:p>
            <a:pPr>
              <a:defRPr/>
            </a:pPr>
            <a:r>
              <a:rPr lang="en-US" dirty="0" smtClean="0"/>
              <a:t>Elegant Tests</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8310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DEMO</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4100" dirty="0" smtClean="0">
                <a:ln w="18415" cmpd="sng">
                  <a:solidFill>
                    <a:srgbClr val="FFFFFF"/>
                  </a:solidFill>
                  <a:prstDash val="solid"/>
                </a:ln>
                <a:solidFill>
                  <a:schemeClr val="bg2">
                    <a:lumMod val="95000"/>
                    <a:alpha val="50000"/>
                  </a:schemeClr>
                </a:solidFill>
                <a:latin typeface="+mn-lt"/>
                <a:ea typeface="+mn-ea"/>
                <a:cs typeface="+mn-cs"/>
              </a:rPr>
              <a:t>EXERCISE</a:t>
            </a:r>
            <a:endParaRPr lang="en-US" sz="14100"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stitial">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6528"/>
          <a:stretch/>
        </p:blipFill>
        <p:spPr>
          <a:xfrm>
            <a:off x="0" y="-1"/>
            <a:ext cx="16258382" cy="8219209"/>
          </a:xfrm>
          <a:prstGeom prst="rect">
            <a:avLst/>
          </a:prstGeom>
        </p:spPr>
      </p:pic>
      <p:sp>
        <p:nvSpPr>
          <p:cNvPr id="13" name="Title 12"/>
          <p:cNvSpPr>
            <a:spLocks noGrp="1"/>
          </p:cNvSpPr>
          <p:nvPr>
            <p:ph type="title"/>
          </p:nvPr>
        </p:nvSpPr>
        <p:spPr>
          <a:xfrm>
            <a:off x="609600" y="855673"/>
            <a:ext cx="7027718" cy="827654"/>
          </a:xfrm>
        </p:spPr>
        <p:txBody>
          <a:bodyPr/>
          <a:lstStyle>
            <a:lvl1pPr>
              <a:defRPr>
                <a:solidFill>
                  <a:schemeClr val="bg1"/>
                </a:solidFill>
              </a:defRPr>
            </a:lvl1p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2539001"/>
            <a:ext cx="6987278" cy="4663151"/>
          </a:xfrm>
        </p:spPr>
        <p:txBody>
          <a:bodyPr>
            <a:noAutofit/>
          </a:bodyPr>
          <a:lstStyle>
            <a:lvl1pPr>
              <a:spcAft>
                <a:spcPts val="800"/>
              </a:spcAft>
              <a:defRPr baseline="0">
                <a:solidFill>
                  <a:schemeClr val="bg1"/>
                </a:solidFill>
              </a:defRPr>
            </a:lvl1pPr>
            <a:lvl2pPr>
              <a:spcAft>
                <a:spcPts val="800"/>
              </a:spcAft>
              <a:defRPr baseline="0">
                <a:solidFill>
                  <a:schemeClr val="bg1"/>
                </a:solidFill>
              </a:defRPr>
            </a:lvl2pPr>
            <a:lvl3pPr>
              <a:spcAft>
                <a:spcPts val="800"/>
              </a:spcAft>
              <a:defRPr baseline="0">
                <a:solidFill>
                  <a:schemeClr val="bg1"/>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5" name="Straight Connector 4"/>
          <p:cNvCxnSpPr/>
          <p:nvPr userDrawn="1"/>
        </p:nvCxnSpPr>
        <p:spPr>
          <a:xfrm flipV="1">
            <a:off x="609600" y="1951630"/>
            <a:ext cx="7027718" cy="13649"/>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017800"/>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prstGeom prst="rect">
            <a:avLst/>
          </a:prstGeo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121962997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67" r:id="rId2"/>
    <p:sldLayoutId id="2147483825"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3" r:id="rId13"/>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image" Target="../media/image16.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1" y="2496326"/>
            <a:ext cx="6122945" cy="1337551"/>
          </a:xfrm>
        </p:spPr>
        <p:txBody>
          <a:bodyPr/>
          <a:lstStyle/>
          <a:p>
            <a:r>
              <a:rPr lang="en-US" sz="7200" dirty="0" smtClean="0"/>
              <a:t>code review</a:t>
            </a:r>
            <a:endParaRPr lang="en-US" sz="7200" dirty="0"/>
          </a:p>
        </p:txBody>
      </p:sp>
      <p:sp>
        <p:nvSpPr>
          <p:cNvPr id="3" name="Text Placeholder 2"/>
          <p:cNvSpPr>
            <a:spLocks noGrp="1"/>
          </p:cNvSpPr>
          <p:nvPr>
            <p:ph type="body" sz="quarter" idx="10"/>
          </p:nvPr>
        </p:nvSpPr>
        <p:spPr>
          <a:xfrm>
            <a:off x="3585882" y="4751291"/>
            <a:ext cx="7124981" cy="3200877"/>
          </a:xfrm>
        </p:spPr>
        <p:txBody>
          <a:bodyPr/>
          <a:lstStyle/>
          <a:p>
            <a:pPr marL="457200" indent="-457200">
              <a:buAutoNum type="arabicPeriod"/>
            </a:pPr>
            <a:r>
              <a:rPr lang="en-US" sz="2800" dirty="0">
                <a:solidFill>
                  <a:srgbClr val="878F94"/>
                </a:solidFill>
              </a:rPr>
              <a:t>Code review is systematic examination (sometimes referred to as peer review) of computer source code. It is intended to find mistakes overlooked in the initial development phase, improving the overall quality of software. Reviews are done in various forms such </a:t>
            </a:r>
            <a:r>
              <a:rPr lang="en-US" sz="2800" dirty="0" smtClean="0">
                <a:solidFill>
                  <a:srgbClr val="878F94"/>
                </a:solidFill>
              </a:rPr>
              <a:t>as ...</a:t>
            </a:r>
          </a:p>
        </p:txBody>
      </p:sp>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itle 1"/>
          <p:cNvSpPr txBox="1">
            <a:spLocks/>
          </p:cNvSpPr>
          <p:nvPr/>
        </p:nvSpPr>
        <p:spPr bwMode="white">
          <a:xfrm>
            <a:off x="3453022" y="3548182"/>
            <a:ext cx="2720422" cy="1337551"/>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48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4000" i="1" dirty="0" smtClean="0">
                <a:solidFill>
                  <a:schemeClr val="tx1">
                    <a:lumMod val="60000"/>
                    <a:lumOff val="40000"/>
                  </a:schemeClr>
                </a:solidFill>
              </a:rPr>
              <a:t>noun</a:t>
            </a:r>
            <a:endParaRPr lang="en-US" i="1" dirty="0">
              <a:solidFill>
                <a:schemeClr val="tx1">
                  <a:lumMod val="60000"/>
                  <a:lumOff val="40000"/>
                </a:schemeClr>
              </a:solidFill>
            </a:endParaRPr>
          </a:p>
        </p:txBody>
      </p:sp>
    </p:spTree>
    <p:extLst>
      <p:ext uri="{BB962C8B-B14F-4D97-AF65-F5344CB8AC3E}">
        <p14:creationId xmlns:p14="http://schemas.microsoft.com/office/powerpoint/2010/main" val="112126063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Resource Collection</a:t>
            </a:r>
            <a:endParaRPr lang="en-US" dirty="0"/>
          </a:p>
        </p:txBody>
      </p:sp>
      <p:grpSp>
        <p:nvGrpSpPr>
          <p:cNvPr id="80" name="Group 79"/>
          <p:cNvGrpSpPr/>
          <p:nvPr/>
        </p:nvGrpSpPr>
        <p:grpSpPr>
          <a:xfrm>
            <a:off x="8946051" y="3899866"/>
            <a:ext cx="4036423" cy="3092408"/>
            <a:chOff x="8760946" y="3807722"/>
            <a:chExt cx="4036423" cy="3092408"/>
          </a:xfrm>
        </p:grpSpPr>
        <p:sp>
          <p:nvSpPr>
            <p:cNvPr id="72" name="Rectangle 71"/>
            <p:cNvSpPr/>
            <p:nvPr/>
          </p:nvSpPr>
          <p:spPr bwMode="auto">
            <a:xfrm>
              <a:off x="8760946" y="616600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71" name="Rectangle 70"/>
            <p:cNvSpPr/>
            <p:nvPr/>
          </p:nvSpPr>
          <p:spPr bwMode="auto">
            <a:xfrm>
              <a:off x="8760946" y="464574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1" name="Rectangle 30"/>
            <p:cNvSpPr/>
            <p:nvPr/>
          </p:nvSpPr>
          <p:spPr bwMode="auto">
            <a:xfrm>
              <a:off x="8760946" y="5403862"/>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8" name="Folded Corner 17"/>
            <p:cNvSpPr/>
            <p:nvPr/>
          </p:nvSpPr>
          <p:spPr bwMode="auto">
            <a:xfrm>
              <a:off x="8760946" y="3807722"/>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sp>
          <p:nvSpPr>
            <p:cNvPr id="23" name="Diamond 22"/>
            <p:cNvSpPr/>
            <p:nvPr/>
          </p:nvSpPr>
          <p:spPr bwMode="auto">
            <a:xfrm>
              <a:off x="9066809" y="4727177"/>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4" name="Regular Pentagon 23"/>
            <p:cNvSpPr/>
            <p:nvPr/>
          </p:nvSpPr>
          <p:spPr bwMode="auto">
            <a:xfrm>
              <a:off x="9056691" y="5451845"/>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5" name="Oval 24"/>
            <p:cNvSpPr/>
            <p:nvPr/>
          </p:nvSpPr>
          <p:spPr bwMode="auto">
            <a:xfrm>
              <a:off x="9056691" y="6170890"/>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6" name="TextBox 25"/>
            <p:cNvSpPr txBox="1"/>
            <p:nvPr/>
          </p:nvSpPr>
          <p:spPr bwMode="white">
            <a:xfrm>
              <a:off x="9921312" y="4727177"/>
              <a:ext cx="2572561" cy="548641"/>
            </a:xfrm>
            <a:prstGeom prst="rect">
              <a:avLst/>
            </a:prstGeom>
            <a:noFill/>
            <a:ln>
              <a:noFill/>
            </a:ln>
          </p:spPr>
          <p:txBody>
            <a:bodyPr vert="horz" wrap="square" lIns="91440" tIns="91440" rIns="91440" bIns="91440" rtlCol="0" anchor="ctr">
              <a:normAutofit fontScale="85000" lnSpcReduction="10000"/>
            </a:bodyPr>
            <a:lstStyle/>
            <a:p>
              <a:r>
                <a:rPr lang="en-US" b="1" dirty="0" smtClean="0">
                  <a:latin typeface="Courier New" charset="0"/>
                  <a:ea typeface="Courier New" charset="0"/>
                  <a:cs typeface="Courier New" charset="0"/>
                </a:rPr>
                <a:t>package '</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a:t>
              </a:r>
            </a:p>
          </p:txBody>
        </p:sp>
        <p:sp>
          <p:nvSpPr>
            <p:cNvPr id="27" name="TextBox 26"/>
            <p:cNvSpPr txBox="1"/>
            <p:nvPr/>
          </p:nvSpPr>
          <p:spPr bwMode="white">
            <a:xfrm>
              <a:off x="9921312" y="5451844"/>
              <a:ext cx="2572561" cy="548641"/>
            </a:xfrm>
            <a:prstGeom prst="rect">
              <a:avLst/>
            </a:prstGeom>
          </p:spPr>
          <p:txBody>
            <a:bodyPr vert="horz" wrap="square" lIns="91440" tIns="91440" rIns="91440" bIns="91440" rtlCol="0" anchor="ctr">
              <a:noAutofit/>
            </a:bodyPr>
            <a:lstStyle/>
            <a:p>
              <a:r>
                <a:rPr lang="en-US" sz="2000" b="1" dirty="0" smtClean="0">
                  <a:latin typeface="Courier New" charset="0"/>
                  <a:ea typeface="Courier New" charset="0"/>
                  <a:cs typeface="Courier New" charset="0"/>
                </a:rPr>
                <a:t>file '/</a:t>
              </a:r>
              <a:r>
                <a:rPr lang="en-US" sz="2000" b="1" dirty="0" err="1" smtClean="0">
                  <a:latin typeface="Courier New" charset="0"/>
                  <a:ea typeface="Courier New" charset="0"/>
                  <a:cs typeface="Courier New" charset="0"/>
                </a:rPr>
                <a:t>var</a:t>
              </a:r>
              <a:r>
                <a:rPr lang="en-US" sz="2000" b="1" dirty="0" smtClean="0">
                  <a:latin typeface="Courier New" charset="0"/>
                  <a:ea typeface="Courier New" charset="0"/>
                  <a:cs typeface="Courier New" charset="0"/>
                </a:rPr>
                <a:t>/w...</a:t>
              </a:r>
            </a:p>
          </p:txBody>
        </p:sp>
        <p:sp>
          <p:nvSpPr>
            <p:cNvPr id="28" name="TextBox 27"/>
            <p:cNvSpPr txBox="1"/>
            <p:nvPr/>
          </p:nvSpPr>
          <p:spPr bwMode="white">
            <a:xfrm>
              <a:off x="9921312" y="6170421"/>
              <a:ext cx="2572561" cy="548641"/>
            </a:xfrm>
            <a:prstGeom prst="rect">
              <a:avLst/>
            </a:prstGeom>
          </p:spPr>
          <p:txBody>
            <a:bodyPr vert="horz" wrap="square" lIns="91440" tIns="91440" rIns="91440" bIns="91440" rtlCol="0" anchor="ctr">
              <a:normAutofit fontScale="85000" lnSpcReduction="10000"/>
            </a:bodyPr>
            <a:lstStyle/>
            <a:p>
              <a:r>
                <a:rPr lang="en-US" b="1" dirty="0" smtClean="0">
                  <a:latin typeface="Courier New" charset="0"/>
                  <a:ea typeface="Courier New" charset="0"/>
                  <a:cs typeface="Courier New" charset="0"/>
                </a:rPr>
                <a:t>service '</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a:t>
              </a:r>
            </a:p>
          </p:txBody>
        </p:sp>
      </p:grpSp>
      <p:grpSp>
        <p:nvGrpSpPr>
          <p:cNvPr id="81" name="Group 80"/>
          <p:cNvGrpSpPr/>
          <p:nvPr/>
        </p:nvGrpSpPr>
        <p:grpSpPr>
          <a:xfrm>
            <a:off x="2868117" y="3284981"/>
            <a:ext cx="4337277" cy="4134986"/>
            <a:chOff x="1671637" y="3827865"/>
            <a:chExt cx="4337277" cy="4134986"/>
          </a:xfrm>
        </p:grpSpPr>
        <p:sp>
          <p:nvSpPr>
            <p:cNvPr id="5" name="Rectangle 4"/>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httpd</a:t>
              </a:r>
              <a:endParaRPr lang="en-US" sz="4400" b="1" dirty="0" smtClean="0">
                <a:solidFill>
                  <a:schemeClr val="accent3">
                    <a:lumMod val="50000"/>
                  </a:schemeClr>
                </a:solidFill>
              </a:endParaRPr>
            </a:p>
          </p:txBody>
        </p:sp>
        <p:sp>
          <p:nvSpPr>
            <p:cNvPr id="11" name="Round Diagonal Corner Rectangle 10"/>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default</a:t>
              </a:r>
            </a:p>
          </p:txBody>
        </p:sp>
        <p:sp>
          <p:nvSpPr>
            <p:cNvPr id="6" name="Round Diagonal Corner Rectangle 5"/>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install</a:t>
              </a:r>
            </a:p>
          </p:txBody>
        </p:sp>
        <p:sp>
          <p:nvSpPr>
            <p:cNvPr id="7" name="Round Diagonal Corner Rectangle 6"/>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configuration</a:t>
              </a:r>
            </a:p>
          </p:txBody>
        </p:sp>
        <p:sp>
          <p:nvSpPr>
            <p:cNvPr id="8" name="Round Diagonal Corner Rectangle 7"/>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service</a:t>
              </a:r>
            </a:p>
          </p:txBody>
        </p:sp>
        <p:cxnSp>
          <p:nvCxnSpPr>
            <p:cNvPr id="9" name="Straight Connector 8"/>
            <p:cNvCxnSpPr>
              <a:stCxn id="11"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a:endCxn id="35" idx="1"/>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20" name="Diamond 1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1" name="Regular Pentagon 20"/>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2" name="Oval 21"/>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5" name="Left Bracket 34"/>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cxnSp>
        <p:nvCxnSpPr>
          <p:cNvPr id="53" name="Straight Connector 52"/>
          <p:cNvCxnSpPr>
            <a:stCxn id="6" idx="0"/>
            <a:endCxn id="71" idx="1"/>
          </p:cNvCxnSpPr>
          <p:nvPr/>
        </p:nvCxnSpPr>
        <p:spPr>
          <a:xfrm>
            <a:off x="7061872" y="4887700"/>
            <a:ext cx="1884179" cy="217253"/>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5" name="Straight Connector 54"/>
          <p:cNvCxnSpPr>
            <a:stCxn id="7" idx="0"/>
            <a:endCxn id="31" idx="1"/>
          </p:cNvCxnSpPr>
          <p:nvPr/>
        </p:nvCxnSpPr>
        <p:spPr>
          <a:xfrm>
            <a:off x="7061871" y="5833271"/>
            <a:ext cx="1884180" cy="2979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a:stCxn id="8" idx="0"/>
            <a:endCxn id="72" idx="1"/>
          </p:cNvCxnSpPr>
          <p:nvPr/>
        </p:nvCxnSpPr>
        <p:spPr>
          <a:xfrm flipV="1">
            <a:off x="7061872" y="6625213"/>
            <a:ext cx="1884179" cy="153631"/>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0709845"/>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Recipe Specification</a:t>
            </a:r>
            <a:endParaRPr lang="en-US" dirty="0"/>
          </a:p>
        </p:txBody>
      </p:sp>
      <p:sp>
        <p:nvSpPr>
          <p:cNvPr id="3" name="Content Placeholder 2"/>
          <p:cNvSpPr>
            <a:spLocks noGrp="1"/>
          </p:cNvSpPr>
          <p:nvPr>
            <p:ph sz="quarter" idx="10"/>
          </p:nvPr>
        </p:nvSpPr>
        <p:spPr/>
        <p:txBody>
          <a:bodyPr/>
          <a:lstStyle/>
          <a:p>
            <a:r>
              <a:rPr lang="en-US" dirty="0"/>
              <a:t>require '</a:t>
            </a:r>
            <a:r>
              <a:rPr lang="en-US" dirty="0" err="1"/>
              <a:t>spec_helper</a:t>
            </a:r>
            <a:r>
              <a:rPr lang="en-US" dirty="0"/>
              <a:t>'</a:t>
            </a:r>
          </a:p>
          <a:p>
            <a:endParaRPr lang="en-US" dirty="0"/>
          </a:p>
          <a:p>
            <a:r>
              <a:rPr lang="en-US" dirty="0"/>
              <a:t>describe 'ark::default' do</a:t>
            </a:r>
          </a:p>
          <a:p>
            <a:r>
              <a:rPr lang="en-US" dirty="0"/>
              <a:t>  context 'when no attributes are specified, on an </a:t>
            </a:r>
            <a:r>
              <a:rPr lang="en-US" dirty="0" err="1" smtClean="0"/>
              <a:t>unspe</a:t>
            </a:r>
            <a:r>
              <a:rPr lang="en-US" dirty="0" smtClean="0"/>
              <a:t>...</a:t>
            </a:r>
            <a:r>
              <a:rPr lang="en-US" dirty="0" err="1" smtClean="0"/>
              <a:t>orm</a:t>
            </a:r>
            <a:r>
              <a:rPr lang="en-US" dirty="0"/>
              <a:t>'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SoloRunner.new</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'installs necessary packages' do</a:t>
            </a:r>
          </a:p>
          <a:p>
            <a:endParaRPr lang="en-US" dirty="0"/>
          </a:p>
        </p:txBody>
      </p:sp>
      <p:sp>
        <p:nvSpPr>
          <p:cNvPr id="4" name="Text Placeholder 3"/>
          <p:cNvSpPr>
            <a:spLocks noGrp="1"/>
          </p:cNvSpPr>
          <p:nvPr>
            <p:ph type="body" sz="quarter" idx="11"/>
          </p:nvPr>
        </p:nvSpPr>
        <p:spPr/>
        <p:txBody>
          <a:bodyPr/>
          <a:lstStyle/>
          <a:p>
            <a:r>
              <a:rPr lang="en-US" dirty="0" smtClean="0"/>
              <a:t>~/ark/spec/unit/recipes/</a:t>
            </a:r>
            <a:r>
              <a:rPr lang="en-US" dirty="0" err="1" smtClean="0"/>
              <a:t>default_spec.rb</a:t>
            </a:r>
            <a:endParaRPr lang="en-US" dirty="0"/>
          </a:p>
        </p:txBody>
      </p:sp>
    </p:spTree>
    <p:extLst>
      <p:ext uri="{BB962C8B-B14F-4D97-AF65-F5344CB8AC3E}">
        <p14:creationId xmlns:p14="http://schemas.microsoft.com/office/powerpoint/2010/main" val="58951198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Diagramming Example Groups</a:t>
            </a:r>
            <a:endParaRPr lang="en-US" dirty="0"/>
          </a:p>
        </p:txBody>
      </p:sp>
      <p:sp>
        <p:nvSpPr>
          <p:cNvPr id="3" name="Content Placeholder 2"/>
          <p:cNvSpPr>
            <a:spLocks noGrp="1"/>
          </p:cNvSpPr>
          <p:nvPr>
            <p:ph sz="quarter" idx="10"/>
          </p:nvPr>
        </p:nvSpPr>
        <p:spPr/>
        <p:txBody>
          <a:bodyPr>
            <a:normAutofit/>
          </a:bodyPr>
          <a:lstStyle/>
          <a:p>
            <a:r>
              <a:rPr lang="en-US" dirty="0"/>
              <a:t>require '</a:t>
            </a:r>
            <a:r>
              <a:rPr lang="en-US" dirty="0" err="1"/>
              <a:t>spec_helper</a:t>
            </a:r>
            <a:r>
              <a:rPr lang="en-US" dirty="0"/>
              <a:t>'</a:t>
            </a:r>
          </a:p>
          <a:p>
            <a:endParaRPr lang="en-US" dirty="0"/>
          </a:p>
          <a:p>
            <a:r>
              <a:rPr lang="en-US" dirty="0"/>
              <a:t>describe 'ark::default' do</a:t>
            </a:r>
          </a:p>
          <a:p>
            <a:r>
              <a:rPr lang="en-US" dirty="0"/>
              <a:t>  context 'when no attributes are specified</a:t>
            </a:r>
            <a:r>
              <a:rPr lang="en-US" dirty="0" smtClean="0"/>
              <a:t>, ... platform' </a:t>
            </a:r>
            <a:r>
              <a:rPr lang="en-US" dirty="0"/>
              <a:t>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SoloRunner.new</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'installs necessary packages' do</a:t>
            </a:r>
          </a:p>
          <a:p>
            <a:endParaRPr lang="en-US" dirty="0"/>
          </a:p>
        </p:txBody>
      </p:sp>
      <p:sp>
        <p:nvSpPr>
          <p:cNvPr id="4" name="Text Placeholder 3"/>
          <p:cNvSpPr>
            <a:spLocks noGrp="1"/>
          </p:cNvSpPr>
          <p:nvPr>
            <p:ph type="body" sz="quarter" idx="11"/>
          </p:nvPr>
        </p:nvSpPr>
        <p:spPr/>
        <p:txBody>
          <a:bodyPr/>
          <a:lstStyle/>
          <a:p>
            <a:r>
              <a:rPr lang="en-US" dirty="0"/>
              <a:t>~/ark/spec/unit/recipes/</a:t>
            </a:r>
            <a:r>
              <a:rPr lang="en-US" dirty="0" err="1"/>
              <a:t>default_spec.rb</a:t>
            </a:r>
            <a:endParaRPr lang="en-US" dirty="0"/>
          </a:p>
        </p:txBody>
      </p:sp>
      <p:sp>
        <p:nvSpPr>
          <p:cNvPr id="5" name="Content Placeholder 3"/>
          <p:cNvSpPr txBox="1">
            <a:spLocks/>
          </p:cNvSpPr>
          <p:nvPr/>
        </p:nvSpPr>
        <p:spPr bwMode="white">
          <a:xfrm>
            <a:off x="12071361" y="2134948"/>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example groups</a:t>
            </a:r>
          </a:p>
        </p:txBody>
      </p:sp>
      <p:sp>
        <p:nvSpPr>
          <p:cNvPr id="6" name="Right Bracket 5"/>
          <p:cNvSpPr/>
          <p:nvPr/>
        </p:nvSpPr>
        <p:spPr>
          <a:xfrm>
            <a:off x="13641600" y="3179927"/>
            <a:ext cx="1120226" cy="6482687"/>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7" name="Straight Connector 6"/>
          <p:cNvCxnSpPr/>
          <p:nvPr/>
        </p:nvCxnSpPr>
        <p:spPr>
          <a:xfrm>
            <a:off x="14761192" y="5442398"/>
            <a:ext cx="466939"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8" name="Right Bracket 7"/>
          <p:cNvSpPr/>
          <p:nvPr/>
        </p:nvSpPr>
        <p:spPr>
          <a:xfrm>
            <a:off x="13883556" y="3657598"/>
            <a:ext cx="636313" cy="5691118"/>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0" name="Straight Connector 9"/>
          <p:cNvCxnSpPr/>
          <p:nvPr/>
        </p:nvCxnSpPr>
        <p:spPr>
          <a:xfrm>
            <a:off x="15228128" y="2723638"/>
            <a:ext cx="7289" cy="2742136"/>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5" name="Content Placeholder 3"/>
          <p:cNvSpPr txBox="1">
            <a:spLocks/>
          </p:cNvSpPr>
          <p:nvPr/>
        </p:nvSpPr>
        <p:spPr bwMode="white">
          <a:xfrm>
            <a:off x="6510067" y="3097177"/>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cookbook name</a:t>
            </a:r>
            <a:r>
              <a:rPr lang="en-US" smtClean="0">
                <a:solidFill>
                  <a:schemeClr val="bg1"/>
                </a:solidFill>
              </a:rPr>
              <a:t>::recipe name</a:t>
            </a:r>
            <a:endParaRPr lang="en-US" dirty="0" smtClean="0">
              <a:solidFill>
                <a:schemeClr val="bg1"/>
              </a:solidFill>
            </a:endParaRPr>
          </a:p>
        </p:txBody>
      </p:sp>
      <p:cxnSp>
        <p:nvCxnSpPr>
          <p:cNvPr id="16" name="Straight Connector 15"/>
          <p:cNvCxnSpPr>
            <a:endCxn id="15" idx="1"/>
          </p:cNvCxnSpPr>
          <p:nvPr/>
        </p:nvCxnSpPr>
        <p:spPr>
          <a:xfrm flipV="1">
            <a:off x="5526157" y="3390998"/>
            <a:ext cx="983910" cy="227681"/>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3184732" y="3645975"/>
            <a:ext cx="2742957"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1298276"/>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Diagramming the </a:t>
            </a:r>
            <a:r>
              <a:rPr lang="en-US" dirty="0" err="1" smtClean="0"/>
              <a:t>chef_run</a:t>
            </a:r>
            <a:r>
              <a:rPr lang="en-US" dirty="0" smtClean="0"/>
              <a:t> Helper</a:t>
            </a:r>
            <a:endParaRPr lang="en-US" dirty="0"/>
          </a:p>
        </p:txBody>
      </p:sp>
      <p:sp>
        <p:nvSpPr>
          <p:cNvPr id="3" name="Content Placeholder 2"/>
          <p:cNvSpPr>
            <a:spLocks noGrp="1"/>
          </p:cNvSpPr>
          <p:nvPr>
            <p:ph sz="quarter" idx="10"/>
          </p:nvPr>
        </p:nvSpPr>
        <p:spPr/>
        <p:txBody>
          <a:bodyPr>
            <a:normAutofit/>
          </a:bodyPr>
          <a:lstStyle/>
          <a:p>
            <a:r>
              <a:rPr lang="en-US" dirty="0"/>
              <a:t>require '</a:t>
            </a:r>
            <a:r>
              <a:rPr lang="en-US" dirty="0" err="1"/>
              <a:t>spec_helper</a:t>
            </a:r>
            <a:r>
              <a:rPr lang="en-US" dirty="0"/>
              <a:t>'</a:t>
            </a:r>
          </a:p>
          <a:p>
            <a:endParaRPr lang="en-US" dirty="0"/>
          </a:p>
          <a:p>
            <a:r>
              <a:rPr lang="en-US" dirty="0"/>
              <a:t>describe 'ark::default' do</a:t>
            </a:r>
          </a:p>
          <a:p>
            <a:r>
              <a:rPr lang="en-US" dirty="0"/>
              <a:t>  context 'when no attributes are specified</a:t>
            </a:r>
            <a:r>
              <a:rPr lang="en-US" dirty="0" smtClean="0"/>
              <a:t>, ... platform' </a:t>
            </a:r>
            <a:r>
              <a:rPr lang="en-US" dirty="0"/>
              <a:t>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SoloRunner.new</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'installs necessary packages' </a:t>
            </a:r>
            <a:r>
              <a:rPr lang="en-US" dirty="0" smtClean="0"/>
              <a:t>do</a:t>
            </a:r>
          </a:p>
          <a:p>
            <a:r>
              <a:rPr lang="en-US" dirty="0" smtClean="0"/>
              <a:t>      expect</a:t>
            </a:r>
            <a:r>
              <a:rPr lang="en-US" dirty="0"/>
              <a:t>(</a:t>
            </a:r>
            <a:r>
              <a:rPr lang="en-US" dirty="0" err="1"/>
              <a:t>chef_run</a:t>
            </a:r>
            <a:r>
              <a:rPr lang="en-US" dirty="0"/>
              <a:t>).to </a:t>
            </a:r>
            <a:r>
              <a:rPr lang="en-US" dirty="0" err="1"/>
              <a:t>install_package</a:t>
            </a:r>
            <a:r>
              <a:rPr lang="en-US" dirty="0"/>
              <a:t>('</a:t>
            </a:r>
            <a:r>
              <a:rPr lang="en-US" dirty="0" err="1"/>
              <a:t>libtool</a:t>
            </a:r>
            <a:r>
              <a:rPr lang="en-US" dirty="0"/>
              <a:t>'</a:t>
            </a:r>
            <a:r>
              <a:rPr lang="en-US" dirty="0" smtClean="0"/>
              <a:t>)</a:t>
            </a:r>
            <a:endParaRPr lang="en-US" dirty="0"/>
          </a:p>
          <a:p>
            <a:endParaRPr lang="en-US" dirty="0"/>
          </a:p>
        </p:txBody>
      </p:sp>
      <p:sp>
        <p:nvSpPr>
          <p:cNvPr id="4" name="Text Placeholder 3"/>
          <p:cNvSpPr>
            <a:spLocks noGrp="1"/>
          </p:cNvSpPr>
          <p:nvPr>
            <p:ph type="body" sz="quarter" idx="11"/>
          </p:nvPr>
        </p:nvSpPr>
        <p:spPr/>
        <p:txBody>
          <a:bodyPr/>
          <a:lstStyle/>
          <a:p>
            <a:r>
              <a:rPr lang="en-US" dirty="0"/>
              <a:t>~/ark/spec/unit/recipes/</a:t>
            </a:r>
            <a:r>
              <a:rPr lang="en-US" dirty="0" err="1"/>
              <a:t>default_spec.rb</a:t>
            </a:r>
            <a:endParaRPr lang="en-US" dirty="0"/>
          </a:p>
        </p:txBody>
      </p:sp>
      <p:cxnSp>
        <p:nvCxnSpPr>
          <p:cNvPr id="14" name="Straight Connector 13"/>
          <p:cNvCxnSpPr/>
          <p:nvPr/>
        </p:nvCxnSpPr>
        <p:spPr>
          <a:xfrm>
            <a:off x="2887248" y="4764138"/>
            <a:ext cx="1922339"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sp>
        <p:nvSpPr>
          <p:cNvPr id="20" name="Content Placeholder 3"/>
          <p:cNvSpPr txBox="1">
            <a:spLocks/>
          </p:cNvSpPr>
          <p:nvPr/>
        </p:nvSpPr>
        <p:spPr bwMode="white">
          <a:xfrm>
            <a:off x="125074" y="6267770"/>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err="1" smtClean="0">
                <a:solidFill>
                  <a:schemeClr val="bg1"/>
                </a:solidFill>
              </a:rPr>
              <a:t>chef_run</a:t>
            </a:r>
            <a:r>
              <a:rPr lang="en-US" sz="2800" dirty="0" smtClean="0">
                <a:solidFill>
                  <a:schemeClr val="bg1"/>
                </a:solidFill>
              </a:rPr>
              <a:t> helper</a:t>
            </a:r>
          </a:p>
        </p:txBody>
      </p:sp>
      <p:sp>
        <p:nvSpPr>
          <p:cNvPr id="21" name="Content Placeholder 3"/>
          <p:cNvSpPr txBox="1">
            <a:spLocks/>
          </p:cNvSpPr>
          <p:nvPr/>
        </p:nvSpPr>
        <p:spPr bwMode="white">
          <a:xfrm>
            <a:off x="11025809" y="4651109"/>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Ruby Class</a:t>
            </a:r>
          </a:p>
        </p:txBody>
      </p:sp>
      <p:sp>
        <p:nvSpPr>
          <p:cNvPr id="22" name="Content Placeholder 3"/>
          <p:cNvSpPr txBox="1">
            <a:spLocks/>
          </p:cNvSpPr>
          <p:nvPr/>
        </p:nvSpPr>
        <p:spPr bwMode="white">
          <a:xfrm>
            <a:off x="9568147" y="2540698"/>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described recipe</a:t>
            </a:r>
          </a:p>
        </p:txBody>
      </p:sp>
      <p:cxnSp>
        <p:nvCxnSpPr>
          <p:cNvPr id="23" name="Straight Connector 22"/>
          <p:cNvCxnSpPr/>
          <p:nvPr/>
        </p:nvCxnSpPr>
        <p:spPr>
          <a:xfrm flipV="1">
            <a:off x="6023190" y="2841412"/>
            <a:ext cx="3544957" cy="83782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24" name="Arc 23"/>
          <p:cNvSpPr/>
          <p:nvPr/>
        </p:nvSpPr>
        <p:spPr>
          <a:xfrm rot="4348138">
            <a:off x="6678021" y="1149155"/>
            <a:ext cx="3756040" cy="5662133"/>
          </a:xfrm>
          <a:prstGeom prst="arc">
            <a:avLst>
              <a:gd name="adj1" fmla="val 16200000"/>
              <a:gd name="adj2" fmla="val 535044"/>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25" name="Straight Connector 24"/>
          <p:cNvCxnSpPr/>
          <p:nvPr/>
        </p:nvCxnSpPr>
        <p:spPr>
          <a:xfrm>
            <a:off x="3253485" y="3679236"/>
            <a:ext cx="276970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4409006" y="5311438"/>
            <a:ext cx="50885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27" name="Straight Connector 26"/>
          <p:cNvCxnSpPr/>
          <p:nvPr/>
        </p:nvCxnSpPr>
        <p:spPr>
          <a:xfrm>
            <a:off x="5897374" y="5844389"/>
            <a:ext cx="3478619"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9" name="Straight Connector 28"/>
          <p:cNvCxnSpPr/>
          <p:nvPr/>
        </p:nvCxnSpPr>
        <p:spPr>
          <a:xfrm flipV="1">
            <a:off x="9497584" y="4918431"/>
            <a:ext cx="1528225" cy="378131"/>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4" name="Straight Connector 33"/>
          <p:cNvCxnSpPr>
            <a:endCxn id="20" idx="2"/>
          </p:cNvCxnSpPr>
          <p:nvPr/>
        </p:nvCxnSpPr>
        <p:spPr>
          <a:xfrm flipH="1" flipV="1">
            <a:off x="2104750" y="6856461"/>
            <a:ext cx="1880723" cy="980288"/>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3877274" y="7875586"/>
            <a:ext cx="1922339"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40" name="Curved Connector 39"/>
          <p:cNvCxnSpPr>
            <a:stCxn id="20" idx="0"/>
          </p:cNvCxnSpPr>
          <p:nvPr/>
        </p:nvCxnSpPr>
        <p:spPr>
          <a:xfrm rot="5400000" flipH="1" flipV="1">
            <a:off x="1747540" y="5108824"/>
            <a:ext cx="1516156" cy="801736"/>
          </a:xfrm>
          <a:prstGeom prst="curvedConnector3">
            <a:avLst>
              <a:gd name="adj1" fmla="val 98762"/>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7978687"/>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Diagramming an Example</a:t>
            </a:r>
            <a:endParaRPr lang="en-US" dirty="0"/>
          </a:p>
        </p:txBody>
      </p:sp>
      <p:sp>
        <p:nvSpPr>
          <p:cNvPr id="3" name="Content Placeholder 2"/>
          <p:cNvSpPr>
            <a:spLocks noGrp="1"/>
          </p:cNvSpPr>
          <p:nvPr>
            <p:ph sz="quarter" idx="10"/>
          </p:nvPr>
        </p:nvSpPr>
        <p:spPr/>
        <p:txBody>
          <a:bodyPr>
            <a:normAutofit/>
          </a:bodyPr>
          <a:lstStyle/>
          <a:p>
            <a:r>
              <a:rPr lang="en-US" dirty="0"/>
              <a:t>it 'installs necessary packages' do</a:t>
            </a:r>
          </a:p>
          <a:p>
            <a:r>
              <a:rPr lang="en-US" dirty="0"/>
              <a:t>  expect(</a:t>
            </a:r>
            <a:r>
              <a:rPr lang="en-US" dirty="0" err="1"/>
              <a:t>chef_run</a:t>
            </a:r>
            <a:r>
              <a:rPr lang="en-US" dirty="0"/>
              <a:t>).to </a:t>
            </a:r>
            <a:r>
              <a:rPr lang="en-US" dirty="0" err="1"/>
              <a:t>install_package</a:t>
            </a:r>
            <a:r>
              <a:rPr lang="en-US" dirty="0"/>
              <a:t>('</a:t>
            </a:r>
            <a:r>
              <a:rPr lang="en-US" dirty="0" err="1"/>
              <a:t>libtool</a:t>
            </a:r>
            <a:r>
              <a:rPr lang="en-US" dirty="0"/>
              <a:t>')</a:t>
            </a:r>
          </a:p>
          <a:p>
            <a:r>
              <a:rPr lang="en-US" dirty="0"/>
              <a:t>  expect(</a:t>
            </a:r>
            <a:r>
              <a:rPr lang="en-US" dirty="0" err="1"/>
              <a:t>chef_run</a:t>
            </a:r>
            <a:r>
              <a:rPr lang="en-US" dirty="0"/>
              <a:t>).to </a:t>
            </a:r>
            <a:r>
              <a:rPr lang="en-US" dirty="0" err="1"/>
              <a:t>install_package</a:t>
            </a:r>
            <a:r>
              <a:rPr lang="en-US" dirty="0"/>
              <a:t>('</a:t>
            </a:r>
            <a:r>
              <a:rPr lang="en-US" dirty="0" err="1"/>
              <a:t>autoconf</a:t>
            </a:r>
            <a:r>
              <a:rPr lang="en-US" dirty="0"/>
              <a:t>')</a:t>
            </a:r>
          </a:p>
          <a:p>
            <a:r>
              <a:rPr lang="en-US" dirty="0"/>
              <a:t>  expect(</a:t>
            </a:r>
            <a:r>
              <a:rPr lang="en-US" dirty="0" err="1"/>
              <a:t>chef_run</a:t>
            </a:r>
            <a:r>
              <a:rPr lang="en-US" dirty="0"/>
              <a:t>).to </a:t>
            </a:r>
            <a:r>
              <a:rPr lang="en-US" dirty="0" err="1"/>
              <a:t>install_package</a:t>
            </a:r>
            <a:r>
              <a:rPr lang="en-US" dirty="0"/>
              <a:t>('unzip')</a:t>
            </a:r>
          </a:p>
          <a:p>
            <a:r>
              <a:rPr lang="en-US" dirty="0"/>
              <a:t>  expect(</a:t>
            </a:r>
            <a:r>
              <a:rPr lang="en-US" dirty="0" err="1"/>
              <a:t>chef_run</a:t>
            </a:r>
            <a:r>
              <a:rPr lang="en-US" dirty="0"/>
              <a:t>).to </a:t>
            </a:r>
            <a:r>
              <a:rPr lang="en-US" dirty="0" err="1"/>
              <a:t>install_package</a:t>
            </a:r>
            <a:r>
              <a:rPr lang="en-US" dirty="0"/>
              <a:t>('</a:t>
            </a:r>
            <a:r>
              <a:rPr lang="en-US" dirty="0" err="1"/>
              <a:t>rsync</a:t>
            </a:r>
            <a:r>
              <a:rPr lang="en-US" dirty="0"/>
              <a:t>')</a:t>
            </a:r>
          </a:p>
          <a:p>
            <a:r>
              <a:rPr lang="en-US" dirty="0"/>
              <a:t>  expect(</a:t>
            </a:r>
            <a:r>
              <a:rPr lang="en-US" dirty="0" err="1"/>
              <a:t>chef_run</a:t>
            </a:r>
            <a:r>
              <a:rPr lang="en-US" dirty="0"/>
              <a:t>).to </a:t>
            </a:r>
            <a:r>
              <a:rPr lang="en-US" dirty="0" err="1"/>
              <a:t>install_package</a:t>
            </a:r>
            <a:r>
              <a:rPr lang="en-US" dirty="0"/>
              <a:t>('make')</a:t>
            </a:r>
          </a:p>
          <a:p>
            <a:r>
              <a:rPr lang="en-US" dirty="0"/>
              <a:t>  expect(</a:t>
            </a:r>
            <a:r>
              <a:rPr lang="en-US" dirty="0" err="1"/>
              <a:t>chef_run</a:t>
            </a:r>
            <a:r>
              <a:rPr lang="en-US" dirty="0"/>
              <a:t>).to </a:t>
            </a:r>
            <a:r>
              <a:rPr lang="en-US" dirty="0" err="1"/>
              <a:t>install_package</a:t>
            </a:r>
            <a:r>
              <a:rPr lang="en-US" dirty="0"/>
              <a:t>('</a:t>
            </a:r>
            <a:r>
              <a:rPr lang="en-US" dirty="0" err="1"/>
              <a:t>gcc</a:t>
            </a:r>
            <a:r>
              <a:rPr lang="en-US" dirty="0"/>
              <a:t>')</a:t>
            </a:r>
          </a:p>
          <a:p>
            <a:r>
              <a:rPr lang="en-US" dirty="0"/>
              <a:t>  expect(</a:t>
            </a:r>
            <a:r>
              <a:rPr lang="en-US" dirty="0" err="1"/>
              <a:t>chef_run</a:t>
            </a:r>
            <a:r>
              <a:rPr lang="en-US" dirty="0"/>
              <a:t>).to </a:t>
            </a:r>
            <a:r>
              <a:rPr lang="en-US" dirty="0" err="1"/>
              <a:t>install_package</a:t>
            </a:r>
            <a:r>
              <a:rPr lang="en-US" dirty="0"/>
              <a:t>('</a:t>
            </a:r>
            <a:r>
              <a:rPr lang="en-US" dirty="0" err="1"/>
              <a:t>autogen</a:t>
            </a:r>
            <a:r>
              <a:rPr lang="en-US" dirty="0"/>
              <a: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~/ark/spec/unit/recipes/</a:t>
            </a:r>
            <a:r>
              <a:rPr lang="en-US" dirty="0" err="1"/>
              <a:t>default_spec.rb</a:t>
            </a:r>
            <a:endParaRPr lang="en-US" dirty="0"/>
          </a:p>
        </p:txBody>
      </p:sp>
      <p:sp>
        <p:nvSpPr>
          <p:cNvPr id="5" name="Content Placeholder 3"/>
          <p:cNvSpPr txBox="1">
            <a:spLocks/>
          </p:cNvSpPr>
          <p:nvPr/>
        </p:nvSpPr>
        <p:spPr bwMode="white">
          <a:xfrm>
            <a:off x="12471330" y="2259788"/>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example</a:t>
            </a:r>
          </a:p>
        </p:txBody>
      </p:sp>
      <p:sp>
        <p:nvSpPr>
          <p:cNvPr id="8" name="Content Placeholder 3"/>
          <p:cNvSpPr txBox="1">
            <a:spLocks/>
          </p:cNvSpPr>
          <p:nvPr/>
        </p:nvSpPr>
        <p:spPr bwMode="white">
          <a:xfrm>
            <a:off x="12085908" y="3676198"/>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expectation</a:t>
            </a:r>
          </a:p>
        </p:txBody>
      </p:sp>
      <p:cxnSp>
        <p:nvCxnSpPr>
          <p:cNvPr id="10" name="Straight Connector 9"/>
          <p:cNvCxnSpPr>
            <a:stCxn id="8" idx="1"/>
          </p:cNvCxnSpPr>
          <p:nvPr/>
        </p:nvCxnSpPr>
        <p:spPr>
          <a:xfrm flipH="1" flipV="1">
            <a:off x="10375741" y="3229281"/>
            <a:ext cx="1710167" cy="741263"/>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1671421" y="3218229"/>
            <a:ext cx="9690554"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5" name="Right Bracket 14"/>
          <p:cNvSpPr/>
          <p:nvPr/>
        </p:nvSpPr>
        <p:spPr>
          <a:xfrm>
            <a:off x="11350056" y="2186186"/>
            <a:ext cx="412934" cy="4650701"/>
          </a:xfrm>
          <a:prstGeom prst="rightBracket">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7" name="Straight Connector 16"/>
          <p:cNvCxnSpPr>
            <a:endCxn id="5" idx="1"/>
          </p:cNvCxnSpPr>
          <p:nvPr/>
        </p:nvCxnSpPr>
        <p:spPr>
          <a:xfrm>
            <a:off x="11762990" y="2552350"/>
            <a:ext cx="708340" cy="1784"/>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3" name="Content Placeholder 3"/>
          <p:cNvSpPr txBox="1">
            <a:spLocks/>
          </p:cNvSpPr>
          <p:nvPr/>
        </p:nvSpPr>
        <p:spPr bwMode="white">
          <a:xfrm>
            <a:off x="8316183" y="7476555"/>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a:t>
            </a:r>
          </a:p>
        </p:txBody>
      </p:sp>
      <p:sp>
        <p:nvSpPr>
          <p:cNvPr id="24" name="Content Placeholder 3"/>
          <p:cNvSpPr txBox="1">
            <a:spLocks/>
          </p:cNvSpPr>
          <p:nvPr/>
        </p:nvSpPr>
        <p:spPr bwMode="white">
          <a:xfrm>
            <a:off x="4195861" y="7477591"/>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resource's action</a:t>
            </a:r>
          </a:p>
        </p:txBody>
      </p:sp>
      <p:sp>
        <p:nvSpPr>
          <p:cNvPr id="25" name="Content Placeholder 3"/>
          <p:cNvSpPr txBox="1">
            <a:spLocks/>
          </p:cNvSpPr>
          <p:nvPr/>
        </p:nvSpPr>
        <p:spPr bwMode="white">
          <a:xfrm>
            <a:off x="11041187" y="6586861"/>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resource's name</a:t>
            </a:r>
          </a:p>
        </p:txBody>
      </p:sp>
      <p:cxnSp>
        <p:nvCxnSpPr>
          <p:cNvPr id="26" name="Straight Connector 25"/>
          <p:cNvCxnSpPr/>
          <p:nvPr/>
        </p:nvCxnSpPr>
        <p:spPr>
          <a:xfrm>
            <a:off x="7645975" y="6352641"/>
            <a:ext cx="1549400"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27" name="Straight Connector 26"/>
          <p:cNvCxnSpPr>
            <a:endCxn id="23" idx="0"/>
          </p:cNvCxnSpPr>
          <p:nvPr/>
        </p:nvCxnSpPr>
        <p:spPr>
          <a:xfrm>
            <a:off x="8600095" y="6325855"/>
            <a:ext cx="1695764" cy="115070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28" name="Straight Connector 27"/>
          <p:cNvCxnSpPr>
            <a:stCxn id="24" idx="0"/>
          </p:cNvCxnSpPr>
          <p:nvPr/>
        </p:nvCxnSpPr>
        <p:spPr>
          <a:xfrm flipV="1">
            <a:off x="6175537" y="6376657"/>
            <a:ext cx="494158" cy="110093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9" name="Straight Connector 28"/>
          <p:cNvCxnSpPr/>
          <p:nvPr/>
        </p:nvCxnSpPr>
        <p:spPr>
          <a:xfrm>
            <a:off x="5958495" y="6351255"/>
            <a:ext cx="1425160"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flipV="1">
            <a:off x="9371653" y="6309934"/>
            <a:ext cx="1828201" cy="38494"/>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31" name="Straight Connector 30"/>
          <p:cNvCxnSpPr/>
          <p:nvPr/>
        </p:nvCxnSpPr>
        <p:spPr>
          <a:xfrm>
            <a:off x="10402010" y="6359742"/>
            <a:ext cx="639177" cy="501185"/>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19947"/>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Diagramming </a:t>
            </a:r>
            <a:r>
              <a:rPr lang="en-US" smtClean="0"/>
              <a:t>More Examples</a:t>
            </a:r>
            <a:endParaRPr lang="en-US" dirty="0"/>
          </a:p>
        </p:txBody>
      </p:sp>
      <p:sp>
        <p:nvSpPr>
          <p:cNvPr id="3" name="Content Placeholder 2"/>
          <p:cNvSpPr>
            <a:spLocks noGrp="1"/>
          </p:cNvSpPr>
          <p:nvPr>
            <p:ph sz="quarter" idx="10"/>
          </p:nvPr>
        </p:nvSpPr>
        <p:spPr/>
        <p:txBody>
          <a:bodyPr>
            <a:normAutofit/>
          </a:bodyPr>
          <a:lstStyle/>
          <a:p>
            <a:r>
              <a:rPr lang="en-US" dirty="0"/>
              <a:t>it "does not include the </a:t>
            </a:r>
            <a:r>
              <a:rPr lang="en-US" dirty="0" err="1"/>
              <a:t>seven_zip</a:t>
            </a:r>
            <a:r>
              <a:rPr lang="en-US" dirty="0"/>
              <a:t> recipe" do</a:t>
            </a:r>
          </a:p>
          <a:p>
            <a:r>
              <a:rPr lang="en-US" dirty="0"/>
              <a:t>  expect(</a:t>
            </a:r>
            <a:r>
              <a:rPr lang="en-US" dirty="0" err="1"/>
              <a:t>chef_run</a:t>
            </a:r>
            <a:r>
              <a:rPr lang="en-US" dirty="0"/>
              <a:t>).</a:t>
            </a:r>
            <a:r>
              <a:rPr lang="en-US" dirty="0" err="1"/>
              <a:t>not_to</a:t>
            </a:r>
            <a:r>
              <a:rPr lang="en-US" dirty="0"/>
              <a:t> </a:t>
            </a:r>
            <a:r>
              <a:rPr lang="en-US" dirty="0" err="1"/>
              <a:t>include_recipe</a:t>
            </a:r>
            <a:r>
              <a:rPr lang="en-US" dirty="0"/>
              <a:t>("</a:t>
            </a:r>
            <a:r>
              <a:rPr lang="en-US" dirty="0" err="1"/>
              <a:t>seven_zip</a:t>
            </a:r>
            <a:r>
              <a:rPr lang="en-US" dirty="0"/>
              <a:t>")</a:t>
            </a:r>
          </a:p>
          <a:p>
            <a:r>
              <a:rPr lang="en-US" dirty="0"/>
              <a:t>end</a:t>
            </a:r>
          </a:p>
          <a:p>
            <a:endParaRPr lang="en-US" dirty="0"/>
          </a:p>
          <a:p>
            <a:r>
              <a:rPr lang="en-US" dirty="0"/>
              <a:t>it "apache mirror" do</a:t>
            </a:r>
          </a:p>
          <a:p>
            <a:r>
              <a:rPr lang="en-US" dirty="0"/>
              <a:t>  attribute = </a:t>
            </a:r>
            <a:r>
              <a:rPr lang="en-US" dirty="0" err="1"/>
              <a:t>chef_run.node</a:t>
            </a:r>
            <a:r>
              <a:rPr lang="en-US" dirty="0"/>
              <a:t>['ark']['</a:t>
            </a:r>
            <a:r>
              <a:rPr lang="en-US" dirty="0" err="1"/>
              <a:t>apache_mirror</a:t>
            </a:r>
            <a:r>
              <a:rPr lang="en-US" dirty="0"/>
              <a:t>']</a:t>
            </a:r>
          </a:p>
          <a:p>
            <a:r>
              <a:rPr lang="en-US" dirty="0"/>
              <a:t>  expect(attribute).to </a:t>
            </a:r>
            <a:r>
              <a:rPr lang="en-US" dirty="0" err="1"/>
              <a:t>eq</a:t>
            </a:r>
            <a:r>
              <a:rPr lang="en-US" dirty="0"/>
              <a:t> "http://</a:t>
            </a:r>
            <a:r>
              <a:rPr lang="en-US" dirty="0" err="1"/>
              <a:t>apache.mirrors.tds.net</a:t>
            </a:r>
            <a:r>
              <a:rPr lang="en-US" dirty="0"/>
              <a:t>"</a:t>
            </a:r>
          </a:p>
          <a:p>
            <a:r>
              <a:rPr lang="en-US" dirty="0"/>
              <a:t>end</a:t>
            </a:r>
          </a:p>
        </p:txBody>
      </p:sp>
      <p:sp>
        <p:nvSpPr>
          <p:cNvPr id="4" name="Text Placeholder 3"/>
          <p:cNvSpPr>
            <a:spLocks noGrp="1"/>
          </p:cNvSpPr>
          <p:nvPr>
            <p:ph type="body" sz="quarter" idx="11"/>
          </p:nvPr>
        </p:nvSpPr>
        <p:spPr/>
        <p:txBody>
          <a:bodyPr/>
          <a:lstStyle/>
          <a:p>
            <a:r>
              <a:rPr lang="en-US" dirty="0"/>
              <a:t>~/ark/spec/unit/recipes/</a:t>
            </a:r>
            <a:r>
              <a:rPr lang="en-US" dirty="0" err="1"/>
              <a:t>default_spec.rb</a:t>
            </a:r>
            <a:endParaRPr lang="en-US" dirty="0"/>
          </a:p>
        </p:txBody>
      </p:sp>
      <p:sp>
        <p:nvSpPr>
          <p:cNvPr id="23" name="Content Placeholder 3"/>
          <p:cNvSpPr txBox="1">
            <a:spLocks/>
          </p:cNvSpPr>
          <p:nvPr/>
        </p:nvSpPr>
        <p:spPr bwMode="white">
          <a:xfrm>
            <a:off x="8316183" y="7476555"/>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node attributes</a:t>
            </a:r>
          </a:p>
        </p:txBody>
      </p:sp>
      <p:cxnSp>
        <p:nvCxnSpPr>
          <p:cNvPr id="26" name="Straight Connector 25"/>
          <p:cNvCxnSpPr/>
          <p:nvPr/>
        </p:nvCxnSpPr>
        <p:spPr>
          <a:xfrm>
            <a:off x="7024511" y="5339269"/>
            <a:ext cx="5012967"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27" name="Straight Connector 26"/>
          <p:cNvCxnSpPr/>
          <p:nvPr/>
        </p:nvCxnSpPr>
        <p:spPr>
          <a:xfrm>
            <a:off x="8889631" y="5310073"/>
            <a:ext cx="1406228" cy="2166482"/>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28" name="Straight Connector 27"/>
          <p:cNvCxnSpPr>
            <a:stCxn id="24" idx="0"/>
          </p:cNvCxnSpPr>
          <p:nvPr/>
        </p:nvCxnSpPr>
        <p:spPr>
          <a:xfrm flipV="1">
            <a:off x="4392208" y="3134700"/>
            <a:ext cx="1268514" cy="519098"/>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9" name="Straight Connector 28"/>
          <p:cNvCxnSpPr/>
          <p:nvPr/>
        </p:nvCxnSpPr>
        <p:spPr>
          <a:xfrm flipV="1">
            <a:off x="5214890" y="3121974"/>
            <a:ext cx="1304120" cy="12726"/>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flipV="1">
            <a:off x="6093045" y="5337096"/>
            <a:ext cx="932195" cy="13513"/>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31" name="Straight Connector 30"/>
          <p:cNvCxnSpPr>
            <a:endCxn id="25" idx="0"/>
          </p:cNvCxnSpPr>
          <p:nvPr/>
        </p:nvCxnSpPr>
        <p:spPr>
          <a:xfrm flipH="1">
            <a:off x="3104467" y="5350608"/>
            <a:ext cx="2988578" cy="1168695"/>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sp>
        <p:nvSpPr>
          <p:cNvPr id="24" name="Content Placeholder 3"/>
          <p:cNvSpPr txBox="1">
            <a:spLocks/>
          </p:cNvSpPr>
          <p:nvPr/>
        </p:nvSpPr>
        <p:spPr bwMode="white">
          <a:xfrm>
            <a:off x="2412532" y="3653798"/>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negation</a:t>
            </a:r>
          </a:p>
        </p:txBody>
      </p:sp>
      <p:cxnSp>
        <p:nvCxnSpPr>
          <p:cNvPr id="33" name="Straight Connector 32"/>
          <p:cNvCxnSpPr>
            <a:stCxn id="35" idx="0"/>
          </p:cNvCxnSpPr>
          <p:nvPr/>
        </p:nvCxnSpPr>
        <p:spPr>
          <a:xfrm flipV="1">
            <a:off x="6003697" y="5864050"/>
            <a:ext cx="332529" cy="1576779"/>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4" name="Straight Connector 33"/>
          <p:cNvCxnSpPr/>
          <p:nvPr/>
        </p:nvCxnSpPr>
        <p:spPr>
          <a:xfrm>
            <a:off x="6066025" y="5874517"/>
            <a:ext cx="526893"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sp>
        <p:nvSpPr>
          <p:cNvPr id="35" name="Content Placeholder 3"/>
          <p:cNvSpPr txBox="1">
            <a:spLocks/>
          </p:cNvSpPr>
          <p:nvPr/>
        </p:nvSpPr>
        <p:spPr bwMode="white">
          <a:xfrm>
            <a:off x="4024021" y="7440829"/>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equality</a:t>
            </a:r>
          </a:p>
        </p:txBody>
      </p:sp>
      <p:sp>
        <p:nvSpPr>
          <p:cNvPr id="25" name="Content Placeholder 3"/>
          <p:cNvSpPr txBox="1">
            <a:spLocks/>
          </p:cNvSpPr>
          <p:nvPr/>
        </p:nvSpPr>
        <p:spPr bwMode="white">
          <a:xfrm>
            <a:off x="1124791" y="6519303"/>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node object</a:t>
            </a:r>
          </a:p>
        </p:txBody>
      </p:sp>
    </p:spTree>
    <p:extLst>
      <p:ext uri="{BB962C8B-B14F-4D97-AF65-F5344CB8AC3E}">
        <p14:creationId xmlns:p14="http://schemas.microsoft.com/office/powerpoint/2010/main" val="3813491506"/>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Reading is Fundamental</a:t>
            </a:r>
            <a:endParaRPr lang="en-US" dirty="0"/>
          </a:p>
        </p:txBody>
      </p:sp>
      <p:sp>
        <p:nvSpPr>
          <p:cNvPr id="3" name="Content Placeholder 2"/>
          <p:cNvSpPr>
            <a:spLocks noGrp="1"/>
          </p:cNvSpPr>
          <p:nvPr>
            <p:ph sz="quarter" idx="11"/>
          </p:nvPr>
        </p:nvSpPr>
        <p:spPr/>
        <p:txBody>
          <a:bodyPr/>
          <a:lstStyle/>
          <a:p>
            <a:r>
              <a:rPr lang="en-US" dirty="0" smtClean="0"/>
              <a:t>Before we can evaluate and judge the code we need to find the code and understand what has been written.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View the tests</a:t>
            </a:r>
          </a:p>
          <a:p>
            <a:pPr marL="342900" indent="-342900">
              <a:buFont typeface="Wingdings" charset="2"/>
              <a:buChar char="ü"/>
            </a:pPr>
            <a:r>
              <a:rPr lang="en-US" dirty="0" smtClean="0"/>
              <a:t>Review </a:t>
            </a:r>
            <a:r>
              <a:rPr lang="en-US" dirty="0" err="1" smtClean="0"/>
              <a:t>ChefSpec</a:t>
            </a:r>
            <a:r>
              <a:rPr lang="en-US" dirty="0" smtClean="0"/>
              <a:t> concepts</a:t>
            </a:r>
          </a:p>
          <a:p>
            <a:pPr marL="342900" indent="-342900">
              <a:buFont typeface="Wingdings" charset="2"/>
              <a:buChar char="q"/>
            </a:pPr>
            <a:r>
              <a:rPr lang="en-US" dirty="0" smtClean="0"/>
              <a:t>Execute the tests</a:t>
            </a:r>
            <a:endParaRPr lang="en-US" dirty="0"/>
          </a:p>
        </p:txBody>
      </p:sp>
    </p:spTree>
    <p:extLst>
      <p:ext uri="{BB962C8B-B14F-4D97-AF65-F5344CB8AC3E}">
        <p14:creationId xmlns:p14="http://schemas.microsoft.com/office/powerpoint/2010/main" val="246035741"/>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3.58 seconds (files took 2.73 seconds to load)</a:t>
            </a:r>
          </a:p>
          <a:p>
            <a:r>
              <a:rPr lang="en-US" b="1" dirty="0"/>
              <a:t>19 examples, 0 failures</a:t>
            </a:r>
          </a:p>
          <a:p>
            <a:endParaRPr lang="en-US" b="1" dirty="0"/>
          </a:p>
          <a:p>
            <a:endParaRPr lang="en-US" b="1" dirty="0"/>
          </a:p>
          <a:p>
            <a:r>
              <a:rPr lang="en-US" b="1" dirty="0" err="1"/>
              <a:t>ChefSpec</a:t>
            </a:r>
            <a:r>
              <a:rPr lang="en-US" b="1" dirty="0"/>
              <a:t> Coverage report generated...</a:t>
            </a:r>
          </a:p>
          <a:p>
            <a:endParaRPr lang="en-US" b="1" dirty="0"/>
          </a:p>
          <a:p>
            <a:r>
              <a:rPr lang="en-US" b="1" dirty="0"/>
              <a:t>  Total Resources:   41</a:t>
            </a:r>
          </a:p>
          <a:p>
            <a:r>
              <a:rPr lang="en-US" b="1" dirty="0"/>
              <a:t>  Touched Resources: 41</a:t>
            </a:r>
          </a:p>
          <a:p>
            <a:r>
              <a:rPr lang="en-US" b="1" dirty="0"/>
              <a:t>  Touch Coverage:    100.0</a:t>
            </a:r>
            <a:r>
              <a:rPr lang="en-US" b="1" dirty="0" smtClean="0"/>
              <a:t>%</a:t>
            </a:r>
            <a:endParaRPr lang="en-US" b="1"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a:t>
            </a:r>
            <a:r>
              <a:rPr lang="en-US" dirty="0" smtClean="0"/>
              <a:t>spec/unit/recipes/</a:t>
            </a:r>
            <a:r>
              <a:rPr lang="en-US" dirty="0" err="1"/>
              <a:t>default_spec.rb</a:t>
            </a:r>
            <a:endParaRPr lang="en-US" dirty="0"/>
          </a:p>
        </p:txBody>
      </p:sp>
      <p:sp>
        <p:nvSpPr>
          <p:cNvPr id="5" name="Title 4"/>
          <p:cNvSpPr>
            <a:spLocks noGrp="1"/>
          </p:cNvSpPr>
          <p:nvPr>
            <p:ph type="title"/>
          </p:nvPr>
        </p:nvSpPr>
        <p:spPr/>
        <p:txBody>
          <a:bodyPr/>
          <a:lstStyle/>
          <a:p>
            <a:r>
              <a:rPr lang="en-US" dirty="0" smtClean="0"/>
              <a:t>Executing the Test Suite</a:t>
            </a:r>
            <a:endParaRPr lang="en-US" dirty="0"/>
          </a:p>
        </p:txBody>
      </p:sp>
      <p:sp>
        <p:nvSpPr>
          <p:cNvPr id="6" name="Content Placeholder 3"/>
          <p:cNvSpPr txBox="1">
            <a:spLocks/>
          </p:cNvSpPr>
          <p:nvPr/>
        </p:nvSpPr>
        <p:spPr bwMode="white">
          <a:xfrm>
            <a:off x="1353171" y="5909877"/>
            <a:ext cx="4504290"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passing example</a:t>
            </a:r>
          </a:p>
        </p:txBody>
      </p:sp>
      <p:cxnSp>
        <p:nvCxnSpPr>
          <p:cNvPr id="7" name="Straight Connector 6"/>
          <p:cNvCxnSpPr/>
          <p:nvPr/>
        </p:nvCxnSpPr>
        <p:spPr>
          <a:xfrm>
            <a:off x="1319315" y="2854935"/>
            <a:ext cx="2286001" cy="3054942"/>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1127883" y="2854935"/>
            <a:ext cx="38286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107577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Reading is Fundamental</a:t>
            </a:r>
            <a:endParaRPr lang="en-US" dirty="0"/>
          </a:p>
        </p:txBody>
      </p:sp>
      <p:sp>
        <p:nvSpPr>
          <p:cNvPr id="3" name="Content Placeholder 2"/>
          <p:cNvSpPr>
            <a:spLocks noGrp="1"/>
          </p:cNvSpPr>
          <p:nvPr>
            <p:ph sz="quarter" idx="11"/>
          </p:nvPr>
        </p:nvSpPr>
        <p:spPr/>
        <p:txBody>
          <a:bodyPr/>
          <a:lstStyle/>
          <a:p>
            <a:r>
              <a:rPr lang="en-US" dirty="0" smtClean="0"/>
              <a:t>Before we can evaluate and judge the code we need to find the code and understand what has been written.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View the tests</a:t>
            </a:r>
          </a:p>
          <a:p>
            <a:pPr marL="342900" indent="-342900">
              <a:buFont typeface="Wingdings" charset="2"/>
              <a:buChar char="ü"/>
            </a:pPr>
            <a:r>
              <a:rPr lang="en-US" dirty="0" smtClean="0"/>
              <a:t>Review </a:t>
            </a:r>
            <a:r>
              <a:rPr lang="en-US" dirty="0" err="1" smtClean="0"/>
              <a:t>ChefSpec</a:t>
            </a:r>
            <a:r>
              <a:rPr lang="en-US" dirty="0" smtClean="0"/>
              <a:t> concepts</a:t>
            </a:r>
          </a:p>
          <a:p>
            <a:pPr marL="342900" indent="-342900">
              <a:buFont typeface="Wingdings" charset="2"/>
              <a:buChar char="ü"/>
            </a:pPr>
            <a:r>
              <a:rPr lang="en-US" dirty="0" smtClean="0"/>
              <a:t>Execute the tests</a:t>
            </a:r>
            <a:endParaRPr lang="en-US" dirty="0"/>
          </a:p>
        </p:txBody>
      </p:sp>
    </p:spTree>
    <p:extLst>
      <p:ext uri="{BB962C8B-B14F-4D97-AF65-F5344CB8AC3E}">
        <p14:creationId xmlns:p14="http://schemas.microsoft.com/office/powerpoint/2010/main" val="1216678512"/>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Code Review</a:t>
            </a:r>
            <a:endParaRPr lang="en-US" dirty="0"/>
          </a:p>
        </p:txBody>
      </p:sp>
      <p:sp>
        <p:nvSpPr>
          <p:cNvPr id="4" name="Subtitle 3"/>
          <p:cNvSpPr>
            <a:spLocks noGrp="1"/>
          </p:cNvSpPr>
          <p:nvPr>
            <p:ph type="subTitle" idx="1"/>
          </p:nvPr>
        </p:nvSpPr>
        <p:spPr/>
        <p:txBody>
          <a:bodyPr/>
          <a:lstStyle/>
          <a:p>
            <a:pPr>
              <a:lnSpc>
                <a:spcPct val="120000"/>
              </a:lnSpc>
            </a:pPr>
            <a:r>
              <a:rPr lang="en-US" sz="3600" dirty="0" smtClean="0"/>
              <a:t>Form a group</a:t>
            </a:r>
          </a:p>
          <a:p>
            <a:pPr>
              <a:lnSpc>
                <a:spcPct val="120000"/>
              </a:lnSpc>
            </a:pPr>
            <a:r>
              <a:rPr lang="en-US" sz="3600" dirty="0" smtClean="0"/>
              <a:t>Review the code</a:t>
            </a:r>
          </a:p>
          <a:p>
            <a:pPr>
              <a:lnSpc>
                <a:spcPct val="120000"/>
              </a:lnSpc>
            </a:pPr>
            <a:r>
              <a:rPr lang="en-US" sz="3600" dirty="0" smtClean="0"/>
              <a:t>Create a list of feedback</a:t>
            </a:r>
            <a:endParaRPr lang="en-US" sz="3600" dirty="0"/>
          </a:p>
        </p:txBody>
      </p:sp>
    </p:spTree>
    <p:extLst>
      <p:ext uri="{BB962C8B-B14F-4D97-AF65-F5344CB8AC3E}">
        <p14:creationId xmlns:p14="http://schemas.microsoft.com/office/powerpoint/2010/main" val="3188198511"/>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4" name="Text Placeholder 3"/>
          <p:cNvSpPr>
            <a:spLocks noGrp="1"/>
          </p:cNvSpPr>
          <p:nvPr>
            <p:ph type="body" sz="quarter" idx="12"/>
          </p:nvPr>
        </p:nvSpPr>
        <p:spPr>
          <a:xfrm>
            <a:off x="3164607" y="1856198"/>
            <a:ext cx="9926786" cy="5345953"/>
          </a:xfrm>
        </p:spPr>
        <p:txBody>
          <a:bodyPr anchor="ctr"/>
          <a:lstStyle/>
          <a:p>
            <a:pPr algn="ctr"/>
            <a:r>
              <a:rPr lang="en-US" sz="7200" dirty="0" smtClean="0">
                <a:latin typeface="Apple Chancery" charset="0"/>
                <a:ea typeface="Apple Chancery" charset="0"/>
                <a:cs typeface="Apple Chancery" charset="0"/>
              </a:rPr>
              <a:t>Read. Evaluate. Judge.</a:t>
            </a:r>
          </a:p>
        </p:txBody>
      </p:sp>
      <p:sp>
        <p:nvSpPr>
          <p:cNvPr id="5" name="Oval 4"/>
          <p:cNvSpPr/>
          <p:nvPr/>
        </p:nvSpPr>
        <p:spPr bwMode="auto">
          <a:xfrm>
            <a:off x="7865534"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899400"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899400"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865534"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00406573"/>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Sharing Feedback</a:t>
            </a:r>
            <a:endParaRPr lang="en-US" dirty="0"/>
          </a:p>
        </p:txBody>
      </p:sp>
      <p:sp>
        <p:nvSpPr>
          <p:cNvPr id="3" name="Subtitle 2"/>
          <p:cNvSpPr>
            <a:spLocks noGrp="1"/>
          </p:cNvSpPr>
          <p:nvPr>
            <p:ph type="subTitle" idx="1"/>
          </p:nvPr>
        </p:nvSpPr>
        <p:spPr/>
        <p:txBody>
          <a:bodyPr/>
          <a:lstStyle/>
          <a:p>
            <a:r>
              <a:rPr lang="en-US" dirty="0" smtClean="0"/>
              <a:t>Each team will take turns sharing a single item of feedback</a:t>
            </a:r>
            <a:r>
              <a:rPr lang="en-US" dirty="0"/>
              <a:t> </a:t>
            </a:r>
            <a:r>
              <a:rPr lang="en-US" dirty="0" smtClean="0"/>
              <a:t>on the code.</a:t>
            </a:r>
          </a:p>
        </p:txBody>
      </p:sp>
    </p:spTree>
    <p:extLst>
      <p:ext uri="{BB962C8B-B14F-4D97-AF65-F5344CB8AC3E}">
        <p14:creationId xmlns:p14="http://schemas.microsoft.com/office/powerpoint/2010/main" val="4268182182"/>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If You Could Only Choose One</a:t>
            </a:r>
            <a:endParaRPr lang="en-US" dirty="0"/>
          </a:p>
        </p:txBody>
      </p:sp>
      <p:sp>
        <p:nvSpPr>
          <p:cNvPr id="3" name="Subtitle 2"/>
          <p:cNvSpPr>
            <a:spLocks noGrp="1"/>
          </p:cNvSpPr>
          <p:nvPr>
            <p:ph type="subTitle" idx="1"/>
          </p:nvPr>
        </p:nvSpPr>
        <p:spPr/>
        <p:txBody>
          <a:bodyPr/>
          <a:lstStyle/>
          <a:p>
            <a:r>
              <a:rPr lang="en-US" dirty="0" smtClean="0"/>
              <a:t>Each team will choose a single, </a:t>
            </a:r>
            <a:r>
              <a:rPr lang="en-US" smtClean="0"/>
              <a:t>most crucial item </a:t>
            </a:r>
            <a:r>
              <a:rPr lang="en-US" dirty="0" smtClean="0"/>
              <a:t>of feedback and share it.</a:t>
            </a:r>
          </a:p>
        </p:txBody>
      </p:sp>
    </p:spTree>
    <p:extLst>
      <p:ext uri="{BB962C8B-B14F-4D97-AF65-F5344CB8AC3E}">
        <p14:creationId xmlns:p14="http://schemas.microsoft.com/office/powerpoint/2010/main" val="1652151944"/>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48844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smtClean="0">
                <a:cs typeface="Courier New"/>
              </a:rPr>
              <a:t>code review</a:t>
            </a:r>
            <a:endParaRPr lang="en-US" dirty="0">
              <a:cs typeface="Courier New"/>
            </a:endParaRPr>
          </a:p>
        </p:txBody>
      </p:sp>
      <p:sp>
        <p:nvSpPr>
          <p:cNvPr id="5" name="Text Placeholder 4"/>
          <p:cNvSpPr>
            <a:spLocks noGrp="1"/>
          </p:cNvSpPr>
          <p:nvPr>
            <p:ph type="body" sz="quarter" idx="12"/>
          </p:nvPr>
        </p:nvSpPr>
        <p:spPr>
          <a:xfrm>
            <a:off x="3137055" y="2553699"/>
            <a:ext cx="7644675" cy="2367788"/>
          </a:xfrm>
          <a:solidFill>
            <a:schemeClr val="bg1"/>
          </a:solidFill>
          <a:ln w="25400">
            <a:solidFill>
              <a:schemeClr val="accent1">
                <a:lumMod val="75000"/>
              </a:schemeClr>
            </a:solidFill>
          </a:ln>
        </p:spPr>
        <p:txBody>
          <a:bodyPr anchor="ctr"/>
          <a:lstStyle/>
          <a:p>
            <a:pPr marL="274320"/>
            <a:r>
              <a:rPr lang="en-US" dirty="0" smtClean="0">
                <a:solidFill>
                  <a:schemeClr val="tx1"/>
                </a:solidFill>
              </a:rPr>
              <a:t>I finished all the work on the cookbook!</a:t>
            </a:r>
            <a:endParaRPr lang="en-US" dirty="0">
              <a:solidFill>
                <a:schemeClr val="tx1"/>
              </a:solidFill>
            </a:endParaRPr>
          </a:p>
          <a:p>
            <a:pPr marL="274320"/>
            <a:r>
              <a:rPr lang="en-US" dirty="0" smtClean="0">
                <a:solidFill>
                  <a:schemeClr val="tx1"/>
                </a:solidFill>
              </a:rPr>
              <a:t>Heading out on paternity leave. Good Luck!</a:t>
            </a:r>
            <a:endParaRPr lang="en-US" dirty="0">
              <a:solidFill>
                <a:schemeClr val="tx1"/>
              </a:solidFill>
            </a:endParaRPr>
          </a:p>
        </p:txBody>
      </p:sp>
      <p:pic>
        <p:nvPicPr>
          <p:cNvPr id="6" name="Picture 5" descr="IMG_2182.JPG"/>
          <p:cNvPicPr>
            <a:picLocks noChangeAspect="1"/>
          </p:cNvPicPr>
          <p:nvPr/>
        </p:nvPicPr>
        <p:blipFill rotWithShape="1">
          <a:blip r:embed="rId3">
            <a:extLst>
              <a:ext uri="{28A0092B-C50C-407E-A947-70E740481C1C}">
                <a14:useLocalDpi xmlns:a14="http://schemas.microsoft.com/office/drawing/2010/main" val="0"/>
              </a:ext>
            </a:extLst>
          </a:blip>
          <a:srcRect l="7347" t="4283" r="21411" b="736"/>
          <a:stretch/>
        </p:blipFill>
        <p:spPr>
          <a:xfrm rot="5400000">
            <a:off x="599619" y="2593127"/>
            <a:ext cx="2275525" cy="22753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58169" y="5475079"/>
            <a:ext cx="2275357" cy="22753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 Placeholder 4"/>
          <p:cNvSpPr txBox="1">
            <a:spLocks/>
          </p:cNvSpPr>
          <p:nvPr/>
        </p:nvSpPr>
        <p:spPr bwMode="white">
          <a:xfrm>
            <a:off x="6114542" y="7055891"/>
            <a:ext cx="7103582" cy="761195"/>
          </a:xfrm>
          <a:prstGeom prst="rect">
            <a:avLst/>
          </a:prstGeom>
          <a:solidFill>
            <a:schemeClr val="bg1"/>
          </a:solidFill>
          <a:ln w="25400">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ts val="800"/>
              </a:spcAft>
              <a:buSzPct val="90000"/>
              <a:buFont typeface="Arial" charset="0"/>
              <a:defRPr sz="3200" kern="1200" baseline="0">
                <a:solidFill>
                  <a:schemeClr val="bg1"/>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bg1"/>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bg1"/>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274320"/>
            <a:r>
              <a:rPr lang="en-US" dirty="0" smtClean="0">
                <a:solidFill>
                  <a:schemeClr val="tx1"/>
                </a:solidFill>
              </a:rPr>
              <a:t>Sure! I'll take a look at it!</a:t>
            </a:r>
            <a:endParaRPr lang="en-US" dirty="0">
              <a:solidFill>
                <a:schemeClr val="tx1"/>
              </a:solidFill>
            </a:endParaRPr>
          </a:p>
        </p:txBody>
      </p:sp>
    </p:spTree>
    <p:extLst>
      <p:ext uri="{BB962C8B-B14F-4D97-AF65-F5344CB8AC3E}">
        <p14:creationId xmlns:p14="http://schemas.microsoft.com/office/powerpoint/2010/main" val="154146165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Reading is Fundamental</a:t>
            </a:r>
            <a:endParaRPr lang="en-US" dirty="0"/>
          </a:p>
        </p:txBody>
      </p:sp>
      <p:sp>
        <p:nvSpPr>
          <p:cNvPr id="3" name="Content Placeholder 2"/>
          <p:cNvSpPr>
            <a:spLocks noGrp="1"/>
          </p:cNvSpPr>
          <p:nvPr>
            <p:ph sz="quarter" idx="11"/>
          </p:nvPr>
        </p:nvSpPr>
        <p:spPr/>
        <p:txBody>
          <a:bodyPr/>
          <a:lstStyle/>
          <a:p>
            <a:r>
              <a:rPr lang="en-US" dirty="0" smtClean="0"/>
              <a:t>Before we can evaluate and judge the code we need to find the code and understand what has been written.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View the tests</a:t>
            </a:r>
          </a:p>
          <a:p>
            <a:pPr marL="342900" indent="-342900">
              <a:buFont typeface="Wingdings" charset="2"/>
              <a:buChar char="q"/>
            </a:pPr>
            <a:r>
              <a:rPr lang="en-US" dirty="0" smtClean="0"/>
              <a:t>Review </a:t>
            </a:r>
            <a:r>
              <a:rPr lang="en-US" dirty="0" err="1" smtClean="0"/>
              <a:t>ChefSpec</a:t>
            </a:r>
            <a:r>
              <a:rPr lang="en-US" dirty="0" smtClean="0"/>
              <a:t> concepts</a:t>
            </a:r>
          </a:p>
          <a:p>
            <a:pPr marL="342900" indent="-342900">
              <a:buFont typeface="Wingdings" charset="2"/>
              <a:buChar char="q"/>
            </a:pPr>
            <a:r>
              <a:rPr lang="en-US" dirty="0" smtClean="0"/>
              <a:t>Execute the tests</a:t>
            </a:r>
            <a:endParaRPr lang="en-US" dirty="0"/>
          </a:p>
        </p:txBody>
      </p:sp>
    </p:spTree>
    <p:extLst>
      <p:ext uri="{BB962C8B-B14F-4D97-AF65-F5344CB8AC3E}">
        <p14:creationId xmlns:p14="http://schemas.microsoft.com/office/powerpoint/2010/main" val="711557607"/>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b="1" dirty="0"/>
          </a:p>
        </p:txBody>
      </p:sp>
      <p:sp>
        <p:nvSpPr>
          <p:cNvPr id="3" name="Text Placeholder 2"/>
          <p:cNvSpPr>
            <a:spLocks noGrp="1"/>
          </p:cNvSpPr>
          <p:nvPr>
            <p:ph type="body" sz="quarter" idx="11"/>
          </p:nvPr>
        </p:nvSpPr>
        <p:spPr/>
        <p:txBody>
          <a:bodyPr/>
          <a:lstStyle/>
          <a:p>
            <a:r>
              <a:rPr lang="en-US" dirty="0" smtClean="0"/>
              <a:t>&gt; cd ~/ark</a:t>
            </a:r>
            <a:endParaRPr lang="en-US" dirty="0"/>
          </a:p>
        </p:txBody>
      </p:sp>
      <p:sp>
        <p:nvSpPr>
          <p:cNvPr id="5" name="Title 4"/>
          <p:cNvSpPr>
            <a:spLocks noGrp="1"/>
          </p:cNvSpPr>
          <p:nvPr>
            <p:ph type="title"/>
          </p:nvPr>
        </p:nvSpPr>
        <p:spPr/>
        <p:txBody>
          <a:bodyPr/>
          <a:lstStyle/>
          <a:p>
            <a:r>
              <a:rPr lang="en-US" dirty="0" smtClean="0"/>
              <a:t>Changing into the Cookbook Directory</a:t>
            </a:r>
            <a:endParaRPr lang="en-US" dirty="0"/>
          </a:p>
        </p:txBody>
      </p:sp>
    </p:spTree>
    <p:extLst>
      <p:ext uri="{BB962C8B-B14F-4D97-AF65-F5344CB8AC3E}">
        <p14:creationId xmlns:p14="http://schemas.microsoft.com/office/powerpoint/2010/main" val="3158334674"/>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Recipe Specification</a:t>
            </a:r>
            <a:endParaRPr lang="en-US" dirty="0"/>
          </a:p>
        </p:txBody>
      </p:sp>
      <p:sp>
        <p:nvSpPr>
          <p:cNvPr id="3" name="Content Placeholder 2"/>
          <p:cNvSpPr>
            <a:spLocks noGrp="1"/>
          </p:cNvSpPr>
          <p:nvPr>
            <p:ph sz="quarter" idx="10"/>
          </p:nvPr>
        </p:nvSpPr>
        <p:spPr/>
        <p:txBody>
          <a:bodyPr/>
          <a:lstStyle/>
          <a:p>
            <a:r>
              <a:rPr lang="en-US" dirty="0"/>
              <a:t>require '</a:t>
            </a:r>
            <a:r>
              <a:rPr lang="en-US" dirty="0" err="1"/>
              <a:t>spec_helper</a:t>
            </a:r>
            <a:r>
              <a:rPr lang="en-US" dirty="0"/>
              <a:t>'</a:t>
            </a:r>
          </a:p>
          <a:p>
            <a:endParaRPr lang="en-US" dirty="0"/>
          </a:p>
          <a:p>
            <a:r>
              <a:rPr lang="en-US" dirty="0"/>
              <a:t>describe 'ark::default' do</a:t>
            </a:r>
          </a:p>
          <a:p>
            <a:r>
              <a:rPr lang="en-US" dirty="0"/>
              <a:t>  context 'when no attributes are specified, on an </a:t>
            </a:r>
            <a:r>
              <a:rPr lang="en-US" dirty="0" err="1" smtClean="0"/>
              <a:t>unspe</a:t>
            </a:r>
            <a:r>
              <a:rPr lang="en-US" dirty="0" smtClean="0"/>
              <a:t>...</a:t>
            </a:r>
            <a:r>
              <a:rPr lang="en-US" dirty="0" err="1" smtClean="0"/>
              <a:t>orm</a:t>
            </a:r>
            <a:r>
              <a:rPr lang="en-US" dirty="0"/>
              <a:t>'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SoloRunner.new</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'installs necessary packages' do</a:t>
            </a:r>
          </a:p>
          <a:p>
            <a:endParaRPr lang="en-US" dirty="0"/>
          </a:p>
        </p:txBody>
      </p:sp>
      <p:sp>
        <p:nvSpPr>
          <p:cNvPr id="4" name="Text Placeholder 3"/>
          <p:cNvSpPr>
            <a:spLocks noGrp="1"/>
          </p:cNvSpPr>
          <p:nvPr>
            <p:ph type="body" sz="quarter" idx="11"/>
          </p:nvPr>
        </p:nvSpPr>
        <p:spPr/>
        <p:txBody>
          <a:bodyPr/>
          <a:lstStyle/>
          <a:p>
            <a:r>
              <a:rPr lang="en-US" dirty="0" smtClean="0"/>
              <a:t>~/ark/spec/unit/recipes/</a:t>
            </a:r>
            <a:r>
              <a:rPr lang="en-US" dirty="0" err="1" smtClean="0"/>
              <a:t>default_spec.rb</a:t>
            </a:r>
            <a:endParaRPr lang="en-US" dirty="0"/>
          </a:p>
        </p:txBody>
      </p:sp>
    </p:spTree>
    <p:extLst>
      <p:ext uri="{BB962C8B-B14F-4D97-AF65-F5344CB8AC3E}">
        <p14:creationId xmlns:p14="http://schemas.microsoft.com/office/powerpoint/2010/main" val="1939542870"/>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Reading is Fundamental</a:t>
            </a:r>
            <a:endParaRPr lang="en-US" dirty="0"/>
          </a:p>
        </p:txBody>
      </p:sp>
      <p:sp>
        <p:nvSpPr>
          <p:cNvPr id="3" name="Content Placeholder 2"/>
          <p:cNvSpPr>
            <a:spLocks noGrp="1"/>
          </p:cNvSpPr>
          <p:nvPr>
            <p:ph sz="quarter" idx="11"/>
          </p:nvPr>
        </p:nvSpPr>
        <p:spPr/>
        <p:txBody>
          <a:bodyPr/>
          <a:lstStyle/>
          <a:p>
            <a:r>
              <a:rPr lang="en-US" dirty="0" smtClean="0"/>
              <a:t>Before we can evaluate and judge the code we need to find the code and understand what has been written.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View the tests</a:t>
            </a:r>
          </a:p>
          <a:p>
            <a:pPr marL="342900" indent="-342900">
              <a:buFont typeface="Wingdings" charset="2"/>
              <a:buChar char="q"/>
            </a:pPr>
            <a:r>
              <a:rPr lang="en-US" dirty="0" smtClean="0"/>
              <a:t>Review </a:t>
            </a:r>
            <a:r>
              <a:rPr lang="en-US" dirty="0" err="1" smtClean="0"/>
              <a:t>ChefSpec</a:t>
            </a:r>
            <a:r>
              <a:rPr lang="en-US" dirty="0" smtClean="0"/>
              <a:t> concepts</a:t>
            </a:r>
          </a:p>
          <a:p>
            <a:pPr marL="342900" indent="-342900">
              <a:buFont typeface="Wingdings" charset="2"/>
              <a:buChar char="q"/>
            </a:pPr>
            <a:r>
              <a:rPr lang="en-US" dirty="0" smtClean="0"/>
              <a:t>Execute the tests</a:t>
            </a:r>
            <a:endParaRPr lang="en-US" dirty="0"/>
          </a:p>
        </p:txBody>
      </p:sp>
    </p:spTree>
    <p:extLst>
      <p:ext uri="{BB962C8B-B14F-4D97-AF65-F5344CB8AC3E}">
        <p14:creationId xmlns:p14="http://schemas.microsoft.com/office/powerpoint/2010/main" val="122983138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RSpec and </a:t>
            </a:r>
            <a:r>
              <a:rPr lang="en-US" dirty="0" err="1" smtClean="0"/>
              <a:t>ChefSpec</a:t>
            </a:r>
            <a:endParaRPr lang="en-US" dirty="0"/>
          </a:p>
        </p:txBody>
      </p:sp>
      <p:sp>
        <p:nvSpPr>
          <p:cNvPr id="3" name="Subtitle 2"/>
          <p:cNvSpPr>
            <a:spLocks noGrp="1"/>
          </p:cNvSpPr>
          <p:nvPr>
            <p:ph type="subTitle" idx="1"/>
          </p:nvPr>
        </p:nvSpPr>
        <p:spPr>
          <a:xfrm>
            <a:off x="1671638" y="3271838"/>
            <a:ext cx="8800419" cy="3685016"/>
          </a:xfrm>
        </p:spPr>
        <p:txBody>
          <a:bodyPr/>
          <a:lstStyle/>
          <a:p>
            <a:r>
              <a:rPr lang="en-US" dirty="0" smtClean="0"/>
              <a:t>RSpec is a Domain Specific Language (DSL) that allows you to express and execute expectations. These expectations are expressed in examples that are asserted in different example groups.</a:t>
            </a:r>
          </a:p>
          <a:p>
            <a:endParaRPr lang="en-US" dirty="0"/>
          </a:p>
          <a:p>
            <a:r>
              <a:rPr lang="en-US" dirty="0" err="1" smtClean="0"/>
              <a:t>ChefSpec</a:t>
            </a:r>
            <a:r>
              <a:rPr lang="en-US" dirty="0" smtClean="0"/>
              <a:t> provides helpers and tools that allow you to express expectations about the state of </a:t>
            </a:r>
            <a:r>
              <a:rPr lang="en-US" b="1" dirty="0" smtClean="0"/>
              <a:t>resource collection</a:t>
            </a:r>
            <a:r>
              <a:rPr lang="en-US" dirty="0" smtClean="0"/>
              <a:t>.</a:t>
            </a:r>
            <a:endParaRPr lang="en-US" dirty="0"/>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Ruby</a:t>
              </a:r>
              <a:endParaRPr lang="en-US" sz="2400" b="1" dirty="0" smtClean="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RSpec</a:t>
              </a:r>
              <a:endParaRPr lang="en-US" sz="2400" b="1" dirty="0" smtClean="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ChefSpec</a:t>
              </a:r>
              <a:endParaRPr lang="en-US" sz="2400" b="1" dirty="0" smtClean="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Chef</a:t>
              </a:r>
              <a:endParaRPr lang="en-US" sz="2400" b="1"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6591125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Node (</a:t>
            </a:r>
            <a:r>
              <a:rPr lang="en-US" sz="2000" b="1" dirty="0" err="1" smtClean="0">
                <a:gradFill>
                  <a:gsLst>
                    <a:gs pos="0">
                      <a:srgbClr val="FFFFFF"/>
                    </a:gs>
                    <a:gs pos="100000">
                      <a:srgbClr val="FFFFFF"/>
                    </a:gs>
                  </a:gsLst>
                  <a:lin ang="5400000" scaled="0"/>
                </a:gradFill>
              </a:rPr>
              <a:t>ohai</a:t>
            </a:r>
            <a:r>
              <a:rPr lang="en-US" sz="2000" b="1" dirty="0" smtClean="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5" name="Rectangle 14"/>
          <p:cNvSpPr/>
          <p:nvPr/>
        </p:nvSpPr>
        <p:spPr bwMode="auto">
          <a:xfrm>
            <a:off x="11545386" y="6172594"/>
            <a:ext cx="4098471" cy="1735730"/>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Title 1"/>
          <p:cNvSpPr txBox="1">
            <a:spLocks/>
          </p:cNvSpPr>
          <p:nvPr/>
        </p:nvSpPr>
        <p:spPr bwMode="white">
          <a:xfrm>
            <a:off x="1671637" y="2294619"/>
            <a:ext cx="9477009" cy="852712"/>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64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5400" dirty="0" smtClean="0"/>
              <a:t>Build Resource Collection</a:t>
            </a:r>
            <a:endParaRPr lang="en-US" sz="5400" dirty="0"/>
          </a:p>
        </p:txBody>
      </p:sp>
      <p:sp>
        <p:nvSpPr>
          <p:cNvPr id="18" name="Subtitle 4"/>
          <p:cNvSpPr>
            <a:spLocks noGrp="1"/>
          </p:cNvSpPr>
          <p:nvPr>
            <p:ph type="subTitle" idx="1"/>
          </p:nvPr>
        </p:nvSpPr>
        <p:spPr>
          <a:xfrm>
            <a:off x="1671637" y="3430180"/>
            <a:ext cx="9477009" cy="3188079"/>
          </a:xfrm>
        </p:spPr>
        <p:txBody>
          <a:bodyPr/>
          <a:lstStyle/>
          <a:p>
            <a:r>
              <a:rPr lang="en-US" dirty="0" smtClean="0"/>
              <a:t>The resource collection is a list of all the resources and recipes loaded across all the recipes within the run list.</a:t>
            </a:r>
          </a:p>
        </p:txBody>
      </p:sp>
      <p:sp>
        <p:nvSpPr>
          <p:cNvPr id="19" name="Rounded Rectangle 18"/>
          <p:cNvSpPr/>
          <p:nvPr/>
        </p:nvSpPr>
        <p:spPr bwMode="auto">
          <a:xfrm>
            <a:off x="11545386" y="716388"/>
            <a:ext cx="4098471"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4" name="Rectangle 3"/>
          <p:cNvSpPr/>
          <p:nvPr/>
        </p:nvSpPr>
        <p:spPr bwMode="auto">
          <a:xfrm>
            <a:off x="11545386" y="716389"/>
            <a:ext cx="4098471" cy="4448736"/>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9398783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w="63500">
          <a:solidFill>
            <a:schemeClr val="accent1"/>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25440</TotalTime>
  <Words>2453</Words>
  <Application>Microsoft Macintosh PowerPoint</Application>
  <PresentationFormat>Custom</PresentationFormat>
  <Paragraphs>251</Paragraphs>
  <Slides>22</Slides>
  <Notes>22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Apple Chancery</vt:lpstr>
      <vt:lpstr>Courier New</vt:lpstr>
      <vt:lpstr>ＭＳ Ｐゴシック</vt:lpstr>
      <vt:lpstr>Wingdings</vt:lpstr>
      <vt:lpstr>Arial</vt:lpstr>
      <vt:lpstr>Template</vt:lpstr>
      <vt:lpstr>Interaction</vt:lpstr>
      <vt:lpstr>code review</vt:lpstr>
      <vt:lpstr>Objective</vt:lpstr>
      <vt:lpstr>code review</vt:lpstr>
      <vt:lpstr>Reading is Fundamental</vt:lpstr>
      <vt:lpstr>Changing into the Cookbook Directory</vt:lpstr>
      <vt:lpstr>Viewing the Recipe Specification</vt:lpstr>
      <vt:lpstr>Reading is Fundamental</vt:lpstr>
      <vt:lpstr>RSpec and ChefSpec</vt:lpstr>
      <vt:lpstr>PowerPoint Presentation</vt:lpstr>
      <vt:lpstr>Resource Collection</vt:lpstr>
      <vt:lpstr>Viewing the Recipe Specification</vt:lpstr>
      <vt:lpstr>Diagramming Example Groups</vt:lpstr>
      <vt:lpstr>Diagramming the chef_run Helper</vt:lpstr>
      <vt:lpstr>Diagramming an Example</vt:lpstr>
      <vt:lpstr>Diagramming More Examples</vt:lpstr>
      <vt:lpstr>Reading is Fundamental</vt:lpstr>
      <vt:lpstr>Executing the Test Suite</vt:lpstr>
      <vt:lpstr>Reading is Fundamental</vt:lpstr>
      <vt:lpstr>Code Review</vt:lpstr>
      <vt:lpstr>Sharing Feedback</vt:lpstr>
      <vt:lpstr>If You Could Only Choose One</vt:lpstr>
      <vt:lpstr>PowerPoint Presentation</vt:lpstr>
    </vt:vector>
  </TitlesOfParts>
  <Manager/>
  <Company/>
  <LinksUpToDate>false</LinksUpToDate>
  <SharedDoc>false</SharedDoc>
  <HyperlinkBase/>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Test Driven Cookbook Development</dc:title>
  <dc:subject/>
  <dc:creator>Franklin Webber</dc:creator>
  <cp:keywords/>
  <dc:description/>
  <cp:lastModifiedBy>Franklin Webber</cp:lastModifiedBy>
  <cp:revision>2753</cp:revision>
  <cp:lastPrinted>2016-07-11T18:04:44Z</cp:lastPrinted>
  <dcterms:created xsi:type="dcterms:W3CDTF">2012-09-13T17:36:07Z</dcterms:created>
  <dcterms:modified xsi:type="dcterms:W3CDTF">2017-02-23T05:28:31Z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