
<file path=[Content_Types].xml><?xml version="1.0" encoding="utf-8"?>
<Types xmlns="http://schemas.openxmlformats.org/package/2006/content-types">
  <Default Extension="xml" ContentType="application/xml"/>
  <Default Extension="JPG" ContentType="image/jpeg"/>
  <Default Extension="jpeg" ContentType="image/jpeg"/>
  <Default Extension="emf" ContentType="image/x-emf"/>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15"/>
  </p:notesMasterIdLst>
  <p:handoutMasterIdLst>
    <p:handoutMasterId r:id="rId16"/>
  </p:handoutMasterIdLst>
  <p:sldIdLst>
    <p:sldId id="561" r:id="rId7"/>
    <p:sldId id="583" r:id="rId8"/>
    <p:sldId id="590" r:id="rId9"/>
    <p:sldId id="606" r:id="rId10"/>
    <p:sldId id="607" r:id="rId11"/>
    <p:sldId id="608" r:id="rId12"/>
    <p:sldId id="609" r:id="rId13"/>
    <p:sldId id="376" r:id="rId14"/>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 xmlns:p15="http://schemas.microsoft.com/office/powerpoint/2012/main">
        <p15:guide id="1" orient="horz" pos="894">
          <p15:clr>
            <a:srgbClr val="A4A3A4"/>
          </p15:clr>
        </p15:guide>
        <p15:guide id="2" pos="5024"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5757"/>
    <a:srgbClr val="408000"/>
    <a:srgbClr val="000000"/>
    <a:srgbClr val="F0F0F0"/>
    <a:srgbClr val="7D868C"/>
    <a:srgbClr val="8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530" autoAdjust="0"/>
    <p:restoredTop sz="92565" autoAdjust="0"/>
  </p:normalViewPr>
  <p:slideViewPr>
    <p:cSldViewPr snapToGrid="0">
      <p:cViewPr>
        <p:scale>
          <a:sx n="94" d="100"/>
          <a:sy n="94" d="100"/>
        </p:scale>
        <p:origin x="-256" y="-384"/>
      </p:cViewPr>
      <p:guideLst>
        <p:guide orient="horz" pos="894"/>
        <p:guide pos="6747"/>
      </p:guideLst>
    </p:cSldViewPr>
  </p:slideViewPr>
  <p:outlineViewPr>
    <p:cViewPr>
      <p:scale>
        <a:sx n="33" d="100"/>
        <a:sy n="33" d="100"/>
      </p:scale>
      <p:origin x="0" y="35688"/>
    </p:cViewPr>
  </p:outlineViewPr>
  <p:notesTextViewPr>
    <p:cViewPr>
      <p:scale>
        <a:sx n="110" d="100"/>
        <a:sy n="110" d="100"/>
      </p:scale>
      <p:origin x="0" y="0"/>
    </p:cViewPr>
  </p:notesTextViewPr>
  <p:sorterViewPr>
    <p:cViewPr>
      <p:scale>
        <a:sx n="66" d="100"/>
        <a:sy n="66" d="100"/>
      </p:scale>
      <p:origin x="0" y="512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notesMaster" Target="notesMasters/notesMaster1.xml"/><Relationship Id="rId16" Type="http://schemas.openxmlformats.org/officeDocument/2006/relationships/handoutMaster" Target="handoutMasters/handoutMaster1.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10/24/16</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10/24/16</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58490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041044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33013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xmlns:p14="http://schemas.microsoft.com/office/powerpoint/2010/mai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xmlns:p14="http://schemas.microsoft.com/office/powerpoint/2010/mai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xmlns:p14="http://schemas.microsoft.com/office/powerpoint/2010/mai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DEMO</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xmlns:p14="http://schemas.microsoft.com/office/powerpoint/2010/mai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xmlns:p14="http://schemas.microsoft.com/office/powerpoint/2010/mai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xmlns:p14="http://schemas.microsoft.com/office/powerpoint/2010/mai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xmlns:p14="http://schemas.microsoft.com/office/powerpoint/2010/mai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4100" dirty="0" smtClean="0">
                <a:ln w="18415" cmpd="sng">
                  <a:solidFill>
                    <a:srgbClr val="FFFFFF"/>
                  </a:solidFill>
                  <a:prstDash val="solid"/>
                </a:ln>
                <a:solidFill>
                  <a:schemeClr val="bg2">
                    <a:lumMod val="95000"/>
                    <a:alpha val="50000"/>
                  </a:schemeClr>
                </a:solidFill>
                <a:latin typeface="+mn-lt"/>
                <a:ea typeface="+mn-ea"/>
                <a:cs typeface="+mn-cs"/>
              </a:rPr>
              <a:t>EXERCISE</a:t>
            </a:r>
            <a:endParaRPr lang="en-US" sz="14100"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xmlns:p14="http://schemas.microsoft.com/office/powerpoint/2010/mai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erstitial">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26528"/>
          <a:stretch/>
        </p:blipFill>
        <p:spPr>
          <a:xfrm>
            <a:off x="0" y="-1"/>
            <a:ext cx="16258382" cy="8219209"/>
          </a:xfrm>
          <a:prstGeom prst="rect">
            <a:avLst/>
          </a:prstGeom>
        </p:spPr>
      </p:pic>
      <p:sp>
        <p:nvSpPr>
          <p:cNvPr id="13" name="Title 12"/>
          <p:cNvSpPr>
            <a:spLocks noGrp="1"/>
          </p:cNvSpPr>
          <p:nvPr>
            <p:ph type="title"/>
          </p:nvPr>
        </p:nvSpPr>
        <p:spPr>
          <a:xfrm>
            <a:off x="609600" y="855673"/>
            <a:ext cx="7027718" cy="827654"/>
          </a:xfrm>
        </p:spPr>
        <p:txBody>
          <a:bodyPr/>
          <a:lstStyle>
            <a:lvl1pPr>
              <a:defRPr>
                <a:solidFill>
                  <a:schemeClr val="bg1"/>
                </a:solidFill>
              </a:defRPr>
            </a:lvl1pPr>
          </a:lstStyle>
          <a:p>
            <a:r>
              <a:rPr lang="en-US" dirty="0" smtClean="0"/>
              <a:t>Click to edit Master title style</a:t>
            </a:r>
            <a:endParaRPr lang="en-US" dirty="0"/>
          </a:p>
        </p:txBody>
      </p:sp>
      <p:sp>
        <p:nvSpPr>
          <p:cNvPr id="17" name="Text Placeholder 4"/>
          <p:cNvSpPr>
            <a:spLocks noGrp="1"/>
          </p:cNvSpPr>
          <p:nvPr>
            <p:ph type="body" sz="quarter" idx="12"/>
          </p:nvPr>
        </p:nvSpPr>
        <p:spPr>
          <a:xfrm>
            <a:off x="650040" y="2539001"/>
            <a:ext cx="6987278" cy="4663151"/>
          </a:xfrm>
        </p:spPr>
        <p:txBody>
          <a:bodyPr>
            <a:noAutofit/>
          </a:bodyPr>
          <a:lstStyle>
            <a:lvl1pPr>
              <a:spcAft>
                <a:spcPts val="800"/>
              </a:spcAft>
              <a:defRPr baseline="0">
                <a:solidFill>
                  <a:schemeClr val="bg1"/>
                </a:solidFill>
              </a:defRPr>
            </a:lvl1pPr>
            <a:lvl2pPr>
              <a:spcAft>
                <a:spcPts val="800"/>
              </a:spcAft>
              <a:defRPr baseline="0">
                <a:solidFill>
                  <a:schemeClr val="bg1"/>
                </a:solidFill>
              </a:defRPr>
            </a:lvl2pPr>
            <a:lvl3pPr>
              <a:spcAft>
                <a:spcPts val="800"/>
              </a:spcAft>
              <a:defRPr baseline="0">
                <a:solidFill>
                  <a:schemeClr val="bg1"/>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cxnSp>
        <p:nvCxnSpPr>
          <p:cNvPr id="5" name="Straight Connector 4"/>
          <p:cNvCxnSpPr/>
          <p:nvPr userDrawn="1"/>
        </p:nvCxnSpPr>
        <p:spPr>
          <a:xfrm flipV="1">
            <a:off x="609600" y="1951630"/>
            <a:ext cx="7027718" cy="13649"/>
          </a:xfrm>
          <a:prstGeom prst="line">
            <a:avLst/>
          </a:prstGeom>
          <a:ln>
            <a:solidFill>
              <a:schemeClr val="bg1"/>
            </a:solidFill>
          </a:ln>
          <a:effectLst/>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52017800"/>
      </p:ext>
    </p:extLst>
  </p:cSld>
  <p:clrMapOvr>
    <a:masterClrMapping/>
  </p:clrMapOvr>
  <p:transition xmlns:p14="http://schemas.microsoft.com/office/powerpoint/2010/mai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xmlns:p14="http://schemas.microsoft.com/office/powerpoint/2010/mai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xmlns:p14="http://schemas.microsoft.com/office/powerpoint/2010/mai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747942789"/>
      </p:ext>
    </p:extLst>
  </p:cSld>
  <p:clrMapOvr>
    <a:masterClrMapping/>
  </p:clrMapOvr>
  <p:transition xmlns:p14="http://schemas.microsoft.com/office/powerpoint/2010/mai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6.xml"/><Relationship Id="rId4" Type="http://schemas.openxmlformats.org/officeDocument/2006/relationships/slideLayout" Target="../slideLayouts/slideLayout17.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 Id="rId9" Type="http://schemas.openxmlformats.org/officeDocument/2006/relationships/theme" Target="../theme/theme2.xml"/><Relationship Id="rId10" Type="http://schemas.openxmlformats.org/officeDocument/2006/relationships/image" Target="../media/image1.png"/><Relationship Id="rId1" Type="http://schemas.openxmlformats.org/officeDocument/2006/relationships/slideLayout" Target="../slideLayouts/slideLayout14.xml"/><Relationship Id="rId2"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2</a:t>
            </a:r>
            <a:r>
              <a:rPr lang="en-US" dirty="0" smtClean="0">
                <a:solidFill>
                  <a:srgbClr val="7F7F7F"/>
                </a:solidFill>
                <a:latin typeface="+mn-lt"/>
                <a:ea typeface="+mn-ea"/>
                <a:cs typeface="+mn-cs"/>
              </a:rPr>
              <a:t>-</a:t>
            </a:r>
            <a:fld id="{F0B79B2F-E1DD-4D43-95B3-EA08C411D807}" type="slidenum">
              <a:rPr lang="en-US">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67" r:id="rId2"/>
    <p:sldLayoutId id="2147483825"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 id="2147483843" r:id="rId13"/>
  </p:sldLayoutIdLst>
  <p:transition xmlns:p14="http://schemas.microsoft.com/office/powerpoint/2010/main" spd="med">
    <p:fade/>
  </p:transition>
  <p:timing>
    <p:tnLst>
      <p:par>
        <p:cTn xmlns:p14="http://schemas.microsoft.com/office/powerpoint/2010/mai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2</a:t>
            </a:r>
            <a:r>
              <a:rPr lang="en-US" dirty="0" smtClean="0">
                <a:solidFill>
                  <a:srgbClr val="7F7F7F"/>
                </a:solidFill>
                <a:latin typeface="+mn-lt"/>
                <a:ea typeface="+mn-ea"/>
                <a:cs typeface="+mn-cs"/>
              </a:rPr>
              <a:t>-</a:t>
            </a:r>
            <a:fld id="{F0B79B2F-E1DD-4D43-95B3-EA08C411D807}" type="slidenum">
              <a:rPr lang="en-US">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xmlns:p14="http://schemas.microsoft.com/office/powerpoint/2010/main" spd="med">
    <p:fade/>
  </p:transition>
  <p:timing>
    <p:tnLst>
      <p:par>
        <p:cTn xmlns:p14="http://schemas.microsoft.com/office/powerpoint/2010/mai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13751" y="2496326"/>
            <a:ext cx="6122945" cy="1337551"/>
          </a:xfrm>
        </p:spPr>
        <p:txBody>
          <a:bodyPr/>
          <a:lstStyle/>
          <a:p>
            <a:r>
              <a:rPr lang="en-US" sz="7200" dirty="0" smtClean="0"/>
              <a:t>code review</a:t>
            </a:r>
            <a:endParaRPr lang="en-US" sz="7200" dirty="0"/>
          </a:p>
        </p:txBody>
      </p:sp>
      <p:sp>
        <p:nvSpPr>
          <p:cNvPr id="3" name="Text Placeholder 2"/>
          <p:cNvSpPr>
            <a:spLocks noGrp="1"/>
          </p:cNvSpPr>
          <p:nvPr>
            <p:ph type="body" sz="quarter" idx="10"/>
          </p:nvPr>
        </p:nvSpPr>
        <p:spPr>
          <a:xfrm>
            <a:off x="3585882" y="4751291"/>
            <a:ext cx="7124981" cy="3200877"/>
          </a:xfrm>
        </p:spPr>
        <p:txBody>
          <a:bodyPr/>
          <a:lstStyle/>
          <a:p>
            <a:pPr marL="457200" indent="-457200">
              <a:buAutoNum type="arabicPeriod"/>
            </a:pPr>
            <a:r>
              <a:rPr lang="en-US" sz="2800" dirty="0">
                <a:solidFill>
                  <a:srgbClr val="878F94"/>
                </a:solidFill>
              </a:rPr>
              <a:t>Code review is systematic examination (sometimes referred to as peer review) of computer source code. It is intended to find mistakes overlooked in the initial development phase, improving the overall quality of software. Reviews are done in various forms such </a:t>
            </a:r>
            <a:r>
              <a:rPr lang="en-US" sz="2800" dirty="0" smtClean="0">
                <a:solidFill>
                  <a:srgbClr val="878F94"/>
                </a:solidFill>
              </a:rPr>
              <a:t>as ...</a:t>
            </a:r>
            <a:endParaRPr lang="en-US" sz="2800" dirty="0" smtClean="0">
              <a:solidFill>
                <a:srgbClr val="878F94"/>
              </a:solidFill>
            </a:endParaRPr>
          </a:p>
        </p:txBody>
      </p:sp>
      <p:pic>
        <p:nvPicPr>
          <p:cNvPr id="6"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p:cNvSpPr txBox="1">
            <a:spLocks/>
          </p:cNvSpPr>
          <p:nvPr/>
        </p:nvSpPr>
        <p:spPr bwMode="white">
          <a:xfrm>
            <a:off x="3453022" y="3548182"/>
            <a:ext cx="2720422" cy="1337551"/>
          </a:xfrm>
          <a:prstGeom prst="rect">
            <a:avLst/>
          </a:prstGeom>
        </p:spPr>
        <p:txBody>
          <a:bodyPr vert="horz" wrap="square" lIns="91440" tIns="91440" rIns="91440" bIns="91440" rtlCol="0" anchor="ctr" anchorCtr="0">
            <a:noAutofit/>
          </a:bodyPr>
          <a:lstStyle>
            <a:lvl1pPr algn="l" defTabSz="1217613" rtl="0" eaLnBrk="1" fontAlgn="base" hangingPunct="1">
              <a:lnSpc>
                <a:spcPct val="90000"/>
              </a:lnSpc>
              <a:spcBef>
                <a:spcPct val="0"/>
              </a:spcBef>
              <a:spcAft>
                <a:spcPct val="0"/>
              </a:spcAft>
              <a:defRPr lang="en-US" sz="4800" b="1" kern="1200" spc="0" baseline="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a:lstStyle>
          <a:p>
            <a:r>
              <a:rPr lang="en-US" sz="4000" i="1" dirty="0" smtClean="0">
                <a:solidFill>
                  <a:schemeClr val="tx1">
                    <a:lumMod val="60000"/>
                    <a:lumOff val="40000"/>
                  </a:schemeClr>
                </a:solidFill>
              </a:rPr>
              <a:t>noun</a:t>
            </a:r>
            <a:endParaRPr lang="en-US" i="1" dirty="0">
              <a:solidFill>
                <a:schemeClr val="tx1">
                  <a:lumMod val="60000"/>
                  <a:lumOff val="40000"/>
                </a:schemeClr>
              </a:solidFill>
            </a:endParaRPr>
          </a:p>
        </p:txBody>
      </p:sp>
    </p:spTree>
    <p:extLst>
      <p:ext uri="{BB962C8B-B14F-4D97-AF65-F5344CB8AC3E}">
        <p14:creationId xmlns:p14="http://schemas.microsoft.com/office/powerpoint/2010/main" val="112126063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4" name="Text Placeholder 3"/>
          <p:cNvSpPr>
            <a:spLocks noGrp="1"/>
          </p:cNvSpPr>
          <p:nvPr>
            <p:ph type="body" sz="quarter" idx="12"/>
          </p:nvPr>
        </p:nvSpPr>
        <p:spPr>
          <a:xfrm>
            <a:off x="3164607" y="1856198"/>
            <a:ext cx="9926786" cy="5345953"/>
          </a:xfrm>
        </p:spPr>
        <p:txBody>
          <a:bodyPr anchor="ctr"/>
          <a:lstStyle/>
          <a:p>
            <a:pPr algn="ctr"/>
            <a:r>
              <a:rPr lang="en-US" sz="7200" dirty="0" smtClean="0">
                <a:latin typeface="Apple Chancery" charset="0"/>
                <a:ea typeface="Apple Chancery" charset="0"/>
                <a:cs typeface="Apple Chancery" charset="0"/>
              </a:rPr>
              <a:t>Read. Evaluate. Judge.</a:t>
            </a:r>
            <a:endParaRPr lang="en-US" sz="7200" dirty="0" smtClean="0">
              <a:latin typeface="Apple Chancery" charset="0"/>
              <a:ea typeface="Apple Chancery" charset="0"/>
              <a:cs typeface="Apple Chancery" charset="0"/>
            </a:endParaRPr>
          </a:p>
        </p:txBody>
      </p:sp>
      <p:sp>
        <p:nvSpPr>
          <p:cNvPr id="5" name="Oval 4"/>
          <p:cNvSpPr/>
          <p:nvPr/>
        </p:nvSpPr>
        <p:spPr bwMode="auto">
          <a:xfrm>
            <a:off x="7713134" y="1856198"/>
            <a:ext cx="524933" cy="524933"/>
          </a:xfrm>
          <a:prstGeom prst="ellipse">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0" name="Right Brace 9"/>
          <p:cNvSpPr/>
          <p:nvPr/>
        </p:nvSpPr>
        <p:spPr>
          <a:xfrm rot="16200000">
            <a:off x="7789332" y="924864"/>
            <a:ext cx="457200" cy="3369734"/>
          </a:xfrm>
          <a:prstGeom prst="rightBrace">
            <a:avLst>
              <a:gd name="adj1" fmla="val 8333"/>
              <a:gd name="adj2" fmla="val 48995"/>
            </a:avLst>
          </a:prstGeom>
          <a:ln w="63500">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2" name="Right Brace 11"/>
          <p:cNvSpPr/>
          <p:nvPr/>
        </p:nvSpPr>
        <p:spPr>
          <a:xfrm rot="5400000">
            <a:off x="7789332" y="4763443"/>
            <a:ext cx="457200" cy="3369734"/>
          </a:xfrm>
          <a:prstGeom prst="rightBrace">
            <a:avLst>
              <a:gd name="adj1" fmla="val 8333"/>
              <a:gd name="adj2" fmla="val 49830"/>
            </a:avLst>
          </a:prstGeom>
          <a:ln w="63500">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1" name="Oval 10"/>
          <p:cNvSpPr/>
          <p:nvPr/>
        </p:nvSpPr>
        <p:spPr bwMode="auto">
          <a:xfrm rot="10800000">
            <a:off x="7755466" y="6677218"/>
            <a:ext cx="524933" cy="524933"/>
          </a:xfrm>
          <a:prstGeom prst="ellipse">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10040657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a:outerShdw blurRad="50800" dist="76200" dir="5400000" algn="t" rotWithShape="0">
              <a:prstClr val="black">
                <a:alpha val="40000"/>
              </a:prstClr>
            </a:outerShdw>
          </a:effectLst>
        </p:spPr>
        <p:txBody>
          <a:bodyPr>
            <a:normAutofit/>
          </a:bodyPr>
          <a:lstStyle/>
          <a:p>
            <a:r>
              <a:rPr lang="en-US" dirty="0" smtClean="0">
                <a:cs typeface="Courier New"/>
              </a:rPr>
              <a:t>code review</a:t>
            </a:r>
            <a:endParaRPr lang="en-US" dirty="0">
              <a:cs typeface="Courier New"/>
            </a:endParaRPr>
          </a:p>
        </p:txBody>
      </p:sp>
      <p:sp>
        <p:nvSpPr>
          <p:cNvPr id="5" name="Text Placeholder 4"/>
          <p:cNvSpPr>
            <a:spLocks noGrp="1"/>
          </p:cNvSpPr>
          <p:nvPr>
            <p:ph type="body" sz="quarter" idx="12"/>
          </p:nvPr>
        </p:nvSpPr>
        <p:spPr>
          <a:xfrm>
            <a:off x="3137056" y="2553699"/>
            <a:ext cx="7103582" cy="2367788"/>
          </a:xfrm>
          <a:solidFill>
            <a:schemeClr val="bg1"/>
          </a:solidFill>
        </p:spPr>
        <p:txBody>
          <a:bodyPr anchor="ctr"/>
          <a:lstStyle/>
          <a:p>
            <a:pPr marL="274320"/>
            <a:r>
              <a:rPr lang="en-US" dirty="0" smtClean="0">
                <a:solidFill>
                  <a:schemeClr val="tx1"/>
                </a:solidFill>
              </a:rPr>
              <a:t>I finished all the tests for the Ark cookbook</a:t>
            </a:r>
            <a:r>
              <a:rPr lang="en-US" dirty="0">
                <a:solidFill>
                  <a:schemeClr val="tx1"/>
                </a:solidFill>
              </a:rPr>
              <a:t>!</a:t>
            </a:r>
            <a:r>
              <a:rPr lang="en-US" dirty="0" smtClean="0">
                <a:solidFill>
                  <a:schemeClr val="tx1"/>
                </a:solidFill>
              </a:rPr>
              <a:t> </a:t>
            </a:r>
            <a:r>
              <a:rPr lang="en-US" dirty="0">
                <a:solidFill>
                  <a:schemeClr val="tx1"/>
                </a:solidFill>
              </a:rPr>
              <a:t>C</a:t>
            </a:r>
            <a:r>
              <a:rPr lang="en-US" dirty="0" smtClean="0">
                <a:solidFill>
                  <a:schemeClr val="tx1"/>
                </a:solidFill>
              </a:rPr>
              <a:t>ode review? </a:t>
            </a:r>
            <a:endParaRPr lang="en-US" dirty="0">
              <a:solidFill>
                <a:schemeClr val="tx1"/>
              </a:solidFill>
            </a:endParaRPr>
          </a:p>
          <a:p>
            <a:pPr marL="274320"/>
            <a:r>
              <a:rPr lang="en-US" dirty="0" smtClean="0">
                <a:solidFill>
                  <a:schemeClr val="tx1"/>
                </a:solidFill>
              </a:rPr>
              <a:t>Thoughts on how to make the tests clearer?</a:t>
            </a:r>
            <a:endParaRPr lang="en-US" dirty="0">
              <a:solidFill>
                <a:schemeClr val="tx1"/>
              </a:solidFill>
            </a:endParaRPr>
          </a:p>
        </p:txBody>
      </p:sp>
      <p:pic>
        <p:nvPicPr>
          <p:cNvPr id="6" name="Picture 5" descr="IMG_2182.JPG"/>
          <p:cNvPicPr>
            <a:picLocks noChangeAspect="1"/>
          </p:cNvPicPr>
          <p:nvPr/>
        </p:nvPicPr>
        <p:blipFill rotWithShape="1">
          <a:blip r:embed="rId3">
            <a:extLst>
              <a:ext uri="{28A0092B-C50C-407E-A947-70E740481C1C}">
                <a14:useLocalDpi xmlns:a14="http://schemas.microsoft.com/office/drawing/2010/main" val="0"/>
              </a:ext>
            </a:extLst>
          </a:blip>
          <a:srcRect l="7347" t="4283" r="21411" b="736"/>
          <a:stretch/>
        </p:blipFill>
        <p:spPr>
          <a:xfrm rot="5400000">
            <a:off x="599619" y="2593127"/>
            <a:ext cx="2275525" cy="227535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541461654"/>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b="1" dirty="0"/>
          </a:p>
        </p:txBody>
      </p:sp>
      <p:sp>
        <p:nvSpPr>
          <p:cNvPr id="3" name="Text Placeholder 2"/>
          <p:cNvSpPr>
            <a:spLocks noGrp="1"/>
          </p:cNvSpPr>
          <p:nvPr>
            <p:ph type="body" sz="quarter" idx="11"/>
          </p:nvPr>
        </p:nvSpPr>
        <p:spPr/>
        <p:txBody>
          <a:bodyPr/>
          <a:lstStyle/>
          <a:p>
            <a:r>
              <a:rPr lang="en-US" dirty="0" smtClean="0"/>
              <a:t>&gt; cd ~/ark</a:t>
            </a:r>
            <a:endParaRPr lang="en-US" dirty="0"/>
          </a:p>
        </p:txBody>
      </p:sp>
      <p:sp>
        <p:nvSpPr>
          <p:cNvPr id="5" name="Title 4"/>
          <p:cNvSpPr>
            <a:spLocks noGrp="1"/>
          </p:cNvSpPr>
          <p:nvPr>
            <p:ph type="title"/>
          </p:nvPr>
        </p:nvSpPr>
        <p:spPr/>
        <p:txBody>
          <a:bodyPr/>
          <a:lstStyle/>
          <a:p>
            <a:r>
              <a:rPr lang="en-US" dirty="0" smtClean="0"/>
              <a:t>Changing into the Cookbook Directory</a:t>
            </a:r>
            <a:endParaRPr lang="en-US" dirty="0"/>
          </a:p>
        </p:txBody>
      </p:sp>
    </p:spTree>
    <p:extLst>
      <p:ext uri="{BB962C8B-B14F-4D97-AF65-F5344CB8AC3E}">
        <p14:creationId xmlns:p14="http://schemas.microsoft.com/office/powerpoint/2010/main" val="3158334674"/>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a:t>
            </a:r>
          </a:p>
          <a:p>
            <a:endParaRPr lang="en-US" b="1" dirty="0"/>
          </a:p>
          <a:p>
            <a:r>
              <a:rPr lang="en-US" b="1" dirty="0"/>
              <a:t>Finished in 3.58 seconds (files took 2.73 seconds to load)</a:t>
            </a:r>
          </a:p>
          <a:p>
            <a:r>
              <a:rPr lang="en-US" b="1" dirty="0"/>
              <a:t>19 examples, 0 failures</a:t>
            </a:r>
          </a:p>
          <a:p>
            <a:endParaRPr lang="en-US" b="1" dirty="0"/>
          </a:p>
          <a:p>
            <a:endParaRPr lang="en-US" b="1" dirty="0"/>
          </a:p>
          <a:p>
            <a:r>
              <a:rPr lang="en-US" b="1" dirty="0" err="1"/>
              <a:t>ChefSpec</a:t>
            </a:r>
            <a:r>
              <a:rPr lang="en-US" b="1" dirty="0"/>
              <a:t> Coverage report generated...</a:t>
            </a:r>
          </a:p>
          <a:p>
            <a:endParaRPr lang="en-US" b="1" dirty="0"/>
          </a:p>
          <a:p>
            <a:r>
              <a:rPr lang="en-US" b="1" dirty="0"/>
              <a:t>  Total Resources:   41</a:t>
            </a:r>
          </a:p>
          <a:p>
            <a:r>
              <a:rPr lang="en-US" b="1" dirty="0"/>
              <a:t>  Touched Resources: 41</a:t>
            </a:r>
          </a:p>
          <a:p>
            <a:r>
              <a:rPr lang="en-US" b="1" dirty="0"/>
              <a:t>  Touch Coverage:    100.0</a:t>
            </a:r>
            <a:r>
              <a:rPr lang="en-US" b="1" dirty="0" smtClean="0"/>
              <a:t>%</a:t>
            </a:r>
            <a:endParaRPr lang="en-US" b="1" dirty="0"/>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a:t>
            </a:r>
            <a:r>
              <a:rPr lang="en-US" dirty="0" smtClean="0"/>
              <a:t>spec/unit/recipes/</a:t>
            </a:r>
            <a:r>
              <a:rPr lang="en-US" dirty="0" err="1"/>
              <a:t>default_spec.rb</a:t>
            </a:r>
            <a:endParaRPr lang="en-US" dirty="0"/>
          </a:p>
        </p:txBody>
      </p:sp>
      <p:sp>
        <p:nvSpPr>
          <p:cNvPr id="5" name="Title 4"/>
          <p:cNvSpPr>
            <a:spLocks noGrp="1"/>
          </p:cNvSpPr>
          <p:nvPr>
            <p:ph type="title"/>
          </p:nvPr>
        </p:nvSpPr>
        <p:spPr/>
        <p:txBody>
          <a:bodyPr/>
          <a:lstStyle/>
          <a:p>
            <a:r>
              <a:rPr lang="en-US" dirty="0" smtClean="0"/>
              <a:t>Executing the Test Suite</a:t>
            </a:r>
            <a:endParaRPr lang="en-US" dirty="0"/>
          </a:p>
        </p:txBody>
      </p:sp>
    </p:spTree>
    <p:extLst>
      <p:ext uri="{BB962C8B-B14F-4D97-AF65-F5344CB8AC3E}">
        <p14:creationId xmlns:p14="http://schemas.microsoft.com/office/powerpoint/2010/main" val="336107577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Viewing the Recipe Specification</a:t>
            </a:r>
            <a:endParaRPr lang="en-US" dirty="0"/>
          </a:p>
        </p:txBody>
      </p:sp>
      <p:sp>
        <p:nvSpPr>
          <p:cNvPr id="3" name="Content Placeholder 2"/>
          <p:cNvSpPr>
            <a:spLocks noGrp="1"/>
          </p:cNvSpPr>
          <p:nvPr>
            <p:ph sz="quarter" idx="10"/>
          </p:nvPr>
        </p:nvSpPr>
        <p:spPr/>
        <p:txBody>
          <a:bodyPr/>
          <a:lstStyle/>
          <a:p>
            <a:r>
              <a:rPr lang="en-US" dirty="0"/>
              <a:t>require '</a:t>
            </a:r>
            <a:r>
              <a:rPr lang="en-US" dirty="0" err="1"/>
              <a:t>spec_helper</a:t>
            </a:r>
            <a:r>
              <a:rPr lang="en-US" dirty="0"/>
              <a:t>'</a:t>
            </a:r>
          </a:p>
          <a:p>
            <a:endParaRPr lang="en-US" dirty="0"/>
          </a:p>
          <a:p>
            <a:r>
              <a:rPr lang="en-US" dirty="0"/>
              <a:t>describe 'ark::default' do</a:t>
            </a:r>
          </a:p>
          <a:p>
            <a:r>
              <a:rPr lang="en-US" dirty="0"/>
              <a:t>  context 'when no attributes are specified, on an </a:t>
            </a:r>
            <a:r>
              <a:rPr lang="en-US" dirty="0" err="1" smtClean="0"/>
              <a:t>unspe</a:t>
            </a:r>
            <a:r>
              <a:rPr lang="en-US" dirty="0" smtClean="0"/>
              <a:t>...</a:t>
            </a:r>
            <a:r>
              <a:rPr lang="en-US" dirty="0" err="1" smtClean="0"/>
              <a:t>orm</a:t>
            </a:r>
            <a:r>
              <a:rPr lang="en-US" dirty="0"/>
              <a:t>' do</a:t>
            </a:r>
          </a:p>
          <a:p>
            <a:r>
              <a:rPr lang="en-US" dirty="0"/>
              <a:t>    let(:</a:t>
            </a:r>
            <a:r>
              <a:rPr lang="en-US" dirty="0" err="1"/>
              <a:t>chef_run</a:t>
            </a:r>
            <a:r>
              <a:rPr lang="en-US" dirty="0"/>
              <a:t>) do</a:t>
            </a:r>
          </a:p>
          <a:p>
            <a:r>
              <a:rPr lang="en-US" dirty="0"/>
              <a:t>      runner = </a:t>
            </a:r>
            <a:r>
              <a:rPr lang="en-US" dirty="0" err="1"/>
              <a:t>ChefSpec</a:t>
            </a:r>
            <a:r>
              <a:rPr lang="en-US" dirty="0"/>
              <a:t>::</a:t>
            </a:r>
            <a:r>
              <a:rPr lang="en-US" dirty="0" err="1"/>
              <a:t>SoloRunner.new</a:t>
            </a:r>
            <a:endParaRPr lang="en-US" dirty="0"/>
          </a:p>
          <a:p>
            <a:r>
              <a:rPr lang="en-US" dirty="0"/>
              <a:t>      </a:t>
            </a:r>
            <a:r>
              <a:rPr lang="en-US" dirty="0" err="1"/>
              <a:t>runner.converge</a:t>
            </a:r>
            <a:r>
              <a:rPr lang="en-US" dirty="0"/>
              <a:t>(</a:t>
            </a:r>
            <a:r>
              <a:rPr lang="en-US" dirty="0" err="1"/>
              <a:t>described_recipe</a:t>
            </a:r>
            <a:r>
              <a:rPr lang="en-US" dirty="0"/>
              <a:t>)</a:t>
            </a:r>
          </a:p>
          <a:p>
            <a:r>
              <a:rPr lang="en-US" dirty="0"/>
              <a:t>    end</a:t>
            </a:r>
          </a:p>
          <a:p>
            <a:endParaRPr lang="en-US" dirty="0"/>
          </a:p>
          <a:p>
            <a:r>
              <a:rPr lang="en-US" dirty="0"/>
              <a:t>    it 'installs necessary packages' do</a:t>
            </a:r>
          </a:p>
          <a:p>
            <a:endParaRPr lang="en-US" dirty="0"/>
          </a:p>
        </p:txBody>
      </p:sp>
      <p:sp>
        <p:nvSpPr>
          <p:cNvPr id="4" name="Text Placeholder 3"/>
          <p:cNvSpPr>
            <a:spLocks noGrp="1"/>
          </p:cNvSpPr>
          <p:nvPr>
            <p:ph type="body" sz="quarter" idx="11"/>
          </p:nvPr>
        </p:nvSpPr>
        <p:spPr/>
        <p:txBody>
          <a:bodyPr/>
          <a:lstStyle/>
          <a:p>
            <a:r>
              <a:rPr lang="en-US" dirty="0" smtClean="0"/>
              <a:t>~/ark/spec/unit/recipes/</a:t>
            </a:r>
            <a:r>
              <a:rPr lang="en-US" dirty="0" err="1" smtClean="0"/>
              <a:t>default_spec.rb</a:t>
            </a:r>
            <a:endParaRPr lang="en-US" dirty="0"/>
          </a:p>
        </p:txBody>
      </p:sp>
    </p:spTree>
    <p:extLst>
      <p:ext uri="{BB962C8B-B14F-4D97-AF65-F5344CB8AC3E}">
        <p14:creationId xmlns:p14="http://schemas.microsoft.com/office/powerpoint/2010/main" val="193954287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Code Review</a:t>
            </a:r>
            <a:endParaRPr lang="en-US" dirty="0"/>
          </a:p>
        </p:txBody>
      </p:sp>
      <p:sp>
        <p:nvSpPr>
          <p:cNvPr id="4" name="Subtitle 3"/>
          <p:cNvSpPr>
            <a:spLocks noGrp="1"/>
          </p:cNvSpPr>
          <p:nvPr>
            <p:ph type="subTitle" idx="1"/>
          </p:nvPr>
        </p:nvSpPr>
        <p:spPr/>
        <p:txBody>
          <a:bodyPr/>
          <a:lstStyle/>
          <a:p>
            <a:pPr>
              <a:lnSpc>
                <a:spcPct val="120000"/>
              </a:lnSpc>
            </a:pPr>
            <a:r>
              <a:rPr lang="en-US" sz="3600" dirty="0" smtClean="0"/>
              <a:t>Form a group</a:t>
            </a:r>
          </a:p>
          <a:p>
            <a:pPr>
              <a:lnSpc>
                <a:spcPct val="120000"/>
              </a:lnSpc>
            </a:pPr>
            <a:r>
              <a:rPr lang="en-US" sz="3600" dirty="0" smtClean="0"/>
              <a:t>Review the code</a:t>
            </a:r>
          </a:p>
          <a:p>
            <a:pPr>
              <a:lnSpc>
                <a:spcPct val="120000"/>
              </a:lnSpc>
            </a:pPr>
            <a:r>
              <a:rPr lang="en-US" sz="3600" dirty="0" smtClean="0"/>
              <a:t>Create a list of feedback</a:t>
            </a:r>
            <a:endParaRPr lang="en-US" sz="3600" dirty="0"/>
          </a:p>
        </p:txBody>
      </p:sp>
    </p:spTree>
    <p:extLst>
      <p:ext uri="{BB962C8B-B14F-4D97-AF65-F5344CB8AC3E}">
        <p14:creationId xmlns:p14="http://schemas.microsoft.com/office/powerpoint/2010/main" val="3188198511"/>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548844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Templat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w="63500">
          <a:solidFill>
            <a:schemeClr val="accent1"/>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2.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B13EBC30-FE27-4C6A-B723-23FC2188F7DC}">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Template.potx</Template>
  <TotalTime>23510</TotalTime>
  <Words>257</Words>
  <Application>Microsoft Macintosh PowerPoint</Application>
  <PresentationFormat>Custom</PresentationFormat>
  <Paragraphs>42</Paragraphs>
  <Slides>8</Slides>
  <Notes>3</Notes>
  <HiddenSlides>0</HiddenSlides>
  <MMClips>0</MMClips>
  <ScaleCrop>false</ScaleCrop>
  <HeadingPairs>
    <vt:vector size="4" baseType="variant">
      <vt:variant>
        <vt:lpstr>Theme</vt:lpstr>
      </vt:variant>
      <vt:variant>
        <vt:i4>2</vt:i4>
      </vt:variant>
      <vt:variant>
        <vt:lpstr>Slide Titles</vt:lpstr>
      </vt:variant>
      <vt:variant>
        <vt:i4>8</vt:i4>
      </vt:variant>
    </vt:vector>
  </HeadingPairs>
  <TitlesOfParts>
    <vt:vector size="10" baseType="lpstr">
      <vt:lpstr>Template</vt:lpstr>
      <vt:lpstr>Interaction</vt:lpstr>
      <vt:lpstr>code review</vt:lpstr>
      <vt:lpstr>Objective</vt:lpstr>
      <vt:lpstr>code review</vt:lpstr>
      <vt:lpstr>Changing into the Cookbook Directory</vt:lpstr>
      <vt:lpstr>Executing the Test Suite</vt:lpstr>
      <vt:lpstr>Viewing the Recipe Specification</vt:lpstr>
      <vt:lpstr>Code Review</vt:lpstr>
      <vt:lpstr>PowerPoint Presentation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Demo: Test Driven Cookbook Development</dc:title>
  <dc:subject/>
  <dc:creator>Franklin Webber</dc:creator>
  <cp:keywords/>
  <dc:description/>
  <cp:lastModifiedBy>Franklin Webber</cp:lastModifiedBy>
  <cp:revision>2695</cp:revision>
  <cp:lastPrinted>2016-07-11T18:04:44Z</cp:lastPrinted>
  <dcterms:created xsi:type="dcterms:W3CDTF">2012-09-13T17:36:07Z</dcterms:created>
  <dcterms:modified xsi:type="dcterms:W3CDTF">2016-10-25T04:21:42Z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