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7"/>
  </p:notesMasterIdLst>
  <p:handoutMasterIdLst>
    <p:handoutMasterId r:id="rId18"/>
  </p:handoutMasterIdLst>
  <p:sldIdLst>
    <p:sldId id="561" r:id="rId7"/>
    <p:sldId id="583" r:id="rId8"/>
    <p:sldId id="590" r:id="rId9"/>
    <p:sldId id="606" r:id="rId10"/>
    <p:sldId id="607" r:id="rId11"/>
    <p:sldId id="608" r:id="rId12"/>
    <p:sldId id="609" r:id="rId13"/>
    <p:sldId id="610" r:id="rId14"/>
    <p:sldId id="611" r:id="rId15"/>
    <p:sldId id="376" r:id="rId1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5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30" autoAdjust="0"/>
    <p:restoredTop sz="92565" autoAdjust="0"/>
  </p:normalViewPr>
  <p:slideViewPr>
    <p:cSldViewPr snapToGrid="0">
      <p:cViewPr>
        <p:scale>
          <a:sx n="94" d="100"/>
          <a:sy n="94" d="100"/>
        </p:scale>
        <p:origin x="1800" y="-224"/>
      </p:cViewPr>
      <p:guideLst>
        <p:guide orient="horz" pos="894"/>
        <p:guide pos="6747"/>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10/25/16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10/25/16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849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1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30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EXERCISE</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6122945" cy="1337551"/>
          </a:xfrm>
        </p:spPr>
        <p:txBody>
          <a:bodyPr/>
          <a:lstStyle/>
          <a:p>
            <a:r>
              <a:rPr lang="en-US" sz="7200" dirty="0" smtClean="0"/>
              <a:t>code review</a:t>
            </a:r>
            <a:endParaRPr lang="en-US" sz="7200" dirty="0"/>
          </a:p>
        </p:txBody>
      </p:sp>
      <p:sp>
        <p:nvSpPr>
          <p:cNvPr id="3" name="Text Placeholder 2"/>
          <p:cNvSpPr>
            <a:spLocks noGrp="1"/>
          </p:cNvSpPr>
          <p:nvPr>
            <p:ph type="body" sz="quarter" idx="10"/>
          </p:nvPr>
        </p:nvSpPr>
        <p:spPr>
          <a:xfrm>
            <a:off x="3585882" y="4751291"/>
            <a:ext cx="7124981" cy="3200877"/>
          </a:xfrm>
        </p:spPr>
        <p:txBody>
          <a:bodyPr/>
          <a:lstStyle/>
          <a:p>
            <a:pPr marL="457200" indent="-457200">
              <a:buAutoNum type="arabicPeriod"/>
            </a:pPr>
            <a:r>
              <a:rPr lang="en-US" sz="2800" dirty="0">
                <a:solidFill>
                  <a:srgbClr val="878F94"/>
                </a:solidFill>
              </a:rPr>
              <a:t>Code review is systematic examination (sometimes referred to as peer review) of computer source code. It is intended to find mistakes overlooked in the initial development phase, improving the overall quality of software. Reviews are done in various forms such </a:t>
            </a:r>
            <a:r>
              <a:rPr lang="en-US" sz="2800" dirty="0" smtClean="0">
                <a:solidFill>
                  <a:srgbClr val="878F94"/>
                </a:solidFill>
              </a:rPr>
              <a:t>as ...</a:t>
            </a: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white">
          <a:xfrm>
            <a:off x="3453022" y="3548182"/>
            <a:ext cx="2720422"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3164607" y="1856198"/>
            <a:ext cx="9926786" cy="5345953"/>
          </a:xfrm>
        </p:spPr>
        <p:txBody>
          <a:bodyPr anchor="ctr"/>
          <a:lstStyle/>
          <a:p>
            <a:pPr algn="ctr"/>
            <a:r>
              <a:rPr lang="en-US" sz="7200" dirty="0" smtClean="0">
                <a:latin typeface="Apple Chancery" charset="0"/>
                <a:ea typeface="Apple Chancery" charset="0"/>
                <a:cs typeface="Apple Chancery" charset="0"/>
              </a:rPr>
              <a:t>Read. Evaluate. Judge.</a:t>
            </a:r>
          </a:p>
        </p:txBody>
      </p:sp>
      <p:sp>
        <p:nvSpPr>
          <p:cNvPr id="5" name="Oval 4"/>
          <p:cNvSpPr/>
          <p:nvPr/>
        </p:nvSpPr>
        <p:spPr bwMode="auto">
          <a:xfrm>
            <a:off x="78655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899400"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899400"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865534"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cs typeface="Courier New"/>
              </a:rPr>
              <a:t>code review</a:t>
            </a:r>
            <a:endParaRPr lang="en-US" dirty="0">
              <a:cs typeface="Courier New"/>
            </a:endParaRPr>
          </a:p>
        </p:txBody>
      </p:sp>
      <p:sp>
        <p:nvSpPr>
          <p:cNvPr id="5" name="Text Placeholder 4"/>
          <p:cNvSpPr>
            <a:spLocks noGrp="1"/>
          </p:cNvSpPr>
          <p:nvPr>
            <p:ph type="body" sz="quarter" idx="12"/>
          </p:nvPr>
        </p:nvSpPr>
        <p:spPr>
          <a:xfrm>
            <a:off x="3137056" y="2553699"/>
            <a:ext cx="7103582" cy="2367788"/>
          </a:xfrm>
          <a:solidFill>
            <a:schemeClr val="bg1"/>
          </a:solidFill>
        </p:spPr>
        <p:txBody>
          <a:bodyPr anchor="ctr"/>
          <a:lstStyle/>
          <a:p>
            <a:pPr marL="274320"/>
            <a:r>
              <a:rPr lang="en-US" dirty="0" smtClean="0">
                <a:solidFill>
                  <a:schemeClr val="tx1"/>
                </a:solidFill>
              </a:rPr>
              <a:t>I finished all the tests for the Ark cookbook</a:t>
            </a:r>
            <a:r>
              <a:rPr lang="en-US" dirty="0">
                <a:solidFill>
                  <a:schemeClr val="tx1"/>
                </a:solidFill>
              </a:rPr>
              <a:t>!</a:t>
            </a:r>
            <a:r>
              <a:rPr lang="en-US" dirty="0" smtClean="0">
                <a:solidFill>
                  <a:schemeClr val="tx1"/>
                </a:solidFill>
              </a:rPr>
              <a:t> </a:t>
            </a:r>
            <a:r>
              <a:rPr lang="en-US" dirty="0">
                <a:solidFill>
                  <a:schemeClr val="tx1"/>
                </a:solidFill>
              </a:rPr>
              <a:t>C</a:t>
            </a:r>
            <a:r>
              <a:rPr lang="en-US" dirty="0" smtClean="0">
                <a:solidFill>
                  <a:schemeClr val="tx1"/>
                </a:solidFill>
              </a:rPr>
              <a:t>ode review? </a:t>
            </a:r>
            <a:endParaRPr lang="en-US" dirty="0">
              <a:solidFill>
                <a:schemeClr val="tx1"/>
              </a:solidFill>
            </a:endParaRPr>
          </a:p>
          <a:p>
            <a:pPr marL="274320"/>
            <a:r>
              <a:rPr lang="en-US" dirty="0" smtClean="0">
                <a:solidFill>
                  <a:schemeClr val="tx1"/>
                </a:solidFill>
              </a:rPr>
              <a:t>Any thoughts </a:t>
            </a:r>
            <a:r>
              <a:rPr lang="en-US" dirty="0" smtClean="0">
                <a:solidFill>
                  <a:schemeClr val="tx1"/>
                </a:solidFill>
              </a:rPr>
              <a:t>on how to make the tests clearer?</a:t>
            </a:r>
            <a:endParaRPr lang="en-US" dirty="0">
              <a:solidFill>
                <a:schemeClr val="tx1"/>
              </a:solidFill>
            </a:endParaRPr>
          </a:p>
        </p:txBody>
      </p:sp>
      <p:pic>
        <p:nvPicPr>
          <p:cNvPr id="6" name="Picture 5" descr="IMG_2182.JPG"/>
          <p:cNvPicPr>
            <a:picLocks noChangeAspect="1"/>
          </p:cNvPicPr>
          <p:nvPr/>
        </p:nvPicPr>
        <p:blipFill rotWithShape="1">
          <a:blip r:embed="rId3">
            <a:extLst>
              <a:ext uri="{28A0092B-C50C-407E-A947-70E740481C1C}">
                <a14:useLocalDpi xmlns:a14="http://schemas.microsoft.com/office/drawing/2010/main" val="0"/>
              </a:ext>
            </a:extLst>
          </a:blip>
          <a:srcRect l="7347" t="4283" r="21411" b="736"/>
          <a:stretch/>
        </p:blipFill>
        <p:spPr>
          <a:xfrm rot="5400000">
            <a:off x="599619" y="2593127"/>
            <a:ext cx="2275525" cy="2275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4146165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b="1" dirty="0"/>
          </a:p>
        </p:txBody>
      </p:sp>
      <p:sp>
        <p:nvSpPr>
          <p:cNvPr id="3" name="Text Placeholder 2"/>
          <p:cNvSpPr>
            <a:spLocks noGrp="1"/>
          </p:cNvSpPr>
          <p:nvPr>
            <p:ph type="body" sz="quarter" idx="11"/>
          </p:nvPr>
        </p:nvSpPr>
        <p:spPr/>
        <p:txBody>
          <a:bodyPr/>
          <a:lstStyle/>
          <a:p>
            <a:r>
              <a:rPr lang="en-US" dirty="0" smtClean="0"/>
              <a:t>&gt; cd ~/ark</a:t>
            </a:r>
            <a:endParaRPr lang="en-US" dirty="0"/>
          </a:p>
        </p:txBody>
      </p:sp>
      <p:sp>
        <p:nvSpPr>
          <p:cNvPr id="5" name="Title 4"/>
          <p:cNvSpPr>
            <a:spLocks noGrp="1"/>
          </p:cNvSpPr>
          <p:nvPr>
            <p:ph type="title"/>
          </p:nvPr>
        </p:nvSpPr>
        <p:spPr/>
        <p:txBody>
          <a:bodyPr/>
          <a:lstStyle/>
          <a:p>
            <a:r>
              <a:rPr lang="en-US" dirty="0" smtClean="0"/>
              <a:t>Changing into the Cookbook Directory</a:t>
            </a:r>
            <a:endParaRPr lang="en-US" dirty="0"/>
          </a:p>
        </p:txBody>
      </p:sp>
    </p:spTree>
    <p:extLst>
      <p:ext uri="{BB962C8B-B14F-4D97-AF65-F5344CB8AC3E}">
        <p14:creationId xmlns:p14="http://schemas.microsoft.com/office/powerpoint/2010/main" val="31583346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3.58 seconds (files took 2.73 seconds to load)</a:t>
            </a:r>
          </a:p>
          <a:p>
            <a:r>
              <a:rPr lang="en-US" b="1" dirty="0"/>
              <a:t>19 examples, 0 failures</a:t>
            </a:r>
          </a:p>
          <a:p>
            <a:endParaRPr lang="en-US" b="1" dirty="0"/>
          </a:p>
          <a:p>
            <a:endParaRPr lang="en-US" b="1" dirty="0"/>
          </a:p>
          <a:p>
            <a:r>
              <a:rPr lang="en-US" b="1" dirty="0" err="1"/>
              <a:t>ChefSpec</a:t>
            </a:r>
            <a:r>
              <a:rPr lang="en-US" b="1" dirty="0"/>
              <a:t> Coverage report generated...</a:t>
            </a:r>
          </a:p>
          <a:p>
            <a:endParaRPr lang="en-US" b="1" dirty="0"/>
          </a:p>
          <a:p>
            <a:r>
              <a:rPr lang="en-US" b="1" dirty="0"/>
              <a:t>  Total Resources:   41</a:t>
            </a:r>
          </a:p>
          <a:p>
            <a:r>
              <a:rPr lang="en-US" b="1" dirty="0"/>
              <a:t>  Touched Resources: 41</a:t>
            </a:r>
          </a:p>
          <a:p>
            <a:r>
              <a:rPr lang="en-US" b="1" dirty="0"/>
              <a:t>  Touch Coverage:    100.0</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a:t>
            </a:r>
            <a:r>
              <a:rPr lang="en-US" dirty="0" smtClean="0"/>
              <a:t>spec/unit/recipes/</a:t>
            </a:r>
            <a:r>
              <a:rPr lang="en-US" dirty="0" err="1"/>
              <a:t>default_spec.rb</a:t>
            </a:r>
            <a:endParaRPr lang="en-US" dirty="0"/>
          </a:p>
        </p:txBody>
      </p:sp>
      <p:sp>
        <p:nvSpPr>
          <p:cNvPr id="5" name="Title 4"/>
          <p:cNvSpPr>
            <a:spLocks noGrp="1"/>
          </p:cNvSpPr>
          <p:nvPr>
            <p:ph type="title"/>
          </p:nvPr>
        </p:nvSpPr>
        <p:spPr/>
        <p:txBody>
          <a:bodyPr/>
          <a:lstStyle/>
          <a:p>
            <a:r>
              <a:rPr lang="en-US" dirty="0" smtClean="0"/>
              <a:t>Executing the Test Suite</a:t>
            </a:r>
            <a:endParaRPr lang="en-US" dirty="0"/>
          </a:p>
        </p:txBody>
      </p:sp>
    </p:spTree>
    <p:extLst>
      <p:ext uri="{BB962C8B-B14F-4D97-AF65-F5344CB8AC3E}">
        <p14:creationId xmlns:p14="http://schemas.microsoft.com/office/powerpoint/2010/main" val="33610757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Recipe Specification</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 on an </a:t>
            </a:r>
            <a:r>
              <a:rPr lang="en-US" dirty="0" err="1" smtClean="0"/>
              <a:t>unspe</a:t>
            </a:r>
            <a:r>
              <a:rPr lang="en-US" dirty="0" smtClean="0"/>
              <a:t>...</a:t>
            </a:r>
            <a:r>
              <a:rPr lang="en-US" dirty="0" err="1" smtClean="0"/>
              <a:t>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Tree>
    <p:extLst>
      <p:ext uri="{BB962C8B-B14F-4D97-AF65-F5344CB8AC3E}">
        <p14:creationId xmlns:p14="http://schemas.microsoft.com/office/powerpoint/2010/main" val="19395428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Code Review</a:t>
            </a:r>
            <a:endParaRPr lang="en-US" dirty="0"/>
          </a:p>
        </p:txBody>
      </p:sp>
      <p:sp>
        <p:nvSpPr>
          <p:cNvPr id="4" name="Subtitle 3"/>
          <p:cNvSpPr>
            <a:spLocks noGrp="1"/>
          </p:cNvSpPr>
          <p:nvPr>
            <p:ph type="subTitle" idx="1"/>
          </p:nvPr>
        </p:nvSpPr>
        <p:spPr/>
        <p:txBody>
          <a:bodyPr/>
          <a:lstStyle/>
          <a:p>
            <a:pPr>
              <a:lnSpc>
                <a:spcPct val="120000"/>
              </a:lnSpc>
            </a:pPr>
            <a:r>
              <a:rPr lang="en-US" sz="3600" dirty="0" smtClean="0"/>
              <a:t>Form a group</a:t>
            </a:r>
          </a:p>
          <a:p>
            <a:pPr>
              <a:lnSpc>
                <a:spcPct val="120000"/>
              </a:lnSpc>
            </a:pPr>
            <a:r>
              <a:rPr lang="en-US" sz="3600" dirty="0" smtClean="0"/>
              <a:t>Review the code</a:t>
            </a:r>
          </a:p>
          <a:p>
            <a:pPr>
              <a:lnSpc>
                <a:spcPct val="120000"/>
              </a:lnSpc>
            </a:pPr>
            <a:r>
              <a:rPr lang="en-US" sz="3600" dirty="0" smtClean="0"/>
              <a:t>Create a list of feedback</a:t>
            </a:r>
            <a:endParaRPr lang="en-US" sz="3600" dirty="0"/>
          </a:p>
        </p:txBody>
      </p:sp>
    </p:spTree>
    <p:extLst>
      <p:ext uri="{BB962C8B-B14F-4D97-AF65-F5344CB8AC3E}">
        <p14:creationId xmlns:p14="http://schemas.microsoft.com/office/powerpoint/2010/main" val="31881985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Sharing Feedback</a:t>
            </a:r>
            <a:endParaRPr lang="en-US" dirty="0"/>
          </a:p>
        </p:txBody>
      </p:sp>
      <p:sp>
        <p:nvSpPr>
          <p:cNvPr id="3" name="Subtitle 2"/>
          <p:cNvSpPr>
            <a:spLocks noGrp="1"/>
          </p:cNvSpPr>
          <p:nvPr>
            <p:ph type="subTitle" idx="1"/>
          </p:nvPr>
        </p:nvSpPr>
        <p:spPr/>
        <p:txBody>
          <a:bodyPr/>
          <a:lstStyle/>
          <a:p>
            <a:r>
              <a:rPr lang="en-US" dirty="0" smtClean="0"/>
              <a:t>Each team will take turns sharing a single item of feedback</a:t>
            </a:r>
            <a:r>
              <a:rPr lang="en-US" dirty="0"/>
              <a:t> </a:t>
            </a:r>
            <a:r>
              <a:rPr lang="en-US" dirty="0" smtClean="0"/>
              <a:t>on the code.</a:t>
            </a:r>
          </a:p>
        </p:txBody>
      </p:sp>
    </p:spTree>
    <p:extLst>
      <p:ext uri="{BB962C8B-B14F-4D97-AF65-F5344CB8AC3E}">
        <p14:creationId xmlns:p14="http://schemas.microsoft.com/office/powerpoint/2010/main" val="4268182182"/>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If You Could Only Choose One</a:t>
            </a:r>
            <a:endParaRPr lang="en-US" dirty="0"/>
          </a:p>
        </p:txBody>
      </p:sp>
      <p:sp>
        <p:nvSpPr>
          <p:cNvPr id="3" name="Subtitle 2"/>
          <p:cNvSpPr>
            <a:spLocks noGrp="1"/>
          </p:cNvSpPr>
          <p:nvPr>
            <p:ph type="subTitle" idx="1"/>
          </p:nvPr>
        </p:nvSpPr>
        <p:spPr/>
        <p:txBody>
          <a:bodyPr/>
          <a:lstStyle/>
          <a:p>
            <a:r>
              <a:rPr lang="en-US" dirty="0" smtClean="0"/>
              <a:t>Each team will choose a single, </a:t>
            </a:r>
            <a:r>
              <a:rPr lang="en-US" smtClean="0"/>
              <a:t>most crucial item </a:t>
            </a:r>
            <a:r>
              <a:rPr lang="en-US" dirty="0" smtClean="0"/>
              <a:t>of feedback and share it.</a:t>
            </a:r>
          </a:p>
        </p:txBody>
      </p:sp>
    </p:spTree>
    <p:extLst>
      <p:ext uri="{BB962C8B-B14F-4D97-AF65-F5344CB8AC3E}">
        <p14:creationId xmlns:p14="http://schemas.microsoft.com/office/powerpoint/2010/main" val="1652151944"/>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23514</TotalTime>
  <Words>297</Words>
  <Application>Microsoft Macintosh PowerPoint</Application>
  <PresentationFormat>Custom</PresentationFormat>
  <Paragraphs>46</Paragraphs>
  <Slides>10</Slides>
  <Notes>3</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Template</vt:lpstr>
      <vt:lpstr>Interaction</vt:lpstr>
      <vt:lpstr>code review</vt:lpstr>
      <vt:lpstr>Objective</vt:lpstr>
      <vt:lpstr>code review</vt:lpstr>
      <vt:lpstr>Changing into the Cookbook Directory</vt:lpstr>
      <vt:lpstr>Executing the Test Suite</vt:lpstr>
      <vt:lpstr>Viewing the Recipe Specification</vt:lpstr>
      <vt:lpstr>Code Review</vt:lpstr>
      <vt:lpstr>Sharing Feedback</vt:lpstr>
      <vt:lpstr>If You Could Only Choose One</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2700</cp:revision>
  <cp:lastPrinted>2016-07-11T18:04:44Z</cp:lastPrinted>
  <dcterms:created xsi:type="dcterms:W3CDTF">2012-09-13T17:36:07Z</dcterms:created>
  <dcterms:modified xsi:type="dcterms:W3CDTF">2016-10-25T07:39:18Z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