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561" r:id="rId7"/>
    <p:sldId id="583" r:id="rId8"/>
    <p:sldId id="590" r:id="rId9"/>
    <p:sldId id="601" r:id="rId10"/>
    <p:sldId id="602" r:id="rId11"/>
    <p:sldId id="603" r:id="rId12"/>
    <p:sldId id="604" r:id="rId13"/>
    <p:sldId id="605" r:id="rId14"/>
    <p:sldId id="600" r:id="rId15"/>
    <p:sldId id="394" r:id="rId16"/>
    <p:sldId id="597" r:id="rId17"/>
    <p:sldId id="584" r:id="rId18"/>
    <p:sldId id="585" r:id="rId19"/>
    <p:sldId id="387" r:id="rId20"/>
    <p:sldId id="598" r:id="rId21"/>
    <p:sldId id="594" r:id="rId22"/>
    <p:sldId id="599" r:id="rId23"/>
    <p:sldId id="376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 autoAdjust="0"/>
    <p:restoredTop sz="92565" autoAdjust="0"/>
  </p:normalViewPr>
  <p:slideViewPr>
    <p:cSldViewPr snapToGrid="0">
      <p:cViewPr>
        <p:scale>
          <a:sx n="59" d="100"/>
          <a:sy n="59" d="100"/>
        </p:scale>
        <p:origin x="-2936" y="-1816"/>
      </p:cViewPr>
      <p:guideLst>
        <p:guide orient="horz" pos="894"/>
        <p:guide pos="6747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oo.gl/ChkP4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842130" cy="1337551"/>
          </a:xfrm>
        </p:spPr>
        <p:txBody>
          <a:bodyPr/>
          <a:lstStyle/>
          <a:p>
            <a:r>
              <a:rPr lang="en-US" sz="7200" dirty="0" smtClean="0"/>
              <a:t>let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211339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878F94"/>
                </a:solidFill>
              </a:rPr>
              <a:t>not prevent or forbid; allow.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memoized helper method that allows you to express your </a:t>
            </a:r>
            <a:r>
              <a:rPr lang="en-US" sz="2800">
                <a:solidFill>
                  <a:srgbClr val="878F94"/>
                </a:solidFill>
              </a:rPr>
              <a:t>tests </a:t>
            </a:r>
            <a:r>
              <a:rPr lang="en-US" sz="2800" smtClean="0">
                <a:solidFill>
                  <a:srgbClr val="878F94"/>
                </a:solidFill>
              </a:rPr>
              <a:t>succinctly.</a:t>
            </a:r>
            <a:endParaRPr lang="en-US" sz="2800" dirty="0">
              <a:solidFill>
                <a:srgbClr val="878F94"/>
              </a:solidFill>
            </a:endParaRPr>
          </a:p>
          <a:p>
            <a:pPr marL="457200" indent="-457200">
              <a:buAutoNum type="arabicPeriod"/>
            </a:pP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verb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4000" b="1" dirty="0" smtClean="0">
                <a:hlinkClick r:id="rId2"/>
              </a:rPr>
              <a:t>https</a:t>
            </a:r>
            <a:r>
              <a:rPr lang="en-US" sz="4000" b="1" dirty="0">
                <a:hlinkClick r:id="rId2"/>
              </a:rPr>
              <a:t>://</a:t>
            </a:r>
            <a:r>
              <a:rPr lang="en-US" sz="4000" b="1" dirty="0" smtClean="0">
                <a:hlinkClick r:id="rId2"/>
              </a:rPr>
              <a:t>goo.gl/ChkP47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3957323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14828477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"Let </a:t>
            </a:r>
            <a:r>
              <a:rPr lang="en-US" sz="3200" dirty="0">
                <a:solidFill>
                  <a:schemeClr val="bg1"/>
                </a:solidFill>
              </a:rPr>
              <a:t>us always meet each other with smile, for the smile is the beginning of love</a:t>
            </a:r>
            <a:r>
              <a:rPr lang="en-US" sz="3200" dirty="0" smtClean="0">
                <a:solidFill>
                  <a:schemeClr val="bg1"/>
                </a:solidFill>
              </a:rPr>
              <a:t>."</a:t>
            </a:r>
          </a:p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~ Mother </a:t>
            </a:r>
            <a:r>
              <a:rPr lang="en-US" sz="3200" dirty="0">
                <a:solidFill>
                  <a:schemeClr val="bg1"/>
                </a:solidFill>
              </a:rPr>
              <a:t>Teresa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let for clarity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use of the let to create the </a:t>
            </a:r>
            <a:r>
              <a:rPr lang="en-US" dirty="0" err="1" smtClean="0"/>
              <a:t>chef_run</a:t>
            </a:r>
            <a:r>
              <a:rPr lang="en-US" dirty="0" smtClean="0"/>
              <a:t> saves us from having the write the same code over-and-over again within each example.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define our own let helpers to increase the readability of our test code. Extracting important details and giving them a name.</a:t>
            </a:r>
          </a:p>
        </p:txBody>
      </p:sp>
      <p:sp>
        <p:nvSpPr>
          <p:cNvPr id="5" name="TextBox 4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https://</a:t>
            </a:r>
            <a:r>
              <a:rPr lang="en-US" sz="3200" dirty="0" err="1"/>
              <a:t>goo.gl</a:t>
            </a:r>
            <a:r>
              <a:rPr lang="en-US" sz="3200" dirty="0"/>
              <a:t>/BJp0IQ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35601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chef_run</a:t>
            </a:r>
            <a:r>
              <a:rPr lang="en-US" dirty="0" smtClean="0"/>
              <a:t> with Node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describe 'ark::default' do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context </a:t>
            </a:r>
            <a:r>
              <a:rPr lang="en-US" dirty="0"/>
              <a:t>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/>
              <a:t>({ platform: 'centos',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                                   version: '6.7' })</a:t>
            </a:r>
          </a:p>
          <a:p>
            <a:pPr>
              <a:lnSpc>
                <a:spcPct val="90000"/>
              </a:lnSpc>
            </a:pPr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   end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/>
              <a:t># ... </a:t>
            </a:r>
            <a:r>
              <a:rPr lang="en-US" dirty="0" smtClean="0"/>
              <a:t>EXAMPLES WITHIN CONTEXT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573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let to Create Clearer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describe 'ark::default' do</a:t>
            </a:r>
          </a:p>
          <a:p>
            <a:pPr>
              <a:lnSpc>
                <a:spcPct val="90000"/>
              </a:lnSpc>
            </a:pPr>
            <a:r>
              <a:rPr lang="en-US" dirty="0"/>
              <a:t>  context 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 smtClean="0"/>
              <a:t>(</a:t>
            </a:r>
            <a:r>
              <a:rPr lang="en-US" dirty="0" err="1" smtClean="0"/>
              <a:t>node_attributes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  let(:</a:t>
            </a:r>
            <a:r>
              <a:rPr lang="en-US" dirty="0" err="1" smtClean="0"/>
              <a:t>node_attributes</a:t>
            </a:r>
            <a:r>
              <a:rPr lang="en-US" dirty="0" smtClean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{ platform: 'centos', </a:t>
            </a:r>
            <a:r>
              <a:rPr lang="en-US" dirty="0" smtClean="0"/>
              <a:t>version</a:t>
            </a:r>
            <a:r>
              <a:rPr lang="en-US" dirty="0"/>
              <a:t>: '6.7' </a:t>
            </a:r>
            <a:r>
              <a:rPr lang="en-US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end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# ... </a:t>
            </a:r>
            <a:r>
              <a:rPr lang="en-US" dirty="0" smtClean="0"/>
              <a:t>EXAMPLES </a:t>
            </a:r>
            <a:r>
              <a:rPr lang="en-US" dirty="0"/>
              <a:t>WITHIN CONTEXT</a:t>
            </a:r>
          </a:p>
          <a:p>
            <a:pPr>
              <a:lnSpc>
                <a:spcPct val="90000"/>
              </a:lnSpc>
            </a:pPr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0713" y="2790663"/>
            <a:ext cx="14927262" cy="5570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1430" y="4695890"/>
            <a:ext cx="14925911" cy="15637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21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1510828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"Let us not pray to be sheltered from dangers but to be fearless when facing them</a:t>
            </a:r>
            <a:r>
              <a:rPr lang="en-US" sz="3000" dirty="0" smtClean="0">
                <a:solidFill>
                  <a:schemeClr val="bg1"/>
                </a:solidFill>
              </a:rPr>
              <a:t>." </a:t>
            </a:r>
          </a:p>
          <a:p>
            <a:pPr algn="r"/>
            <a:r>
              <a:rPr lang="en-US" sz="3000" dirty="0" smtClean="0">
                <a:solidFill>
                  <a:schemeClr val="bg1"/>
                </a:solidFill>
              </a:rPr>
              <a:t>~ Rabindranath Tagore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Refactor. Execute the Tests.</a:t>
            </a:r>
          </a:p>
          <a:p>
            <a:pPr algn="ctr"/>
            <a:r>
              <a:rPr lang="en-US" sz="600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14010565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</a:rPr>
              <a:t>"Come</a:t>
            </a:r>
            <a:r>
              <a:rPr lang="en-US" sz="3200" i="1" dirty="0">
                <a:solidFill>
                  <a:schemeClr val="bg1"/>
                </a:solidFill>
              </a:rPr>
              <a:t>, let us have some tea and continue to talk about happy things</a:t>
            </a:r>
            <a:r>
              <a:rPr lang="en-US" sz="3200" i="1" dirty="0" smtClean="0">
                <a:solidFill>
                  <a:schemeClr val="bg1"/>
                </a:solidFill>
              </a:rPr>
              <a:t>." </a:t>
            </a:r>
          </a:p>
          <a:p>
            <a:pPr algn="r"/>
            <a:r>
              <a:rPr lang="en-US" sz="3200" i="1" dirty="0" smtClean="0">
                <a:solidFill>
                  <a:schemeClr val="bg1"/>
                </a:solidFill>
              </a:rPr>
              <a:t>~ </a:t>
            </a:r>
            <a:r>
              <a:rPr lang="en-US" sz="3200" i="1" dirty="0" err="1" smtClean="0">
                <a:solidFill>
                  <a:schemeClr val="bg1"/>
                </a:solidFill>
              </a:rPr>
              <a:t>Chaim</a:t>
            </a:r>
            <a:r>
              <a:rPr lang="en-US" sz="3200" i="1" dirty="0" smtClean="0">
                <a:solidFill>
                  <a:schemeClr val="bg1"/>
                </a:solidFill>
              </a:rPr>
              <a:t> </a:t>
            </a:r>
            <a:r>
              <a:rPr lang="en-US" sz="3200" i="1" dirty="0" err="1">
                <a:solidFill>
                  <a:schemeClr val="bg1"/>
                </a:solidFill>
              </a:rPr>
              <a:t>Potok</a:t>
            </a:r>
            <a:endParaRPr lang="en-US" sz="32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48666" y="1856198"/>
            <a:ext cx="7704667" cy="5345953"/>
          </a:xfrm>
        </p:spPr>
        <p:txBody>
          <a:bodyPr anchor="ctr"/>
          <a:lstStyle/>
          <a:p>
            <a:pPr algn="ctr"/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Use </a:t>
            </a:r>
            <a:r>
              <a:rPr lang="en-US" sz="7200" b="1" dirty="0" smtClean="0"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 to express the </a:t>
            </a:r>
            <a:r>
              <a:rPr lang="en-US" sz="7200" smtClean="0">
                <a:latin typeface="Apple Chancery" charset="0"/>
                <a:ea typeface="Apple Chancery" charset="0"/>
                <a:cs typeface="Apple Chancery" charset="0"/>
              </a:rPr>
              <a:t>tests </a:t>
            </a:r>
            <a:r>
              <a:rPr lang="en-US" sz="7200" smtClean="0">
                <a:latin typeface="Apple Chancery" charset="0"/>
                <a:ea typeface="Apple Chancery" charset="0"/>
                <a:cs typeface="Apple Chancery" charset="0"/>
              </a:rPr>
              <a:t>succinctly.</a:t>
            </a:r>
            <a:endParaRPr lang="en-US" sz="7200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14762711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"Since we cannot change reality, let us change the eyes which see reality</a:t>
            </a:r>
            <a:r>
              <a:rPr lang="en-US" sz="3200" i="1" dirty="0" smtClean="0">
                <a:solidFill>
                  <a:schemeClr val="bg1"/>
                </a:solidFill>
              </a:rPr>
              <a:t>."</a:t>
            </a:r>
          </a:p>
          <a:p>
            <a:pPr algn="r"/>
            <a:r>
              <a:rPr lang="en-US" sz="3200" i="1" dirty="0" smtClean="0">
                <a:solidFill>
                  <a:schemeClr val="bg1"/>
                </a:solidFill>
              </a:rPr>
              <a:t>~ </a:t>
            </a:r>
            <a:r>
              <a:rPr lang="en-US" sz="3200" i="1" dirty="0">
                <a:solidFill>
                  <a:schemeClr val="bg1"/>
                </a:solidFill>
              </a:rPr>
              <a:t>Nikos Kazantzakis</a:t>
            </a:r>
            <a:endParaRPr lang="en-US" sz="32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let to define a memoized helper method.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value will be </a:t>
            </a:r>
            <a:r>
              <a:rPr lang="en-US" dirty="0" smtClean="0"/>
              <a:t>cached across </a:t>
            </a:r>
            <a:r>
              <a:rPr lang="en-US" dirty="0"/>
              <a:t>multiple calls in the same example but not across </a:t>
            </a:r>
            <a:r>
              <a:rPr lang="en-US" dirty="0" smtClean="0"/>
              <a:t>examples. It is also lazy</a:t>
            </a:r>
            <a:r>
              <a:rPr lang="en-US" dirty="0"/>
              <a:t>-evaluated: it is not evaluated until the first </a:t>
            </a:r>
            <a:r>
              <a:rPr lang="en-US" dirty="0" smtClean="0"/>
              <a:t>time the </a:t>
            </a:r>
            <a:r>
              <a:rPr lang="en-US" dirty="0"/>
              <a:t>method it defines is </a:t>
            </a:r>
            <a:r>
              <a:rPr lang="en-US" dirty="0" smtClean="0"/>
              <a:t>invoked. See </a:t>
            </a:r>
            <a:r>
              <a:rPr lang="en-US" b="1" dirty="0" smtClean="0">
                <a:latin typeface="Courier New"/>
                <a:cs typeface="Courier New"/>
              </a:rPr>
              <a:t>let!</a:t>
            </a:r>
            <a:r>
              <a:rPr lang="en-US" dirty="0" smtClean="0"/>
              <a:t> if you want to force the invocation before each example.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https://</a:t>
            </a:r>
            <a:r>
              <a:rPr lang="en-US" sz="3200" dirty="0" err="1"/>
              <a:t>goo.gl</a:t>
            </a:r>
            <a:r>
              <a:rPr lang="en-US" sz="3200" dirty="0"/>
              <a:t>/BJp0IQ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6224526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Diagramming the let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</a:t>
            </a:r>
            <a:r>
              <a:rPr lang="en-US" dirty="0" smtClean="0"/>
              <a:t>are ...</a:t>
            </a:r>
          </a:p>
          <a:p>
            <a:r>
              <a:rPr lang="en-US" dirty="0"/>
              <a:t> </a:t>
            </a:r>
            <a:r>
              <a:rPr lang="en-US" dirty="0" smtClean="0"/>
              <a:t>   let(:</a:t>
            </a:r>
            <a:r>
              <a:rPr lang="en-US" dirty="0" err="1" smtClean="0"/>
              <a:t>chef_run</a:t>
            </a:r>
            <a:r>
              <a:rPr lang="en-US" dirty="0" smtClean="0"/>
              <a:t>) do</a:t>
            </a:r>
          </a:p>
          <a:p>
            <a:r>
              <a:rPr lang="en-US" dirty="0" smtClean="0"/>
              <a:t>      </a:t>
            </a:r>
            <a:r>
              <a:rPr lang="en-US" dirty="0"/>
              <a:t>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runner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necessary packages'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end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"does not install the </a:t>
            </a:r>
            <a:r>
              <a:rPr lang="en-US" dirty="0" err="1"/>
              <a:t>gcc</a:t>
            </a:r>
            <a:r>
              <a:rPr lang="en-US" dirty="0"/>
              <a:t>-</a:t>
            </a:r>
            <a:r>
              <a:rPr lang="en-US" dirty="0" smtClean="0"/>
              <a:t>c+...</a:t>
            </a:r>
          </a:p>
          <a:p>
            <a:r>
              <a:rPr lang="en-US" dirty="0"/>
              <a:t> </a:t>
            </a:r>
            <a:r>
              <a:rPr lang="en-US" dirty="0" smtClean="0"/>
              <a:t>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</a:t>
            </a:r>
            <a:r>
              <a:rPr lang="en-US" dirty="0" err="1"/>
              <a:t>not_to</a:t>
            </a:r>
            <a:r>
              <a:rPr lang="en-US" dirty="0"/>
              <a:t> </a:t>
            </a:r>
            <a:r>
              <a:rPr lang="en-US" dirty="0" err="1" smtClean="0"/>
              <a:t>insta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end</a:t>
            </a:r>
          </a:p>
        </p:txBody>
      </p:sp>
      <p:cxnSp>
        <p:nvCxnSpPr>
          <p:cNvPr id="20" name="Straight Connector 19"/>
          <p:cNvCxnSpPr>
            <a:stCxn id="10" idx="2"/>
            <a:endCxn id="14" idx="2"/>
          </p:cNvCxnSpPr>
          <p:nvPr/>
        </p:nvCxnSpPr>
        <p:spPr>
          <a:xfrm flipH="1">
            <a:off x="8077200" y="2962656"/>
            <a:ext cx="156633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7820633" y="2194560"/>
            <a:ext cx="256567" cy="1536192"/>
          </a:xfrm>
          <a:prstGeom prst="rightBracket">
            <a:avLst/>
          </a:prstGeom>
          <a:ln w="635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269323" y="2291418"/>
            <a:ext cx="182566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</p:cNvCxnSpPr>
          <p:nvPr/>
        </p:nvCxnSpPr>
        <p:spPr>
          <a:xfrm flipH="1">
            <a:off x="2787226" y="2059093"/>
            <a:ext cx="1" cy="159851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64992" y="4687485"/>
            <a:ext cx="0" cy="22453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 bwMode="auto">
          <a:xfrm>
            <a:off x="8233833" y="2705946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30517" y="1545674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108282" y="4286334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92480" y="2034709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8233833" y="4912021"/>
            <a:ext cx="7310968" cy="31146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let is a </a:t>
            </a:r>
            <a:r>
              <a:rPr lang="en-US" dirty="0" err="1" smtClean="0"/>
              <a:t>RSpec</a:t>
            </a:r>
            <a:r>
              <a:rPr lang="en-US" dirty="0" smtClean="0"/>
              <a:t> helper method</a:t>
            </a:r>
          </a:p>
          <a:p>
            <a:pPr marL="514350" indent="-514350">
              <a:buAutoNum type="arabicPeriod"/>
            </a:pPr>
            <a:r>
              <a:rPr lang="en-US" dirty="0" smtClean="0"/>
              <a:t>Ruby Symbol</a:t>
            </a:r>
          </a:p>
          <a:p>
            <a:pPr marL="514350" indent="-514350">
              <a:buAutoNum type="arabicPeriod"/>
            </a:pPr>
            <a:r>
              <a:rPr lang="en-US" dirty="0" smtClean="0"/>
              <a:t>Code Block</a:t>
            </a:r>
          </a:p>
          <a:p>
            <a:pPr marL="514350" indent="-514350">
              <a:buAutoNum type="arabicPeriod"/>
            </a:pPr>
            <a:r>
              <a:rPr lang="en-US" dirty="0" smtClean="0"/>
              <a:t>Invocation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8121070" y="4891148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121904" y="5475687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121069" y="6062382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121069" y="6624693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508474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the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</a:t>
            </a:r>
            <a:r>
              <a:rPr lang="en-US" dirty="0" smtClean="0"/>
              <a:t>are ...</a:t>
            </a:r>
          </a:p>
          <a:p>
            <a:r>
              <a:rPr lang="en-US" dirty="0"/>
              <a:t> </a:t>
            </a:r>
            <a:r>
              <a:rPr lang="en-US" dirty="0" smtClean="0"/>
              <a:t>   let(:</a:t>
            </a:r>
            <a:r>
              <a:rPr lang="en-US" dirty="0" err="1" smtClean="0"/>
              <a:t>chef_run</a:t>
            </a:r>
            <a:r>
              <a:rPr lang="en-US" dirty="0" smtClean="0"/>
              <a:t>) do</a:t>
            </a:r>
          </a:p>
          <a:p>
            <a:r>
              <a:rPr lang="en-US" dirty="0" smtClean="0"/>
              <a:t>      </a:t>
            </a:r>
            <a:r>
              <a:rPr lang="en-US" dirty="0"/>
              <a:t>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runner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necessary packages'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end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"does not install the </a:t>
            </a:r>
            <a:r>
              <a:rPr lang="en-US" dirty="0" err="1"/>
              <a:t>gcc</a:t>
            </a:r>
            <a:r>
              <a:rPr lang="en-US" dirty="0"/>
              <a:t>-</a:t>
            </a:r>
            <a:r>
              <a:rPr lang="en-US" dirty="0" smtClean="0"/>
              <a:t>c+...</a:t>
            </a:r>
          </a:p>
          <a:p>
            <a:r>
              <a:rPr lang="en-US" dirty="0"/>
              <a:t> </a:t>
            </a:r>
            <a:r>
              <a:rPr lang="en-US" dirty="0" smtClean="0"/>
              <a:t>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</a:t>
            </a:r>
            <a:r>
              <a:rPr lang="en-US" dirty="0" err="1"/>
              <a:t>not_to</a:t>
            </a:r>
            <a:r>
              <a:rPr lang="en-US" dirty="0"/>
              <a:t> </a:t>
            </a:r>
            <a:r>
              <a:rPr lang="en-US" dirty="0" err="1" smtClean="0"/>
              <a:t>insta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end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sends a message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RSpec</a:t>
            </a:r>
            <a:r>
              <a:rPr lang="en-US" dirty="0"/>
              <a:t> </a:t>
            </a:r>
            <a:r>
              <a:rPr lang="en-US" dirty="0" smtClean="0"/>
              <a:t>invokes the contents of the block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RSpec</a:t>
            </a:r>
            <a:r>
              <a:rPr lang="en-US" dirty="0" smtClean="0"/>
              <a:t> stores the contents of the execution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sends a message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RSpec</a:t>
            </a:r>
            <a:r>
              <a:rPr lang="en-US" dirty="0" smtClean="0"/>
              <a:t> retrieves the stored execution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43395" y="3096768"/>
            <a:ext cx="292097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Left Bracket 13"/>
          <p:cNvSpPr/>
          <p:nvPr/>
        </p:nvSpPr>
        <p:spPr>
          <a:xfrm>
            <a:off x="1111389" y="2304288"/>
            <a:ext cx="277707" cy="1584960"/>
          </a:xfrm>
          <a:prstGeom prst="leftBracket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8109712" y="1988775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108878" y="3021504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108878" y="4103001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745457" y="4724921"/>
            <a:ext cx="0" cy="17289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8101584" y="4683192"/>
            <a:ext cx="513419" cy="513419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86559" y="4236990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740618" y="5591897"/>
            <a:ext cx="0" cy="17289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 bwMode="auto">
          <a:xfrm>
            <a:off x="381849" y="2840058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86558" y="5764792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108878" y="1379852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424532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Cached Within each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</a:t>
            </a:r>
            <a:r>
              <a:rPr lang="en-US" dirty="0" smtClean="0"/>
              <a:t>are ...</a:t>
            </a:r>
          </a:p>
          <a:p>
            <a:r>
              <a:rPr lang="en-US" dirty="0"/>
              <a:t> </a:t>
            </a:r>
            <a:r>
              <a:rPr lang="en-US" dirty="0" smtClean="0"/>
              <a:t>   let(:</a:t>
            </a:r>
            <a:r>
              <a:rPr lang="en-US" dirty="0" err="1" smtClean="0"/>
              <a:t>chef_run</a:t>
            </a:r>
            <a:r>
              <a:rPr lang="en-US" dirty="0" smtClean="0"/>
              <a:t>) do</a:t>
            </a:r>
          </a:p>
          <a:p>
            <a:r>
              <a:rPr lang="en-US" dirty="0" smtClean="0"/>
              <a:t>      </a:t>
            </a:r>
            <a:r>
              <a:rPr lang="en-US" dirty="0"/>
              <a:t>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runner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necessary packages'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end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"does not install the </a:t>
            </a:r>
            <a:r>
              <a:rPr lang="en-US" dirty="0" err="1"/>
              <a:t>gcc</a:t>
            </a:r>
            <a:r>
              <a:rPr lang="en-US" dirty="0"/>
              <a:t>-</a:t>
            </a:r>
            <a:r>
              <a:rPr lang="en-US" dirty="0" smtClean="0"/>
              <a:t>c+...</a:t>
            </a:r>
          </a:p>
          <a:p>
            <a:r>
              <a:rPr lang="en-US" dirty="0"/>
              <a:t> </a:t>
            </a:r>
            <a:r>
              <a:rPr lang="en-US" dirty="0" smtClean="0"/>
              <a:t>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</a:t>
            </a:r>
            <a:r>
              <a:rPr lang="en-US" dirty="0" err="1"/>
              <a:t>not_to</a:t>
            </a:r>
            <a:r>
              <a:rPr lang="en-US" dirty="0"/>
              <a:t> </a:t>
            </a:r>
            <a:r>
              <a:rPr lang="en-US" dirty="0" err="1" smtClean="0"/>
              <a:t>insta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end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is loaded and stored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uses the stored invocation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is loaded and stored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8102216" y="1385985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103050" y="1970524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102215" y="2557219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12336" y="7152031"/>
            <a:ext cx="0" cy="172895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45457" y="4724921"/>
            <a:ext cx="0" cy="17289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3486559" y="4236990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12337" y="5591897"/>
            <a:ext cx="0" cy="17289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 bwMode="auto">
          <a:xfrm>
            <a:off x="3458277" y="5764792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55627" y="7299488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21434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chef_run</a:t>
            </a:r>
            <a:r>
              <a:rPr lang="en-US" dirty="0" smtClean="0"/>
              <a:t> with Node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describe 'ark::default' do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context </a:t>
            </a:r>
            <a:r>
              <a:rPr lang="en-US" dirty="0"/>
              <a:t>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/>
              <a:t>({ platform: 'centos',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                                   version: '6.7' })</a:t>
            </a:r>
          </a:p>
          <a:p>
            <a:pPr>
              <a:lnSpc>
                <a:spcPct val="90000"/>
              </a:lnSpc>
            </a:pPr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   end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/>
              <a:t># ... </a:t>
            </a:r>
            <a:r>
              <a:rPr lang="en-US" dirty="0" smtClean="0"/>
              <a:t>EXAMPLES WITHIN CONTEXT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2672" y="2303491"/>
            <a:ext cx="14937655" cy="2540299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182295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14763905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</a:rPr>
              <a:t>"If </a:t>
            </a:r>
            <a:r>
              <a:rPr lang="en-US" sz="3200" i="1" dirty="0">
                <a:solidFill>
                  <a:schemeClr val="bg1"/>
                </a:solidFill>
              </a:rPr>
              <a:t>the path be beautiful, let us not ask where it </a:t>
            </a:r>
            <a:r>
              <a:rPr lang="en-US" sz="3200" i="1" dirty="0" smtClean="0">
                <a:solidFill>
                  <a:schemeClr val="bg1"/>
                </a:solidFill>
              </a:rPr>
              <a:t>leads."</a:t>
            </a:r>
          </a:p>
          <a:p>
            <a:pPr algn="r"/>
            <a:r>
              <a:rPr lang="en-US" sz="3200" i="1" dirty="0" smtClean="0">
                <a:solidFill>
                  <a:schemeClr val="bg1"/>
                </a:solidFill>
              </a:rPr>
              <a:t>~ Anatole </a:t>
            </a:r>
            <a:r>
              <a:rPr lang="en-US" sz="3200" i="1" dirty="0">
                <a:solidFill>
                  <a:schemeClr val="bg1"/>
                </a:solidFill>
              </a:rPr>
              <a:t>France</a:t>
            </a:r>
            <a:endParaRPr lang="en-US" sz="32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23501</TotalTime>
  <Words>943</Words>
  <Application>Microsoft Macintosh PowerPoint</Application>
  <PresentationFormat>Custom</PresentationFormat>
  <Paragraphs>188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Template</vt:lpstr>
      <vt:lpstr>Interaction</vt:lpstr>
      <vt:lpstr>let</vt:lpstr>
      <vt:lpstr>Objective</vt:lpstr>
      <vt:lpstr>let</vt:lpstr>
      <vt:lpstr>let</vt:lpstr>
      <vt:lpstr>Diagramming the let Helper Method</vt:lpstr>
      <vt:lpstr>Invoking the Helper Method</vt:lpstr>
      <vt:lpstr>Cached Within each Example </vt:lpstr>
      <vt:lpstr>A chef_run with Node Attributes</vt:lpstr>
      <vt:lpstr>let</vt:lpstr>
      <vt:lpstr>Live Demonstration</vt:lpstr>
      <vt:lpstr>let</vt:lpstr>
      <vt:lpstr>Using let for clarity</vt:lpstr>
      <vt:lpstr>A chef_run with Node Attributes</vt:lpstr>
      <vt:lpstr>Using let to Create Clearer Examples</vt:lpstr>
      <vt:lpstr>let</vt:lpstr>
      <vt:lpstr>Exercise</vt:lpstr>
      <vt:lpstr>let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2697</cp:revision>
  <cp:lastPrinted>2016-07-11T18:04:44Z</cp:lastPrinted>
  <dcterms:created xsi:type="dcterms:W3CDTF">2012-09-13T17:36:07Z</dcterms:created>
  <dcterms:modified xsi:type="dcterms:W3CDTF">2016-10-25T07:52:43Z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