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2"/>
  </p:notesMasterIdLst>
  <p:handoutMasterIdLst>
    <p:handoutMasterId r:id="rId23"/>
  </p:handoutMasterIdLst>
  <p:sldIdLst>
    <p:sldId id="561" r:id="rId7"/>
    <p:sldId id="583" r:id="rId8"/>
    <p:sldId id="590" r:id="rId9"/>
    <p:sldId id="601" r:id="rId10"/>
    <p:sldId id="602" r:id="rId11"/>
    <p:sldId id="600" r:id="rId12"/>
    <p:sldId id="605" r:id="rId13"/>
    <p:sldId id="597" r:id="rId14"/>
    <p:sldId id="606" r:id="rId15"/>
    <p:sldId id="607" r:id="rId16"/>
    <p:sldId id="604" r:id="rId17"/>
    <p:sldId id="598" r:id="rId18"/>
    <p:sldId id="594" r:id="rId19"/>
    <p:sldId id="599" r:id="rId20"/>
    <p:sldId id="376" r:id="rId21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94">
          <p15:clr>
            <a:srgbClr val="A4A3A4"/>
          </p15:clr>
        </p15:guide>
        <p15:guide id="2" pos="5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408000"/>
    <a:srgbClr val="000000"/>
    <a:srgbClr val="F0F0F0"/>
    <a:srgbClr val="7D868C"/>
    <a:srgbClr val="8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0" autoAdjust="0"/>
    <p:restoredTop sz="92565" autoAdjust="0"/>
  </p:normalViewPr>
  <p:slideViewPr>
    <p:cSldViewPr snapToGrid="0">
      <p:cViewPr>
        <p:scale>
          <a:sx n="81" d="100"/>
          <a:sy n="81" d="100"/>
        </p:scale>
        <p:origin x="-1840" y="-1216"/>
      </p:cViewPr>
      <p:guideLst>
        <p:guide orient="horz" pos="894"/>
        <p:guide pos="5129"/>
      </p:guideLst>
    </p:cSldViewPr>
  </p:slideViewPr>
  <p:outlineViewPr>
    <p:cViewPr>
      <p:scale>
        <a:sx n="33" d="100"/>
        <a:sy n="33" d="100"/>
      </p:scale>
      <p:origin x="0" y="3568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512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davidd</a:t>
            </a:r>
            <a:r>
              <a:rPr lang="en-US" baseline="0" dirty="0" smtClean="0"/>
              <a:t> @ </a:t>
            </a:r>
            <a:r>
              <a:rPr lang="en-US" dirty="0" smtClean="0"/>
              <a:t>https://</a:t>
            </a:r>
            <a:r>
              <a:rPr lang="en-US" dirty="0" err="1" smtClean="0"/>
              <a:t>flic.kr</a:t>
            </a:r>
            <a:r>
              <a:rPr lang="en-US" dirty="0" smtClean="0"/>
              <a:t>/p/DyTeW1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gi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54304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DEMO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957797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DEMO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8"/>
          <a:stretch/>
        </p:blipFill>
        <p:spPr>
          <a:xfrm>
            <a:off x="0" y="-1"/>
            <a:ext cx="16258382" cy="8219209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855673"/>
            <a:ext cx="7027718" cy="8276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2539001"/>
            <a:ext cx="6987278" cy="4663151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09600" y="1951630"/>
            <a:ext cx="7027718" cy="1364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1780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ENCOUNTER</a:t>
            </a:r>
            <a:endParaRPr lang="en-US" sz="141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2508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67" r:id="rId2"/>
    <p:sldLayoutId id="2147483825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3" r:id="rId13"/>
    <p:sldLayoutId id="2147483868" r:id="rId14"/>
    <p:sldLayoutId id="2147483870" r:id="rId15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9" r:id="rId9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goo.gl/ChkP47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1" y="2496326"/>
            <a:ext cx="10341887" cy="1337551"/>
          </a:xfrm>
        </p:spPr>
        <p:txBody>
          <a:bodyPr/>
          <a:lstStyle/>
          <a:p>
            <a:r>
              <a:rPr lang="en-US" sz="7200" dirty="0" err="1" smtClean="0"/>
              <a:t>shared_examples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882" y="4751291"/>
            <a:ext cx="7124981" cy="297517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>
                <a:solidFill>
                  <a:srgbClr val="878F94"/>
                </a:solidFill>
              </a:rPr>
              <a:t>one of a number of things, or a part of something, taken to show the character of the </a:t>
            </a:r>
            <a:r>
              <a:rPr lang="en-US" sz="2800" dirty="0" smtClean="0">
                <a:solidFill>
                  <a:srgbClr val="878F94"/>
                </a:solidFill>
              </a:rPr>
              <a:t>whole.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rgbClr val="878F94"/>
                </a:solidFill>
              </a:rPr>
              <a:t>d</a:t>
            </a:r>
            <a:r>
              <a:rPr lang="en-US" sz="2800" dirty="0" smtClean="0">
                <a:solidFill>
                  <a:srgbClr val="878F94"/>
                </a:solidFill>
              </a:rPr>
              <a:t>escribe similar behaviors in different contexts.</a:t>
            </a:r>
            <a:endParaRPr lang="en-US" sz="2800" dirty="0">
              <a:solidFill>
                <a:srgbClr val="878F94"/>
              </a:solidFill>
            </a:endParaRPr>
          </a:p>
          <a:p>
            <a:pPr marL="457200" indent="-457200">
              <a:buAutoNum type="arabicPeriod"/>
            </a:pPr>
            <a:endParaRPr lang="en-US" sz="2800" dirty="0" smtClean="0">
              <a:solidFill>
                <a:srgbClr val="878F94"/>
              </a:solidFill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white">
          <a:xfrm>
            <a:off x="3453022" y="3548182"/>
            <a:ext cx="1447684" cy="1337551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noAutofit/>
          </a:bodyPr>
          <a:lstStyle>
            <a:lvl1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b="1" kern="1200" spc="0" baseline="0">
                <a:ln w="3175">
                  <a:noFill/>
                </a:ln>
                <a:solidFill>
                  <a:schemeClr val="accent1"/>
                </a:solidFill>
                <a:latin typeface="+mj-lt"/>
                <a:ea typeface="ＭＳ Ｐゴシック" charset="0"/>
                <a:cs typeface="Arial" charset="0"/>
              </a:defRPr>
            </a:lvl1pPr>
            <a:lvl2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noun</a:t>
            </a:r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606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Similar Expressed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  context </a:t>
            </a:r>
            <a:r>
              <a:rPr lang="en-US" sz="2400" dirty="0"/>
              <a:t>'when no attributes are specified, on an </a:t>
            </a:r>
            <a:r>
              <a:rPr lang="en-US" sz="2400" dirty="0" err="1"/>
              <a:t>unspecif</a:t>
            </a:r>
            <a:r>
              <a:rPr lang="en-US" sz="2400" dirty="0"/>
              <a:t>...</a:t>
            </a:r>
            <a:r>
              <a:rPr lang="en-US" sz="2400" dirty="0" err="1"/>
              <a:t>orm</a:t>
            </a:r>
            <a:r>
              <a:rPr lang="en-US" sz="2400" dirty="0"/>
              <a:t>' </a:t>
            </a:r>
            <a:r>
              <a:rPr lang="en-US" sz="2400" dirty="0" smtClean="0"/>
              <a:t>do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    </a:t>
            </a:r>
            <a:r>
              <a:rPr lang="en-US" sz="2400" dirty="0" smtClean="0"/>
              <a:t>let</a:t>
            </a:r>
            <a:r>
              <a:rPr lang="en-US" sz="2400" dirty="0" smtClean="0"/>
              <a:t>(:</a:t>
            </a:r>
            <a:r>
              <a:rPr lang="en-US" sz="2400" dirty="0" err="1" smtClean="0"/>
              <a:t>installed_packages</a:t>
            </a:r>
            <a:r>
              <a:rPr lang="en-US" sz="2400" dirty="0" smtClean="0"/>
              <a:t>) ...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it 'installs the necessary packages' do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  </a:t>
            </a:r>
            <a:r>
              <a:rPr lang="en-US" sz="2400" dirty="0" err="1" smtClean="0"/>
              <a:t>installed_packages.each</a:t>
            </a:r>
            <a:r>
              <a:rPr lang="en-US" sz="2400" dirty="0" smtClean="0"/>
              <a:t> do |name|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    expect(</a:t>
            </a:r>
            <a:r>
              <a:rPr lang="en-US" sz="2400" dirty="0" err="1" smtClean="0"/>
              <a:t>chef_run</a:t>
            </a:r>
            <a:r>
              <a:rPr lang="en-US" sz="2400" dirty="0" smtClean="0"/>
              <a:t>).to </a:t>
            </a:r>
            <a:r>
              <a:rPr lang="en-US" sz="2400" dirty="0" err="1" smtClean="0"/>
              <a:t>install_package</a:t>
            </a:r>
            <a:r>
              <a:rPr lang="en-US" sz="2400" dirty="0" smtClean="0"/>
              <a:t>(name)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  end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end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end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</a:t>
            </a:r>
            <a:r>
              <a:rPr lang="en-US" sz="2400" dirty="0"/>
              <a:t>context 'when no attributes are specified, on </a:t>
            </a:r>
            <a:r>
              <a:rPr lang="en-US" sz="2400" dirty="0" err="1"/>
              <a:t>CentOS'</a:t>
            </a:r>
            <a:r>
              <a:rPr lang="en-US" sz="2400" dirty="0"/>
              <a:t> </a:t>
            </a:r>
            <a:r>
              <a:rPr lang="en-US" sz="2400" dirty="0" smtClean="0"/>
              <a:t>do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let</a:t>
            </a:r>
            <a:r>
              <a:rPr lang="en-US" sz="2400" dirty="0"/>
              <a:t>(</a:t>
            </a:r>
            <a:r>
              <a:rPr lang="en-US" sz="2400" dirty="0" smtClean="0"/>
              <a:t>:</a:t>
            </a:r>
            <a:r>
              <a:rPr lang="en-US" sz="2400" dirty="0" err="1"/>
              <a:t>installed_packages</a:t>
            </a:r>
            <a:r>
              <a:rPr lang="en-US" sz="2400" dirty="0" smtClean="0"/>
              <a:t>) </a:t>
            </a:r>
            <a:r>
              <a:rPr lang="en-US" sz="2400" dirty="0"/>
              <a:t>..</a:t>
            </a:r>
            <a:r>
              <a:rPr lang="en-US" sz="2400" dirty="0" smtClean="0"/>
              <a:t>.   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it </a:t>
            </a:r>
            <a:r>
              <a:rPr lang="en-US" sz="2400" dirty="0"/>
              <a:t>'installs the necessary packages' do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dirty="0" err="1" smtClean="0"/>
              <a:t>installed_packages.each</a:t>
            </a:r>
            <a:r>
              <a:rPr lang="en-US" sz="2400" dirty="0" smtClean="0"/>
              <a:t> </a:t>
            </a:r>
            <a:r>
              <a:rPr lang="en-US" sz="2400" dirty="0"/>
              <a:t>do |name|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       expect(</a:t>
            </a:r>
            <a:r>
              <a:rPr lang="en-US" sz="2400" dirty="0" err="1"/>
              <a:t>chef_run</a:t>
            </a:r>
            <a:r>
              <a:rPr lang="en-US" sz="2400" dirty="0"/>
              <a:t>).to </a:t>
            </a:r>
            <a:r>
              <a:rPr lang="en-US" sz="2400" dirty="0" err="1"/>
              <a:t>install_package</a:t>
            </a:r>
            <a:r>
              <a:rPr lang="en-US" sz="2400" dirty="0"/>
              <a:t>(name)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     end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   </a:t>
            </a:r>
            <a:r>
              <a:rPr lang="en-US" sz="2400" dirty="0" smtClean="0"/>
              <a:t>end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end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7" idx="2"/>
          </p:cNvCxnSpPr>
          <p:nvPr/>
        </p:nvCxnSpPr>
        <p:spPr>
          <a:xfrm flipV="1">
            <a:off x="12397619" y="3132667"/>
            <a:ext cx="834571" cy="604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2380686" y="6562877"/>
            <a:ext cx="834571" cy="604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2356495" y="1978781"/>
            <a:ext cx="834571" cy="604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2363752" y="5457372"/>
            <a:ext cx="834571" cy="604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13183810" y="1717524"/>
            <a:ext cx="2152952" cy="53219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different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3178973" y="2873827"/>
            <a:ext cx="2152952" cy="53219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same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3178972" y="5196114"/>
            <a:ext cx="2152952" cy="53219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different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3178972" y="6308876"/>
            <a:ext cx="2152952" cy="53219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same</a:t>
            </a:r>
          </a:p>
        </p:txBody>
      </p:sp>
      <p:sp>
        <p:nvSpPr>
          <p:cNvPr id="7" name="Right Bracket 6"/>
          <p:cNvSpPr/>
          <p:nvPr/>
        </p:nvSpPr>
        <p:spPr>
          <a:xfrm>
            <a:off x="12045696" y="2334381"/>
            <a:ext cx="351923" cy="1608667"/>
          </a:xfrm>
          <a:prstGeom prst="rightBracket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12045696" y="5764587"/>
            <a:ext cx="347084" cy="1608667"/>
          </a:xfrm>
          <a:prstGeom prst="rightBracket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12045696" y="1765905"/>
            <a:ext cx="339828" cy="435428"/>
          </a:xfrm>
          <a:prstGeom prst="rightBracket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12045696" y="5244495"/>
            <a:ext cx="334990" cy="435428"/>
          </a:xfrm>
          <a:prstGeom prst="rightBracket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0179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Place to Share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shared_examples</a:t>
            </a:r>
            <a:r>
              <a:rPr lang="en-US" dirty="0" smtClean="0"/>
              <a:t> 'installs packages' do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'installs the necessary packages' do</a:t>
            </a:r>
          </a:p>
          <a:p>
            <a:pPr>
              <a:lnSpc>
                <a:spcPct val="90000"/>
              </a:lnSpc>
            </a:pPr>
            <a:r>
              <a:rPr lang="en-US" dirty="0"/>
              <a:t>  </a:t>
            </a:r>
            <a:r>
              <a:rPr lang="en-US" dirty="0" smtClean="0"/>
              <a:t>    </a:t>
            </a:r>
            <a:r>
              <a:rPr lang="en-US" dirty="0" err="1" smtClean="0"/>
              <a:t>installed_packages.each</a:t>
            </a:r>
            <a:r>
              <a:rPr lang="en-US" dirty="0" smtClean="0"/>
              <a:t> </a:t>
            </a:r>
            <a:r>
              <a:rPr lang="en-US" dirty="0"/>
              <a:t>do |name|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      expect</a:t>
            </a:r>
            <a:r>
              <a:rPr lang="en-US" dirty="0"/>
              <a:t>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install_package</a:t>
            </a:r>
            <a:r>
              <a:rPr lang="en-US" dirty="0"/>
              <a:t>(name)</a:t>
            </a:r>
          </a:p>
          <a:p>
            <a:pPr>
              <a:lnSpc>
                <a:spcPct val="90000"/>
              </a:lnSpc>
            </a:pPr>
            <a:r>
              <a:rPr lang="en-US" dirty="0"/>
              <a:t>    </a:t>
            </a:r>
            <a:r>
              <a:rPr lang="en-US" dirty="0" smtClean="0"/>
              <a:t>  end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</a:t>
            </a:r>
            <a:r>
              <a:rPr lang="en-US" dirty="0" smtClean="0"/>
              <a:t>  end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end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context </a:t>
            </a:r>
            <a:r>
              <a:rPr lang="en-US" dirty="0"/>
              <a:t>'when no attributes are specified, on an </a:t>
            </a:r>
            <a:r>
              <a:rPr lang="en-US" dirty="0" err="1"/>
              <a:t>unspecif</a:t>
            </a:r>
            <a:r>
              <a:rPr lang="en-US" dirty="0"/>
              <a:t>...</a:t>
            </a:r>
            <a:r>
              <a:rPr lang="en-US" dirty="0" err="1"/>
              <a:t>orm</a:t>
            </a:r>
            <a:r>
              <a:rPr lang="en-US" dirty="0"/>
              <a:t>' do</a:t>
            </a:r>
          </a:p>
          <a:p>
            <a:pPr>
              <a:lnSpc>
                <a:spcPct val="90000"/>
              </a:lnSpc>
            </a:pPr>
            <a:r>
              <a:rPr lang="en-US" dirty="0"/>
              <a:t>    </a:t>
            </a:r>
            <a:r>
              <a:rPr lang="en-US" dirty="0" smtClean="0"/>
              <a:t>let</a:t>
            </a:r>
            <a:r>
              <a:rPr lang="en-US" dirty="0"/>
              <a:t>(</a:t>
            </a:r>
            <a:r>
              <a:rPr lang="en-US" dirty="0" smtClean="0"/>
              <a:t>:</a:t>
            </a:r>
            <a:r>
              <a:rPr lang="en-US" dirty="0" err="1" smtClean="0"/>
              <a:t>installed_packages</a:t>
            </a:r>
            <a:r>
              <a:rPr lang="en-US" dirty="0"/>
              <a:t>) ..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it_behaves_like</a:t>
            </a:r>
            <a:r>
              <a:rPr lang="en-US" dirty="0" smtClean="0"/>
              <a:t> 'installs packages'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  end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</a:t>
            </a:r>
            <a:r>
              <a:rPr lang="en-US" dirty="0"/>
              <a:t>context 'when no attributes are specified, on </a:t>
            </a:r>
            <a:r>
              <a:rPr lang="en-US" dirty="0" err="1"/>
              <a:t>CentOS'</a:t>
            </a:r>
            <a:r>
              <a:rPr lang="en-US" dirty="0"/>
              <a:t> do</a:t>
            </a:r>
          </a:p>
          <a:p>
            <a:pPr>
              <a:lnSpc>
                <a:spcPct val="90000"/>
              </a:lnSpc>
            </a:pPr>
            <a:r>
              <a:rPr lang="en-US" dirty="0"/>
              <a:t>    </a:t>
            </a:r>
            <a:r>
              <a:rPr lang="en-US" dirty="0" smtClean="0"/>
              <a:t>let</a:t>
            </a:r>
            <a:r>
              <a:rPr lang="en-US" dirty="0"/>
              <a:t>(</a:t>
            </a:r>
            <a:r>
              <a:rPr lang="en-US" dirty="0" smtClean="0"/>
              <a:t>:</a:t>
            </a:r>
            <a:r>
              <a:rPr lang="en-US" dirty="0" err="1" smtClean="0"/>
              <a:t>installed_packages</a:t>
            </a:r>
            <a:r>
              <a:rPr lang="en-US" dirty="0"/>
              <a:t>) ...   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  </a:t>
            </a:r>
            <a:r>
              <a:rPr lang="en-US" dirty="0" err="1" smtClean="0"/>
              <a:t>it_behaves_like</a:t>
            </a:r>
            <a:r>
              <a:rPr lang="en-US" dirty="0" smtClean="0"/>
              <a:t> 'installs packages</a:t>
            </a:r>
            <a:r>
              <a:rPr lang="en-US" dirty="0"/>
              <a:t>'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  end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0713" y="1354138"/>
            <a:ext cx="14927262" cy="31448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15950" y="5321300"/>
            <a:ext cx="14927263" cy="5032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11112" y="7082367"/>
            <a:ext cx="14927263" cy="5032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6761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shared_examples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7340625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algn="ctr"/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Find </a:t>
            </a:r>
            <a:r>
              <a:rPr lang="en-US" sz="6000" smtClean="0">
                <a:latin typeface="Apple Chancery" charset="0"/>
                <a:ea typeface="Apple Chancery" charset="0"/>
                <a:cs typeface="Apple Chancery" charset="0"/>
              </a:rPr>
              <a:t>shared examples</a:t>
            </a:r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; extract.</a:t>
            </a:r>
          </a:p>
          <a:p>
            <a:pPr algn="ctr"/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Find Success.</a:t>
            </a:r>
            <a:endParaRPr lang="en-US" sz="60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918836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shared_examples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1690944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48844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18236" y="1826315"/>
            <a:ext cx="12819529" cy="5345953"/>
          </a:xfrm>
        </p:spPr>
        <p:txBody>
          <a:bodyPr anchor="ctr"/>
          <a:lstStyle/>
          <a:p>
            <a:pPr algn="ctr"/>
            <a:r>
              <a:rPr lang="en-US" sz="7200" dirty="0" smtClean="0">
                <a:latin typeface="Apple Chancery" charset="0"/>
                <a:ea typeface="Apple Chancery" charset="0"/>
                <a:cs typeface="Apple Chancery" charset="0"/>
              </a:rPr>
              <a:t>Use </a:t>
            </a:r>
            <a:r>
              <a:rPr lang="en-US" sz="7200" b="1" dirty="0" err="1" smtClean="0">
                <a:latin typeface="Courier New" charset="0"/>
                <a:ea typeface="Courier New" charset="0"/>
                <a:cs typeface="Courier New" charset="0"/>
              </a:rPr>
              <a:t>shared_examples</a:t>
            </a:r>
            <a:r>
              <a:rPr lang="en-US" sz="7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7200" dirty="0">
                <a:latin typeface="Apple Chancery" charset="0"/>
                <a:ea typeface="Apple Chancery" charset="0"/>
                <a:cs typeface="Apple Chancery" charset="0"/>
              </a:rPr>
              <a:t>t</a:t>
            </a:r>
            <a:r>
              <a:rPr lang="en-US" sz="7200" dirty="0" smtClean="0">
                <a:latin typeface="Apple Chancery" charset="0"/>
                <a:ea typeface="Apple Chancery" charset="0"/>
                <a:cs typeface="Apple Chancery" charset="0"/>
              </a:rPr>
              <a:t>o </a:t>
            </a:r>
            <a:r>
              <a:rPr lang="en-US" sz="7200" dirty="0" smtClean="0">
                <a:latin typeface="Apple Chancery" charset="0"/>
                <a:ea typeface="Apple Chancery" charset="0"/>
                <a:cs typeface="Apple Chancery" charset="0"/>
              </a:rPr>
              <a:t>express </a:t>
            </a:r>
            <a:r>
              <a:rPr lang="en-US" sz="7200" dirty="0" smtClean="0">
                <a:latin typeface="Apple Chancery" charset="0"/>
                <a:ea typeface="Apple Chancery" charset="0"/>
                <a:cs typeface="Apple Chancery" charset="0"/>
              </a:rPr>
              <a:t>similarities.</a:t>
            </a:r>
            <a:endParaRPr lang="en-US" sz="7200" dirty="0" smtClean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882313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958511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923801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889935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004065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shared_examples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5414616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shared_examples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Shared examples let you describe </a:t>
            </a:r>
            <a:r>
              <a:rPr lang="en-US" dirty="0" smtClean="0"/>
              <a:t>behavior </a:t>
            </a:r>
            <a:r>
              <a:rPr lang="en-US" dirty="0"/>
              <a:t>of classes or modules. When declared</a:t>
            </a:r>
            <a:r>
              <a:rPr lang="en-US" dirty="0" smtClean="0"/>
              <a:t>, a </a:t>
            </a:r>
            <a:r>
              <a:rPr lang="en-US" dirty="0"/>
              <a:t>shared group's content is stored. It is only realized in the context </a:t>
            </a:r>
            <a:r>
              <a:rPr lang="en-US" dirty="0" smtClean="0"/>
              <a:t>of another </a:t>
            </a:r>
            <a:r>
              <a:rPr lang="en-US" dirty="0"/>
              <a:t>example group, which provides any context the shared </a:t>
            </a:r>
            <a:r>
              <a:rPr lang="en-US" dirty="0" smtClean="0"/>
              <a:t>group needs to run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 bwMode="white">
          <a:xfrm>
            <a:off x="1676399" y="7010401"/>
            <a:ext cx="12310534" cy="914400"/>
          </a:xfrm>
          <a:prstGeom prst="rect">
            <a:avLst/>
          </a:prstGeom>
        </p:spPr>
        <p:txBody>
          <a:bodyPr vert="horz" wrap="none" lIns="91440" tIns="91440" rIns="91440" bIns="91440" rtlCol="0" anchor="ctr">
            <a:normAutofit/>
          </a:bodyPr>
          <a:lstStyle/>
          <a:p>
            <a:pPr algn="ctr"/>
            <a:r>
              <a:rPr lang="en-US" sz="3200" dirty="0"/>
              <a:t>https://</a:t>
            </a:r>
            <a:r>
              <a:rPr lang="en-US" sz="3200" dirty="0" err="1"/>
              <a:t>goo.gl</a:t>
            </a:r>
            <a:r>
              <a:rPr lang="en-US" sz="3200" dirty="0"/>
              <a:t>/yi12tM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0634942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Similar Expressed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  context </a:t>
            </a:r>
            <a:r>
              <a:rPr lang="en-US" sz="2400" dirty="0"/>
              <a:t>'when no attributes are specified, on an </a:t>
            </a:r>
            <a:r>
              <a:rPr lang="en-US" sz="2400" dirty="0" err="1"/>
              <a:t>unspecif</a:t>
            </a:r>
            <a:r>
              <a:rPr lang="en-US" sz="2400" dirty="0"/>
              <a:t>...</a:t>
            </a:r>
            <a:r>
              <a:rPr lang="en-US" sz="2400" dirty="0" err="1"/>
              <a:t>orm</a:t>
            </a:r>
            <a:r>
              <a:rPr lang="en-US" sz="2400" dirty="0"/>
              <a:t>' </a:t>
            </a:r>
            <a:r>
              <a:rPr lang="en-US" sz="2400" dirty="0" smtClean="0"/>
              <a:t>do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    </a:t>
            </a:r>
            <a:r>
              <a:rPr lang="en-US" sz="2400" dirty="0" smtClean="0"/>
              <a:t>let</a:t>
            </a:r>
            <a:r>
              <a:rPr lang="en-US" sz="2400" dirty="0" smtClean="0"/>
              <a:t>(:</a:t>
            </a:r>
            <a:r>
              <a:rPr lang="en-US" sz="2400" dirty="0" err="1" smtClean="0"/>
              <a:t>installed_packages</a:t>
            </a:r>
            <a:r>
              <a:rPr lang="en-US" sz="2400" dirty="0" smtClean="0"/>
              <a:t>) ...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it 'installs the necessary packages' do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  </a:t>
            </a:r>
            <a:r>
              <a:rPr lang="en-US" sz="2400" dirty="0" err="1" smtClean="0"/>
              <a:t>installed_packages.each</a:t>
            </a:r>
            <a:r>
              <a:rPr lang="en-US" sz="2400" dirty="0" smtClean="0"/>
              <a:t> do |name|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    expect(</a:t>
            </a:r>
            <a:r>
              <a:rPr lang="en-US" sz="2400" dirty="0" err="1" smtClean="0"/>
              <a:t>chef_run</a:t>
            </a:r>
            <a:r>
              <a:rPr lang="en-US" sz="2400" dirty="0" smtClean="0"/>
              <a:t>).to </a:t>
            </a:r>
            <a:r>
              <a:rPr lang="en-US" sz="2400" dirty="0" err="1" smtClean="0"/>
              <a:t>install_package</a:t>
            </a:r>
            <a:r>
              <a:rPr lang="en-US" sz="2400" dirty="0" smtClean="0"/>
              <a:t>(name)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  end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end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end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</a:t>
            </a:r>
            <a:r>
              <a:rPr lang="en-US" sz="2400" dirty="0"/>
              <a:t>context 'when no attributes are specified, on </a:t>
            </a:r>
            <a:r>
              <a:rPr lang="en-US" sz="2400" dirty="0" err="1"/>
              <a:t>CentOS'</a:t>
            </a:r>
            <a:r>
              <a:rPr lang="en-US" sz="2400" dirty="0"/>
              <a:t> </a:t>
            </a:r>
            <a:r>
              <a:rPr lang="en-US" sz="2400" dirty="0" smtClean="0"/>
              <a:t>do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let</a:t>
            </a:r>
            <a:r>
              <a:rPr lang="en-US" sz="2400" dirty="0"/>
              <a:t>(</a:t>
            </a:r>
            <a:r>
              <a:rPr lang="en-US" sz="2400" dirty="0" smtClean="0"/>
              <a:t>:</a:t>
            </a:r>
            <a:r>
              <a:rPr lang="en-US" sz="2400" dirty="0" err="1"/>
              <a:t>installed_packages</a:t>
            </a:r>
            <a:r>
              <a:rPr lang="en-US" sz="2400" dirty="0" smtClean="0"/>
              <a:t>) </a:t>
            </a:r>
            <a:r>
              <a:rPr lang="en-US" sz="2400" dirty="0"/>
              <a:t>..</a:t>
            </a:r>
            <a:r>
              <a:rPr lang="en-US" sz="2400" dirty="0" smtClean="0"/>
              <a:t>.   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it </a:t>
            </a:r>
            <a:r>
              <a:rPr lang="en-US" sz="2400" dirty="0"/>
              <a:t>'installs the necessary packages' do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dirty="0" err="1" smtClean="0"/>
              <a:t>installed_packages.each</a:t>
            </a:r>
            <a:r>
              <a:rPr lang="en-US" sz="2400" dirty="0" smtClean="0"/>
              <a:t> </a:t>
            </a:r>
            <a:r>
              <a:rPr lang="en-US" sz="2400" dirty="0"/>
              <a:t>do |name|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       expect(</a:t>
            </a:r>
            <a:r>
              <a:rPr lang="en-US" sz="2400" dirty="0" err="1"/>
              <a:t>chef_run</a:t>
            </a:r>
            <a:r>
              <a:rPr lang="en-US" sz="2400" dirty="0"/>
              <a:t>).to </a:t>
            </a:r>
            <a:r>
              <a:rPr lang="en-US" sz="2400" dirty="0" err="1"/>
              <a:t>install_package</a:t>
            </a:r>
            <a:r>
              <a:rPr lang="en-US" sz="2400" dirty="0"/>
              <a:t>(name)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     end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   </a:t>
            </a:r>
            <a:r>
              <a:rPr lang="en-US" sz="2400" dirty="0" smtClean="0"/>
              <a:t>end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end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2408657" y="3268627"/>
            <a:ext cx="763396" cy="13879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2380686" y="6686092"/>
            <a:ext cx="834571" cy="604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2356495" y="1978781"/>
            <a:ext cx="834571" cy="604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2363752" y="5457372"/>
            <a:ext cx="834571" cy="604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13183810" y="1717524"/>
            <a:ext cx="2152952" cy="53219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different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3179950" y="3010834"/>
            <a:ext cx="2152952" cy="53219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same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3178972" y="5196114"/>
            <a:ext cx="2152952" cy="53219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different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3178972" y="6432091"/>
            <a:ext cx="2152952" cy="53219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same</a:t>
            </a:r>
          </a:p>
        </p:txBody>
      </p:sp>
      <p:sp>
        <p:nvSpPr>
          <p:cNvPr id="7" name="Right Bracket 6"/>
          <p:cNvSpPr/>
          <p:nvPr/>
        </p:nvSpPr>
        <p:spPr>
          <a:xfrm>
            <a:off x="12045696" y="2334381"/>
            <a:ext cx="355480" cy="1923854"/>
          </a:xfrm>
          <a:prstGeom prst="rightBracket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12045696" y="5764587"/>
            <a:ext cx="347084" cy="1912677"/>
          </a:xfrm>
          <a:prstGeom prst="rightBracket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12045696" y="1765905"/>
            <a:ext cx="339828" cy="435428"/>
          </a:xfrm>
          <a:prstGeom prst="rightBracket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12045696" y="5244495"/>
            <a:ext cx="334990" cy="435428"/>
          </a:xfrm>
          <a:prstGeom prst="rightBracket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5773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shared_examples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284621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sz="4000" b="1" dirty="0" smtClean="0">
                <a:hlinkClick r:id="rId2"/>
              </a:rPr>
              <a:t>https</a:t>
            </a:r>
            <a:r>
              <a:rPr lang="en-US" sz="4000" b="1" dirty="0">
                <a:hlinkClick r:id="rId2"/>
              </a:rPr>
              <a:t>://</a:t>
            </a:r>
            <a:r>
              <a:rPr lang="en-US" sz="4000" b="1" dirty="0" smtClean="0">
                <a:hlinkClick r:id="rId2"/>
              </a:rPr>
              <a:t>goo.gl/ChkP47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3316030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shared_examples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0643207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shared_examples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Shared examples let you describe </a:t>
            </a:r>
            <a:r>
              <a:rPr lang="en-US" dirty="0" smtClean="0"/>
              <a:t>behavior </a:t>
            </a:r>
            <a:r>
              <a:rPr lang="en-US" dirty="0"/>
              <a:t>of classes or modules. When declared</a:t>
            </a:r>
            <a:r>
              <a:rPr lang="en-US" dirty="0" smtClean="0"/>
              <a:t>, a </a:t>
            </a:r>
            <a:r>
              <a:rPr lang="en-US" dirty="0"/>
              <a:t>shared group's content is stored. It is only realized in the context </a:t>
            </a:r>
            <a:r>
              <a:rPr lang="en-US" dirty="0" smtClean="0"/>
              <a:t>of another </a:t>
            </a:r>
            <a:r>
              <a:rPr lang="en-US" dirty="0"/>
              <a:t>example group, which provides any context the shared </a:t>
            </a:r>
            <a:r>
              <a:rPr lang="en-US" dirty="0" smtClean="0"/>
              <a:t>group needs to run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 bwMode="white">
          <a:xfrm>
            <a:off x="1676399" y="7010401"/>
            <a:ext cx="12310534" cy="914400"/>
          </a:xfrm>
          <a:prstGeom prst="rect">
            <a:avLst/>
          </a:prstGeom>
        </p:spPr>
        <p:txBody>
          <a:bodyPr vert="horz" wrap="none" lIns="91440" tIns="91440" rIns="91440" bIns="91440" rtlCol="0" anchor="ctr">
            <a:normAutofit/>
          </a:bodyPr>
          <a:lstStyle/>
          <a:p>
            <a:pPr algn="ctr"/>
            <a:r>
              <a:rPr lang="en-US" sz="3200" dirty="0"/>
              <a:t>https://</a:t>
            </a:r>
            <a:r>
              <a:rPr lang="en-US" sz="3200" dirty="0" err="1"/>
              <a:t>goo.gl</a:t>
            </a:r>
            <a:r>
              <a:rPr lang="en-US" sz="3200" dirty="0"/>
              <a:t>/yi12tM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2165750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63500">
          <a:solidFill>
            <a:schemeClr val="accent1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23383</TotalTime>
  <Words>556</Words>
  <Application>Microsoft Macintosh PowerPoint</Application>
  <PresentationFormat>Custom</PresentationFormat>
  <Paragraphs>109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Template</vt:lpstr>
      <vt:lpstr>Interaction</vt:lpstr>
      <vt:lpstr>shared_examples</vt:lpstr>
      <vt:lpstr>Objective</vt:lpstr>
      <vt:lpstr>shared_examples</vt:lpstr>
      <vt:lpstr>shared_examples</vt:lpstr>
      <vt:lpstr>Finding Similar Expressed Expectations</vt:lpstr>
      <vt:lpstr>shared_examples</vt:lpstr>
      <vt:lpstr>Live Demonstration</vt:lpstr>
      <vt:lpstr>shared_examples</vt:lpstr>
      <vt:lpstr>shared_examples</vt:lpstr>
      <vt:lpstr>Finding Similar Expressed Expectations</vt:lpstr>
      <vt:lpstr>A Place to Share Examples</vt:lpstr>
      <vt:lpstr>shared_examples</vt:lpstr>
      <vt:lpstr>Exercise</vt:lpstr>
      <vt:lpstr>shared_examples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Demo: Test Driven Cookbook Development</dc:title>
  <dc:subject/>
  <dc:creator>Franklin Webber</dc:creator>
  <cp:keywords/>
  <dc:description/>
  <cp:lastModifiedBy>Franklin Webber</cp:lastModifiedBy>
  <cp:revision>2701</cp:revision>
  <cp:lastPrinted>2016-07-11T18:04:44Z</cp:lastPrinted>
  <dcterms:created xsi:type="dcterms:W3CDTF">2012-09-13T17:36:07Z</dcterms:created>
  <dcterms:modified xsi:type="dcterms:W3CDTF">2016-10-25T08:17:27Z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