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9"/>
  </p:notesMasterIdLst>
  <p:handoutMasterIdLst>
    <p:handoutMasterId r:id="rId30"/>
  </p:handoutMasterIdLst>
  <p:sldIdLst>
    <p:sldId id="561" r:id="rId7"/>
    <p:sldId id="583" r:id="rId8"/>
    <p:sldId id="590" r:id="rId9"/>
    <p:sldId id="611" r:id="rId10"/>
    <p:sldId id="612" r:id="rId11"/>
    <p:sldId id="614" r:id="rId12"/>
    <p:sldId id="600" r:id="rId13"/>
    <p:sldId id="610" r:id="rId14"/>
    <p:sldId id="597" r:id="rId15"/>
    <p:sldId id="601" r:id="rId16"/>
    <p:sldId id="602" r:id="rId17"/>
    <p:sldId id="603" r:id="rId18"/>
    <p:sldId id="604" r:id="rId19"/>
    <p:sldId id="605" r:id="rId20"/>
    <p:sldId id="615" r:id="rId21"/>
    <p:sldId id="606" r:id="rId22"/>
    <p:sldId id="607" r:id="rId23"/>
    <p:sldId id="608" r:id="rId24"/>
    <p:sldId id="598" r:id="rId25"/>
    <p:sldId id="594" r:id="rId26"/>
    <p:sldId id="599" r:id="rId27"/>
    <p:sldId id="376" r:id="rId28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94">
          <p15:clr>
            <a:srgbClr val="A4A3A4"/>
          </p15:clr>
        </p15:guide>
        <p15:guide id="2" pos="502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408000"/>
    <a:srgbClr val="000000"/>
    <a:srgbClr val="F0F0F0"/>
    <a:srgbClr val="7D868C"/>
    <a:srgbClr val="8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0" autoAdjust="0"/>
    <p:restoredTop sz="92565" autoAdjust="0"/>
  </p:normalViewPr>
  <p:slideViewPr>
    <p:cSldViewPr snapToGrid="0">
      <p:cViewPr>
        <p:scale>
          <a:sx n="72" d="100"/>
          <a:sy n="72" d="100"/>
        </p:scale>
        <p:origin x="-2296" y="-1472"/>
      </p:cViewPr>
      <p:guideLst>
        <p:guide orient="horz" pos="894"/>
        <p:guide pos="6747"/>
      </p:guideLst>
    </p:cSldViewPr>
  </p:slideViewPr>
  <p:outlineViewPr>
    <p:cViewPr>
      <p:scale>
        <a:sx n="33" d="100"/>
        <a:sy n="33" d="100"/>
      </p:scale>
      <p:origin x="0" y="3568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512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10/25/16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10/25/16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9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94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2614968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DEMO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7837382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DEMO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8"/>
          <a:stretch/>
        </p:blipFill>
        <p:spPr>
          <a:xfrm>
            <a:off x="0" y="-1"/>
            <a:ext cx="16258382" cy="8219209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855673"/>
            <a:ext cx="7027718" cy="8276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2539001"/>
            <a:ext cx="6987278" cy="4663151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09600" y="1951630"/>
            <a:ext cx="7027718" cy="1364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01780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ENCOUNTER</a:t>
            </a:r>
            <a:endParaRPr lang="en-US" sz="141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67" r:id="rId2"/>
    <p:sldLayoutId id="2147483825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3" r:id="rId13"/>
    <p:sldLayoutId id="2147483868" r:id="rId14"/>
    <p:sldLayoutId id="2147483869" r:id="rId15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goo.gl/9mRNl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1" y="2496326"/>
            <a:ext cx="7697111" cy="1337551"/>
          </a:xfrm>
        </p:spPr>
        <p:txBody>
          <a:bodyPr/>
          <a:lstStyle/>
          <a:p>
            <a:r>
              <a:rPr lang="en-US" sz="7200" dirty="0" err="1" smtClean="0"/>
              <a:t>def</a:t>
            </a:r>
            <a:r>
              <a:rPr lang="en-US" sz="7200" dirty="0" smtClean="0"/>
              <a:t> method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882" y="4751291"/>
            <a:ext cx="7124981" cy="211339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800" dirty="0" smtClean="0">
                <a:solidFill>
                  <a:srgbClr val="878F94"/>
                </a:solidFill>
              </a:rPr>
              <a:t>not prevent or forbid; allow.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2800" dirty="0">
                <a:solidFill>
                  <a:srgbClr val="878F94"/>
                </a:solidFill>
              </a:rPr>
              <a:t>memoized helper method that allows you to express your tests </a:t>
            </a:r>
            <a:r>
              <a:rPr lang="en-US" sz="2800" dirty="0" smtClean="0">
                <a:solidFill>
                  <a:srgbClr val="878F94"/>
                </a:solidFill>
              </a:rPr>
              <a:t>succinctly.</a:t>
            </a:r>
            <a:endParaRPr lang="en-US" sz="2800" dirty="0">
              <a:solidFill>
                <a:srgbClr val="878F94"/>
              </a:solidFill>
            </a:endParaRPr>
          </a:p>
          <a:p>
            <a:pPr marL="457200" indent="-457200">
              <a:buAutoNum type="arabicPeriod"/>
            </a:pPr>
            <a:endParaRPr lang="en-US" sz="2800" dirty="0" smtClean="0">
              <a:solidFill>
                <a:srgbClr val="878F94"/>
              </a:solidFill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white">
          <a:xfrm>
            <a:off x="3453022" y="3548182"/>
            <a:ext cx="1447684" cy="1337551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noAutofit/>
          </a:bodyPr>
          <a:lstStyle>
            <a:lvl1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800" b="1" kern="1200" spc="0" baseline="0">
                <a:ln w="3175">
                  <a:noFill/>
                </a:ln>
                <a:solidFill>
                  <a:schemeClr val="accent1"/>
                </a:solidFill>
                <a:latin typeface="+mj-lt"/>
                <a:ea typeface="ＭＳ Ｐゴシック" charset="0"/>
                <a:cs typeface="Arial" charset="0"/>
              </a:defRPr>
            </a:lvl1pPr>
            <a:lvl2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i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Ruby</a:t>
            </a:r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6063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 smtClean="0"/>
              <a:t>require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Loads the given name, returning true if successful and false if the feature is already loaded.</a:t>
            </a:r>
          </a:p>
          <a:p>
            <a:endParaRPr lang="en-US" dirty="0"/>
          </a:p>
          <a:p>
            <a:r>
              <a:rPr lang="en-US" dirty="0"/>
              <a:t>If the filename does not resolve to an absolute path, it will be searched for in the directories listed in $LOAD_PATH ($:)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white">
          <a:xfrm>
            <a:off x="1676399" y="7010401"/>
            <a:ext cx="12310534" cy="914400"/>
          </a:xfrm>
          <a:prstGeom prst="rect">
            <a:avLst/>
          </a:prstGeom>
        </p:spPr>
        <p:txBody>
          <a:bodyPr vert="horz" wrap="none" lIns="91440" tIns="91440" rIns="91440" bIns="91440" rtlCol="0" anchor="ctr">
            <a:normAutofit/>
          </a:bodyPr>
          <a:lstStyle/>
          <a:p>
            <a:pPr algn="ctr"/>
            <a:r>
              <a:rPr lang="en-US" sz="3200" dirty="0"/>
              <a:t>http://</a:t>
            </a:r>
            <a:r>
              <a:rPr lang="en-US" sz="3200" dirty="0" err="1"/>
              <a:t>goo.gl</a:t>
            </a:r>
            <a:r>
              <a:rPr lang="en-US" sz="3200" dirty="0"/>
              <a:t>/cLKY37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5533975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Requiring the </a:t>
            </a:r>
            <a:r>
              <a:rPr lang="en-US" dirty="0" err="1" smtClean="0"/>
              <a:t>spec_helper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require '</a:t>
            </a:r>
            <a:r>
              <a:rPr lang="en-US" dirty="0" err="1"/>
              <a:t>spec_helper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describe 'ark::default' do</a:t>
            </a:r>
          </a:p>
          <a:p>
            <a:r>
              <a:rPr lang="en-US" dirty="0"/>
              <a:t>  context 'when no attributes are specified, on an </a:t>
            </a:r>
            <a:r>
              <a:rPr lang="en-US" dirty="0" smtClean="0"/>
              <a:t>...platform</a:t>
            </a:r>
            <a:r>
              <a:rPr lang="en-US" dirty="0"/>
              <a:t>' do</a:t>
            </a:r>
          </a:p>
          <a:p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SoloRunner.new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r>
              <a:rPr lang="en-US" dirty="0"/>
              <a:t>    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~/ark/spec/unit/recipes/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121103" y="2108314"/>
            <a:ext cx="14421277" cy="6494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939447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the </a:t>
            </a:r>
            <a:r>
              <a:rPr lang="en-US" dirty="0" err="1" smtClean="0"/>
              <a:t>spec_helper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require '</a:t>
            </a:r>
            <a:r>
              <a:rPr lang="en-US" dirty="0" err="1"/>
              <a:t>chefspec</a:t>
            </a:r>
            <a:r>
              <a:rPr lang="en-US" dirty="0"/>
              <a:t>'</a:t>
            </a:r>
          </a:p>
          <a:p>
            <a:r>
              <a:rPr lang="en-US" dirty="0"/>
              <a:t>require '</a:t>
            </a:r>
            <a:r>
              <a:rPr lang="en-US" dirty="0" err="1"/>
              <a:t>chefspec</a:t>
            </a:r>
            <a:r>
              <a:rPr lang="en-US" dirty="0"/>
              <a:t>/</a:t>
            </a:r>
            <a:r>
              <a:rPr lang="en-US" dirty="0" err="1"/>
              <a:t>berkshelf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 err="1"/>
              <a:t>at_exit</a:t>
            </a:r>
            <a:r>
              <a:rPr lang="en-US" dirty="0"/>
              <a:t> {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Coverage.report</a:t>
            </a:r>
            <a:r>
              <a:rPr lang="en-US" dirty="0"/>
              <a:t>! }</a:t>
            </a:r>
          </a:p>
          <a:p>
            <a:endParaRPr lang="en-US" dirty="0"/>
          </a:p>
          <a:p>
            <a:r>
              <a:rPr lang="en-US" dirty="0" err="1"/>
              <a:t>RSpec.configure</a:t>
            </a:r>
            <a:r>
              <a:rPr lang="en-US" dirty="0"/>
              <a:t> do |</a:t>
            </a:r>
            <a:r>
              <a:rPr lang="en-US" dirty="0" err="1"/>
              <a:t>config</a:t>
            </a:r>
            <a:r>
              <a:rPr lang="en-US" dirty="0"/>
              <a:t>|</a:t>
            </a:r>
          </a:p>
          <a:p>
            <a:r>
              <a:rPr lang="en-US" dirty="0"/>
              <a:t>  </a:t>
            </a:r>
            <a:r>
              <a:rPr lang="en-US" dirty="0" err="1"/>
              <a:t>config.color</a:t>
            </a:r>
            <a:r>
              <a:rPr lang="en-US" dirty="0"/>
              <a:t> = true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# puts $LOAD_PATH</a:t>
            </a:r>
          </a:p>
          <a:p>
            <a:r>
              <a:rPr lang="en-US" dirty="0"/>
              <a:t># ... define test helpers and content in this file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~/ark/spec/</a:t>
            </a:r>
            <a:r>
              <a:rPr lang="en-US" dirty="0" err="1" smtClean="0"/>
              <a:t>spec_helper.rb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8437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/opt/</a:t>
            </a:r>
            <a:r>
              <a:rPr lang="en-US" sz="2400" dirty="0" err="1"/>
              <a:t>chefdk</a:t>
            </a:r>
            <a:r>
              <a:rPr lang="en-US" sz="2400" dirty="0"/>
              <a:t>/embedded/lib/ruby/gems/2.1.0/gems/uuidtools-2.1.5/lib</a:t>
            </a:r>
          </a:p>
          <a:p>
            <a:r>
              <a:rPr lang="en-US" sz="2400" dirty="0"/>
              <a:t>/Users/</a:t>
            </a:r>
            <a:r>
              <a:rPr lang="en-US" sz="2400" dirty="0" err="1"/>
              <a:t>franklinwebber</a:t>
            </a:r>
            <a:r>
              <a:rPr lang="en-US" sz="2400" dirty="0" smtClean="0"/>
              <a:t>/ark</a:t>
            </a:r>
            <a:r>
              <a:rPr lang="en-US" sz="2400" dirty="0"/>
              <a:t>/spec</a:t>
            </a:r>
          </a:p>
          <a:p>
            <a:r>
              <a:rPr lang="en-US" sz="2400" dirty="0"/>
              <a:t>/Users/</a:t>
            </a:r>
            <a:r>
              <a:rPr lang="en-US" sz="2400" dirty="0" err="1"/>
              <a:t>franklinwebber</a:t>
            </a:r>
            <a:r>
              <a:rPr lang="en-US" sz="2400" dirty="0"/>
              <a:t>/.</a:t>
            </a:r>
            <a:r>
              <a:rPr lang="en-US" sz="2400" dirty="0" err="1"/>
              <a:t>chefdk</a:t>
            </a:r>
            <a:r>
              <a:rPr lang="en-US" sz="2400" dirty="0"/>
              <a:t>/gem/ruby/2.1.0/gems/rspec-support-3.4.1/lib</a:t>
            </a:r>
          </a:p>
          <a:p>
            <a:r>
              <a:rPr lang="en-US" sz="2400" dirty="0"/>
              <a:t>/Users/</a:t>
            </a:r>
            <a:r>
              <a:rPr lang="en-US" sz="2400" dirty="0" err="1"/>
              <a:t>franklinwebber</a:t>
            </a:r>
            <a:r>
              <a:rPr lang="en-US" sz="2400" dirty="0"/>
              <a:t>/.</a:t>
            </a:r>
            <a:r>
              <a:rPr lang="en-US" sz="2400" dirty="0" err="1"/>
              <a:t>chefdk</a:t>
            </a:r>
            <a:r>
              <a:rPr lang="en-US" sz="2400" dirty="0"/>
              <a:t>/gem/ruby/2.1.0/gems/rspec-core-3.4.4/lib</a:t>
            </a:r>
          </a:p>
          <a:p>
            <a:r>
              <a:rPr lang="en-US" sz="2400" dirty="0"/>
              <a:t>/opt/</a:t>
            </a:r>
            <a:r>
              <a:rPr lang="en-US" sz="2400" dirty="0" err="1"/>
              <a:t>chefdk</a:t>
            </a:r>
            <a:r>
              <a:rPr lang="en-US" sz="2400" dirty="0"/>
              <a:t>/embedded/lib/ruby/gems/2.1.0/gems/net-ssh-3.1.1/lib</a:t>
            </a:r>
          </a:p>
          <a:p>
            <a:r>
              <a:rPr lang="en-US" sz="2400" dirty="0"/>
              <a:t>/opt/</a:t>
            </a:r>
            <a:r>
              <a:rPr lang="en-US" sz="2400" dirty="0" err="1"/>
              <a:t>chefdk</a:t>
            </a:r>
            <a:r>
              <a:rPr lang="en-US" sz="2400" dirty="0"/>
              <a:t>/embedded/lib/ruby/gems/2.1.0/gems/fauxhai-3.5.0/lib</a:t>
            </a:r>
          </a:p>
          <a:p>
            <a:r>
              <a:rPr lang="en-US" sz="2400" dirty="0"/>
              <a:t>/opt/</a:t>
            </a:r>
            <a:r>
              <a:rPr lang="en-US" sz="2400" dirty="0" err="1"/>
              <a:t>chefdk</a:t>
            </a:r>
            <a:r>
              <a:rPr lang="en-US" sz="2400" dirty="0"/>
              <a:t>/embedded/lib/ruby/gems/2.1.0/gems/diff-lcs-1.2.5/lib</a:t>
            </a:r>
          </a:p>
          <a:p>
            <a:r>
              <a:rPr lang="en-US" sz="2400" dirty="0"/>
              <a:t>/Users/</a:t>
            </a:r>
            <a:r>
              <a:rPr lang="en-US" sz="2400" dirty="0" err="1"/>
              <a:t>franklinwebber</a:t>
            </a:r>
            <a:r>
              <a:rPr lang="en-US" sz="2400" dirty="0"/>
              <a:t>/.</a:t>
            </a:r>
            <a:r>
              <a:rPr lang="en-US" sz="2400" dirty="0" err="1"/>
              <a:t>chefdk</a:t>
            </a:r>
            <a:r>
              <a:rPr lang="en-US" sz="2400" dirty="0"/>
              <a:t>/gem/ruby/2.1.0/gems/rspec-expectations-3.4.0/lib</a:t>
            </a:r>
          </a:p>
          <a:p>
            <a:r>
              <a:rPr lang="en-US" sz="2400" dirty="0"/>
              <a:t>/Users/</a:t>
            </a:r>
            <a:r>
              <a:rPr lang="en-US" sz="2400" dirty="0" err="1"/>
              <a:t>franklinwebber</a:t>
            </a:r>
            <a:r>
              <a:rPr lang="en-US" sz="2400" dirty="0"/>
              <a:t>/.</a:t>
            </a:r>
            <a:r>
              <a:rPr lang="en-US" sz="2400" dirty="0" err="1"/>
              <a:t>chefdk</a:t>
            </a:r>
            <a:r>
              <a:rPr lang="en-US" sz="2400" dirty="0"/>
              <a:t>/gem/ruby/2.1.0/gems/rspec-mocks-3.4.1/lib</a:t>
            </a:r>
          </a:p>
          <a:p>
            <a:r>
              <a:rPr lang="en-US" sz="2400" dirty="0"/>
              <a:t>/Users/</a:t>
            </a:r>
            <a:r>
              <a:rPr lang="en-US" sz="2400" dirty="0" err="1"/>
              <a:t>franklinwebber</a:t>
            </a:r>
            <a:r>
              <a:rPr lang="en-US" sz="2400" dirty="0"/>
              <a:t>/.</a:t>
            </a:r>
            <a:r>
              <a:rPr lang="en-US" sz="2400" dirty="0" err="1"/>
              <a:t>chefdk</a:t>
            </a:r>
            <a:r>
              <a:rPr lang="en-US" sz="2400" dirty="0"/>
              <a:t>/gem/ruby/2.1.0/gems/rspec-3.4.0/</a:t>
            </a:r>
            <a:r>
              <a:rPr lang="en-US" sz="2400" dirty="0" smtClean="0"/>
              <a:t>lib</a:t>
            </a:r>
            <a:endParaRPr lang="en-US" sz="2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1127883" y="2768896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the $LOAD_PATH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3600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helper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 can define a Ruby method that takes care of some of the tedious work of retrieving node attributes.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8292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A Ruby Method with One Parameter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contents of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</a:p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last line </a:t>
            </a:r>
            <a:r>
              <a:rPr lang="en-US" b="1" i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automatically returns the value</a:t>
            </a:r>
            <a:endParaRPr lang="en-US" b="1" i="1" dirty="0" smtClean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 bwMode="white">
          <a:xfrm>
            <a:off x="1671638" y="6844553"/>
            <a:ext cx="12319000" cy="914400"/>
          </a:xfrm>
          <a:prstGeom prst="rect">
            <a:avLst/>
          </a:prstGeom>
        </p:spPr>
        <p:txBody>
          <a:bodyPr vert="horz" wrap="none" lIns="91440" tIns="91440" rIns="91440" bIns="91440" rtlCol="0">
            <a:normAutofit/>
          </a:bodyPr>
          <a:lstStyle/>
          <a:p>
            <a:r>
              <a:rPr lang="en-US" sz="3200" dirty="0" smtClean="0"/>
              <a:t>The method named </a:t>
            </a:r>
            <a:r>
              <a:rPr lang="en-US" sz="3200" dirty="0" smtClean="0">
                <a:solidFill>
                  <a:schemeClr val="accent6"/>
                </a:solidFill>
              </a:rPr>
              <a:t>'file' </a:t>
            </a:r>
            <a:r>
              <a:rPr lang="en-US" sz="3200" dirty="0" smtClean="0"/>
              <a:t>has a single parameter named </a:t>
            </a:r>
            <a:r>
              <a:rPr lang="en-US" sz="3200" dirty="0" smtClean="0">
                <a:solidFill>
                  <a:schemeClr val="accent4"/>
                </a:solidFill>
              </a:rPr>
              <a:t>'name'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973671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Viewing the Repetition of Retrieving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it </a:t>
            </a:r>
            <a:r>
              <a:rPr lang="en-US" dirty="0"/>
              <a:t>"apache mirror" do</a:t>
            </a:r>
          </a:p>
          <a:p>
            <a:r>
              <a:rPr lang="en-US" dirty="0"/>
              <a:t>      attribute = </a:t>
            </a:r>
            <a:r>
              <a:rPr lang="en-US" dirty="0" err="1"/>
              <a:t>chef_run.node</a:t>
            </a:r>
            <a:r>
              <a:rPr lang="en-US" dirty="0"/>
              <a:t>['ark']['</a:t>
            </a:r>
            <a:r>
              <a:rPr lang="en-US" dirty="0" err="1"/>
              <a:t>apache_mirror</a:t>
            </a:r>
            <a:r>
              <a:rPr lang="en-US" dirty="0"/>
              <a:t>']</a:t>
            </a:r>
          </a:p>
          <a:p>
            <a:r>
              <a:rPr lang="en-US" dirty="0"/>
              <a:t>      expect(attribute).to </a:t>
            </a:r>
            <a:r>
              <a:rPr lang="en-US" dirty="0" err="1"/>
              <a:t>eq</a:t>
            </a:r>
            <a:r>
              <a:rPr lang="en-US" dirty="0"/>
              <a:t> "http://</a:t>
            </a:r>
            <a:r>
              <a:rPr lang="en-US" dirty="0" err="1"/>
              <a:t>apache.mirrors.tds.net</a:t>
            </a:r>
            <a:r>
              <a:rPr lang="en-US" dirty="0"/>
              <a:t>"</a:t>
            </a:r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    it "prefix root" do</a:t>
            </a:r>
          </a:p>
          <a:p>
            <a:r>
              <a:rPr lang="en-US" dirty="0"/>
              <a:t>      attribute = </a:t>
            </a:r>
            <a:r>
              <a:rPr lang="en-US" dirty="0" err="1"/>
              <a:t>chef_run.node</a:t>
            </a:r>
            <a:r>
              <a:rPr lang="en-US" dirty="0"/>
              <a:t>['ark']['</a:t>
            </a:r>
            <a:r>
              <a:rPr lang="en-US" dirty="0" err="1"/>
              <a:t>prefix_root</a:t>
            </a:r>
            <a:r>
              <a:rPr lang="en-US" dirty="0"/>
              <a:t>']</a:t>
            </a:r>
          </a:p>
          <a:p>
            <a:r>
              <a:rPr lang="en-US" dirty="0"/>
              <a:t>      expect(attribute).to </a:t>
            </a:r>
            <a:r>
              <a:rPr lang="en-US" dirty="0" err="1"/>
              <a:t>eq</a:t>
            </a:r>
            <a:r>
              <a:rPr lang="en-US" dirty="0"/>
              <a:t> "/</a:t>
            </a:r>
            <a:r>
              <a:rPr lang="en-US" dirty="0" err="1"/>
              <a:t>usr</a:t>
            </a:r>
            <a:r>
              <a:rPr lang="en-US" dirty="0"/>
              <a:t>/local"</a:t>
            </a:r>
          </a:p>
          <a:p>
            <a:r>
              <a:rPr lang="en-US" dirty="0"/>
              <a:t>    end</a:t>
            </a:r>
          </a:p>
        </p:txBody>
      </p:sp>
    </p:spTree>
    <p:extLst>
      <p:ext uri="{BB962C8B-B14F-4D97-AF65-F5344CB8AC3E}">
        <p14:creationId xmlns:p14="http://schemas.microsoft.com/office/powerpoint/2010/main" val="320130376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Refactoring with let to help ease the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 </a:t>
            </a:r>
            <a:r>
              <a:rPr lang="en-US" sz="2600" dirty="0" smtClean="0"/>
              <a:t>   let(:node) do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     </a:t>
            </a:r>
            <a:r>
              <a:rPr lang="en-US" sz="2600" dirty="0" err="1" smtClean="0"/>
              <a:t>chef_run.node</a:t>
            </a:r>
            <a:endParaRPr lang="en-US" sz="2600" dirty="0" smtClean="0"/>
          </a:p>
          <a:p>
            <a:r>
              <a:rPr lang="en-US" sz="2600" dirty="0"/>
              <a:t> </a:t>
            </a:r>
            <a:r>
              <a:rPr lang="en-US" sz="2600" dirty="0" smtClean="0"/>
              <a:t>   end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   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   it </a:t>
            </a:r>
            <a:r>
              <a:rPr lang="en-US" sz="2600" dirty="0"/>
              <a:t>"apache mirror" do</a:t>
            </a:r>
          </a:p>
          <a:p>
            <a:r>
              <a:rPr lang="en-US" sz="2600" dirty="0"/>
              <a:t>      attribute = </a:t>
            </a:r>
            <a:r>
              <a:rPr lang="en-US" sz="2600" dirty="0" smtClean="0"/>
              <a:t>node</a:t>
            </a:r>
            <a:r>
              <a:rPr lang="en-US" sz="2600" dirty="0"/>
              <a:t>['ark']['</a:t>
            </a:r>
            <a:r>
              <a:rPr lang="en-US" sz="2600" dirty="0" err="1"/>
              <a:t>apache_mirror</a:t>
            </a:r>
            <a:r>
              <a:rPr lang="en-US" sz="2600" dirty="0"/>
              <a:t>']</a:t>
            </a:r>
          </a:p>
          <a:p>
            <a:r>
              <a:rPr lang="en-US" sz="2600" dirty="0"/>
              <a:t>      expect(attribute).to </a:t>
            </a:r>
            <a:r>
              <a:rPr lang="en-US" sz="2600" dirty="0" err="1"/>
              <a:t>eq</a:t>
            </a:r>
            <a:r>
              <a:rPr lang="en-US" sz="2600" dirty="0"/>
              <a:t> "http://</a:t>
            </a:r>
            <a:r>
              <a:rPr lang="en-US" sz="2600" dirty="0" err="1"/>
              <a:t>apache.mirrors.tds.net</a:t>
            </a:r>
            <a:r>
              <a:rPr lang="en-US" sz="2600" dirty="0"/>
              <a:t>"</a:t>
            </a:r>
          </a:p>
          <a:p>
            <a:r>
              <a:rPr lang="en-US" sz="2600" dirty="0"/>
              <a:t>    end</a:t>
            </a:r>
          </a:p>
          <a:p>
            <a:endParaRPr lang="en-US" sz="2600" dirty="0"/>
          </a:p>
          <a:p>
            <a:r>
              <a:rPr lang="en-US" sz="2600" dirty="0"/>
              <a:t>    it "prefix root" do</a:t>
            </a:r>
          </a:p>
          <a:p>
            <a:r>
              <a:rPr lang="en-US" sz="2600" dirty="0"/>
              <a:t>      attribute = </a:t>
            </a:r>
            <a:r>
              <a:rPr lang="en-US" sz="2600" dirty="0" smtClean="0"/>
              <a:t>node</a:t>
            </a:r>
            <a:r>
              <a:rPr lang="en-US" sz="2600" dirty="0"/>
              <a:t>['ark']['</a:t>
            </a:r>
            <a:r>
              <a:rPr lang="en-US" sz="2600" dirty="0" err="1"/>
              <a:t>prefix_root</a:t>
            </a:r>
            <a:r>
              <a:rPr lang="en-US" sz="2600" dirty="0"/>
              <a:t>']</a:t>
            </a:r>
          </a:p>
          <a:p>
            <a:r>
              <a:rPr lang="en-US" sz="2600" dirty="0"/>
              <a:t>      expect(attribute).to </a:t>
            </a:r>
            <a:r>
              <a:rPr lang="en-US" sz="2600" dirty="0" err="1"/>
              <a:t>eq</a:t>
            </a:r>
            <a:r>
              <a:rPr lang="en-US" sz="2600" dirty="0"/>
              <a:t> "/</a:t>
            </a:r>
            <a:r>
              <a:rPr lang="en-US" sz="2600" dirty="0" err="1"/>
              <a:t>usr</a:t>
            </a:r>
            <a:r>
              <a:rPr lang="en-US" sz="2600" dirty="0"/>
              <a:t>/local"</a:t>
            </a:r>
          </a:p>
          <a:p>
            <a:r>
              <a:rPr lang="en-US" sz="2600" dirty="0"/>
              <a:t>    end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1430" y="1364182"/>
            <a:ext cx="14925911" cy="13814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8650" y="3827990"/>
            <a:ext cx="14925675" cy="5318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99622" y="6317189"/>
            <a:ext cx="14925675" cy="5318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9028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a Helper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let(:node) do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chef_run.node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end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def</a:t>
            </a:r>
            <a:r>
              <a:rPr lang="en-US" sz="2400" dirty="0" smtClean="0"/>
              <a:t> attribute(name)</a:t>
            </a:r>
          </a:p>
          <a:p>
            <a:r>
              <a:rPr lang="en-US" sz="2400" dirty="0" smtClean="0"/>
              <a:t>      node[</a:t>
            </a:r>
            <a:r>
              <a:rPr lang="en-US" sz="2400" dirty="0" err="1" smtClean="0"/>
              <a:t>described_cookbook</a:t>
            </a:r>
            <a:r>
              <a:rPr lang="en-US" sz="2400" dirty="0" smtClean="0"/>
              <a:t>][name]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end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it </a:t>
            </a:r>
            <a:r>
              <a:rPr lang="en-US" sz="2400" dirty="0"/>
              <a:t>"apache mirror" do</a:t>
            </a:r>
          </a:p>
          <a:p>
            <a:r>
              <a:rPr lang="en-US" sz="2400" dirty="0" smtClean="0"/>
              <a:t>      expect</a:t>
            </a:r>
            <a:r>
              <a:rPr lang="en-US" sz="2400" dirty="0"/>
              <a:t>(</a:t>
            </a:r>
            <a:r>
              <a:rPr lang="en-US" sz="2400" dirty="0" smtClean="0"/>
              <a:t>attribute('</a:t>
            </a:r>
            <a:r>
              <a:rPr lang="en-US" sz="2400" dirty="0" err="1" smtClean="0"/>
              <a:t>apache_mirror</a:t>
            </a:r>
            <a:r>
              <a:rPr lang="en-US" sz="2400" dirty="0" smtClean="0"/>
              <a:t>')).</a:t>
            </a:r>
            <a:r>
              <a:rPr lang="en-US" sz="2400" dirty="0"/>
              <a:t>to </a:t>
            </a:r>
            <a:r>
              <a:rPr lang="en-US" sz="2400" dirty="0" err="1"/>
              <a:t>eq</a:t>
            </a:r>
            <a:r>
              <a:rPr lang="en-US" sz="2400" dirty="0"/>
              <a:t> "http://</a:t>
            </a:r>
            <a:r>
              <a:rPr lang="en-US" sz="2400" dirty="0" err="1" smtClean="0"/>
              <a:t>apache.mirr</a:t>
            </a:r>
            <a:r>
              <a:rPr lang="en-US" sz="2400" dirty="0" smtClean="0"/>
              <a:t>...</a:t>
            </a:r>
            <a:r>
              <a:rPr lang="en-US" sz="2400" dirty="0" err="1" smtClean="0"/>
              <a:t>.net</a:t>
            </a:r>
            <a:r>
              <a:rPr lang="en-US" sz="2400" dirty="0"/>
              <a:t>"</a:t>
            </a:r>
          </a:p>
          <a:p>
            <a:r>
              <a:rPr lang="en-US" sz="2400" dirty="0"/>
              <a:t>    end</a:t>
            </a:r>
          </a:p>
          <a:p>
            <a:endParaRPr lang="en-US" sz="2400" dirty="0"/>
          </a:p>
          <a:p>
            <a:r>
              <a:rPr lang="en-US" sz="2400" dirty="0"/>
              <a:t>    it "prefix root" do</a:t>
            </a:r>
          </a:p>
          <a:p>
            <a:r>
              <a:rPr lang="en-US" sz="2400" dirty="0" smtClean="0"/>
              <a:t>      expect</a:t>
            </a:r>
            <a:r>
              <a:rPr lang="en-US" sz="2400" dirty="0"/>
              <a:t>(</a:t>
            </a:r>
            <a:r>
              <a:rPr lang="en-US" sz="2400" dirty="0" smtClean="0"/>
              <a:t>attribute('</a:t>
            </a:r>
            <a:r>
              <a:rPr lang="en-US" sz="2400" dirty="0" err="1" smtClean="0"/>
              <a:t>prefix_root</a:t>
            </a:r>
            <a:r>
              <a:rPr lang="en-US" sz="2400" dirty="0" smtClean="0"/>
              <a:t>'))</a:t>
            </a:r>
            <a:r>
              <a:rPr lang="en-US" sz="2400" dirty="0"/>
              <a:t>.to </a:t>
            </a:r>
            <a:r>
              <a:rPr lang="en-US" sz="2400" dirty="0" err="1"/>
              <a:t>eq</a:t>
            </a:r>
            <a:r>
              <a:rPr lang="en-US" sz="2400" dirty="0"/>
              <a:t> "/</a:t>
            </a:r>
            <a:r>
              <a:rPr lang="en-US" sz="2400" dirty="0" err="1"/>
              <a:t>usr</a:t>
            </a:r>
            <a:r>
              <a:rPr lang="en-US" sz="2400" dirty="0"/>
              <a:t>/local"</a:t>
            </a:r>
          </a:p>
          <a:p>
            <a:r>
              <a:rPr lang="en-US" sz="2400" dirty="0"/>
              <a:t>    end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8650" y="5074606"/>
            <a:ext cx="14925675" cy="5318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71400" y="6950980"/>
            <a:ext cx="14925675" cy="5318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1430" y="3303446"/>
            <a:ext cx="14925911" cy="13814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189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def</a:t>
            </a:r>
            <a:r>
              <a:rPr lang="en-US" dirty="0">
                <a:latin typeface="Courier New"/>
                <a:cs typeface="Courier New"/>
              </a:rPr>
              <a:t> method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7340625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411545" y="1856198"/>
            <a:ext cx="9432910" cy="5345953"/>
          </a:xfrm>
        </p:spPr>
        <p:txBody>
          <a:bodyPr anchor="ctr"/>
          <a:lstStyle/>
          <a:p>
            <a:pPr algn="ctr"/>
            <a:r>
              <a:rPr lang="en-US" sz="7200" dirty="0" smtClean="0">
                <a:latin typeface="Apple Chancery" charset="0"/>
                <a:ea typeface="Apple Chancery" charset="0"/>
                <a:cs typeface="Apple Chancery" charset="0"/>
              </a:rPr>
              <a:t>Use Ruby Methods to</a:t>
            </a:r>
          </a:p>
          <a:p>
            <a:pPr algn="ctr"/>
            <a:r>
              <a:rPr lang="en-US" sz="7200" dirty="0" smtClean="0">
                <a:latin typeface="Apple Chancery" charset="0"/>
                <a:ea typeface="Apple Chancery" charset="0"/>
                <a:cs typeface="Apple Chancery" charset="0"/>
              </a:rPr>
              <a:t>capture your actions.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7713134" y="185619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7789332" y="924864"/>
            <a:ext cx="457200" cy="3369734"/>
          </a:xfrm>
          <a:prstGeom prst="rightBrace">
            <a:avLst>
              <a:gd name="adj1" fmla="val 8333"/>
              <a:gd name="adj2" fmla="val 48995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7789332" y="4763443"/>
            <a:ext cx="457200" cy="3369734"/>
          </a:xfrm>
          <a:prstGeom prst="rightBrace">
            <a:avLst>
              <a:gd name="adj1" fmla="val 8333"/>
              <a:gd name="adj2" fmla="val 49830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 rot="10800000">
            <a:off x="7755466" y="667721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004065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pPr algn="ctr"/>
            <a:r>
              <a:rPr lang="en-US" sz="6000" dirty="0" smtClean="0">
                <a:latin typeface="Apple Chancery" charset="0"/>
                <a:ea typeface="Apple Chancery" charset="0"/>
                <a:cs typeface="Apple Chancery" charset="0"/>
              </a:rPr>
              <a:t>Refactor. Execute the Tests.</a:t>
            </a:r>
          </a:p>
          <a:p>
            <a:pPr algn="ctr"/>
            <a:r>
              <a:rPr lang="en-US" sz="6000" smtClean="0">
                <a:latin typeface="Apple Chancery" charset="0"/>
                <a:ea typeface="Apple Chancery" charset="0"/>
                <a:cs typeface="Apple Chancery" charset="0"/>
              </a:rPr>
              <a:t>Find Success.</a:t>
            </a:r>
            <a:endParaRPr lang="en-US" sz="60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713134" y="185619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7789332" y="924864"/>
            <a:ext cx="457200" cy="3369734"/>
          </a:xfrm>
          <a:prstGeom prst="rightBrace">
            <a:avLst>
              <a:gd name="adj1" fmla="val 8333"/>
              <a:gd name="adj2" fmla="val 48995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7789332" y="4763443"/>
            <a:ext cx="457200" cy="3369734"/>
          </a:xfrm>
          <a:prstGeom prst="rightBrace">
            <a:avLst>
              <a:gd name="adj1" fmla="val 8333"/>
              <a:gd name="adj2" fmla="val 49830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 rot="10800000">
            <a:off x="7755466" y="667721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9188367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def</a:t>
            </a:r>
            <a:r>
              <a:rPr lang="en-US" dirty="0">
                <a:latin typeface="Courier New"/>
                <a:cs typeface="Courier New"/>
              </a:rPr>
              <a:t> method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1690944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48844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def</a:t>
            </a:r>
            <a:r>
              <a:rPr lang="en-US" dirty="0" smtClean="0">
                <a:latin typeface="Courier New"/>
                <a:cs typeface="Courier New"/>
              </a:rPr>
              <a:t> method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54146165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 smtClean="0"/>
              <a:t>require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Loads the given name, returning true if successful and false if the feature is already loaded.</a:t>
            </a:r>
          </a:p>
          <a:p>
            <a:endParaRPr lang="en-US" dirty="0"/>
          </a:p>
          <a:p>
            <a:r>
              <a:rPr lang="en-US" dirty="0"/>
              <a:t>If the filename does not resolve to an absolute path, it will be searched for in the directories listed in $LOAD_PATH ($:)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white">
          <a:xfrm>
            <a:off x="1676399" y="7010401"/>
            <a:ext cx="12310534" cy="914400"/>
          </a:xfrm>
          <a:prstGeom prst="rect">
            <a:avLst/>
          </a:prstGeom>
        </p:spPr>
        <p:txBody>
          <a:bodyPr vert="horz" wrap="none" lIns="91440" tIns="91440" rIns="91440" bIns="91440" rtlCol="0" anchor="ctr">
            <a:normAutofit/>
          </a:bodyPr>
          <a:lstStyle/>
          <a:p>
            <a:pPr algn="ctr"/>
            <a:r>
              <a:rPr lang="en-US" sz="3200" dirty="0"/>
              <a:t>http://</a:t>
            </a:r>
            <a:r>
              <a:rPr lang="en-US" sz="3200" dirty="0" err="1"/>
              <a:t>goo.gl</a:t>
            </a:r>
            <a:r>
              <a:rPr lang="en-US" sz="3200" dirty="0"/>
              <a:t>/cLKY37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24042901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helper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 can define a Ruby method that takes care of some of the tedious work of retrieving node attributes.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6822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A Ruby Method with One Parameter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contents of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</a:p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last line </a:t>
            </a:r>
            <a:r>
              <a:rPr lang="en-US" b="1" i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automatically returns the value</a:t>
            </a:r>
            <a:endParaRPr lang="en-US" b="1" i="1" dirty="0" smtClean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 bwMode="white">
          <a:xfrm>
            <a:off x="1671638" y="6844553"/>
            <a:ext cx="12319000" cy="914400"/>
          </a:xfrm>
          <a:prstGeom prst="rect">
            <a:avLst/>
          </a:prstGeom>
        </p:spPr>
        <p:txBody>
          <a:bodyPr vert="horz" wrap="none" lIns="91440" tIns="91440" rIns="91440" bIns="91440" rtlCol="0">
            <a:normAutofit/>
          </a:bodyPr>
          <a:lstStyle/>
          <a:p>
            <a:r>
              <a:rPr lang="en-US" sz="3200" dirty="0" smtClean="0"/>
              <a:t>The method named </a:t>
            </a:r>
            <a:r>
              <a:rPr lang="en-US" sz="3200" dirty="0" smtClean="0">
                <a:solidFill>
                  <a:schemeClr val="accent6"/>
                </a:solidFill>
              </a:rPr>
              <a:t>'file' </a:t>
            </a:r>
            <a:r>
              <a:rPr lang="en-US" sz="3200" dirty="0" smtClean="0"/>
              <a:t>has a single parameter named </a:t>
            </a:r>
            <a:r>
              <a:rPr lang="en-US" sz="3200" dirty="0" smtClean="0">
                <a:solidFill>
                  <a:schemeClr val="accent4"/>
                </a:solidFill>
              </a:rPr>
              <a:t>'name'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34443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def</a:t>
            </a:r>
            <a:r>
              <a:rPr lang="en-US" dirty="0">
                <a:latin typeface="Courier New"/>
                <a:cs typeface="Courier New"/>
              </a:rPr>
              <a:t> method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2846215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Live Demonstration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sz="4000" b="1" dirty="0" smtClean="0">
                <a:latin typeface="Inconsolata"/>
                <a:cs typeface="Inconsolata"/>
                <a:hlinkClick r:id="rId2"/>
              </a:rPr>
              <a:t>https</a:t>
            </a:r>
            <a:r>
              <a:rPr lang="en-US" sz="4000" b="1" dirty="0">
                <a:latin typeface="Inconsolata"/>
                <a:cs typeface="Inconsolata"/>
                <a:hlinkClick r:id="rId2"/>
              </a:rPr>
              <a:t>://goo.gl/</a:t>
            </a:r>
            <a:r>
              <a:rPr lang="en-US" sz="4000" b="1" dirty="0" smtClean="0">
                <a:latin typeface="Inconsolata"/>
                <a:cs typeface="Inconsolata"/>
                <a:hlinkClick r:id="rId2"/>
              </a:rPr>
              <a:t>9mRNlD</a:t>
            </a:r>
            <a:endParaRPr lang="en-US" sz="4000" b="1" dirty="0" smtClean="0">
              <a:latin typeface="Inconsolata"/>
              <a:cs typeface="Inconsolata"/>
            </a:endParaRPr>
          </a:p>
          <a:p>
            <a:pPr algn="ctr"/>
            <a:r>
              <a:rPr lang="en-US" sz="4000" b="1" dirty="0" smtClean="0">
                <a:latin typeface="Inconsolata"/>
                <a:cs typeface="Inconsolata"/>
              </a:rPr>
              <a:t>(lowercase L)</a:t>
            </a:r>
            <a:endParaRPr lang="en-US" sz="4000" b="1" dirty="0"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208083337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def</a:t>
            </a:r>
            <a:r>
              <a:rPr lang="en-US" dirty="0">
                <a:latin typeface="Courier New"/>
                <a:cs typeface="Courier New"/>
              </a:rPr>
              <a:t> method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06432072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63500">
          <a:solidFill>
            <a:schemeClr val="accent1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23541</TotalTime>
  <Words>937</Words>
  <Application>Microsoft Macintosh PowerPoint</Application>
  <PresentationFormat>Custom</PresentationFormat>
  <Paragraphs>147</Paragraphs>
  <Slides>22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Template</vt:lpstr>
      <vt:lpstr>Interaction</vt:lpstr>
      <vt:lpstr>def method</vt:lpstr>
      <vt:lpstr>Objective</vt:lpstr>
      <vt:lpstr>def method</vt:lpstr>
      <vt:lpstr>require</vt:lpstr>
      <vt:lpstr>Create helper method</vt:lpstr>
      <vt:lpstr>A Ruby Method with One Parameter</vt:lpstr>
      <vt:lpstr>def method</vt:lpstr>
      <vt:lpstr>Live Demonstration</vt:lpstr>
      <vt:lpstr>def method</vt:lpstr>
      <vt:lpstr>require</vt:lpstr>
      <vt:lpstr>Requiring the spec_helper file</vt:lpstr>
      <vt:lpstr>Viewing the spec_helper file</vt:lpstr>
      <vt:lpstr>Viewing the $LOAD_PATH</vt:lpstr>
      <vt:lpstr>Create helper method</vt:lpstr>
      <vt:lpstr>A Ruby Method with One Parameter</vt:lpstr>
      <vt:lpstr>Viewing the Repetition of Retrieving Attributes</vt:lpstr>
      <vt:lpstr>Refactoring with let to help ease the pain</vt:lpstr>
      <vt:lpstr>Implementing a Helper Method</vt:lpstr>
      <vt:lpstr>def method</vt:lpstr>
      <vt:lpstr>Exercise</vt:lpstr>
      <vt:lpstr>def method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Demo: Test Driven Cookbook Development</dc:title>
  <dc:subject/>
  <dc:creator>Franklin Webber</dc:creator>
  <cp:keywords/>
  <dc:description/>
  <cp:lastModifiedBy>Franklin Webber</cp:lastModifiedBy>
  <cp:revision>2702</cp:revision>
  <cp:lastPrinted>2016-07-11T18:04:44Z</cp:lastPrinted>
  <dcterms:created xsi:type="dcterms:W3CDTF">2012-09-13T17:36:07Z</dcterms:created>
  <dcterms:modified xsi:type="dcterms:W3CDTF">2016-10-25T08:35:29Z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