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2"/>
  </p:notesMasterIdLst>
  <p:handoutMasterIdLst>
    <p:handoutMasterId r:id="rId23"/>
  </p:handoutMasterIdLst>
  <p:sldIdLst>
    <p:sldId id="561" r:id="rId7"/>
    <p:sldId id="583" r:id="rId8"/>
    <p:sldId id="590" r:id="rId9"/>
    <p:sldId id="602" r:id="rId10"/>
    <p:sldId id="600" r:id="rId11"/>
    <p:sldId id="601" r:id="rId12"/>
    <p:sldId id="597" r:id="rId13"/>
    <p:sldId id="606" r:id="rId14"/>
    <p:sldId id="603" r:id="rId15"/>
    <p:sldId id="604" r:id="rId16"/>
    <p:sldId id="605" r:id="rId17"/>
    <p:sldId id="598" r:id="rId18"/>
    <p:sldId id="594" r:id="rId19"/>
    <p:sldId id="599" r:id="rId20"/>
    <p:sldId id="376" r:id="rId2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565" autoAdjust="0"/>
  </p:normalViewPr>
  <p:slideViewPr>
    <p:cSldViewPr snapToGrid="0">
      <p:cViewPr>
        <p:scale>
          <a:sx n="72" d="100"/>
          <a:sy n="72" d="100"/>
        </p:scale>
        <p:origin x="-232" y="-1472"/>
      </p:cViewPr>
      <p:guideLst>
        <p:guide orient="horz" pos="894"/>
        <p:guide pos="6747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695269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30466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  <p:sldLayoutId id="2147483868" r:id="rId14"/>
    <p:sldLayoutId id="2147483869" r:id="rId15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oo.gl/Esxebk" TargetMode="External"/><Relationship Id="rId3" Type="http://schemas.openxmlformats.org/officeDocument/2006/relationships/hyperlink" Target="https://goo.gl/9mRNl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1" y="2496326"/>
            <a:ext cx="11820152" cy="1337551"/>
          </a:xfrm>
        </p:spPr>
        <p:txBody>
          <a:bodyPr/>
          <a:lstStyle/>
          <a:p>
            <a:r>
              <a:rPr lang="en-US" sz="7200" dirty="0" err="1" smtClean="0"/>
              <a:t>alias_example_group_to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297517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a false name used to conceal one's identity; an assumed </a:t>
            </a:r>
            <a:r>
              <a:rPr lang="en-US" sz="2800" dirty="0" smtClean="0">
                <a:solidFill>
                  <a:srgbClr val="878F94"/>
                </a:solidFill>
              </a:rPr>
              <a:t>name.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878F94"/>
                </a:solidFill>
              </a:rPr>
              <a:t>define a new name for an example group that optionally can be given metadata to load a </a:t>
            </a:r>
            <a:r>
              <a:rPr lang="en-US" sz="2800" dirty="0" err="1" smtClean="0">
                <a:solidFill>
                  <a:srgbClr val="878F94"/>
                </a:solidFill>
              </a:rPr>
              <a:t>shared_context</a:t>
            </a:r>
            <a:endParaRPr lang="en-US" sz="2800" dirty="0">
              <a:solidFill>
                <a:srgbClr val="878F94"/>
              </a:solidFill>
            </a:endParaRPr>
          </a:p>
          <a:p>
            <a:pPr marL="457200" indent="-457200">
              <a:buAutoNum type="arabicPeriod"/>
            </a:pP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noun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Refactoring the Spec to auto include the context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describe_recipe</a:t>
            </a:r>
            <a:r>
              <a:rPr lang="en-US" dirty="0" smtClean="0"/>
              <a:t>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are specified, on an uns...platform' do</a:t>
            </a:r>
          </a:p>
          <a:p>
            <a:r>
              <a:rPr lang="en-US" dirty="0"/>
              <a:t>    </a:t>
            </a:r>
            <a:r>
              <a:rPr lang="en-US" dirty="0" err="1"/>
              <a:t>include_context</a:t>
            </a:r>
            <a:r>
              <a:rPr lang="en-US" dirty="0"/>
              <a:t> 'converged recipe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# ... examples ...</a:t>
            </a:r>
          </a:p>
          <a:p>
            <a:endParaRPr lang="en-US" dirty="0"/>
          </a:p>
          <a:p>
            <a:r>
              <a:rPr lang="en-US" dirty="0" smtClean="0"/>
              <a:t>  end</a:t>
            </a:r>
          </a:p>
          <a:p>
            <a:endParaRPr lang="en-US" dirty="0"/>
          </a:p>
          <a:p>
            <a:r>
              <a:rPr lang="en-US" dirty="0" smtClean="0"/>
              <a:t>  # ... other contexts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0834" y="2917738"/>
            <a:ext cx="14925911" cy="5446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1430" y="1835896"/>
            <a:ext cx="14925911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944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Defining the alias and tying it to the </a:t>
            </a:r>
            <a:r>
              <a:rPr lang="en-US" sz="4400" dirty="0" err="1" smtClean="0"/>
              <a:t>shared_context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'</a:t>
            </a:r>
          </a:p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berkshelf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 err="1"/>
              <a:t>at_exit</a:t>
            </a:r>
            <a:r>
              <a:rPr lang="en-US" dirty="0"/>
              <a:t> {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Coverage.report</a:t>
            </a:r>
            <a:r>
              <a:rPr lang="en-US" dirty="0"/>
              <a:t>! }</a:t>
            </a:r>
          </a:p>
          <a:p>
            <a:endParaRPr lang="en-US" dirty="0"/>
          </a:p>
          <a:p>
            <a:r>
              <a:rPr lang="en-US" dirty="0" err="1"/>
              <a:t>RSpec.configure</a:t>
            </a:r>
            <a:r>
              <a:rPr lang="en-US" dirty="0"/>
              <a:t>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config.color</a:t>
            </a:r>
            <a:r>
              <a:rPr lang="en-US" dirty="0"/>
              <a:t> = </a:t>
            </a:r>
            <a:r>
              <a:rPr lang="en-US" dirty="0" smtClean="0"/>
              <a:t>true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config.alias_example_group_to</a:t>
            </a:r>
            <a:r>
              <a:rPr lang="en-US" dirty="0" smtClean="0"/>
              <a:t> :</a:t>
            </a:r>
            <a:r>
              <a:rPr lang="en-US" dirty="0" err="1" smtClean="0"/>
              <a:t>describe_recipe</a:t>
            </a:r>
            <a:r>
              <a:rPr lang="en-US" dirty="0" smtClean="0"/>
              <a:t>, :type =&gt; :recipe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en-US" dirty="0" smtClean="0"/>
          </a:p>
          <a:p>
            <a:r>
              <a:rPr lang="en-US" dirty="0" err="1"/>
              <a:t>shared_context</a:t>
            </a:r>
            <a:r>
              <a:rPr lang="en-US" dirty="0"/>
              <a:t> 'converged recipe</a:t>
            </a:r>
            <a:r>
              <a:rPr lang="en-US" dirty="0" smtClean="0"/>
              <a:t>', :type =&gt; :recipe </a:t>
            </a:r>
            <a:r>
              <a:rPr lang="en-US" dirty="0"/>
              <a:t>do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~/ark/spec/</a:t>
            </a:r>
            <a:r>
              <a:rPr lang="en-US" dirty="0" err="1" smtClean="0"/>
              <a:t>spec_helper.rb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35042" y="5791458"/>
            <a:ext cx="14404273" cy="6265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6014" y="7419477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676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5673"/>
            <a:ext cx="12019502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alias_example_group_to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Refactor. Execute the Tests.</a:t>
            </a:r>
          </a:p>
          <a:p>
            <a:pPr algn="ctr"/>
            <a:r>
              <a:rPr lang="en-US" sz="600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3889173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alias_example_group_to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80560" y="1856198"/>
            <a:ext cx="11094881" cy="5345953"/>
          </a:xfrm>
        </p:spPr>
        <p:txBody>
          <a:bodyPr anchor="ctr"/>
          <a:lstStyle/>
          <a:p>
            <a:pPr algn="ctr"/>
            <a:r>
              <a:rPr lang="en-US" sz="7200" i="1" dirty="0" smtClean="0">
                <a:latin typeface="Apple Chancery" charset="0"/>
                <a:ea typeface="Apple Chancery" charset="0"/>
                <a:cs typeface="Apple Chancery" charset="0"/>
              </a:rPr>
              <a:t>Eloquence comes to automatically assuming context.</a:t>
            </a:r>
            <a:endParaRPr lang="en-US" sz="7200" i="1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0273299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alias_example_group_to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alias_example_group_to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describe</a:t>
            </a:r>
            <a:r>
              <a:rPr lang="en-US" dirty="0"/>
              <a:t> and </a:t>
            </a:r>
            <a:r>
              <a:rPr lang="en-US" b="1" dirty="0"/>
              <a:t>context</a:t>
            </a:r>
            <a:r>
              <a:rPr lang="en-US" dirty="0"/>
              <a:t> are the default aliases for </a:t>
            </a:r>
            <a:r>
              <a:rPr lang="en-US" b="1" dirty="0" err="1"/>
              <a:t>example_group</a:t>
            </a:r>
            <a:r>
              <a:rPr lang="en-US" dirty="0"/>
              <a:t>. You can define your own aliases for </a:t>
            </a:r>
            <a:r>
              <a:rPr lang="en-US" b="1" dirty="0" err="1"/>
              <a:t>example_group</a:t>
            </a:r>
            <a:r>
              <a:rPr lang="en-US" dirty="0"/>
              <a:t> and give those custom aliases default metadata.</a:t>
            </a:r>
          </a:p>
        </p:txBody>
      </p:sp>
      <p:sp>
        <p:nvSpPr>
          <p:cNvPr id="4" name="TextBox 3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/>
              <a:t>/</a:t>
            </a:r>
            <a:r>
              <a:rPr lang="en-US" sz="3200" dirty="0" err="1"/>
              <a:t>DfUChL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207654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0784813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alias_example_group_to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4000" b="1" dirty="0" smtClean="0">
                <a:latin typeface="Inconsolata"/>
                <a:cs typeface="Inconsolata"/>
                <a:hlinkClick r:id="rId2"/>
              </a:rPr>
              <a:t>https://</a:t>
            </a:r>
            <a:r>
              <a:rPr lang="en-US" sz="4000" b="1" dirty="0" err="1" smtClean="0">
                <a:latin typeface="Inconsolata"/>
                <a:cs typeface="Inconsolata"/>
                <a:hlinkClick r:id="rId2"/>
              </a:rPr>
              <a:t>goo.gl</a:t>
            </a:r>
            <a:r>
              <a:rPr lang="en-US" sz="4000" b="1" dirty="0" smtClean="0">
                <a:latin typeface="Inconsolata"/>
                <a:cs typeface="Inconsolata"/>
                <a:hlinkClick r:id="rId2"/>
              </a:rPr>
              <a:t>/</a:t>
            </a:r>
            <a:r>
              <a:rPr lang="en-US" sz="4000" b="1" dirty="0" err="1" smtClean="0">
                <a:latin typeface="Inconsolata"/>
                <a:cs typeface="Inconsolata"/>
                <a:hlinkClick r:id="rId2"/>
              </a:rPr>
              <a:t>Esxebk</a:t>
            </a:r>
            <a:endParaRPr lang="en-US" sz="4000" b="1" dirty="0" smtClean="0">
              <a:latin typeface="Inconsolata"/>
              <a:cs typeface="Inconsolata"/>
            </a:endParaRPr>
          </a:p>
          <a:p>
            <a:pPr algn="ctr"/>
            <a:endParaRPr lang="en-US" sz="4000" b="1" dirty="0">
              <a:latin typeface="Inconsolata"/>
              <a:cs typeface="Inconsolata"/>
            </a:endParaRPr>
          </a:p>
          <a:p>
            <a:pPr algn="ctr"/>
            <a:r>
              <a:rPr lang="en-US" sz="4000" b="1" dirty="0" smtClean="0">
                <a:latin typeface="Inconsolata"/>
                <a:cs typeface="Inconsolata"/>
                <a:hlinkClick r:id="rId3"/>
              </a:rPr>
              <a:t>https</a:t>
            </a:r>
            <a:r>
              <a:rPr lang="en-US" sz="4000" b="1" dirty="0">
                <a:latin typeface="Inconsolata"/>
                <a:cs typeface="Inconsolata"/>
                <a:hlinkClick r:id="rId3"/>
              </a:rPr>
              <a:t>://goo.gl/</a:t>
            </a:r>
            <a:r>
              <a:rPr lang="en-US" sz="4000" b="1" dirty="0" smtClean="0">
                <a:latin typeface="Inconsolata"/>
                <a:cs typeface="Inconsolata"/>
                <a:hlinkClick r:id="rId3"/>
              </a:rPr>
              <a:t>9mRNlD</a:t>
            </a:r>
            <a:endParaRPr lang="en-US" sz="4000" b="1" dirty="0" smtClean="0">
              <a:latin typeface="Inconsolata"/>
              <a:cs typeface="Inconsolata"/>
            </a:endParaRPr>
          </a:p>
          <a:p>
            <a:pPr algn="ctr"/>
            <a:r>
              <a:rPr lang="en-US" sz="4000" b="1" dirty="0" smtClean="0">
                <a:latin typeface="Inconsolata"/>
                <a:cs typeface="Inconsolata"/>
              </a:rPr>
              <a:t>(lowercase L)</a:t>
            </a:r>
            <a:endParaRPr lang="en-US" sz="4000" b="1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5539944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2090055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alias_example_group_to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alias_example_group_to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describe</a:t>
            </a:r>
            <a:r>
              <a:rPr lang="en-US" dirty="0"/>
              <a:t> and </a:t>
            </a:r>
            <a:r>
              <a:rPr lang="en-US" b="1" dirty="0"/>
              <a:t>context</a:t>
            </a:r>
            <a:r>
              <a:rPr lang="en-US" dirty="0"/>
              <a:t> are the default aliases for </a:t>
            </a:r>
            <a:r>
              <a:rPr lang="en-US" b="1" dirty="0" err="1"/>
              <a:t>example_group</a:t>
            </a:r>
            <a:r>
              <a:rPr lang="en-US" dirty="0"/>
              <a:t>. You can define your own aliases for </a:t>
            </a:r>
            <a:r>
              <a:rPr lang="en-US" b="1" dirty="0" err="1"/>
              <a:t>example_group</a:t>
            </a:r>
            <a:r>
              <a:rPr lang="en-US" dirty="0"/>
              <a:t> and give those custom aliases default metadata.</a:t>
            </a:r>
          </a:p>
        </p:txBody>
      </p:sp>
      <p:sp>
        <p:nvSpPr>
          <p:cNvPr id="4" name="TextBox 3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/>
              <a:t>/</a:t>
            </a:r>
            <a:r>
              <a:rPr lang="en-US" sz="3200" dirty="0" err="1"/>
              <a:t>DfUChL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976638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 Spec with </a:t>
            </a:r>
            <a:r>
              <a:rPr lang="en-US" dirty="0" err="1" smtClean="0"/>
              <a:t>include_context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are specified, on an </a:t>
            </a:r>
            <a:r>
              <a:rPr lang="en-US" dirty="0" smtClean="0"/>
              <a:t>.</a:t>
            </a:r>
            <a:r>
              <a:rPr lang="en-US" dirty="0"/>
              <a:t>..platform' do</a:t>
            </a:r>
          </a:p>
          <a:p>
            <a:r>
              <a:rPr lang="en-US" dirty="0"/>
              <a:t>    </a:t>
            </a:r>
            <a:r>
              <a:rPr lang="en-US" dirty="0" err="1"/>
              <a:t>include_context</a:t>
            </a:r>
            <a:r>
              <a:rPr lang="en-US" dirty="0"/>
              <a:t> 'converged recipe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# ... examples ...</a:t>
            </a:r>
          </a:p>
          <a:p>
            <a:endParaRPr lang="en-US" dirty="0"/>
          </a:p>
          <a:p>
            <a:r>
              <a:rPr lang="en-US" dirty="0" smtClean="0"/>
              <a:t>  end</a:t>
            </a:r>
          </a:p>
          <a:p>
            <a:endParaRPr lang="en-US" dirty="0"/>
          </a:p>
          <a:p>
            <a:r>
              <a:rPr lang="en-US" dirty="0" smtClean="0"/>
              <a:t>  # ... other contexts ...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~/ark/spec/unit/recipes/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062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23502</TotalTime>
  <Words>388</Words>
  <Application>Microsoft Macintosh PowerPoint</Application>
  <PresentationFormat>Custom</PresentationFormat>
  <Paragraphs>96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Template</vt:lpstr>
      <vt:lpstr>Interaction</vt:lpstr>
      <vt:lpstr>alias_example_group_to</vt:lpstr>
      <vt:lpstr>Objective</vt:lpstr>
      <vt:lpstr>alias_example_group_to</vt:lpstr>
      <vt:lpstr>alias_example_group_to</vt:lpstr>
      <vt:lpstr>alias_example_group_to</vt:lpstr>
      <vt:lpstr>Live Demonstration</vt:lpstr>
      <vt:lpstr>alias_example_group_to</vt:lpstr>
      <vt:lpstr>alias_example_group_to</vt:lpstr>
      <vt:lpstr>Viewing a Spec with include_context</vt:lpstr>
      <vt:lpstr>Refactoring the Spec to auto include the context</vt:lpstr>
      <vt:lpstr>Defining the alias and tying it to the shared_context</vt:lpstr>
      <vt:lpstr>alias_example_group_to</vt:lpstr>
      <vt:lpstr>Exercise</vt:lpstr>
      <vt:lpstr>alias_example_group_to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2698</cp:revision>
  <cp:lastPrinted>2016-07-11T18:04:44Z</cp:lastPrinted>
  <dcterms:created xsi:type="dcterms:W3CDTF">2012-09-13T17:36:07Z</dcterms:created>
  <dcterms:modified xsi:type="dcterms:W3CDTF">2016-10-25T04:41:50Z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