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1"/>
  </p:notesMasterIdLst>
  <p:handoutMasterIdLst>
    <p:handoutMasterId r:id="rId22"/>
  </p:handoutMasterIdLst>
  <p:sldIdLst>
    <p:sldId id="561" r:id="rId7"/>
    <p:sldId id="583" r:id="rId8"/>
    <p:sldId id="590" r:id="rId9"/>
    <p:sldId id="601" r:id="rId10"/>
    <p:sldId id="606" r:id="rId11"/>
    <p:sldId id="600" r:id="rId12"/>
    <p:sldId id="605" r:id="rId13"/>
    <p:sldId id="597" r:id="rId14"/>
    <p:sldId id="602" r:id="rId15"/>
    <p:sldId id="603" r:id="rId16"/>
    <p:sldId id="598" r:id="rId17"/>
    <p:sldId id="594" r:id="rId18"/>
    <p:sldId id="599" r:id="rId19"/>
    <p:sldId id="376" r:id="rId20"/>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752" userDrawn="1">
          <p15:clr>
            <a:srgbClr val="A4A3A4"/>
          </p15:clr>
        </p15:guide>
        <p15:guide id="3" pos="674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408000"/>
    <a:srgbClr val="000000"/>
    <a:srgbClr val="F0F0F0"/>
    <a:srgbClr val="7D868C"/>
    <a:srgbClr val="8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26110" autoAdjust="0"/>
    <p:restoredTop sz="92571" autoAdjust="0"/>
  </p:normalViewPr>
  <p:slideViewPr>
    <p:cSldViewPr snapToGrid="0">
      <p:cViewPr>
        <p:scale>
          <a:sx n="89" d="100"/>
          <a:sy n="89" d="100"/>
        </p:scale>
        <p:origin x="144" y="1224"/>
      </p:cViewPr>
      <p:guideLst>
        <p:guide orient="horz" pos="894"/>
        <p:guide pos="752"/>
        <p:guide pos="6747"/>
      </p:guideLst>
    </p:cSldViewPr>
  </p:slideViewPr>
  <p:outlineViewPr>
    <p:cViewPr>
      <p:scale>
        <a:sx n="33" d="100"/>
        <a:sy n="33" d="100"/>
      </p:scale>
      <p:origin x="0" y="35688"/>
    </p:cViewPr>
  </p:outlineViewPr>
  <p:notesTextViewPr>
    <p:cViewPr>
      <p:scale>
        <a:sx n="110" d="100"/>
        <a:sy n="110" d="100"/>
      </p:scale>
      <p:origin x="0" y="0"/>
    </p:cViewPr>
  </p:notesTextViewPr>
  <p:sorterViewPr>
    <p:cViewPr>
      <p:scale>
        <a:sx n="66" d="100"/>
        <a:sy n="66" d="100"/>
      </p:scale>
      <p:origin x="0" y="5120"/>
    </p:cViewPr>
  </p:sorterViewPr>
  <p:notesViewPr>
    <p:cSldViewPr snapToGrid="0">
      <p:cViewPr varScale="1">
        <p:scale>
          <a:sx n="133" d="100"/>
          <a:sy n="133" d="100"/>
        </p:scale>
        <p:origin x="896" y="21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94636" y="4343399"/>
            <a:ext cx="6083166" cy="4367463"/>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fourth technique we are going to explore is </a:t>
            </a:r>
            <a:r>
              <a:rPr lang="en-US" dirty="0" err="1" smtClean="0"/>
              <a:t>shared_context</a:t>
            </a:r>
            <a:r>
              <a:rPr lang="en-US"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8490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create the </a:t>
            </a:r>
            <a:r>
              <a:rPr lang="en-US" dirty="0" err="1" smtClean="0"/>
              <a:t>shared_context</a:t>
            </a:r>
            <a:r>
              <a:rPr lang="en-US" dirty="0" smtClean="0"/>
              <a:t>, give it a name, and then move any let helpers, methods we've defined and even </a:t>
            </a:r>
            <a:r>
              <a:rPr lang="en-US" dirty="0" err="1" smtClean="0"/>
              <a:t>shared_examples</a:t>
            </a:r>
            <a:r>
              <a:rPr lang="en-US" dirty="0" smtClean="0"/>
              <a:t> that we've defined and included.</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685957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your turn. Refactor the code with this technique. Execute the tests. Find success.</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12494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31635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will use </a:t>
            </a:r>
            <a:r>
              <a:rPr lang="en-US" dirty="0" err="1" smtClean="0"/>
              <a:t>shared_context</a:t>
            </a:r>
            <a:r>
              <a:rPr lang="en-US" dirty="0" smtClean="0"/>
              <a:t> to capture all our helpers in a single place; saving all we wrote to use another day.</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410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explore the concepts around this technique, I will demonstrate the use of this technique, we will review what was demonstrated, and then I will ask you to participate in a related exercise</a:t>
            </a:r>
            <a:r>
              <a:rPr lang="en-US"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defined helpers with common helpers with let, examples that we have shared, and methods to assist us to retrieve node attributes. All of these these exist as separate helpers. A </a:t>
            </a:r>
            <a:r>
              <a:rPr lang="en-US" dirty="0" err="1" smtClean="0"/>
              <a:t>shared_context</a:t>
            </a:r>
            <a:r>
              <a:rPr lang="en-US" dirty="0" smtClean="0"/>
              <a:t> is a way for us to collect all these useful tools in a single place, give them a name, and then include them anywhere they are needed.</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9499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examine all of the helpers that we have created so far to help us make our specifications clearer we see that they are are all attempting to describe when a recipe converges on a system.</a:t>
            </a:r>
          </a:p>
          <a:p>
            <a:r>
              <a:rPr lang="en-US" dirty="0" smtClean="0"/>
              <a:t>A converged system will always have a </a:t>
            </a:r>
            <a:r>
              <a:rPr lang="en-US" dirty="0" err="1" smtClean="0"/>
              <a:t>chef_run</a:t>
            </a:r>
            <a:r>
              <a:rPr lang="en-US" dirty="0" smtClean="0"/>
              <a:t> and a node object. You will also likely want to access node attributes. You could make an argument that installing packages does not take place in every recipe and not make it part of this shared context 'converging recipes'. With this cookbook the default recipe and all platforms definitely install some packages but that is not the case for every cookbook. As always correctly naming these things that you create is difficult to do correctly.</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57359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time to demonstrate how </a:t>
            </a:r>
            <a:r>
              <a:rPr lang="en-US" dirty="0" err="1" smtClean="0"/>
              <a:t>shared_context</a:t>
            </a:r>
            <a:r>
              <a:rPr lang="en-US" dirty="0" smtClean="0"/>
              <a:t> can be used to collect up all these helpers into a single context that we can apply to example group and possible future example groups that we create.</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a:t>
            </a:r>
            <a:r>
              <a:rPr lang="en-US" dirty="0" err="1" smtClean="0"/>
              <a:t>demonstartion</a:t>
            </a:r>
            <a:r>
              <a:rPr lang="en-US" dirty="0" smtClean="0"/>
              <a:t> I will show you how to define a </a:t>
            </a:r>
            <a:r>
              <a:rPr lang="en-US" dirty="0" err="1" smtClean="0"/>
              <a:t>shared_context</a:t>
            </a:r>
            <a:r>
              <a:rPr lang="en-US" dirty="0" smtClean="0"/>
              <a:t>, move the existing helpers into this context, and then apply this context to a example group.</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001184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saw we were creating all these let helpers, methods and shared examples all are focused on the goal of describing a converged recipe. If were to starting thinking about re-using this functionality in other places it would be good to move all these helpers into a single context that we can import wherever we needed it.</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982279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415379301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6081031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stitial">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6528"/>
          <a:stretch/>
        </p:blipFill>
        <p:spPr>
          <a:xfrm>
            <a:off x="0" y="-1"/>
            <a:ext cx="16258382" cy="8219209"/>
          </a:xfrm>
          <a:prstGeom prst="rect">
            <a:avLst/>
          </a:prstGeom>
        </p:spPr>
      </p:pic>
      <p:sp>
        <p:nvSpPr>
          <p:cNvPr id="13" name="Title 12"/>
          <p:cNvSpPr>
            <a:spLocks noGrp="1"/>
          </p:cNvSpPr>
          <p:nvPr>
            <p:ph type="title"/>
          </p:nvPr>
        </p:nvSpPr>
        <p:spPr>
          <a:xfrm>
            <a:off x="609600" y="855673"/>
            <a:ext cx="7027718" cy="827654"/>
          </a:xfrm>
        </p:spPr>
        <p:txBody>
          <a:bodyPr/>
          <a:lstStyle>
            <a:lvl1pPr>
              <a:defRPr>
                <a:solidFill>
                  <a:schemeClr val="bg1"/>
                </a:solidFill>
              </a:defRPr>
            </a:lvl1p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2539001"/>
            <a:ext cx="6987278" cy="4663151"/>
          </a:xfrm>
        </p:spPr>
        <p:txBody>
          <a:bodyPr>
            <a:noAutofit/>
          </a:bodyPr>
          <a:lstStyle>
            <a:lvl1pPr>
              <a:spcAft>
                <a:spcPts val="800"/>
              </a:spcAft>
              <a:defRPr baseline="0">
                <a:solidFill>
                  <a:schemeClr val="bg1"/>
                </a:solidFill>
              </a:defRPr>
            </a:lvl1pPr>
            <a:lvl2pPr>
              <a:spcAft>
                <a:spcPts val="800"/>
              </a:spcAft>
              <a:defRPr baseline="0">
                <a:solidFill>
                  <a:schemeClr val="bg1"/>
                </a:solidFill>
              </a:defRPr>
            </a:lvl2pPr>
            <a:lvl3pPr>
              <a:spcAft>
                <a:spcPts val="800"/>
              </a:spcAft>
              <a:defRPr baseline="0">
                <a:solidFill>
                  <a:schemeClr val="bg1"/>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5" name="Straight Connector 4"/>
          <p:cNvCxnSpPr/>
          <p:nvPr userDrawn="1"/>
        </p:nvCxnSpPr>
        <p:spPr>
          <a:xfrm flipV="1">
            <a:off x="609600" y="1951630"/>
            <a:ext cx="7027718" cy="136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017800"/>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4100" dirty="0" smtClean="0">
                <a:ln w="18415" cmpd="sng">
                  <a:solidFill>
                    <a:srgbClr val="FFFFFF"/>
                  </a:solidFill>
                  <a:prstDash val="solid"/>
                </a:ln>
                <a:solidFill>
                  <a:schemeClr val="bg2">
                    <a:lumMod val="95000"/>
                    <a:alpha val="50000"/>
                  </a:schemeClr>
                </a:solidFill>
                <a:latin typeface="+mn-lt"/>
                <a:ea typeface="+mn-ea"/>
                <a:cs typeface="+mn-cs"/>
              </a:rPr>
              <a:t>ENCOUNTER</a:t>
            </a:r>
            <a:endParaRPr lang="en-US" sz="14100"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6.xml"/><Relationship Id="rId2"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2017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67" r:id="rId2"/>
    <p:sldLayoutId id="2147483825"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3" r:id="rId13"/>
    <p:sldLayoutId id="2147483868" r:id="rId14"/>
    <p:sldLayoutId id="2147483869" r:id="rId15"/>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2017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hyperlink" Target="https://goo.gl/9mRNl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1" y="2496326"/>
            <a:ext cx="9103837" cy="1337551"/>
          </a:xfrm>
        </p:spPr>
        <p:txBody>
          <a:bodyPr/>
          <a:lstStyle/>
          <a:p>
            <a:r>
              <a:rPr lang="en-US" sz="7200" dirty="0" err="1" smtClean="0"/>
              <a:t>shared_context</a:t>
            </a:r>
            <a:endParaRPr lang="en-US" sz="7200" dirty="0"/>
          </a:p>
        </p:txBody>
      </p:sp>
      <p:sp>
        <p:nvSpPr>
          <p:cNvPr id="3" name="Text Placeholder 2"/>
          <p:cNvSpPr>
            <a:spLocks noGrp="1"/>
          </p:cNvSpPr>
          <p:nvPr>
            <p:ph type="body" sz="quarter" idx="10"/>
          </p:nvPr>
        </p:nvSpPr>
        <p:spPr>
          <a:xfrm>
            <a:off x="3585882" y="4751291"/>
            <a:ext cx="7124981" cy="3406061"/>
          </a:xfrm>
        </p:spPr>
        <p:txBody>
          <a:bodyPr/>
          <a:lstStyle/>
          <a:p>
            <a:pPr marL="457200" indent="-457200">
              <a:buAutoNum type="arabicPeriod"/>
            </a:pPr>
            <a:r>
              <a:rPr lang="en-US" sz="2800" dirty="0">
                <a:solidFill>
                  <a:srgbClr val="878F94"/>
                </a:solidFill>
              </a:rPr>
              <a:t>the parts of a written or spoken statement that precede or follow a specific word or passage, usually influencing its meaning or </a:t>
            </a:r>
            <a:r>
              <a:rPr lang="en-US" sz="2800" dirty="0" smtClean="0">
                <a:solidFill>
                  <a:srgbClr val="878F94"/>
                </a:solidFill>
              </a:rPr>
              <a:t>effect.</a:t>
            </a:r>
          </a:p>
          <a:p>
            <a:pPr marL="457200" indent="-457200">
              <a:buAutoNum type="arabicPeriod"/>
            </a:pPr>
            <a:r>
              <a:rPr lang="en-US" sz="2800" dirty="0" smtClean="0">
                <a:solidFill>
                  <a:srgbClr val="878F94"/>
                </a:solidFill>
              </a:rPr>
              <a:t>define a block that will be evaluated in the context of example groups.</a:t>
            </a:r>
            <a:endParaRPr lang="en-US" sz="2800" dirty="0">
              <a:solidFill>
                <a:srgbClr val="878F94"/>
              </a:solidFill>
            </a:endParaRPr>
          </a:p>
          <a:p>
            <a:pPr marL="457200" indent="-457200">
              <a:buAutoNum type="arabicPeriod"/>
            </a:pPr>
            <a:endParaRPr lang="en-US" sz="2800" dirty="0" smtClean="0">
              <a:solidFill>
                <a:srgbClr val="878F94"/>
              </a:solidFill>
            </a:endParaRPr>
          </a:p>
        </p:txBody>
      </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itle 1"/>
          <p:cNvSpPr txBox="1">
            <a:spLocks/>
          </p:cNvSpPr>
          <p:nvPr/>
        </p:nvSpPr>
        <p:spPr bwMode="white">
          <a:xfrm>
            <a:off x="3453022" y="3548182"/>
            <a:ext cx="1447684" cy="1337551"/>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48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4000" i="1" dirty="0" smtClean="0">
                <a:solidFill>
                  <a:schemeClr val="tx1">
                    <a:lumMod val="60000"/>
                    <a:lumOff val="40000"/>
                  </a:schemeClr>
                </a:solidFill>
              </a:rPr>
              <a:t>noun</a:t>
            </a:r>
            <a:endParaRPr lang="en-US" i="1" dirty="0">
              <a:solidFill>
                <a:schemeClr val="tx1">
                  <a:lumMod val="60000"/>
                  <a:lumOff val="40000"/>
                </a:schemeClr>
              </a:solidFill>
            </a:endParaRPr>
          </a:p>
        </p:txBody>
      </p:sp>
    </p:spTree>
    <p:extLst>
      <p:ext uri="{BB962C8B-B14F-4D97-AF65-F5344CB8AC3E}">
        <p14:creationId xmlns:p14="http://schemas.microsoft.com/office/powerpoint/2010/main" val="112126063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Repeating More than Examples</a:t>
            </a:r>
            <a:endParaRPr lang="en-US" dirty="0"/>
          </a:p>
        </p:txBody>
      </p:sp>
      <p:sp>
        <p:nvSpPr>
          <p:cNvPr id="3" name="Content Placeholder 2"/>
          <p:cNvSpPr>
            <a:spLocks noGrp="1"/>
          </p:cNvSpPr>
          <p:nvPr>
            <p:ph sz="quarter" idx="10"/>
          </p:nvPr>
        </p:nvSpPr>
        <p:spPr/>
        <p:txBody>
          <a:bodyPr>
            <a:normAutofit fontScale="62500" lnSpcReduction="20000"/>
          </a:bodyPr>
          <a:lstStyle/>
          <a:p>
            <a:r>
              <a:rPr lang="en-US" dirty="0" smtClean="0"/>
              <a:t>require '</a:t>
            </a:r>
            <a:r>
              <a:rPr lang="en-US" dirty="0" err="1" smtClean="0"/>
              <a:t>spec_helper</a:t>
            </a:r>
            <a:r>
              <a:rPr lang="en-US" dirty="0" smtClean="0"/>
              <a:t>'</a:t>
            </a:r>
          </a:p>
          <a:p>
            <a:endParaRPr lang="en-US" dirty="0" smtClean="0"/>
          </a:p>
          <a:p>
            <a:r>
              <a:rPr lang="en-US" dirty="0" err="1" smtClean="0"/>
              <a:t>shared_context</a:t>
            </a:r>
            <a:r>
              <a:rPr lang="en-US" dirty="0" smtClean="0"/>
              <a:t> </a:t>
            </a:r>
            <a:r>
              <a:rPr lang="en-US" dirty="0" smtClean="0"/>
              <a:t>'converged recipe' do</a:t>
            </a:r>
          </a:p>
          <a:p>
            <a:r>
              <a:rPr lang="en-US" dirty="0"/>
              <a:t> let(:</a:t>
            </a:r>
            <a:r>
              <a:rPr lang="en-US" dirty="0" err="1"/>
              <a:t>chef_run</a:t>
            </a:r>
            <a:r>
              <a:rPr lang="en-US" dirty="0"/>
              <a:t>) do</a:t>
            </a:r>
          </a:p>
          <a:p>
            <a:r>
              <a:rPr lang="en-US" dirty="0" smtClean="0"/>
              <a:t>   runner </a:t>
            </a:r>
            <a:r>
              <a:rPr lang="en-US" dirty="0"/>
              <a:t>= </a:t>
            </a:r>
            <a:r>
              <a:rPr lang="en-US" dirty="0" err="1"/>
              <a:t>ChefSpec</a:t>
            </a:r>
            <a:r>
              <a:rPr lang="en-US" dirty="0"/>
              <a:t>::</a:t>
            </a:r>
            <a:r>
              <a:rPr lang="en-US" dirty="0" err="1"/>
              <a:t>SoloRunner.new</a:t>
            </a:r>
            <a:r>
              <a:rPr lang="en-US" dirty="0"/>
              <a:t>(</a:t>
            </a:r>
            <a:r>
              <a:rPr lang="en-US" dirty="0" err="1"/>
              <a:t>node_attributes</a:t>
            </a:r>
            <a:r>
              <a:rPr lang="en-US" dirty="0" smtClean="0"/>
              <a:t>)</a:t>
            </a:r>
          </a:p>
          <a:p>
            <a:r>
              <a:rPr lang="en-US" dirty="0" smtClean="0"/>
              <a:t>   </a:t>
            </a:r>
            <a:r>
              <a:rPr lang="en-US" dirty="0" err="1" smtClean="0"/>
              <a:t>runner.converge</a:t>
            </a:r>
            <a:r>
              <a:rPr lang="en-US" dirty="0"/>
              <a:t>(</a:t>
            </a:r>
            <a:r>
              <a:rPr lang="en-US" dirty="0" err="1"/>
              <a:t>described_recipe</a:t>
            </a:r>
            <a:r>
              <a:rPr lang="en-US" dirty="0"/>
              <a:t>)</a:t>
            </a:r>
          </a:p>
          <a:p>
            <a:r>
              <a:rPr lang="en-US" dirty="0"/>
              <a:t> </a:t>
            </a:r>
            <a:r>
              <a:rPr lang="en-US" dirty="0" smtClean="0"/>
              <a:t>end</a:t>
            </a:r>
            <a:endParaRPr lang="en-US" dirty="0"/>
          </a:p>
          <a:p>
            <a:endParaRPr lang="en-US" dirty="0"/>
          </a:p>
          <a:p>
            <a:r>
              <a:rPr lang="en-US" dirty="0" smtClean="0"/>
              <a:t>  let</a:t>
            </a:r>
            <a:r>
              <a:rPr lang="en-US" dirty="0"/>
              <a:t>(:</a:t>
            </a:r>
            <a:r>
              <a:rPr lang="en-US" dirty="0" err="1"/>
              <a:t>node_attributes</a:t>
            </a:r>
            <a:r>
              <a:rPr lang="en-US" dirty="0"/>
              <a:t>) do</a:t>
            </a:r>
          </a:p>
          <a:p>
            <a:r>
              <a:rPr lang="en-US" dirty="0" smtClean="0"/>
              <a:t>    </a:t>
            </a:r>
            <a:r>
              <a:rPr lang="en-US" dirty="0"/>
              <a:t>{}</a:t>
            </a:r>
          </a:p>
          <a:p>
            <a:r>
              <a:rPr lang="en-US" dirty="0" smtClean="0"/>
              <a:t>  end</a:t>
            </a:r>
            <a:endParaRPr lang="en-US" dirty="0"/>
          </a:p>
          <a:p>
            <a:endParaRPr lang="en-US" dirty="0"/>
          </a:p>
          <a:p>
            <a:r>
              <a:rPr lang="en-US" dirty="0"/>
              <a:t>  </a:t>
            </a:r>
            <a:r>
              <a:rPr lang="en-US" dirty="0" err="1" smtClean="0"/>
              <a:t>def</a:t>
            </a:r>
            <a:r>
              <a:rPr lang="en-US" dirty="0" smtClean="0"/>
              <a:t> </a:t>
            </a:r>
            <a:r>
              <a:rPr lang="en-US" dirty="0"/>
              <a:t>attribute(name) ...</a:t>
            </a:r>
          </a:p>
          <a:p>
            <a:r>
              <a:rPr lang="en-US" dirty="0" smtClean="0"/>
              <a:t>end</a:t>
            </a:r>
          </a:p>
          <a:p>
            <a:endParaRPr lang="en-US" dirty="0"/>
          </a:p>
          <a:p>
            <a:r>
              <a:rPr lang="en-US" dirty="0" smtClean="0"/>
              <a:t>describe </a:t>
            </a:r>
            <a:r>
              <a:rPr lang="en-US" dirty="0"/>
              <a:t>'ark::default' do</a:t>
            </a:r>
          </a:p>
          <a:p>
            <a:r>
              <a:rPr lang="en-US" dirty="0"/>
              <a:t>  context 'when no attributes are specified, on an </a:t>
            </a:r>
            <a:r>
              <a:rPr lang="en-US" dirty="0" smtClean="0"/>
              <a:t>uns...platform</a:t>
            </a:r>
            <a:r>
              <a:rPr lang="en-US" dirty="0"/>
              <a:t>' </a:t>
            </a:r>
            <a:r>
              <a:rPr lang="en-US" dirty="0" smtClean="0"/>
              <a:t>do</a:t>
            </a:r>
          </a:p>
          <a:p>
            <a:r>
              <a:rPr lang="en-US" dirty="0"/>
              <a:t> </a:t>
            </a:r>
            <a:r>
              <a:rPr lang="en-US" dirty="0" smtClean="0"/>
              <a:t>   </a:t>
            </a:r>
            <a:r>
              <a:rPr lang="en-US" dirty="0" err="1" smtClean="0"/>
              <a:t>include_context</a:t>
            </a:r>
            <a:r>
              <a:rPr lang="en-US" dirty="0" smtClean="0"/>
              <a:t> 'converged recipe' </a:t>
            </a:r>
            <a:endParaRPr lang="en-US" dirty="0"/>
          </a:p>
        </p:txBody>
      </p:sp>
      <p:sp>
        <p:nvSpPr>
          <p:cNvPr id="4" name="Text Placeholder 3"/>
          <p:cNvSpPr>
            <a:spLocks noGrp="1"/>
          </p:cNvSpPr>
          <p:nvPr>
            <p:ph type="body" sz="quarter" idx="11"/>
          </p:nvPr>
        </p:nvSpPr>
        <p:spPr/>
        <p:txBody>
          <a:bodyPr/>
          <a:lstStyle/>
          <a:p>
            <a:r>
              <a:rPr lang="en-US" dirty="0" smtClean="0"/>
              <a:t>~/ark/spec/unit/recipes/</a:t>
            </a:r>
            <a:r>
              <a:rPr lang="en-US" dirty="0" err="1" smtClean="0"/>
              <a:t>default_spec.rb</a:t>
            </a:r>
            <a:endParaRPr lang="en-US" dirty="0"/>
          </a:p>
        </p:txBody>
      </p:sp>
      <p:sp>
        <p:nvSpPr>
          <p:cNvPr id="9" name="Text Placeholder 7"/>
          <p:cNvSpPr>
            <a:spLocks noGrp="1"/>
          </p:cNvSpPr>
          <p:nvPr>
            <p:ph type="body" sz="quarter" idx="13"/>
          </p:nvPr>
        </p:nvSpPr>
        <p:spPr>
          <a:xfrm>
            <a:off x="1135063" y="2700338"/>
            <a:ext cx="14404975" cy="3843337"/>
          </a:xfrm>
        </p:spPr>
        <p:txBody>
          <a:bodyPr/>
          <a:lstStyle/>
          <a:p>
            <a:endParaRPr lang="en-US" dirty="0"/>
          </a:p>
        </p:txBody>
      </p:sp>
      <p:sp>
        <p:nvSpPr>
          <p:cNvPr id="10" name="Text Placeholder 7"/>
          <p:cNvSpPr>
            <a:spLocks noGrp="1"/>
          </p:cNvSpPr>
          <p:nvPr>
            <p:ph type="body" sz="quarter" idx="13"/>
          </p:nvPr>
        </p:nvSpPr>
        <p:spPr>
          <a:xfrm>
            <a:off x="1149022" y="7500933"/>
            <a:ext cx="14404975" cy="435833"/>
          </a:xfrm>
        </p:spPr>
        <p:txBody>
          <a:bodyPr/>
          <a:lstStyle/>
          <a:p>
            <a:endParaRPr lang="en-US" dirty="0"/>
          </a:p>
        </p:txBody>
      </p:sp>
    </p:spTree>
    <p:extLst>
      <p:ext uri="{BB962C8B-B14F-4D97-AF65-F5344CB8AC3E}">
        <p14:creationId xmlns:p14="http://schemas.microsoft.com/office/powerpoint/2010/main" val="4026735725"/>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shared_context</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73406250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Text Placeholder 3"/>
          <p:cNvSpPr>
            <a:spLocks noGrp="1"/>
          </p:cNvSpPr>
          <p:nvPr>
            <p:ph type="body" sz="quarter" idx="12"/>
          </p:nvPr>
        </p:nvSpPr>
        <p:spPr/>
        <p:txBody>
          <a:bodyPr anchor="ctr"/>
          <a:lstStyle/>
          <a:p>
            <a:pPr algn="ctr"/>
            <a:r>
              <a:rPr lang="en-US" sz="6000" dirty="0" smtClean="0">
                <a:latin typeface="Apple Chancery" charset="0"/>
                <a:ea typeface="Apple Chancery" charset="0"/>
                <a:cs typeface="Apple Chancery" charset="0"/>
              </a:rPr>
              <a:t>Refactor. Execute the Tests.</a:t>
            </a:r>
          </a:p>
          <a:p>
            <a:pPr algn="ctr"/>
            <a:r>
              <a:rPr lang="en-US" sz="6000" smtClean="0">
                <a:latin typeface="Apple Chancery" charset="0"/>
                <a:ea typeface="Apple Chancery" charset="0"/>
                <a:cs typeface="Apple Chancery" charset="0"/>
              </a:rPr>
              <a:t>Find Success.</a:t>
            </a:r>
            <a:endParaRPr lang="en-US" sz="6000" dirty="0">
              <a:latin typeface="Apple Chancery" charset="0"/>
              <a:ea typeface="Apple Chancery" charset="0"/>
              <a:cs typeface="Apple Chancery" charset="0"/>
            </a:endParaRPr>
          </a:p>
        </p:txBody>
      </p:sp>
      <p:sp>
        <p:nvSpPr>
          <p:cNvPr id="5" name="Oval 4"/>
          <p:cNvSpPr/>
          <p:nvPr/>
        </p:nvSpPr>
        <p:spPr bwMode="auto">
          <a:xfrm>
            <a:off x="77131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789332"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789332"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755466"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9188367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shared_context</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ü"/>
            </a:pPr>
            <a:r>
              <a:rPr lang="en-US" b="1" dirty="0" smtClean="0"/>
              <a:t>Exercise</a:t>
            </a:r>
          </a:p>
        </p:txBody>
      </p:sp>
    </p:spTree>
    <p:extLst>
      <p:ext uri="{BB962C8B-B14F-4D97-AF65-F5344CB8AC3E}">
        <p14:creationId xmlns:p14="http://schemas.microsoft.com/office/powerpoint/2010/main" val="1169094400"/>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48844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4" name="Text Placeholder 3"/>
          <p:cNvSpPr>
            <a:spLocks noGrp="1"/>
          </p:cNvSpPr>
          <p:nvPr>
            <p:ph type="body" sz="quarter" idx="12"/>
          </p:nvPr>
        </p:nvSpPr>
        <p:spPr>
          <a:xfrm>
            <a:off x="2580560" y="1856198"/>
            <a:ext cx="11094881" cy="5345953"/>
          </a:xfrm>
        </p:spPr>
        <p:txBody>
          <a:bodyPr anchor="ctr"/>
          <a:lstStyle/>
          <a:p>
            <a:pPr algn="ctr"/>
            <a:r>
              <a:rPr lang="en-US" sz="7200" i="1" dirty="0" smtClean="0">
                <a:latin typeface="Apple Chancery" charset="0"/>
                <a:ea typeface="Apple Chancery" charset="0"/>
                <a:cs typeface="Apple Chancery" charset="0"/>
              </a:rPr>
              <a:t>Use </a:t>
            </a:r>
            <a:r>
              <a:rPr lang="en-US" sz="7200" b="1" dirty="0" err="1" smtClean="0">
                <a:latin typeface="Courier New"/>
                <a:ea typeface="Apple Chancery" charset="0"/>
                <a:cs typeface="Courier New"/>
              </a:rPr>
              <a:t>shared_context</a:t>
            </a:r>
            <a:r>
              <a:rPr lang="en-US" sz="7200" b="1" dirty="0" smtClean="0">
                <a:latin typeface="Apple Chancery" charset="0"/>
                <a:ea typeface="Apple Chancery" charset="0"/>
                <a:cs typeface="Apple Chancery" charset="0"/>
              </a:rPr>
              <a:t> </a:t>
            </a:r>
          </a:p>
          <a:p>
            <a:pPr algn="ctr"/>
            <a:r>
              <a:rPr lang="en-US" sz="7200" i="1" dirty="0" smtClean="0">
                <a:latin typeface="Apple Chancery" charset="0"/>
                <a:ea typeface="Apple Chancery" charset="0"/>
                <a:cs typeface="Apple Chancery" charset="0"/>
              </a:rPr>
              <a:t>to save all that you wrote.</a:t>
            </a:r>
          </a:p>
        </p:txBody>
      </p:sp>
      <p:sp>
        <p:nvSpPr>
          <p:cNvPr id="5" name="Oval 4"/>
          <p:cNvSpPr/>
          <p:nvPr/>
        </p:nvSpPr>
        <p:spPr bwMode="auto">
          <a:xfrm>
            <a:off x="77131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789332"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789332"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755466"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0040657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smtClean="0">
                <a:latin typeface="Courier New"/>
                <a:cs typeface="Courier New"/>
              </a:rPr>
              <a:t>shared_context</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q"/>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154146165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600" dirty="0" err="1" smtClean="0"/>
              <a:t>shared_context</a:t>
            </a:r>
            <a:endParaRPr lang="en-US" dirty="0"/>
          </a:p>
        </p:txBody>
      </p:sp>
      <p:sp>
        <p:nvSpPr>
          <p:cNvPr id="3" name="Subtitle 2"/>
          <p:cNvSpPr>
            <a:spLocks noGrp="1"/>
          </p:cNvSpPr>
          <p:nvPr>
            <p:ph type="subTitle" idx="1"/>
          </p:nvPr>
        </p:nvSpPr>
        <p:spPr/>
        <p:txBody>
          <a:bodyPr/>
          <a:lstStyle/>
          <a:p>
            <a:r>
              <a:rPr lang="en-US" dirty="0"/>
              <a:t>Use </a:t>
            </a:r>
            <a:r>
              <a:rPr lang="en-US" b="1" dirty="0" err="1"/>
              <a:t>shared_context</a:t>
            </a:r>
            <a:r>
              <a:rPr lang="en-US" dirty="0"/>
              <a:t> to define a block that will be evaluated in the context of example groups either explicitly, using </a:t>
            </a:r>
            <a:r>
              <a:rPr lang="en-US" b="1" dirty="0" err="1"/>
              <a:t>include_context</a:t>
            </a:r>
            <a:r>
              <a:rPr lang="en-US" dirty="0"/>
              <a:t>, or implicitly by </a:t>
            </a:r>
            <a:r>
              <a:rPr lang="en-US"/>
              <a:t>matching </a:t>
            </a:r>
            <a:r>
              <a:rPr lang="en-US" smtClean="0"/>
              <a:t>metadata</a:t>
            </a:r>
            <a:r>
              <a:rPr lang="en-US" dirty="0"/>
              <a:t>.</a:t>
            </a:r>
          </a:p>
        </p:txBody>
      </p:sp>
      <p:sp>
        <p:nvSpPr>
          <p:cNvPr id="6" name="TextBox 5"/>
          <p:cNvSpPr txBox="1"/>
          <p:nvPr/>
        </p:nvSpPr>
        <p:spPr bwMode="white">
          <a:xfrm>
            <a:off x="1676399" y="7010401"/>
            <a:ext cx="12310534" cy="914400"/>
          </a:xfrm>
          <a:prstGeom prst="rect">
            <a:avLst/>
          </a:prstGeom>
        </p:spPr>
        <p:txBody>
          <a:bodyPr vert="horz" wrap="none" lIns="91440" tIns="91440" rIns="91440" bIns="91440" rtlCol="0" anchor="ctr">
            <a:normAutofit/>
          </a:bodyPr>
          <a:lstStyle/>
          <a:p>
            <a:pPr algn="ctr"/>
            <a:r>
              <a:rPr lang="en-US" sz="3200" dirty="0"/>
              <a:t>http://</a:t>
            </a:r>
            <a:r>
              <a:rPr lang="en-US" sz="3200" dirty="0" err="1"/>
              <a:t>goo.gl</a:t>
            </a:r>
            <a:r>
              <a:rPr lang="en-US" sz="3200" dirty="0" smtClean="0"/>
              <a:t>/R0ujTA</a:t>
            </a:r>
          </a:p>
        </p:txBody>
      </p:sp>
    </p:spTree>
    <p:extLst>
      <p:ext uri="{BB962C8B-B14F-4D97-AF65-F5344CB8AC3E}">
        <p14:creationId xmlns:p14="http://schemas.microsoft.com/office/powerpoint/2010/main" val="394054193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Sum of All These 'Helpers'</a:t>
            </a:r>
            <a:endParaRPr lang="en-US" dirty="0"/>
          </a:p>
        </p:txBody>
      </p:sp>
      <p:sp>
        <p:nvSpPr>
          <p:cNvPr id="5" name="Rectangle 4"/>
          <p:cNvSpPr/>
          <p:nvPr/>
        </p:nvSpPr>
        <p:spPr bwMode="auto">
          <a:xfrm>
            <a:off x="8928847" y="1891553"/>
            <a:ext cx="4972891" cy="5360894"/>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365760" tIns="274320" rIns="274320" bIns="45718" numCol="1" rtlCol="0" anchor="t" anchorCtr="0" compatLnSpc="1">
            <a:prstTxWarp prst="textNoShape">
              <a:avLst/>
            </a:prstTxWarp>
          </a:bodyPr>
          <a:lstStyle/>
          <a:p>
            <a:pPr defTabSz="914099"/>
            <a:r>
              <a:rPr lang="en-US" b="1" dirty="0" smtClean="0">
                <a:gradFill>
                  <a:gsLst>
                    <a:gs pos="0">
                      <a:srgbClr val="FFFFFF"/>
                    </a:gs>
                    <a:gs pos="100000">
                      <a:srgbClr val="FFFFFF"/>
                    </a:gs>
                  </a:gsLst>
                  <a:lin ang="5400000" scaled="0"/>
                </a:gradFill>
              </a:rPr>
              <a:t>Converging Recipe</a:t>
            </a:r>
          </a:p>
          <a:p>
            <a:pPr defTabSz="914099"/>
            <a:endParaRPr lang="en-US" sz="2400" b="1" dirty="0">
              <a:gradFill>
                <a:gsLst>
                  <a:gs pos="0">
                    <a:srgbClr val="FFFFFF"/>
                  </a:gs>
                  <a:gs pos="100000">
                    <a:srgbClr val="FFFFFF"/>
                  </a:gs>
                </a:gsLst>
                <a:lin ang="5400000" scaled="0"/>
              </a:gradFill>
            </a:endParaRPr>
          </a:p>
          <a:p>
            <a:pPr defTabSz="914099"/>
            <a:r>
              <a:rPr lang="en-US" dirty="0" smtClean="0">
                <a:gradFill>
                  <a:gsLst>
                    <a:gs pos="0">
                      <a:srgbClr val="FFFFFF"/>
                    </a:gs>
                    <a:gs pos="100000">
                      <a:srgbClr val="FFFFFF"/>
                    </a:gs>
                  </a:gsLst>
                  <a:lin ang="5400000" scaled="0"/>
                </a:gradFill>
              </a:rPr>
              <a:t>A converged recipe will always have a </a:t>
            </a:r>
            <a:r>
              <a:rPr lang="en-US" dirty="0" err="1" smtClean="0">
                <a:gradFill>
                  <a:gsLst>
                    <a:gs pos="0">
                      <a:srgbClr val="FFFFFF"/>
                    </a:gs>
                    <a:gs pos="100000">
                      <a:srgbClr val="FFFFFF"/>
                    </a:gs>
                  </a:gsLst>
                  <a:lin ang="5400000" scaled="0"/>
                </a:gradFill>
              </a:rPr>
              <a:t>chef_run</a:t>
            </a:r>
            <a:r>
              <a:rPr lang="en-US" dirty="0" smtClean="0">
                <a:gradFill>
                  <a:gsLst>
                    <a:gs pos="0">
                      <a:srgbClr val="FFFFFF"/>
                    </a:gs>
                    <a:gs pos="100000">
                      <a:srgbClr val="FFFFFF"/>
                    </a:gs>
                  </a:gsLst>
                  <a:lin ang="5400000" scaled="0"/>
                </a:gradFill>
              </a:rPr>
              <a:t>, a node object and node attributes.</a:t>
            </a:r>
          </a:p>
          <a:p>
            <a:pPr defTabSz="914099"/>
            <a:endParaRPr lang="en-US" sz="2400" dirty="0">
              <a:gradFill>
                <a:gsLst>
                  <a:gs pos="0">
                    <a:srgbClr val="FFFFFF"/>
                  </a:gs>
                  <a:gs pos="100000">
                    <a:srgbClr val="FFFFFF"/>
                  </a:gs>
                </a:gsLst>
                <a:lin ang="5400000" scaled="0"/>
              </a:gradFill>
            </a:endParaRPr>
          </a:p>
          <a:p>
            <a:pPr defTabSz="914099"/>
            <a:r>
              <a:rPr lang="en-US" dirty="0" smtClean="0">
                <a:gradFill>
                  <a:gsLst>
                    <a:gs pos="0">
                      <a:srgbClr val="FFFFFF"/>
                    </a:gs>
                    <a:gs pos="100000">
                      <a:srgbClr val="FFFFFF"/>
                    </a:gs>
                  </a:gsLst>
                  <a:lin ang="5400000" scaled="0"/>
                </a:gradFill>
              </a:rPr>
              <a:t>Every platform in this cookbook will install packages; this may not be the case in other cookbooks.</a:t>
            </a:r>
            <a:endParaRPr lang="en-US" sz="2400" dirty="0" smtClean="0">
              <a:gradFill>
                <a:gsLst>
                  <a:gs pos="0">
                    <a:srgbClr val="FFFFFF"/>
                  </a:gs>
                  <a:gs pos="100000">
                    <a:srgbClr val="FFFFFF"/>
                  </a:gs>
                </a:gsLst>
                <a:lin ang="5400000" scaled="0"/>
              </a:gradFill>
            </a:endParaRPr>
          </a:p>
        </p:txBody>
      </p:sp>
      <p:sp>
        <p:nvSpPr>
          <p:cNvPr id="7" name="Rectangle 6"/>
          <p:cNvSpPr/>
          <p:nvPr/>
        </p:nvSpPr>
        <p:spPr bwMode="auto">
          <a:xfrm>
            <a:off x="1213879" y="2889430"/>
            <a:ext cx="2886635" cy="663388"/>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let(:</a:t>
            </a:r>
            <a:r>
              <a:rPr lang="en-US" sz="2400" b="1" dirty="0" err="1" smtClean="0">
                <a:gradFill>
                  <a:gsLst>
                    <a:gs pos="0">
                      <a:srgbClr val="FFFFFF"/>
                    </a:gs>
                    <a:gs pos="100000">
                      <a:srgbClr val="FFFFFF"/>
                    </a:gs>
                  </a:gsLst>
                  <a:lin ang="5400000" scaled="0"/>
                </a:gradFill>
              </a:rPr>
              <a:t>chef_run</a:t>
            </a:r>
            <a:r>
              <a:rPr lang="en-US" sz="2400" b="1" dirty="0" smtClean="0">
                <a:gradFill>
                  <a:gsLst>
                    <a:gs pos="0">
                      <a:srgbClr val="FFFFFF"/>
                    </a:gs>
                    <a:gs pos="100000">
                      <a:srgbClr val="FFFFFF"/>
                    </a:gs>
                  </a:gsLst>
                  <a:lin ang="5400000" scaled="0"/>
                </a:gradFill>
              </a:rPr>
              <a:t>) ...</a:t>
            </a:r>
          </a:p>
        </p:txBody>
      </p:sp>
      <p:sp>
        <p:nvSpPr>
          <p:cNvPr id="8" name="Rectangle 7"/>
          <p:cNvSpPr/>
          <p:nvPr/>
        </p:nvSpPr>
        <p:spPr bwMode="auto">
          <a:xfrm>
            <a:off x="1209117" y="4727754"/>
            <a:ext cx="3534335" cy="663388"/>
          </a:xfrm>
          <a:prstGeom prst="rect">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err="1" smtClean="0">
                <a:gradFill>
                  <a:gsLst>
                    <a:gs pos="0">
                      <a:srgbClr val="FFFFFF"/>
                    </a:gs>
                    <a:gs pos="100000">
                      <a:srgbClr val="FFFFFF"/>
                    </a:gs>
                  </a:gsLst>
                  <a:lin ang="5400000" scaled="0"/>
                </a:gradFill>
              </a:rPr>
              <a:t>def</a:t>
            </a:r>
            <a:r>
              <a:rPr lang="en-US" sz="2400" b="1" dirty="0" smtClean="0">
                <a:gradFill>
                  <a:gsLst>
                    <a:gs pos="0">
                      <a:srgbClr val="FFFFFF"/>
                    </a:gs>
                    <a:gs pos="100000">
                      <a:srgbClr val="FFFFFF"/>
                    </a:gs>
                  </a:gsLst>
                  <a:lin ang="5400000" scaled="0"/>
                </a:gradFill>
              </a:rPr>
              <a:t> attribute(name) ...</a:t>
            </a:r>
          </a:p>
        </p:txBody>
      </p:sp>
      <p:sp>
        <p:nvSpPr>
          <p:cNvPr id="9" name="Rectangle 8"/>
          <p:cNvSpPr/>
          <p:nvPr/>
        </p:nvSpPr>
        <p:spPr bwMode="auto">
          <a:xfrm>
            <a:off x="1218642" y="5651678"/>
            <a:ext cx="6196572" cy="663388"/>
          </a:xfrm>
          <a:prstGeom prst="rect">
            <a:avLst/>
          </a:prstGeom>
          <a:solidFill>
            <a:srgbClr val="7030A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err="1" smtClean="0">
                <a:gradFill>
                  <a:gsLst>
                    <a:gs pos="0">
                      <a:srgbClr val="FFFFFF"/>
                    </a:gs>
                    <a:gs pos="100000">
                      <a:srgbClr val="FFFFFF"/>
                    </a:gs>
                  </a:gsLst>
                  <a:lin ang="5400000" scaled="0"/>
                </a:gradFill>
              </a:rPr>
              <a:t>shared_examples</a:t>
            </a:r>
            <a:r>
              <a:rPr lang="en-US" sz="2400" b="1" dirty="0" smtClean="0">
                <a:gradFill>
                  <a:gsLst>
                    <a:gs pos="0">
                      <a:srgbClr val="FFFFFF"/>
                    </a:gs>
                    <a:gs pos="100000">
                      <a:srgbClr val="FFFFFF"/>
                    </a:gs>
                  </a:gsLst>
                  <a:lin ang="5400000" scaled="0"/>
                </a:gradFill>
              </a:rPr>
              <a:t> 'installs packages' ...</a:t>
            </a:r>
          </a:p>
        </p:txBody>
      </p:sp>
      <p:sp>
        <p:nvSpPr>
          <p:cNvPr id="10" name="Rectangle 9"/>
          <p:cNvSpPr/>
          <p:nvPr/>
        </p:nvSpPr>
        <p:spPr bwMode="auto">
          <a:xfrm>
            <a:off x="1209116" y="3799069"/>
            <a:ext cx="2886635" cy="663388"/>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let(:node) ...</a:t>
            </a:r>
          </a:p>
        </p:txBody>
      </p:sp>
      <p:sp>
        <p:nvSpPr>
          <p:cNvPr id="11" name="Right Brace 10"/>
          <p:cNvSpPr/>
          <p:nvPr/>
        </p:nvSpPr>
        <p:spPr>
          <a:xfrm>
            <a:off x="7549357" y="2457450"/>
            <a:ext cx="1157287" cy="4229100"/>
          </a:xfrm>
          <a:prstGeom prst="rightBrace">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61955104"/>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shared_context</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32846215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Live Demonstration</a:t>
            </a:r>
            <a:endParaRPr lang="en-US" dirty="0"/>
          </a:p>
        </p:txBody>
      </p:sp>
      <p:sp>
        <p:nvSpPr>
          <p:cNvPr id="4" name="Subtitle 3"/>
          <p:cNvSpPr>
            <a:spLocks noGrp="1"/>
          </p:cNvSpPr>
          <p:nvPr>
            <p:ph type="subTitle" idx="1"/>
          </p:nvPr>
        </p:nvSpPr>
        <p:spPr/>
        <p:txBody>
          <a:bodyPr anchor="ctr"/>
          <a:lstStyle/>
          <a:p>
            <a:pPr algn="ctr"/>
            <a:r>
              <a:rPr lang="en-US" sz="4000" b="1" dirty="0" smtClean="0">
                <a:latin typeface="Inconsolata"/>
                <a:cs typeface="Inconsolata"/>
                <a:hlinkClick r:id="rId3"/>
              </a:rPr>
              <a:t>https</a:t>
            </a:r>
            <a:r>
              <a:rPr lang="en-US" sz="4000" b="1" dirty="0">
                <a:latin typeface="Inconsolata"/>
                <a:cs typeface="Inconsolata"/>
                <a:hlinkClick r:id="rId3"/>
              </a:rPr>
              <a:t>://goo.gl/</a:t>
            </a:r>
            <a:r>
              <a:rPr lang="en-US" sz="4000" b="1" dirty="0" smtClean="0">
                <a:latin typeface="Inconsolata"/>
                <a:cs typeface="Inconsolata"/>
                <a:hlinkClick r:id="rId3"/>
              </a:rPr>
              <a:t>9mRNlD</a:t>
            </a:r>
            <a:endParaRPr lang="en-US" sz="4000" b="1" dirty="0" smtClean="0">
              <a:latin typeface="Inconsolata"/>
              <a:cs typeface="Inconsolata"/>
            </a:endParaRPr>
          </a:p>
          <a:p>
            <a:pPr algn="ctr"/>
            <a:r>
              <a:rPr lang="en-US" sz="4000" b="1" dirty="0" smtClean="0">
                <a:latin typeface="Inconsolata"/>
                <a:cs typeface="Inconsolata"/>
              </a:rPr>
              <a:t>(lowercase L)</a:t>
            </a:r>
            <a:endParaRPr lang="en-US" sz="4000" b="1" dirty="0">
              <a:latin typeface="Inconsolata"/>
              <a:cs typeface="Inconsolata"/>
            </a:endParaRPr>
          </a:p>
        </p:txBody>
      </p:sp>
    </p:spTree>
    <p:extLst>
      <p:ext uri="{BB962C8B-B14F-4D97-AF65-F5344CB8AC3E}">
        <p14:creationId xmlns:p14="http://schemas.microsoft.com/office/powerpoint/2010/main" val="204728718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shared_context</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306432072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Repeating More than Examples</a:t>
            </a:r>
            <a:endParaRPr lang="en-US" dirty="0"/>
          </a:p>
        </p:txBody>
      </p:sp>
      <p:sp>
        <p:nvSpPr>
          <p:cNvPr id="3" name="Content Placeholder 2"/>
          <p:cNvSpPr>
            <a:spLocks noGrp="1"/>
          </p:cNvSpPr>
          <p:nvPr>
            <p:ph sz="quarter" idx="10"/>
          </p:nvPr>
        </p:nvSpPr>
        <p:spPr/>
        <p:txBody>
          <a:bodyPr/>
          <a:lstStyle/>
          <a:p>
            <a:r>
              <a:rPr lang="en-US" dirty="0"/>
              <a:t>describe 'ark::default' do</a:t>
            </a:r>
          </a:p>
          <a:p>
            <a:r>
              <a:rPr lang="en-US" dirty="0"/>
              <a:t>  context 'when no attributes are specified, on an </a:t>
            </a:r>
            <a:r>
              <a:rPr lang="en-US" dirty="0" smtClean="0"/>
              <a:t>uns...platform</a:t>
            </a:r>
            <a:r>
              <a:rPr lang="en-US" dirty="0"/>
              <a:t>'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smtClean="0"/>
              <a:t>SoloRunner.new</a:t>
            </a:r>
            <a:r>
              <a:rPr lang="en-US" dirty="0" smtClean="0"/>
              <a:t>(</a:t>
            </a:r>
            <a:r>
              <a:rPr lang="en-US" dirty="0" err="1" smtClean="0"/>
              <a:t>node_attributes</a:t>
            </a:r>
            <a:r>
              <a:rPr lang="en-US" dirty="0" smtClean="0"/>
              <a:t>)</a:t>
            </a:r>
            <a:endParaRPr lang="en-US" dirty="0"/>
          </a:p>
          <a:p>
            <a:r>
              <a:rPr lang="en-US" dirty="0"/>
              <a:t>      </a:t>
            </a:r>
            <a:r>
              <a:rPr lang="en-US" dirty="0" err="1"/>
              <a:t>runner.converge</a:t>
            </a:r>
            <a:r>
              <a:rPr lang="en-US" dirty="0"/>
              <a:t>(</a:t>
            </a:r>
            <a:r>
              <a:rPr lang="en-US" dirty="0" err="1"/>
              <a:t>described_recipe</a:t>
            </a:r>
            <a:r>
              <a:rPr lang="en-US" dirty="0"/>
              <a:t>)</a:t>
            </a:r>
          </a:p>
          <a:p>
            <a:r>
              <a:rPr lang="en-US" dirty="0"/>
              <a:t>    </a:t>
            </a:r>
            <a:r>
              <a:rPr lang="en-US" dirty="0" smtClean="0"/>
              <a:t>end</a:t>
            </a:r>
          </a:p>
          <a:p>
            <a:endParaRPr lang="en-US" dirty="0"/>
          </a:p>
          <a:p>
            <a:r>
              <a:rPr lang="en-US" dirty="0" smtClean="0"/>
              <a:t>    let(:</a:t>
            </a:r>
            <a:r>
              <a:rPr lang="en-US" dirty="0" err="1" smtClean="0"/>
              <a:t>node_attributes</a:t>
            </a:r>
            <a:r>
              <a:rPr lang="en-US" dirty="0" smtClean="0"/>
              <a:t>) do</a:t>
            </a:r>
          </a:p>
          <a:p>
            <a:r>
              <a:rPr lang="en-US" dirty="0"/>
              <a:t> </a:t>
            </a:r>
            <a:r>
              <a:rPr lang="en-US" dirty="0" smtClean="0"/>
              <a:t>     {}</a:t>
            </a:r>
          </a:p>
          <a:p>
            <a:r>
              <a:rPr lang="en-US" dirty="0"/>
              <a:t> </a:t>
            </a:r>
            <a:r>
              <a:rPr lang="en-US" dirty="0" smtClean="0"/>
              <a:t>   end</a:t>
            </a:r>
          </a:p>
          <a:p>
            <a:endParaRPr lang="en-US" dirty="0"/>
          </a:p>
          <a:p>
            <a:r>
              <a:rPr lang="en-US" dirty="0" smtClean="0"/>
              <a:t>    </a:t>
            </a:r>
            <a:r>
              <a:rPr lang="en-US" dirty="0" err="1" smtClean="0"/>
              <a:t>def</a:t>
            </a:r>
            <a:r>
              <a:rPr lang="en-US" dirty="0" smtClean="0"/>
              <a:t> attribute(name) ...</a:t>
            </a:r>
            <a:endParaRPr lang="en-US" dirty="0"/>
          </a:p>
        </p:txBody>
      </p:sp>
    </p:spTree>
    <p:extLst>
      <p:ext uri="{BB962C8B-B14F-4D97-AF65-F5344CB8AC3E}">
        <p14:creationId xmlns:p14="http://schemas.microsoft.com/office/powerpoint/2010/main" val="1657175461"/>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w="63500">
          <a:solidFill>
            <a:schemeClr val="accent1"/>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23555</TotalTime>
  <Words>867</Words>
  <Application>Microsoft Macintosh PowerPoint</Application>
  <PresentationFormat>Custom</PresentationFormat>
  <Paragraphs>123</Paragraphs>
  <Slides>14</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Apple Chancery</vt:lpstr>
      <vt:lpstr>Courier New</vt:lpstr>
      <vt:lpstr>Inconsolata</vt:lpstr>
      <vt:lpstr>ＭＳ Ｐゴシック</vt:lpstr>
      <vt:lpstr>Wingdings</vt:lpstr>
      <vt:lpstr>Arial</vt:lpstr>
      <vt:lpstr>Template</vt:lpstr>
      <vt:lpstr>Interaction</vt:lpstr>
      <vt:lpstr>shared_context</vt:lpstr>
      <vt:lpstr>Objective</vt:lpstr>
      <vt:lpstr>shared_context</vt:lpstr>
      <vt:lpstr>shared_context</vt:lpstr>
      <vt:lpstr>The Sum of All These 'Helpers'</vt:lpstr>
      <vt:lpstr>shared_context</vt:lpstr>
      <vt:lpstr>Live Demonstration</vt:lpstr>
      <vt:lpstr>shared_context</vt:lpstr>
      <vt:lpstr>Repeating More than Examples</vt:lpstr>
      <vt:lpstr>Repeating More than Examples</vt:lpstr>
      <vt:lpstr>shared_context</vt:lpstr>
      <vt:lpstr>Exercise</vt:lpstr>
      <vt:lpstr>shared_context</vt:lpstr>
      <vt:lpstr>PowerPoint Presentation</vt:lpstr>
    </vt:vector>
  </TitlesOfParts>
  <Manager/>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Test Driven Cookbook Development</dc:title>
  <dc:subject/>
  <dc:creator>Franklin Webber</dc:creator>
  <cp:keywords/>
  <dc:description/>
  <cp:lastModifiedBy>Franklin Webber</cp:lastModifiedBy>
  <cp:revision>2727</cp:revision>
  <cp:lastPrinted>2016-07-11T18:04:44Z</cp:lastPrinted>
  <dcterms:created xsi:type="dcterms:W3CDTF">2012-09-13T17:36:07Z</dcterms:created>
  <dcterms:modified xsi:type="dcterms:W3CDTF">2017-03-08T21:17:07Z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