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561" r:id="rId7"/>
    <p:sldId id="583" r:id="rId8"/>
    <p:sldId id="590" r:id="rId9"/>
    <p:sldId id="616" r:id="rId10"/>
    <p:sldId id="617" r:id="rId11"/>
    <p:sldId id="611" r:id="rId12"/>
    <p:sldId id="600" r:id="rId13"/>
    <p:sldId id="610" r:id="rId14"/>
    <p:sldId id="597" r:id="rId15"/>
    <p:sldId id="602" r:id="rId16"/>
    <p:sldId id="603" r:id="rId17"/>
    <p:sldId id="604" r:id="rId18"/>
    <p:sldId id="618" r:id="rId19"/>
    <p:sldId id="619" r:id="rId20"/>
    <p:sldId id="598" r:id="rId21"/>
    <p:sldId id="594" r:id="rId22"/>
    <p:sldId id="599" r:id="rId23"/>
    <p:sldId id="376"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FD1"/>
    <a:srgbClr val="575757"/>
    <a:srgbClr val="408000"/>
    <a:srgbClr val="000000"/>
    <a:srgbClr val="F0F0F0"/>
    <a:srgbClr val="7D868C"/>
    <a:srgbClr val="808000"/>
    <a:srgbClr val="10800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26" autoAdjust="0"/>
    <p:restoredTop sz="92571" autoAdjust="0"/>
  </p:normalViewPr>
  <p:slideViewPr>
    <p:cSldViewPr snapToGrid="0">
      <p:cViewPr>
        <p:scale>
          <a:sx n="88" d="100"/>
          <a:sy n="88" d="100"/>
        </p:scale>
        <p:origin x="-1376" y="1168"/>
      </p:cViewPr>
      <p:guideLst>
        <p:guide orient="horz" pos="894"/>
        <p:guide pos="5024"/>
        <p:guide pos="6747"/>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85114" cy="446314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fifth technique we are going to explore is using Ruby's require method.</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top of every pre-generated specification file exists an existing require statement. This require statement is attempting to require the file named </a:t>
            </a:r>
            <a:r>
              <a:rPr lang="en-US" dirty="0" err="1" smtClean="0"/>
              <a:t>spec_helper.rb</a:t>
            </a:r>
            <a:r>
              <a:rPr lang="en-US" dirty="0" smtClean="0"/>
              <a:t>.</a:t>
            </a:r>
          </a:p>
          <a:p>
            <a:r>
              <a:rPr lang="en-US" dirty="0" smtClean="0"/>
              <a:t>Note: Ruby's require knows that you are loading the contents of a Ruby file so you can omit the extension (.</a:t>
            </a:r>
            <a:r>
              <a:rPr lang="en-US" dirty="0" err="1" smtClean="0"/>
              <a:t>rb</a:t>
            </a:r>
            <a:r>
              <a:rPr lang="en-US" dirty="0" smtClean="0"/>
              <a:t>). </a:t>
            </a:r>
          </a:p>
          <a:p>
            <a:r>
              <a:rPr lang="en-US" dirty="0" smtClean="0"/>
              <a:t>Note: When Ruby will not attempt to require the same file multiple times. Similar to how Chef's </a:t>
            </a:r>
            <a:r>
              <a:rPr lang="en-US" dirty="0" err="1" smtClean="0"/>
              <a:t>include_recipe</a:t>
            </a:r>
            <a:r>
              <a:rPr lang="en-US" dirty="0" smtClean="0"/>
              <a:t> will only include the recipe the first time it is included. So when moving dependencies to other files it does not cause an error or circular references.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dirty="0"/>
          </a:p>
        </p:txBody>
      </p:sp>
    </p:spTree>
    <p:extLst>
      <p:ext uri="{BB962C8B-B14F-4D97-AF65-F5344CB8AC3E}">
        <p14:creationId xmlns:p14="http://schemas.microsoft.com/office/powerpoint/2010/main" val="699005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spec_helper</a:t>
            </a:r>
            <a:r>
              <a:rPr lang="en-US" dirty="0" smtClean="0"/>
              <a:t> file is not in the same path as the rest of the recipe specification files. It is located in the root of the spec directory. To understand why this file is able to be loaded correctly we can see the current LOAD_PATH to understand how the file is found and correctly loaded by Ruby.</a:t>
            </a:r>
          </a:p>
          <a:p>
            <a:r>
              <a:rPr lang="en-US" dirty="0" smtClean="0"/>
              <a:t>Uncommenting the following statement will display the current state of the load path variable.</a:t>
            </a:r>
            <a:br>
              <a:rPr lang="en-US" dirty="0" smtClean="0"/>
            </a:b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dirty="0"/>
          </a:p>
        </p:txBody>
      </p:sp>
    </p:spTree>
    <p:extLst>
      <p:ext uri="{BB962C8B-B14F-4D97-AF65-F5344CB8AC3E}">
        <p14:creationId xmlns:p14="http://schemas.microsoft.com/office/powerpoint/2010/main" val="35515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execute the test suite you will see the current state of the $LOAD_PATH. The $LOAD_PATH is an array of paths. When you use require with a partial path, Ruby will attempt to concatenate that partial path with the paths within this array until it finds a file at the given path.</a:t>
            </a:r>
          </a:p>
          <a:p>
            <a:r>
              <a:rPr lang="en-US" dirty="0" smtClean="0"/>
              <a:t>Note: RSpec automatically adds the spec directory in the current directory to the load path. This is why you need to execute the tests of the root of your cookbook directory, outside of the spec directory. Executing the tests in other locations will often fail as Ruby will often not be able to find the correct path to find the </a:t>
            </a:r>
            <a:r>
              <a:rPr lang="en-US" dirty="0" err="1" smtClean="0"/>
              <a:t>spec_helper</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dirty="0"/>
          </a:p>
        </p:txBody>
      </p:sp>
    </p:spTree>
    <p:extLst>
      <p:ext uri="{BB962C8B-B14F-4D97-AF65-F5344CB8AC3E}">
        <p14:creationId xmlns:p14="http://schemas.microsoft.com/office/powerpoint/2010/main" val="378910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added the </a:t>
            </a:r>
            <a:r>
              <a:rPr lang="en-US" dirty="0" err="1" smtClean="0"/>
              <a:t>shared_context</a:t>
            </a:r>
            <a:r>
              <a:rPr lang="en-US" dirty="0" smtClean="0"/>
              <a:t> to the </a:t>
            </a:r>
            <a:r>
              <a:rPr lang="en-US" dirty="0" err="1" smtClean="0"/>
              <a:t>spec_helper</a:t>
            </a:r>
            <a:r>
              <a:rPr lang="en-US" dirty="0" smtClean="0"/>
              <a:t> file.</a:t>
            </a:r>
          </a:p>
          <a:p>
            <a:endParaRPr lang="en-US" dirty="0" smtClean="0"/>
          </a:p>
          <a:p>
            <a:r>
              <a:rPr lang="en-US" dirty="0" smtClean="0"/>
              <a:t>This </a:t>
            </a:r>
            <a:r>
              <a:rPr lang="en-US" b="1" dirty="0" err="1" smtClean="0"/>
              <a:t>shared_context</a:t>
            </a:r>
            <a:r>
              <a:rPr lang="en-US" dirty="0" smtClean="0"/>
              <a:t> now exists in a single location accessible to all specification files.</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dirty="0"/>
          </a:p>
        </p:txBody>
      </p:sp>
    </p:spTree>
    <p:extLst>
      <p:ext uri="{BB962C8B-B14F-4D97-AF65-F5344CB8AC3E}">
        <p14:creationId xmlns:p14="http://schemas.microsoft.com/office/powerpoint/2010/main" val="931262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now remove the </a:t>
            </a:r>
            <a:r>
              <a:rPr lang="en-US" dirty="0" err="1" smtClean="0"/>
              <a:t>shared_context</a:t>
            </a:r>
            <a:r>
              <a:rPr lang="en-US" dirty="0" smtClean="0"/>
              <a:t> that is defined at the top of the specification because it now exists in the </a:t>
            </a:r>
            <a:r>
              <a:rPr lang="en-US" dirty="0" err="1" smtClean="0"/>
              <a:t>spec_helper</a:t>
            </a:r>
            <a:r>
              <a:rPr lang="en-US" dirty="0" smtClean="0"/>
              <a:t> file.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82910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Refactor the code with this technique. Execute the tests. Find success</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use Ruby's require method to allow us to organize your code in better ways.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the </a:t>
            </a:r>
            <a:r>
              <a:rPr lang="en-US" b="1" dirty="0" err="1"/>
              <a:t>shared_context</a:t>
            </a:r>
            <a:r>
              <a:rPr lang="en-US" dirty="0"/>
              <a:t> at the top of the file makes it more difficult to read the specification. All the code to help make the specifications more elegant must exist before it is used below but can be a distraction and decrease a maintainer's comprehension</a:t>
            </a:r>
            <a:r>
              <a:rPr lang="en-US" dirty="0" smtClean="0"/>
              <a:t>.</a:t>
            </a:r>
          </a:p>
          <a:p>
            <a:r>
              <a:rPr lang="en-US" dirty="0" smtClean="0"/>
              <a:t>But it is incredibly useful when it comes time to define additional specification files. We can copy the </a:t>
            </a:r>
            <a:r>
              <a:rPr lang="en-US" dirty="0" err="1" smtClean="0"/>
              <a:t>shared_context</a:t>
            </a:r>
            <a:r>
              <a:rPr lang="en-US" dirty="0" smtClean="0"/>
              <a:t> to a new specification, include it, and immediately reap the benefits. </a:t>
            </a:r>
          </a:p>
          <a:p>
            <a:r>
              <a:rPr lang="en-US" dirty="0" smtClean="0"/>
              <a:t>However, copy-and-pasting this </a:t>
            </a:r>
            <a:r>
              <a:rPr lang="en-US" b="1" dirty="0" err="1" smtClean="0"/>
              <a:t>shared_context</a:t>
            </a:r>
            <a:r>
              <a:rPr lang="en-US" dirty="0" smtClean="0"/>
              <a:t> still is not a very elegant solution. Imagine if we wanted to fix an issue or add a new helper. We would have to update each one across every file.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dirty="0"/>
          </a:p>
        </p:txBody>
      </p:sp>
    </p:spTree>
    <p:extLst>
      <p:ext uri="{BB962C8B-B14F-4D97-AF65-F5344CB8AC3E}">
        <p14:creationId xmlns:p14="http://schemas.microsoft.com/office/powerpoint/2010/main" val="197565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start of each specification file is a require statement that loads the </a:t>
            </a:r>
            <a:r>
              <a:rPr lang="en-US" dirty="0" err="1" smtClean="0"/>
              <a:t>spec_helper</a:t>
            </a:r>
            <a:r>
              <a:rPr lang="en-US" dirty="0" smtClean="0"/>
              <a:t> file. This common file itself loads more file. Namely the files that load the </a:t>
            </a:r>
            <a:r>
              <a:rPr lang="en-US" dirty="0" err="1" smtClean="0"/>
              <a:t>ChefSpec</a:t>
            </a:r>
            <a:r>
              <a:rPr lang="en-US" dirty="0" smtClean="0"/>
              <a:t> libraries and other necessary code.</a:t>
            </a:r>
          </a:p>
          <a:p>
            <a:r>
              <a:rPr lang="en-US" dirty="0" smtClean="0"/>
              <a:t>This file is the perfect location where we can move the </a:t>
            </a:r>
            <a:r>
              <a:rPr lang="en-US" b="1" dirty="0" err="1" smtClean="0"/>
              <a:t>shared_context</a:t>
            </a:r>
            <a:r>
              <a:rPr lang="en-US" dirty="0" smtClean="0"/>
              <a:t>. Defining it there will allow it to exist in a single location so we are not repeating ourselves as well as removing all that extra code not related to the expectations that we are expressing.</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dirty="0"/>
          </a:p>
        </p:txBody>
      </p:sp>
    </p:spTree>
    <p:extLst>
      <p:ext uri="{BB962C8B-B14F-4D97-AF65-F5344CB8AC3E}">
        <p14:creationId xmlns:p14="http://schemas.microsoft.com/office/powerpoint/2010/main" val="200538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 is Ruby method that allows you to load the contents of a specified Ruby file. When you define a require, Ruby appends that file path to each of the file paths found in the $LOAD_PATH global variable.</a:t>
            </a:r>
          </a:p>
          <a:p>
            <a:r>
              <a:rPr lang="en-US" dirty="0" smtClean="0"/>
              <a:t>This $LOAD_PATH is an array of paths and works similar to how $PATH works in most operating systems.</a:t>
            </a:r>
            <a:endParaRPr lang="en-US" dirty="0"/>
          </a:p>
          <a:p>
            <a:r>
              <a:rPr lang="en-US" dirty="0" smtClean="0"/>
              <a:t>Note: $LOAD_PATH and $: are identical. The first is preferred for clarity. The second is for those that miss writing Perl.</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dirty="0"/>
          </a:p>
        </p:txBody>
      </p:sp>
    </p:spTree>
    <p:extLst>
      <p:ext uri="{BB962C8B-B14F-4D97-AF65-F5344CB8AC3E}">
        <p14:creationId xmlns:p14="http://schemas.microsoft.com/office/powerpoint/2010/main" val="656921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demonstrate </a:t>
            </a:r>
            <a:r>
              <a:rPr lang="en-US" dirty="0" smtClean="0"/>
              <a:t>how $LOAD_PATH and require work and can </a:t>
            </a:r>
            <a:r>
              <a:rPr lang="en-US" dirty="0"/>
              <a:t>be used to help create more elegance </a:t>
            </a:r>
            <a:r>
              <a:rPr lang="en-US" dirty="0" smtClean="0"/>
              <a:t>for a specification file.</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t>
            </a:r>
            <a:r>
              <a:rPr lang="en-US" dirty="0" smtClean="0"/>
              <a:t>demonstration </a:t>
            </a:r>
            <a:r>
              <a:rPr lang="en-US" dirty="0" smtClean="0"/>
              <a:t>I will show you how to view the contents of the $LOAD_PATH and leverage the existing require of the </a:t>
            </a:r>
            <a:r>
              <a:rPr lang="en-US" dirty="0" err="1" smtClean="0"/>
              <a:t>spec_helper</a:t>
            </a:r>
            <a:r>
              <a:rPr lang="en-US" dirty="0" smtClean="0"/>
              <a:t> file to increase the clarity and re-usability of the </a:t>
            </a:r>
            <a:r>
              <a:rPr lang="en-US" dirty="0" err="1" smtClean="0"/>
              <a:t>shared_context</a:t>
            </a:r>
            <a:r>
              <a:rPr lang="en-US" dirty="0" smtClean="0"/>
              <a:t> or any helpers that you </a:t>
            </a:r>
            <a:r>
              <a:rPr lang="en-US" dirty="0" err="1" smtClean="0"/>
              <a:t>haved</a:t>
            </a:r>
            <a:r>
              <a:rPr lang="en-US" dirty="0" smtClean="0"/>
              <a:t> defined.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dirty="0"/>
          </a:p>
        </p:txBody>
      </p:sp>
    </p:spTree>
    <p:extLst>
      <p:ext uri="{BB962C8B-B14F-4D97-AF65-F5344CB8AC3E}">
        <p14:creationId xmlns:p14="http://schemas.microsoft.com/office/powerpoint/2010/main" val="1356881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261496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77837382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8" r:id="rId14"/>
    <p:sldLayoutId id="2147483869"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hyperlink" Target="https://goo.gl/9mRNl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7697111" cy="1337551"/>
          </a:xfrm>
        </p:spPr>
        <p:txBody>
          <a:bodyPr/>
          <a:lstStyle/>
          <a:p>
            <a:r>
              <a:rPr lang="en-US" sz="7200" dirty="0" smtClean="0"/>
              <a:t>require</a:t>
            </a:r>
            <a:endParaRPr lang="en-US" sz="7200" dirty="0"/>
          </a:p>
        </p:txBody>
      </p:sp>
      <p:sp>
        <p:nvSpPr>
          <p:cNvPr id="3" name="Text Placeholder 2"/>
          <p:cNvSpPr>
            <a:spLocks noGrp="1"/>
          </p:cNvSpPr>
          <p:nvPr>
            <p:ph type="body" sz="quarter" idx="10"/>
          </p:nvPr>
        </p:nvSpPr>
        <p:spPr>
          <a:xfrm>
            <a:off x="3585882" y="4751291"/>
            <a:ext cx="7124981" cy="2544286"/>
          </a:xfrm>
        </p:spPr>
        <p:txBody>
          <a:bodyPr/>
          <a:lstStyle/>
          <a:p>
            <a:pPr marL="457200" indent="-457200">
              <a:buAutoNum type="arabicPeriod"/>
            </a:pPr>
            <a:r>
              <a:rPr lang="en-US" sz="2800" dirty="0" smtClean="0">
                <a:solidFill>
                  <a:srgbClr val="878F94"/>
                </a:solidFill>
              </a:rPr>
              <a:t>need for a particular purpose.</a:t>
            </a:r>
          </a:p>
          <a:p>
            <a:pPr marL="457200" indent="-457200">
              <a:buFont typeface="Arial" charset="0"/>
              <a:buAutoNum type="arabicPeriod"/>
            </a:pPr>
            <a:r>
              <a:rPr lang="en-US" sz="2800" dirty="0">
                <a:solidFill>
                  <a:schemeClr val="tx1">
                    <a:lumMod val="60000"/>
                    <a:lumOff val="40000"/>
                  </a:schemeClr>
                </a:solidFill>
              </a:rPr>
              <a:t>Loads the given name, returning true if successful and false if the feature is already loaded.</a:t>
            </a:r>
          </a:p>
          <a:p>
            <a:pPr marL="457200" indent="-457200">
              <a:buAutoNum type="arabicPeriod"/>
            </a:pP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1" y="3548182"/>
            <a:ext cx="1692719"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Ruby</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Requiring the </a:t>
            </a:r>
            <a:r>
              <a:rPr lang="en-US" dirty="0" err="1" smtClean="0"/>
              <a:t>spec_helper</a:t>
            </a:r>
            <a:r>
              <a:rPr lang="en-US" dirty="0" smtClean="0"/>
              <a:t> file</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smtClean="0"/>
              <a:t>...platform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
        <p:nvSpPr>
          <p:cNvPr id="5" name="Rectangle 4"/>
          <p:cNvSpPr/>
          <p:nvPr/>
        </p:nvSpPr>
        <p:spPr bwMode="auto">
          <a:xfrm>
            <a:off x="1121103" y="2108314"/>
            <a:ext cx="14421277" cy="64940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939447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Viewing the spec_helper file</a:t>
            </a:r>
            <a:endParaRPr lang="en-US" dirty="0"/>
          </a:p>
        </p:txBody>
      </p:sp>
      <p:sp>
        <p:nvSpPr>
          <p:cNvPr id="3" name="Content Placeholder 2"/>
          <p:cNvSpPr>
            <a:spLocks noGrp="1"/>
          </p:cNvSpPr>
          <p:nvPr>
            <p:ph sz="quarter" idx="10"/>
          </p:nvPr>
        </p:nvSpPr>
        <p:spPr/>
        <p:txBody>
          <a:bodyPr/>
          <a:lstStyle/>
          <a:p>
            <a:r>
              <a:rPr lang="en-US" dirty="0" smtClean="0"/>
              <a:t>require '</a:t>
            </a:r>
            <a:r>
              <a:rPr lang="en-US" dirty="0" err="1" smtClean="0"/>
              <a:t>chefspec</a:t>
            </a:r>
            <a:r>
              <a:rPr lang="en-US" dirty="0" smtClean="0"/>
              <a:t>'</a:t>
            </a:r>
          </a:p>
          <a:p>
            <a:r>
              <a:rPr lang="en-US" dirty="0" smtClean="0"/>
              <a:t>require '</a:t>
            </a:r>
            <a:r>
              <a:rPr lang="en-US" dirty="0" err="1" smtClean="0"/>
              <a:t>chefspec</a:t>
            </a:r>
            <a:r>
              <a:rPr lang="en-US" dirty="0" smtClean="0"/>
              <a:t>/</a:t>
            </a:r>
            <a:r>
              <a:rPr lang="en-US" dirty="0" err="1" smtClean="0"/>
              <a:t>berkshelf</a:t>
            </a:r>
            <a:r>
              <a:rPr lang="en-US" dirty="0" smtClean="0"/>
              <a:t>'</a:t>
            </a:r>
          </a:p>
          <a:p>
            <a:endParaRPr lang="en-US" dirty="0" smtClean="0"/>
          </a:p>
          <a:p>
            <a:r>
              <a:rPr lang="en-US" dirty="0" err="1" smtClean="0"/>
              <a:t>at_exit</a:t>
            </a:r>
            <a:r>
              <a:rPr lang="en-US" dirty="0" smtClean="0"/>
              <a:t> { </a:t>
            </a:r>
            <a:r>
              <a:rPr lang="en-US" dirty="0" err="1" smtClean="0"/>
              <a:t>ChefSpec</a:t>
            </a:r>
            <a:r>
              <a:rPr lang="en-US" dirty="0" smtClean="0"/>
              <a:t>::</a:t>
            </a:r>
            <a:r>
              <a:rPr lang="en-US" dirty="0" err="1" smtClean="0"/>
              <a:t>Coverage.report</a:t>
            </a:r>
            <a:r>
              <a:rPr lang="en-US" dirty="0" smtClean="0"/>
              <a:t>! }</a:t>
            </a:r>
          </a:p>
          <a:p>
            <a:endParaRPr lang="en-US" dirty="0" smtClean="0"/>
          </a:p>
          <a:p>
            <a:r>
              <a:rPr lang="en-US" dirty="0" err="1" smtClean="0"/>
              <a:t>RSpec.configure</a:t>
            </a:r>
            <a:r>
              <a:rPr lang="en-US" dirty="0" smtClean="0"/>
              <a:t> do |</a:t>
            </a:r>
            <a:r>
              <a:rPr lang="en-US" dirty="0" err="1" smtClean="0"/>
              <a:t>config</a:t>
            </a:r>
            <a:r>
              <a:rPr lang="en-US" dirty="0" smtClean="0"/>
              <a:t>|</a:t>
            </a:r>
          </a:p>
          <a:p>
            <a:r>
              <a:rPr lang="en-US" dirty="0" smtClean="0"/>
              <a:t>  </a:t>
            </a:r>
            <a:r>
              <a:rPr lang="en-US" dirty="0" err="1" smtClean="0"/>
              <a:t>config.color</a:t>
            </a:r>
            <a:r>
              <a:rPr lang="en-US" dirty="0" smtClean="0"/>
              <a:t> = true</a:t>
            </a:r>
          </a:p>
          <a:p>
            <a:r>
              <a:rPr lang="en-US" dirty="0" smtClean="0"/>
              <a:t>end</a:t>
            </a:r>
          </a:p>
          <a:p>
            <a:endParaRPr lang="en-US" dirty="0" smtClean="0"/>
          </a:p>
          <a:p>
            <a:r>
              <a:rPr lang="en-US" dirty="0" smtClean="0"/>
              <a:t>puts $LOAD_PATH</a:t>
            </a:r>
          </a:p>
          <a:p>
            <a:r>
              <a:rPr lang="en-US" dirty="0" smtClean="0"/>
              <a:t># ... define test helpers and content in this file</a:t>
            </a:r>
            <a:endParaRPr lang="en-US" dirty="0"/>
          </a:p>
        </p:txBody>
      </p:sp>
      <p:sp>
        <p:nvSpPr>
          <p:cNvPr id="4" name="Text Placeholder 3"/>
          <p:cNvSpPr>
            <a:spLocks noGrp="1"/>
          </p:cNvSpPr>
          <p:nvPr>
            <p:ph type="body" sz="quarter" idx="11"/>
          </p:nvPr>
        </p:nvSpPr>
        <p:spPr/>
        <p:txBody>
          <a:bodyPr/>
          <a:lstStyle/>
          <a:p>
            <a:r>
              <a:rPr lang="en-US" smtClean="0"/>
              <a:t>~/ark/spec/spec_helper.rb</a:t>
            </a:r>
            <a:endParaRPr lang="en-US" dirty="0"/>
          </a:p>
        </p:txBody>
      </p:sp>
      <p:sp>
        <p:nvSpPr>
          <p:cNvPr id="9" name="Text Placeholder 8"/>
          <p:cNvSpPr>
            <a:spLocks noGrp="1"/>
          </p:cNvSpPr>
          <p:nvPr>
            <p:ph type="body" sz="quarter" idx="13"/>
          </p:nvPr>
        </p:nvSpPr>
        <p:spPr>
          <a:xfrm>
            <a:off x="1139359" y="6805039"/>
            <a:ext cx="14404273" cy="626533"/>
          </a:xfrm>
        </p:spPr>
        <p:txBody>
          <a:bodyPr/>
          <a:lstStyle/>
          <a:p>
            <a:endParaRPr lang="en-US"/>
          </a:p>
        </p:txBody>
      </p:sp>
    </p:spTree>
    <p:extLst>
      <p:ext uri="{BB962C8B-B14F-4D97-AF65-F5344CB8AC3E}">
        <p14:creationId xmlns:p14="http://schemas.microsoft.com/office/powerpoint/2010/main" val="334168437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sz="2400" dirty="0"/>
              <a:t>/opt/</a:t>
            </a:r>
            <a:r>
              <a:rPr lang="en-US" sz="2400" dirty="0" err="1"/>
              <a:t>chefdk</a:t>
            </a:r>
            <a:r>
              <a:rPr lang="en-US" sz="2400" dirty="0"/>
              <a:t>/embedded/lib/ruby/gems/2.1.0/gems/uuidtools-2.1.5/lib</a:t>
            </a:r>
          </a:p>
          <a:p>
            <a:r>
              <a:rPr lang="en-US" sz="2400" dirty="0"/>
              <a:t>/Users/</a:t>
            </a:r>
            <a:r>
              <a:rPr lang="en-US" sz="2400" dirty="0" err="1"/>
              <a:t>franklinwebber</a:t>
            </a:r>
            <a:r>
              <a:rPr lang="en-US" sz="2400" dirty="0" smtClean="0"/>
              <a:t>/ark</a:t>
            </a:r>
            <a:r>
              <a:rPr lang="en-US" sz="2400" dirty="0"/>
              <a:t>/spec</a:t>
            </a:r>
          </a:p>
          <a:p>
            <a:r>
              <a:rPr lang="en-US" sz="2400" dirty="0"/>
              <a:t>/Users/</a:t>
            </a:r>
            <a:r>
              <a:rPr lang="en-US" sz="2400" dirty="0" err="1"/>
              <a:t>franklinwebber</a:t>
            </a:r>
            <a:r>
              <a:rPr lang="en-US" sz="2400" dirty="0"/>
              <a:t>/.</a:t>
            </a:r>
            <a:r>
              <a:rPr lang="en-US" sz="2400" dirty="0" err="1"/>
              <a:t>chefdk</a:t>
            </a:r>
            <a:r>
              <a:rPr lang="en-US" sz="2400" dirty="0"/>
              <a:t>/gem/ruby/2.1.0/gems/rspec-support-3.4.1/lib</a:t>
            </a:r>
          </a:p>
          <a:p>
            <a:r>
              <a:rPr lang="en-US" sz="2400" dirty="0"/>
              <a:t>/Users/</a:t>
            </a:r>
            <a:r>
              <a:rPr lang="en-US" sz="2400" dirty="0" err="1"/>
              <a:t>franklinwebber</a:t>
            </a:r>
            <a:r>
              <a:rPr lang="en-US" sz="2400" dirty="0"/>
              <a:t>/.</a:t>
            </a:r>
            <a:r>
              <a:rPr lang="en-US" sz="2400" dirty="0" err="1"/>
              <a:t>chefdk</a:t>
            </a:r>
            <a:r>
              <a:rPr lang="en-US" sz="2400" dirty="0"/>
              <a:t>/gem/ruby/2.1.0/gems/rspec-core-3.4.4/lib</a:t>
            </a:r>
          </a:p>
          <a:p>
            <a:r>
              <a:rPr lang="en-US" sz="2400" dirty="0"/>
              <a:t>/opt/</a:t>
            </a:r>
            <a:r>
              <a:rPr lang="en-US" sz="2400" dirty="0" err="1"/>
              <a:t>chefdk</a:t>
            </a:r>
            <a:r>
              <a:rPr lang="en-US" sz="2400" dirty="0"/>
              <a:t>/embedded/lib/ruby/gems/2.1.0/gems/net-ssh-3.1.1/lib</a:t>
            </a:r>
          </a:p>
          <a:p>
            <a:r>
              <a:rPr lang="en-US" sz="2400" dirty="0"/>
              <a:t>/opt/</a:t>
            </a:r>
            <a:r>
              <a:rPr lang="en-US" sz="2400" dirty="0" err="1"/>
              <a:t>chefdk</a:t>
            </a:r>
            <a:r>
              <a:rPr lang="en-US" sz="2400" dirty="0"/>
              <a:t>/embedded/lib/ruby/gems/2.1.0/gems/fauxhai-3.5.0/lib</a:t>
            </a:r>
          </a:p>
          <a:p>
            <a:r>
              <a:rPr lang="en-US" sz="2400" dirty="0"/>
              <a:t>/opt/</a:t>
            </a:r>
            <a:r>
              <a:rPr lang="en-US" sz="2400" dirty="0" err="1"/>
              <a:t>chefdk</a:t>
            </a:r>
            <a:r>
              <a:rPr lang="en-US" sz="2400" dirty="0"/>
              <a:t>/embedded/lib/ruby/gems/2.1.0/gems/diff-lcs-1.2.5/lib</a:t>
            </a:r>
          </a:p>
          <a:p>
            <a:r>
              <a:rPr lang="en-US" sz="2400" dirty="0"/>
              <a:t>/Users/</a:t>
            </a:r>
            <a:r>
              <a:rPr lang="en-US" sz="2400" dirty="0" err="1"/>
              <a:t>franklinwebber</a:t>
            </a:r>
            <a:r>
              <a:rPr lang="en-US" sz="2400" dirty="0"/>
              <a:t>/.</a:t>
            </a:r>
            <a:r>
              <a:rPr lang="en-US" sz="2400" dirty="0" err="1"/>
              <a:t>chefdk</a:t>
            </a:r>
            <a:r>
              <a:rPr lang="en-US" sz="2400" dirty="0"/>
              <a:t>/gem/ruby/2.1.0/gems/rspec-expectations-3.4.0/lib</a:t>
            </a:r>
          </a:p>
          <a:p>
            <a:r>
              <a:rPr lang="en-US" sz="2400" dirty="0"/>
              <a:t>/Users/</a:t>
            </a:r>
            <a:r>
              <a:rPr lang="en-US" sz="2400" dirty="0" err="1"/>
              <a:t>franklinwebber</a:t>
            </a:r>
            <a:r>
              <a:rPr lang="en-US" sz="2400" dirty="0"/>
              <a:t>/.</a:t>
            </a:r>
            <a:r>
              <a:rPr lang="en-US" sz="2400" dirty="0" err="1"/>
              <a:t>chefdk</a:t>
            </a:r>
            <a:r>
              <a:rPr lang="en-US" sz="2400" dirty="0"/>
              <a:t>/gem/ruby/2.1.0/gems/rspec-mocks-3.4.1/lib</a:t>
            </a:r>
          </a:p>
          <a:p>
            <a:r>
              <a:rPr lang="en-US" sz="2400" dirty="0"/>
              <a:t>/Users/</a:t>
            </a:r>
            <a:r>
              <a:rPr lang="en-US" sz="2400" dirty="0" err="1"/>
              <a:t>franklinwebber</a:t>
            </a:r>
            <a:r>
              <a:rPr lang="en-US" sz="2400" dirty="0"/>
              <a:t>/.</a:t>
            </a:r>
            <a:r>
              <a:rPr lang="en-US" sz="2400" dirty="0" err="1"/>
              <a:t>chefdk</a:t>
            </a:r>
            <a:r>
              <a:rPr lang="en-US" sz="2400" dirty="0"/>
              <a:t>/gem/ruby/2.1.0/gems/rspec-3.4.0/</a:t>
            </a:r>
            <a:r>
              <a:rPr lang="en-US" sz="2400" dirty="0" smtClean="0"/>
              <a:t>lib</a:t>
            </a:r>
            <a:endParaRPr lang="en-US" sz="2400" dirty="0"/>
          </a:p>
        </p:txBody>
      </p:sp>
      <p:sp>
        <p:nvSpPr>
          <p:cNvPr id="9" name="Text Placeholder 8"/>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10" name="Content Placeholder 9"/>
          <p:cNvSpPr>
            <a:spLocks noGrp="1"/>
          </p:cNvSpPr>
          <p:nvPr>
            <p:ph sz="quarter" idx="12"/>
          </p:nvPr>
        </p:nvSpPr>
        <p:spPr>
          <a:xfrm>
            <a:off x="1127883" y="2768896"/>
            <a:ext cx="14420850" cy="557213"/>
          </a:xfrm>
        </p:spPr>
        <p:txBody>
          <a:bodyPr/>
          <a:lstStyle/>
          <a:p>
            <a:endParaRPr lang="en-US" dirty="0"/>
          </a:p>
        </p:txBody>
      </p:sp>
      <p:sp>
        <p:nvSpPr>
          <p:cNvPr id="7" name="Title 6"/>
          <p:cNvSpPr>
            <a:spLocks noGrp="1"/>
          </p:cNvSpPr>
          <p:nvPr>
            <p:ph type="title"/>
          </p:nvPr>
        </p:nvSpPr>
        <p:spPr/>
        <p:txBody>
          <a:bodyPr/>
          <a:lstStyle/>
          <a:p>
            <a:r>
              <a:rPr lang="en-US" dirty="0" smtClean="0"/>
              <a:t>Viewing the $LOAD_PATH</a:t>
            </a:r>
            <a:endParaRPr lang="en-US" dirty="0"/>
          </a:p>
        </p:txBody>
      </p:sp>
    </p:spTree>
    <p:extLst>
      <p:ext uri="{BB962C8B-B14F-4D97-AF65-F5344CB8AC3E}">
        <p14:creationId xmlns:p14="http://schemas.microsoft.com/office/powerpoint/2010/main" val="426343600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a:t>
            </a:r>
            <a:r>
              <a:rPr lang="en-US" dirty="0" err="1" smtClean="0"/>
              <a:t>shared_context</a:t>
            </a:r>
            <a:r>
              <a:rPr lang="en-US" dirty="0" smtClean="0"/>
              <a:t> to the </a:t>
            </a:r>
            <a:r>
              <a:rPr lang="en-US" dirty="0" err="1" smtClean="0"/>
              <a:t>spec_helper</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require '</a:t>
            </a:r>
            <a:r>
              <a:rPr lang="en-US" dirty="0" err="1" smtClean="0"/>
              <a:t>chefspec</a:t>
            </a:r>
            <a:r>
              <a:rPr lang="en-US" dirty="0" smtClean="0"/>
              <a:t>'</a:t>
            </a:r>
          </a:p>
          <a:p>
            <a:r>
              <a:rPr lang="en-US" dirty="0" smtClean="0"/>
              <a:t>require '</a:t>
            </a:r>
            <a:r>
              <a:rPr lang="en-US" dirty="0" err="1" smtClean="0"/>
              <a:t>chefspec</a:t>
            </a:r>
            <a:r>
              <a:rPr lang="en-US" dirty="0" smtClean="0"/>
              <a:t>/</a:t>
            </a:r>
            <a:r>
              <a:rPr lang="en-US" dirty="0" err="1" smtClean="0"/>
              <a:t>berkshelf</a:t>
            </a:r>
            <a:r>
              <a:rPr lang="en-US" dirty="0" smtClean="0"/>
              <a:t>'</a:t>
            </a:r>
          </a:p>
          <a:p>
            <a:endParaRPr lang="en-US" dirty="0" smtClean="0"/>
          </a:p>
          <a:p>
            <a:r>
              <a:rPr lang="en-US" dirty="0" err="1" smtClean="0"/>
              <a:t>at_exit</a:t>
            </a:r>
            <a:r>
              <a:rPr lang="en-US" dirty="0" smtClean="0"/>
              <a:t> { </a:t>
            </a:r>
            <a:r>
              <a:rPr lang="en-US" dirty="0" err="1" smtClean="0"/>
              <a:t>ChefSpec</a:t>
            </a:r>
            <a:r>
              <a:rPr lang="en-US" dirty="0" smtClean="0"/>
              <a:t>::</a:t>
            </a:r>
            <a:r>
              <a:rPr lang="en-US" dirty="0" err="1" smtClean="0"/>
              <a:t>Coverage.report</a:t>
            </a:r>
            <a:r>
              <a:rPr lang="en-US" dirty="0" smtClean="0"/>
              <a:t>! }</a:t>
            </a:r>
          </a:p>
          <a:p>
            <a:endParaRPr lang="en-US" dirty="0" smtClean="0"/>
          </a:p>
          <a:p>
            <a:r>
              <a:rPr lang="en-US" dirty="0" err="1" smtClean="0"/>
              <a:t>RSpec.configure</a:t>
            </a:r>
            <a:r>
              <a:rPr lang="en-US" dirty="0" smtClean="0"/>
              <a:t> do |</a:t>
            </a:r>
            <a:r>
              <a:rPr lang="en-US" dirty="0" err="1" smtClean="0"/>
              <a:t>config</a:t>
            </a:r>
            <a:r>
              <a:rPr lang="en-US" dirty="0" smtClean="0"/>
              <a:t>|</a:t>
            </a:r>
          </a:p>
          <a:p>
            <a:r>
              <a:rPr lang="en-US" dirty="0" smtClean="0"/>
              <a:t>  </a:t>
            </a:r>
            <a:r>
              <a:rPr lang="en-US" dirty="0" err="1" smtClean="0"/>
              <a:t>config.color</a:t>
            </a:r>
            <a:r>
              <a:rPr lang="en-US" dirty="0" smtClean="0"/>
              <a:t> = true</a:t>
            </a:r>
          </a:p>
          <a:p>
            <a:r>
              <a:rPr lang="en-US" dirty="0" smtClean="0"/>
              <a:t>end</a:t>
            </a:r>
          </a:p>
          <a:p>
            <a:endParaRPr lang="en-US" dirty="0" smtClean="0"/>
          </a:p>
          <a:p>
            <a:r>
              <a:rPr lang="en-US" dirty="0" err="1"/>
              <a:t>shared_context</a:t>
            </a:r>
            <a:r>
              <a:rPr lang="en-US" dirty="0"/>
              <a:t> 'converging recipe', type: :recipe </a:t>
            </a:r>
            <a:r>
              <a:rPr lang="en-US" dirty="0" smtClean="0"/>
              <a:t>do</a:t>
            </a:r>
          </a:p>
          <a:p>
            <a:r>
              <a:rPr lang="en-US" dirty="0"/>
              <a:t> </a:t>
            </a:r>
            <a:r>
              <a:rPr lang="en-US" dirty="0" smtClean="0"/>
              <a:t> let</a:t>
            </a:r>
            <a:r>
              <a:rPr lang="en-US" dirty="0"/>
              <a:t>(:</a:t>
            </a:r>
            <a:r>
              <a:rPr lang="en-US" dirty="0" err="1"/>
              <a:t>chef_run</a:t>
            </a:r>
            <a:r>
              <a:rPr lang="en-US" dirty="0"/>
              <a:t>) </a:t>
            </a:r>
            <a:r>
              <a:rPr lang="en-US" dirty="0" smtClean="0"/>
              <a:t>do</a:t>
            </a:r>
          </a:p>
          <a:p>
            <a:r>
              <a:rPr lang="en-US" dirty="0" smtClean="0"/>
              <a:t>    runner </a:t>
            </a:r>
            <a:r>
              <a:rPr lang="en-US" dirty="0"/>
              <a:t>= </a:t>
            </a:r>
            <a:r>
              <a:rPr lang="en-US" dirty="0" err="1"/>
              <a:t>ChefSpec</a:t>
            </a:r>
            <a:r>
              <a:rPr lang="en-US" dirty="0"/>
              <a:t>::</a:t>
            </a:r>
            <a:r>
              <a:rPr lang="en-US" dirty="0" err="1" smtClean="0"/>
              <a:t>SoloRunner.new</a:t>
            </a:r>
            <a:r>
              <a:rPr lang="en-US" dirty="0" smtClean="0"/>
              <a:t>(</a:t>
            </a:r>
            <a:r>
              <a:rPr lang="en-US" dirty="0" err="1" smtClean="0"/>
              <a:t>node_attributes</a:t>
            </a:r>
            <a:r>
              <a:rPr lang="en-US" dirty="0" smtClean="0"/>
              <a:t>)</a:t>
            </a:r>
          </a:p>
          <a:p>
            <a:r>
              <a:rPr lang="en-US" dirty="0"/>
              <a:t> </a:t>
            </a:r>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a:t> </a:t>
            </a:r>
            <a:r>
              <a:rPr lang="en-US" dirty="0" smtClean="0"/>
              <a:t> end </a:t>
            </a:r>
          </a:p>
          <a:p>
            <a:r>
              <a:rPr lang="en-US" dirty="0"/>
              <a:t> </a:t>
            </a:r>
            <a:r>
              <a:rPr lang="en-US" dirty="0" smtClean="0"/>
              <a:t> # ... the entire </a:t>
            </a:r>
            <a:r>
              <a:rPr lang="en-US" dirty="0" err="1" smtClean="0"/>
              <a:t>shared_context</a:t>
            </a:r>
            <a:endParaRPr lang="en-US" dirty="0" smtClean="0"/>
          </a:p>
          <a:p>
            <a:r>
              <a:rPr lang="en-US" dirty="0" smtClean="0"/>
              <a:t>end</a:t>
            </a:r>
            <a:r>
              <a:rPr lang="en-US" dirty="0"/>
              <a:t/>
            </a:r>
            <a:br>
              <a:rPr lang="en-US" dirty="0"/>
            </a:br>
            <a:endParaRPr lang="en-US" dirty="0"/>
          </a:p>
        </p:txBody>
      </p:sp>
      <p:sp>
        <p:nvSpPr>
          <p:cNvPr id="4" name="Text Placeholder 3"/>
          <p:cNvSpPr>
            <a:spLocks noGrp="1"/>
          </p:cNvSpPr>
          <p:nvPr>
            <p:ph type="body" sz="quarter" idx="11"/>
          </p:nvPr>
        </p:nvSpPr>
        <p:spPr/>
        <p:txBody>
          <a:bodyPr/>
          <a:lstStyle/>
          <a:p>
            <a:r>
              <a:rPr lang="en-US" smtClean="0"/>
              <a:t>~/ark/spec/spec_helper.rb</a:t>
            </a:r>
            <a:endParaRPr lang="en-US" dirty="0"/>
          </a:p>
        </p:txBody>
      </p:sp>
      <p:sp>
        <p:nvSpPr>
          <p:cNvPr id="9" name="Text Placeholder 8"/>
          <p:cNvSpPr>
            <a:spLocks noGrp="1"/>
          </p:cNvSpPr>
          <p:nvPr>
            <p:ph type="body" sz="quarter" idx="13"/>
          </p:nvPr>
        </p:nvSpPr>
        <p:spPr>
          <a:xfrm>
            <a:off x="1139359" y="5109029"/>
            <a:ext cx="14404273" cy="2641600"/>
          </a:xfrm>
        </p:spPr>
        <p:txBody>
          <a:bodyPr/>
          <a:lstStyle/>
          <a:p>
            <a:endParaRPr lang="en-US" dirty="0"/>
          </a:p>
        </p:txBody>
      </p:sp>
    </p:spTree>
    <p:extLst>
      <p:ext uri="{BB962C8B-B14F-4D97-AF65-F5344CB8AC3E}">
        <p14:creationId xmlns:p14="http://schemas.microsoft.com/office/powerpoint/2010/main" val="202091584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the </a:t>
            </a:r>
            <a:r>
              <a:rPr lang="en-US" dirty="0" err="1" smtClean="0"/>
              <a:t>shared_context</a:t>
            </a:r>
            <a:r>
              <a:rPr lang="en-US" dirty="0" smtClean="0"/>
              <a:t> from the spec</a:t>
            </a:r>
            <a:endParaRPr lang="en-US" dirty="0"/>
          </a:p>
        </p:txBody>
      </p:sp>
      <p:sp>
        <p:nvSpPr>
          <p:cNvPr id="3" name="Content Placeholder 2"/>
          <p:cNvSpPr>
            <a:spLocks noGrp="1"/>
          </p:cNvSpPr>
          <p:nvPr>
            <p:ph sz="quarter" idx="10"/>
          </p:nvPr>
        </p:nvSpPr>
        <p:spPr/>
        <p:txBody>
          <a:bodyPr>
            <a:normAutofit fontScale="62500" lnSpcReduction="20000"/>
          </a:bodyPr>
          <a:lstStyle/>
          <a:p>
            <a:r>
              <a:rPr lang="en-US" dirty="0"/>
              <a:t>require '</a:t>
            </a:r>
            <a:r>
              <a:rPr lang="en-US" dirty="0" err="1"/>
              <a:t>spec_helper</a:t>
            </a:r>
            <a:r>
              <a:rPr lang="en-US" dirty="0"/>
              <a:t>'</a:t>
            </a:r>
          </a:p>
          <a:p>
            <a:endParaRPr lang="en-US" dirty="0"/>
          </a:p>
          <a:p>
            <a:r>
              <a:rPr lang="en-US" dirty="0" err="1"/>
              <a:t>shared_context</a:t>
            </a:r>
            <a:r>
              <a:rPr lang="en-US" dirty="0"/>
              <a:t> 'converged recipe'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r>
              <a:rPr lang="en-US" dirty="0"/>
              <a:t>(</a:t>
            </a:r>
            <a:r>
              <a:rPr lang="en-US" dirty="0" err="1"/>
              <a:t>node_attributes</a:t>
            </a:r>
            <a:r>
              <a:rPr lang="en-US" dirty="0"/>
              <a:t>)</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let(:</a:t>
            </a:r>
            <a:r>
              <a:rPr lang="en-US" dirty="0" err="1"/>
              <a:t>node_attributes</a:t>
            </a:r>
            <a:r>
              <a:rPr lang="en-US" dirty="0"/>
              <a:t>) do</a:t>
            </a:r>
          </a:p>
          <a:p>
            <a:r>
              <a:rPr lang="en-US" dirty="0"/>
              <a:t>    {}</a:t>
            </a:r>
          </a:p>
          <a:p>
            <a:r>
              <a:rPr lang="en-US" dirty="0"/>
              <a:t>  end</a:t>
            </a:r>
          </a:p>
          <a:p>
            <a:endParaRPr lang="en-US" dirty="0"/>
          </a:p>
          <a:p>
            <a:r>
              <a:rPr lang="en-US" dirty="0"/>
              <a:t>  </a:t>
            </a:r>
            <a:r>
              <a:rPr lang="en-US" dirty="0" err="1"/>
              <a:t>def</a:t>
            </a:r>
            <a:r>
              <a:rPr lang="en-US" dirty="0"/>
              <a:t> attribute(name) ...</a:t>
            </a:r>
          </a:p>
          <a:p>
            <a:r>
              <a:rPr lang="en-US" dirty="0"/>
              <a:t>end</a:t>
            </a:r>
          </a:p>
          <a:p>
            <a:endParaRPr lang="en-US" dirty="0"/>
          </a:p>
          <a:p>
            <a:r>
              <a:rPr lang="en-US" dirty="0"/>
              <a:t>describe 'ark::default' do</a:t>
            </a:r>
          </a:p>
          <a:p>
            <a:r>
              <a:rPr lang="en-US" dirty="0"/>
              <a:t>  context 'when no attributes are specified, on an uns...platform' do</a:t>
            </a:r>
          </a:p>
          <a:p>
            <a:r>
              <a:rPr lang="en-US" dirty="0"/>
              <a:t>    </a:t>
            </a:r>
            <a:r>
              <a:rPr lang="en-US" dirty="0" err="1"/>
              <a:t>include_context</a:t>
            </a:r>
            <a:r>
              <a:rPr lang="en-US" dirty="0"/>
              <a:t> 'converged recipe' </a:t>
            </a:r>
          </a:p>
        </p:txBody>
      </p:sp>
      <p:sp>
        <p:nvSpPr>
          <p:cNvPr id="4" name="Text Placeholder 3"/>
          <p:cNvSpPr>
            <a:spLocks noGrp="1"/>
          </p:cNvSpPr>
          <p:nvPr>
            <p:ph type="body" sz="quarter" idx="11"/>
          </p:nvPr>
        </p:nvSpPr>
        <p:spPr/>
        <p:txBody>
          <a:bodyPr/>
          <a:lstStyle/>
          <a:p>
            <a:r>
              <a:rPr lang="en-US" smtClean="0"/>
              <a:t>~/ark/spec/unit/recipes/default_spec.rb</a:t>
            </a:r>
            <a:endParaRPr lang="en-US" dirty="0"/>
          </a:p>
        </p:txBody>
      </p:sp>
      <p:sp>
        <p:nvSpPr>
          <p:cNvPr id="8" name="Text Placeholder 7"/>
          <p:cNvSpPr>
            <a:spLocks noGrp="1"/>
          </p:cNvSpPr>
          <p:nvPr>
            <p:ph type="body" sz="quarter" idx="12"/>
          </p:nvPr>
        </p:nvSpPr>
        <p:spPr>
          <a:xfrm>
            <a:off x="1124446" y="2641600"/>
            <a:ext cx="14404273" cy="4049486"/>
          </a:xfrm>
        </p:spPr>
        <p:txBody>
          <a:bodyPr/>
          <a:lstStyle/>
          <a:p>
            <a:endParaRPr lang="en-US"/>
          </a:p>
        </p:txBody>
      </p:sp>
    </p:spTree>
    <p:extLst>
      <p:ext uri="{BB962C8B-B14F-4D97-AF65-F5344CB8AC3E}">
        <p14:creationId xmlns:p14="http://schemas.microsoft.com/office/powerpoint/2010/main" val="44451901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require</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Refactor. Execute the Tests.</a:t>
            </a:r>
          </a:p>
          <a:p>
            <a:pPr algn="ctr"/>
            <a:r>
              <a:rPr lang="en-US" sz="6000" smtClean="0">
                <a:latin typeface="Apple Chancery" charset="0"/>
                <a:ea typeface="Apple Chancery" charset="0"/>
                <a:cs typeface="Apple Chancery" charset="0"/>
              </a:rPr>
              <a:t>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require</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3411545" y="1856198"/>
            <a:ext cx="9432910" cy="5345953"/>
          </a:xfrm>
        </p:spPr>
        <p:txBody>
          <a:bodyPr anchor="ctr"/>
          <a:lstStyle/>
          <a:p>
            <a:pPr algn="ctr"/>
            <a:r>
              <a:rPr lang="en-US" sz="7200" dirty="0" smtClean="0">
                <a:latin typeface="Apple Chancery" charset="0"/>
                <a:ea typeface="Apple Chancery" charset="0"/>
                <a:cs typeface="Apple Chancery" charset="0"/>
              </a:rPr>
              <a:t>Use Ruby's require to organize your code.</a:t>
            </a: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require</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Repeating a Shared Context</a:t>
            </a:r>
            <a:endParaRPr lang="en-US" dirty="0"/>
          </a:p>
        </p:txBody>
      </p:sp>
      <p:sp>
        <p:nvSpPr>
          <p:cNvPr id="5" name="Subtitle 4"/>
          <p:cNvSpPr>
            <a:spLocks noGrp="1"/>
          </p:cNvSpPr>
          <p:nvPr>
            <p:ph type="subTitle" idx="1"/>
          </p:nvPr>
        </p:nvSpPr>
        <p:spPr>
          <a:xfrm>
            <a:off x="1671638" y="3271838"/>
            <a:ext cx="5337269" cy="4338918"/>
          </a:xfrm>
        </p:spPr>
        <p:txBody>
          <a:bodyPr/>
          <a:lstStyle/>
          <a:p>
            <a:r>
              <a:rPr lang="en-US" dirty="0" smtClean="0"/>
              <a:t>The </a:t>
            </a:r>
            <a:r>
              <a:rPr lang="en-US" b="1" dirty="0" err="1" smtClean="0"/>
              <a:t>shared_context</a:t>
            </a:r>
            <a:r>
              <a:rPr lang="en-US" dirty="0" smtClean="0"/>
              <a:t> that we defined could be pasted into each recipe file we define. Allowing us to quickly re-use the helpers that we created.</a:t>
            </a:r>
          </a:p>
          <a:p>
            <a:endParaRPr lang="en-US" dirty="0"/>
          </a:p>
          <a:p>
            <a:r>
              <a:rPr lang="en-US" dirty="0" smtClean="0"/>
              <a:t>However, this means we are repeating ourselves.</a:t>
            </a:r>
          </a:p>
        </p:txBody>
      </p:sp>
      <p:grpSp>
        <p:nvGrpSpPr>
          <p:cNvPr id="21" name="Group 20"/>
          <p:cNvGrpSpPr/>
          <p:nvPr/>
        </p:nvGrpSpPr>
        <p:grpSpPr>
          <a:xfrm>
            <a:off x="7529607" y="3271838"/>
            <a:ext cx="3505201" cy="4338918"/>
            <a:chOff x="7529607" y="3271838"/>
            <a:chExt cx="3505201" cy="4338918"/>
          </a:xfrm>
        </p:grpSpPr>
        <p:sp>
          <p:nvSpPr>
            <p:cNvPr id="6" name="Rectangle 5"/>
            <p:cNvSpPr/>
            <p:nvPr/>
          </p:nvSpPr>
          <p:spPr bwMode="auto">
            <a:xfrm>
              <a:off x="7529607" y="4132450"/>
              <a:ext cx="3496235" cy="3478306"/>
            </a:xfrm>
            <a:prstGeom prst="rect">
              <a:avLst/>
            </a:prstGeom>
            <a:noFill/>
            <a:ln w="38100">
              <a:solidFill>
                <a:schemeClr val="tx2"/>
              </a:solidFill>
              <a:prstDash val="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endParaRPr lang="en-US" sz="2400" dirty="0" err="1" smtClean="0">
                <a:solidFill>
                  <a:schemeClr val="tx1"/>
                </a:solidFill>
              </a:endParaRPr>
            </a:p>
          </p:txBody>
        </p:sp>
        <p:sp>
          <p:nvSpPr>
            <p:cNvPr id="8" name="Rectangle 7"/>
            <p:cNvSpPr/>
            <p:nvPr/>
          </p:nvSpPr>
          <p:spPr bwMode="auto">
            <a:xfrm>
              <a:off x="7529607" y="3271838"/>
              <a:ext cx="3505201" cy="735106"/>
            </a:xfrm>
            <a:prstGeom prst="rect">
              <a:avLst/>
            </a:prstGeom>
            <a:solidFill>
              <a:schemeClr val="bg1">
                <a:lumMod val="85000"/>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solidFill>
                    <a:schemeClr val="tx1"/>
                  </a:solidFill>
                  <a:latin typeface="Courier New" charset="0"/>
                  <a:ea typeface="Courier New" charset="0"/>
                  <a:cs typeface="Courier New" charset="0"/>
                </a:rPr>
                <a:t>recipe1_spec.rb</a:t>
              </a:r>
              <a:endParaRPr lang="en-US" sz="2400" b="1" dirty="0" smtClean="0">
                <a:solidFill>
                  <a:schemeClr val="tx1"/>
                </a:solidFill>
                <a:latin typeface="Courier New" charset="0"/>
                <a:ea typeface="Courier New" charset="0"/>
                <a:cs typeface="Courier New" charset="0"/>
              </a:endParaRPr>
            </a:p>
          </p:txBody>
        </p:sp>
        <p:sp>
          <p:nvSpPr>
            <p:cNvPr id="10" name="Rectangle 9"/>
            <p:cNvSpPr/>
            <p:nvPr/>
          </p:nvSpPr>
          <p:spPr bwMode="auto">
            <a:xfrm>
              <a:off x="7696947" y="5092951"/>
              <a:ext cx="3124200" cy="6096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shared_context</a:t>
              </a:r>
              <a:endParaRPr lang="en-US" sz="2400" b="1" dirty="0" smtClean="0">
                <a:gradFill>
                  <a:gsLst>
                    <a:gs pos="0">
                      <a:srgbClr val="FFFFFF"/>
                    </a:gs>
                    <a:gs pos="100000">
                      <a:srgbClr val="FFFFFF"/>
                    </a:gs>
                  </a:gsLst>
                  <a:lin ang="5400000" scaled="0"/>
                </a:gradFill>
              </a:endParaRPr>
            </a:p>
          </p:txBody>
        </p:sp>
        <p:sp>
          <p:nvSpPr>
            <p:cNvPr id="13" name="Rectangle 12"/>
            <p:cNvSpPr/>
            <p:nvPr/>
          </p:nvSpPr>
          <p:spPr bwMode="auto">
            <a:xfrm>
              <a:off x="7696947" y="5880847"/>
              <a:ext cx="3124200" cy="1496826"/>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specifications</a:t>
              </a:r>
              <a:endParaRPr lang="en-US" sz="2400" b="1" dirty="0" smtClean="0">
                <a:gradFill>
                  <a:gsLst>
                    <a:gs pos="0">
                      <a:srgbClr val="FFFFFF"/>
                    </a:gs>
                    <a:gs pos="100000">
                      <a:srgbClr val="FFFFFF"/>
                    </a:gs>
                  </a:gsLst>
                  <a:lin ang="5400000" scaled="0"/>
                </a:gradFill>
              </a:endParaRPr>
            </a:p>
          </p:txBody>
        </p:sp>
        <p:sp>
          <p:nvSpPr>
            <p:cNvPr id="19" name="Rectangle 18"/>
            <p:cNvSpPr/>
            <p:nvPr/>
          </p:nvSpPr>
          <p:spPr bwMode="auto">
            <a:xfrm>
              <a:off x="7720107" y="4305055"/>
              <a:ext cx="3124200" cy="609600"/>
            </a:xfrm>
            <a:prstGeom prst="rect">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require </a:t>
              </a:r>
              <a:r>
                <a:rPr lang="en-US" b="1" dirty="0" err="1" smtClean="0">
                  <a:gradFill>
                    <a:gsLst>
                      <a:gs pos="0">
                        <a:srgbClr val="FFFFFF"/>
                      </a:gs>
                      <a:gs pos="100000">
                        <a:srgbClr val="FFFFFF"/>
                      </a:gs>
                    </a:gsLst>
                    <a:lin ang="5400000" scaled="0"/>
                  </a:gradFill>
                </a:rPr>
                <a:t>spec_helper</a:t>
              </a:r>
              <a:endParaRPr lang="en-US" b="1" dirty="0" smtClean="0">
                <a:gradFill>
                  <a:gsLst>
                    <a:gs pos="0">
                      <a:srgbClr val="FFFFFF"/>
                    </a:gs>
                    <a:gs pos="100000">
                      <a:srgbClr val="FFFFFF"/>
                    </a:gs>
                  </a:gsLst>
                  <a:lin ang="5400000" scaled="0"/>
                </a:gradFill>
              </a:endParaRPr>
            </a:p>
          </p:txBody>
        </p:sp>
      </p:grpSp>
      <p:grpSp>
        <p:nvGrpSpPr>
          <p:cNvPr id="22" name="Group 21"/>
          <p:cNvGrpSpPr/>
          <p:nvPr/>
        </p:nvGrpSpPr>
        <p:grpSpPr>
          <a:xfrm>
            <a:off x="11554015" y="3271838"/>
            <a:ext cx="3506694" cy="4338918"/>
            <a:chOff x="11554015" y="3271838"/>
            <a:chExt cx="3506694" cy="4338918"/>
          </a:xfrm>
        </p:grpSpPr>
        <p:grpSp>
          <p:nvGrpSpPr>
            <p:cNvPr id="16" name="Group 15"/>
            <p:cNvGrpSpPr/>
            <p:nvPr/>
          </p:nvGrpSpPr>
          <p:grpSpPr>
            <a:xfrm>
              <a:off x="11554015" y="3271838"/>
              <a:ext cx="3506694" cy="4338918"/>
              <a:chOff x="11555507" y="3352800"/>
              <a:chExt cx="3506694" cy="4338918"/>
            </a:xfrm>
          </p:grpSpPr>
          <p:sp>
            <p:nvSpPr>
              <p:cNvPr id="7" name="Rectangle 6"/>
              <p:cNvSpPr/>
              <p:nvPr/>
            </p:nvSpPr>
            <p:spPr bwMode="auto">
              <a:xfrm>
                <a:off x="11555507" y="4222376"/>
                <a:ext cx="3496235" cy="3469342"/>
              </a:xfrm>
              <a:prstGeom prst="rect">
                <a:avLst/>
              </a:prstGeom>
              <a:noFill/>
              <a:ln w="38100">
                <a:solidFill>
                  <a:schemeClr val="tx2"/>
                </a:solidFill>
                <a:prstDash val="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endParaRPr lang="en-US" sz="2400" dirty="0" err="1" smtClean="0">
                  <a:solidFill>
                    <a:schemeClr val="tx1"/>
                  </a:solidFill>
                </a:endParaRPr>
              </a:p>
            </p:txBody>
          </p:sp>
          <p:sp>
            <p:nvSpPr>
              <p:cNvPr id="9" name="Rectangle 8"/>
              <p:cNvSpPr/>
              <p:nvPr/>
            </p:nvSpPr>
            <p:spPr bwMode="auto">
              <a:xfrm>
                <a:off x="11557000" y="3352800"/>
                <a:ext cx="3505201" cy="735106"/>
              </a:xfrm>
              <a:prstGeom prst="rect">
                <a:avLst/>
              </a:prstGeom>
              <a:solidFill>
                <a:schemeClr val="bg1">
                  <a:lumMod val="85000"/>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solidFill>
                      <a:schemeClr val="tx1"/>
                    </a:solidFill>
                    <a:latin typeface="Courier New" charset="0"/>
                    <a:ea typeface="Courier New" charset="0"/>
                    <a:cs typeface="Courier New" charset="0"/>
                  </a:rPr>
                  <a:t>recipe2_spec.rb</a:t>
                </a:r>
                <a:endParaRPr lang="en-US" sz="2400" b="1" dirty="0" smtClean="0">
                  <a:solidFill>
                    <a:schemeClr val="tx1"/>
                  </a:solidFill>
                  <a:latin typeface="Courier New" charset="0"/>
                  <a:ea typeface="Courier New" charset="0"/>
                  <a:cs typeface="Courier New" charset="0"/>
                </a:endParaRPr>
              </a:p>
            </p:txBody>
          </p:sp>
          <p:sp>
            <p:nvSpPr>
              <p:cNvPr id="12" name="Rectangle 11"/>
              <p:cNvSpPr/>
              <p:nvPr/>
            </p:nvSpPr>
            <p:spPr bwMode="auto">
              <a:xfrm>
                <a:off x="11779624" y="5159968"/>
                <a:ext cx="3048000" cy="6096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shared_context</a:t>
                </a:r>
                <a:endParaRPr lang="en-US" sz="2400" b="1" dirty="0" smtClean="0">
                  <a:gradFill>
                    <a:gsLst>
                      <a:gs pos="0">
                        <a:srgbClr val="FFFFFF"/>
                      </a:gs>
                      <a:gs pos="100000">
                        <a:srgbClr val="FFFFFF"/>
                      </a:gs>
                    </a:gsLst>
                    <a:lin ang="5400000" scaled="0"/>
                  </a:gradFill>
                </a:endParaRPr>
              </a:p>
            </p:txBody>
          </p:sp>
          <p:sp>
            <p:nvSpPr>
              <p:cNvPr id="14" name="Rectangle 13"/>
              <p:cNvSpPr/>
              <p:nvPr/>
            </p:nvSpPr>
            <p:spPr bwMode="auto">
              <a:xfrm>
                <a:off x="11779624" y="5961809"/>
                <a:ext cx="3124200" cy="1496826"/>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specifications</a:t>
                </a:r>
                <a:endParaRPr lang="en-US" sz="2400" b="1" dirty="0" smtClean="0">
                  <a:gradFill>
                    <a:gsLst>
                      <a:gs pos="0">
                        <a:srgbClr val="FFFFFF"/>
                      </a:gs>
                      <a:gs pos="100000">
                        <a:srgbClr val="FFFFFF"/>
                      </a:gs>
                    </a:gsLst>
                    <a:lin ang="5400000" scaled="0"/>
                  </a:gradFill>
                </a:endParaRPr>
              </a:p>
            </p:txBody>
          </p:sp>
        </p:grpSp>
        <p:sp>
          <p:nvSpPr>
            <p:cNvPr id="20" name="Rectangle 19"/>
            <p:cNvSpPr/>
            <p:nvPr/>
          </p:nvSpPr>
          <p:spPr bwMode="auto">
            <a:xfrm>
              <a:off x="11778132" y="4307051"/>
              <a:ext cx="3124200" cy="609600"/>
            </a:xfrm>
            <a:prstGeom prst="rect">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require </a:t>
              </a:r>
              <a:r>
                <a:rPr lang="en-US" b="1" dirty="0" err="1" smtClean="0">
                  <a:gradFill>
                    <a:gsLst>
                      <a:gs pos="0">
                        <a:srgbClr val="FFFFFF"/>
                      </a:gs>
                      <a:gs pos="100000">
                        <a:srgbClr val="FFFFFF"/>
                      </a:gs>
                    </a:gsLst>
                    <a:lin ang="5400000" scaled="0"/>
                  </a:gradFill>
                </a:rPr>
                <a:t>spec_helper</a:t>
              </a:r>
              <a:endParaRPr lang="en-US"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73245742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Moving the Code a Central Helper</a:t>
            </a:r>
            <a:endParaRPr lang="en-US" dirty="0"/>
          </a:p>
        </p:txBody>
      </p:sp>
      <p:sp>
        <p:nvSpPr>
          <p:cNvPr id="5" name="Subtitle 4"/>
          <p:cNvSpPr>
            <a:spLocks noGrp="1"/>
          </p:cNvSpPr>
          <p:nvPr>
            <p:ph type="subTitle" idx="1"/>
          </p:nvPr>
        </p:nvSpPr>
        <p:spPr>
          <a:xfrm>
            <a:off x="1671638" y="3271838"/>
            <a:ext cx="5338762" cy="4419880"/>
          </a:xfrm>
        </p:spPr>
        <p:txBody>
          <a:bodyPr/>
          <a:lstStyle/>
          <a:p>
            <a:r>
              <a:rPr lang="en-US" dirty="0" smtClean="0"/>
              <a:t>At the start of each specification is a statement that loads the contents of the </a:t>
            </a:r>
            <a:r>
              <a:rPr lang="en-US" dirty="0" err="1" smtClean="0"/>
              <a:t>spec_helper</a:t>
            </a:r>
            <a:r>
              <a:rPr lang="en-US" dirty="0" smtClean="0"/>
              <a:t> file.</a:t>
            </a:r>
          </a:p>
          <a:p>
            <a:endParaRPr lang="en-US" dirty="0"/>
          </a:p>
          <a:p>
            <a:r>
              <a:rPr lang="en-US" dirty="0" smtClean="0"/>
              <a:t>We can move the </a:t>
            </a:r>
            <a:r>
              <a:rPr lang="en-US" b="1" dirty="0" err="1" smtClean="0"/>
              <a:t>shared_context</a:t>
            </a:r>
            <a:r>
              <a:rPr lang="en-US" dirty="0" smtClean="0"/>
              <a:t> to this </a:t>
            </a:r>
            <a:r>
              <a:rPr lang="en-US" dirty="0" err="1" smtClean="0"/>
              <a:t>spec_helper</a:t>
            </a:r>
            <a:r>
              <a:rPr lang="en-US" dirty="0" smtClean="0"/>
              <a:t> allowing it to be present within each </a:t>
            </a:r>
            <a:r>
              <a:rPr lang="en-US" dirty="0" err="1" smtClean="0"/>
              <a:t>specifiation</a:t>
            </a:r>
            <a:r>
              <a:rPr lang="en-US" dirty="0" smtClean="0"/>
              <a:t>.</a:t>
            </a:r>
          </a:p>
        </p:txBody>
      </p:sp>
      <p:grpSp>
        <p:nvGrpSpPr>
          <p:cNvPr id="11" name="Group 10"/>
          <p:cNvGrpSpPr/>
          <p:nvPr/>
        </p:nvGrpSpPr>
        <p:grpSpPr>
          <a:xfrm>
            <a:off x="7529608" y="3696827"/>
            <a:ext cx="8071540" cy="3569901"/>
            <a:chOff x="7529608" y="4040855"/>
            <a:chExt cx="8071540" cy="3569901"/>
          </a:xfrm>
        </p:grpSpPr>
        <p:sp>
          <p:nvSpPr>
            <p:cNvPr id="3" name="Left-Right Arrow Callout 2"/>
            <p:cNvSpPr/>
            <p:nvPr/>
          </p:nvSpPr>
          <p:spPr bwMode="auto">
            <a:xfrm>
              <a:off x="9923812" y="5506419"/>
              <a:ext cx="3329430" cy="1077335"/>
            </a:xfrm>
            <a:prstGeom prst="leftRightArrowCallou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nvGrpSpPr>
            <p:cNvPr id="17" name="Group 16"/>
            <p:cNvGrpSpPr/>
            <p:nvPr/>
          </p:nvGrpSpPr>
          <p:grpSpPr>
            <a:xfrm>
              <a:off x="7529608" y="5001930"/>
              <a:ext cx="2439146" cy="2608826"/>
              <a:chOff x="7529607" y="3861714"/>
              <a:chExt cx="3505201" cy="3749042"/>
            </a:xfrm>
          </p:grpSpPr>
          <p:sp>
            <p:nvSpPr>
              <p:cNvPr id="18" name="Rectangle 17"/>
              <p:cNvSpPr/>
              <p:nvPr/>
            </p:nvSpPr>
            <p:spPr bwMode="auto">
              <a:xfrm>
                <a:off x="7529607" y="4848509"/>
                <a:ext cx="3496235" cy="2762247"/>
              </a:xfrm>
              <a:prstGeom prst="rect">
                <a:avLst/>
              </a:prstGeom>
              <a:noFill/>
              <a:ln w="38100">
                <a:solidFill>
                  <a:schemeClr val="tx2"/>
                </a:solidFill>
                <a:prstDash val="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endParaRPr lang="en-US" sz="2400" dirty="0" err="1" smtClean="0">
                  <a:solidFill>
                    <a:schemeClr val="tx1"/>
                  </a:solidFill>
                </a:endParaRPr>
              </a:p>
            </p:txBody>
          </p:sp>
          <p:sp>
            <p:nvSpPr>
              <p:cNvPr id="19" name="Rectangle 18"/>
              <p:cNvSpPr/>
              <p:nvPr/>
            </p:nvSpPr>
            <p:spPr bwMode="auto">
              <a:xfrm>
                <a:off x="7529607" y="3861714"/>
                <a:ext cx="3505201" cy="735106"/>
              </a:xfrm>
              <a:prstGeom prst="rect">
                <a:avLst/>
              </a:prstGeom>
              <a:solidFill>
                <a:schemeClr val="bg1">
                  <a:lumMod val="85000"/>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1800" b="1" dirty="0" smtClean="0">
                    <a:solidFill>
                      <a:schemeClr val="tx1"/>
                    </a:solidFill>
                    <a:latin typeface="Courier New" charset="0"/>
                    <a:ea typeface="Courier New" charset="0"/>
                    <a:cs typeface="Courier New" charset="0"/>
                  </a:rPr>
                  <a:t>recipe1_spec.rb</a:t>
                </a:r>
              </a:p>
            </p:txBody>
          </p:sp>
          <p:sp>
            <p:nvSpPr>
              <p:cNvPr id="21" name="Rectangle 20"/>
              <p:cNvSpPr/>
              <p:nvPr/>
            </p:nvSpPr>
            <p:spPr bwMode="auto">
              <a:xfrm>
                <a:off x="7696947" y="5880847"/>
                <a:ext cx="3124200" cy="1496826"/>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b="1" dirty="0" smtClean="0">
                    <a:gradFill>
                      <a:gsLst>
                        <a:gs pos="0">
                          <a:srgbClr val="FFFFFF"/>
                        </a:gs>
                        <a:gs pos="100000">
                          <a:srgbClr val="FFFFFF"/>
                        </a:gs>
                      </a:gsLst>
                      <a:lin ang="5400000" scaled="0"/>
                    </a:gradFill>
                  </a:rPr>
                  <a:t>specifications</a:t>
                </a:r>
              </a:p>
            </p:txBody>
          </p:sp>
          <p:sp>
            <p:nvSpPr>
              <p:cNvPr id="22" name="Rectangle 21"/>
              <p:cNvSpPr/>
              <p:nvPr/>
            </p:nvSpPr>
            <p:spPr bwMode="auto">
              <a:xfrm>
                <a:off x="7715623" y="5047791"/>
                <a:ext cx="3124200" cy="609600"/>
              </a:xfrm>
              <a:prstGeom prst="rect">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b="1" dirty="0" smtClean="0">
                    <a:gradFill>
                      <a:gsLst>
                        <a:gs pos="0">
                          <a:srgbClr val="FFFFFF"/>
                        </a:gs>
                        <a:gs pos="100000">
                          <a:srgbClr val="FFFFFF"/>
                        </a:gs>
                      </a:gsLst>
                      <a:lin ang="5400000" scaled="0"/>
                    </a:gradFill>
                  </a:rPr>
                  <a:t>require </a:t>
                </a:r>
                <a:r>
                  <a:rPr lang="en-US" sz="1600" b="1" dirty="0" err="1" smtClean="0">
                    <a:gradFill>
                      <a:gsLst>
                        <a:gs pos="0">
                          <a:srgbClr val="FFFFFF"/>
                        </a:gs>
                        <a:gs pos="100000">
                          <a:srgbClr val="FFFFFF"/>
                        </a:gs>
                      </a:gsLst>
                      <a:lin ang="5400000" scaled="0"/>
                    </a:gradFill>
                  </a:rPr>
                  <a:t>spec_helper</a:t>
                </a:r>
                <a:endParaRPr lang="en-US" sz="1600" b="1" dirty="0" smtClean="0">
                  <a:gradFill>
                    <a:gsLst>
                      <a:gs pos="0">
                        <a:srgbClr val="FFFFFF"/>
                      </a:gs>
                      <a:gs pos="100000">
                        <a:srgbClr val="FFFFFF"/>
                      </a:gs>
                    </a:gsLst>
                    <a:lin ang="5400000" scaled="0"/>
                  </a:gradFill>
                </a:endParaRPr>
              </a:p>
            </p:txBody>
          </p:sp>
        </p:grpSp>
        <p:grpSp>
          <p:nvGrpSpPr>
            <p:cNvPr id="23" name="Group 22"/>
            <p:cNvGrpSpPr/>
            <p:nvPr/>
          </p:nvGrpSpPr>
          <p:grpSpPr>
            <a:xfrm>
              <a:off x="13169277" y="5021421"/>
              <a:ext cx="2431871" cy="2589335"/>
              <a:chOff x="11545050" y="3611865"/>
              <a:chExt cx="3505201" cy="3998891"/>
            </a:xfrm>
          </p:grpSpPr>
          <p:grpSp>
            <p:nvGrpSpPr>
              <p:cNvPr id="24" name="Group 23"/>
              <p:cNvGrpSpPr/>
              <p:nvPr/>
            </p:nvGrpSpPr>
            <p:grpSpPr>
              <a:xfrm>
                <a:off x="11545050" y="3611865"/>
                <a:ext cx="3505201" cy="3998891"/>
                <a:chOff x="11546542" y="3692827"/>
                <a:chExt cx="3505201" cy="3998891"/>
              </a:xfrm>
            </p:grpSpPr>
            <p:sp>
              <p:nvSpPr>
                <p:cNvPr id="26" name="Rectangle 25"/>
                <p:cNvSpPr/>
                <p:nvPr/>
              </p:nvSpPr>
              <p:spPr bwMode="auto">
                <a:xfrm>
                  <a:off x="11555507" y="4723207"/>
                  <a:ext cx="3496235" cy="2968511"/>
                </a:xfrm>
                <a:prstGeom prst="rect">
                  <a:avLst/>
                </a:prstGeom>
                <a:noFill/>
                <a:ln w="38100">
                  <a:solidFill>
                    <a:schemeClr val="tx2"/>
                  </a:solidFill>
                  <a:prstDash val="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endParaRPr lang="en-US" sz="2400" dirty="0" err="1" smtClean="0">
                    <a:solidFill>
                      <a:schemeClr val="tx1"/>
                    </a:solidFill>
                  </a:endParaRPr>
                </a:p>
              </p:txBody>
            </p:sp>
            <p:sp>
              <p:nvSpPr>
                <p:cNvPr id="27" name="Rectangle 26"/>
                <p:cNvSpPr/>
                <p:nvPr/>
              </p:nvSpPr>
              <p:spPr bwMode="auto">
                <a:xfrm>
                  <a:off x="11546542" y="3692827"/>
                  <a:ext cx="3505201" cy="735106"/>
                </a:xfrm>
                <a:prstGeom prst="rect">
                  <a:avLst/>
                </a:prstGeom>
                <a:solidFill>
                  <a:schemeClr val="bg1">
                    <a:lumMod val="85000"/>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1800" b="1" dirty="0" smtClean="0">
                      <a:solidFill>
                        <a:schemeClr val="tx1"/>
                      </a:solidFill>
                      <a:latin typeface="Courier New" charset="0"/>
                      <a:ea typeface="Courier New" charset="0"/>
                      <a:cs typeface="Courier New" charset="0"/>
                    </a:rPr>
                    <a:t>recipe2_spec.rb</a:t>
                  </a:r>
                </a:p>
              </p:txBody>
            </p:sp>
            <p:sp>
              <p:nvSpPr>
                <p:cNvPr id="29" name="Rectangle 28"/>
                <p:cNvSpPr/>
                <p:nvPr/>
              </p:nvSpPr>
              <p:spPr bwMode="auto">
                <a:xfrm>
                  <a:off x="11779623" y="5832632"/>
                  <a:ext cx="3124200" cy="1626002"/>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b="1" dirty="0" smtClean="0">
                      <a:gradFill>
                        <a:gsLst>
                          <a:gs pos="0">
                            <a:srgbClr val="FFFFFF"/>
                          </a:gs>
                          <a:gs pos="100000">
                            <a:srgbClr val="FFFFFF"/>
                          </a:gs>
                        </a:gsLst>
                        <a:lin ang="5400000" scaled="0"/>
                      </a:gradFill>
                    </a:rPr>
                    <a:t>specifications</a:t>
                  </a:r>
                </a:p>
              </p:txBody>
            </p:sp>
          </p:grpSp>
          <p:sp>
            <p:nvSpPr>
              <p:cNvPr id="25" name="Rectangle 24"/>
              <p:cNvSpPr/>
              <p:nvPr/>
            </p:nvSpPr>
            <p:spPr bwMode="auto">
              <a:xfrm>
                <a:off x="11778131" y="4856408"/>
                <a:ext cx="3124200" cy="705596"/>
              </a:xfrm>
              <a:prstGeom prst="rect">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b="1" dirty="0" smtClean="0">
                    <a:gradFill>
                      <a:gsLst>
                        <a:gs pos="0">
                          <a:srgbClr val="FFFFFF"/>
                        </a:gs>
                        <a:gs pos="100000">
                          <a:srgbClr val="FFFFFF"/>
                        </a:gs>
                      </a:gsLst>
                      <a:lin ang="5400000" scaled="0"/>
                    </a:gradFill>
                  </a:rPr>
                  <a:t>require </a:t>
                </a:r>
                <a:r>
                  <a:rPr lang="en-US" sz="1600" b="1" dirty="0" err="1" smtClean="0">
                    <a:gradFill>
                      <a:gsLst>
                        <a:gs pos="0">
                          <a:srgbClr val="FFFFFF"/>
                        </a:gs>
                        <a:gs pos="100000">
                          <a:srgbClr val="FFFFFF"/>
                        </a:gs>
                      </a:gsLst>
                      <a:lin ang="5400000" scaled="0"/>
                    </a:gradFill>
                  </a:rPr>
                  <a:t>spec_helper</a:t>
                </a:r>
                <a:endParaRPr lang="en-US" sz="1600" b="1" dirty="0" smtClean="0">
                  <a:gradFill>
                    <a:gsLst>
                      <a:gs pos="0">
                        <a:srgbClr val="FFFFFF"/>
                      </a:gs>
                      <a:gs pos="100000">
                        <a:srgbClr val="FFFFFF"/>
                      </a:gs>
                    </a:gsLst>
                    <a:lin ang="5400000" scaled="0"/>
                  </a:gradFill>
                </a:endParaRPr>
              </a:p>
            </p:txBody>
          </p:sp>
        </p:grpSp>
        <p:grpSp>
          <p:nvGrpSpPr>
            <p:cNvPr id="31" name="Group 30"/>
            <p:cNvGrpSpPr/>
            <p:nvPr/>
          </p:nvGrpSpPr>
          <p:grpSpPr>
            <a:xfrm>
              <a:off x="10385186" y="4040855"/>
              <a:ext cx="2439146" cy="2689554"/>
              <a:chOff x="7529607" y="3861714"/>
              <a:chExt cx="3505201" cy="3749042"/>
            </a:xfrm>
          </p:grpSpPr>
          <p:sp>
            <p:nvSpPr>
              <p:cNvPr id="32" name="Rectangle 31"/>
              <p:cNvSpPr/>
              <p:nvPr/>
            </p:nvSpPr>
            <p:spPr bwMode="auto">
              <a:xfrm>
                <a:off x="7529607" y="4848509"/>
                <a:ext cx="3496235" cy="2762247"/>
              </a:xfrm>
              <a:prstGeom prst="rect">
                <a:avLst/>
              </a:prstGeom>
              <a:noFill/>
              <a:ln w="38100">
                <a:solidFill>
                  <a:schemeClr val="tx2"/>
                </a:solidFill>
                <a:prstDash val="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endParaRPr lang="en-US" sz="2400" dirty="0" err="1" smtClean="0">
                  <a:solidFill>
                    <a:schemeClr val="tx1"/>
                  </a:solidFill>
                </a:endParaRPr>
              </a:p>
            </p:txBody>
          </p:sp>
          <p:sp>
            <p:nvSpPr>
              <p:cNvPr id="33" name="Rectangle 32"/>
              <p:cNvSpPr/>
              <p:nvPr/>
            </p:nvSpPr>
            <p:spPr bwMode="auto">
              <a:xfrm>
                <a:off x="7529607" y="3861714"/>
                <a:ext cx="3505201" cy="735106"/>
              </a:xfrm>
              <a:prstGeom prst="rect">
                <a:avLst/>
              </a:prstGeom>
              <a:solidFill>
                <a:schemeClr val="bg1">
                  <a:lumMod val="85000"/>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1800" b="1" dirty="0" err="1" smtClean="0">
                    <a:solidFill>
                      <a:schemeClr val="tx1"/>
                    </a:solidFill>
                    <a:latin typeface="Courier New" charset="0"/>
                    <a:ea typeface="Courier New" charset="0"/>
                    <a:cs typeface="Courier New" charset="0"/>
                  </a:rPr>
                  <a:t>spec_helper.rb</a:t>
                </a:r>
                <a:endParaRPr lang="en-US" sz="1800" b="1" dirty="0" smtClean="0">
                  <a:solidFill>
                    <a:schemeClr val="tx1"/>
                  </a:solidFill>
                  <a:latin typeface="Courier New" charset="0"/>
                  <a:ea typeface="Courier New" charset="0"/>
                  <a:cs typeface="Courier New" charset="0"/>
                </a:endParaRPr>
              </a:p>
            </p:txBody>
          </p:sp>
          <p:sp>
            <p:nvSpPr>
              <p:cNvPr id="35" name="Rectangle 34"/>
              <p:cNvSpPr/>
              <p:nvPr/>
            </p:nvSpPr>
            <p:spPr bwMode="auto">
              <a:xfrm>
                <a:off x="7715623" y="5047791"/>
                <a:ext cx="3124200" cy="609600"/>
              </a:xfrm>
              <a:prstGeom prst="rect">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b="1" dirty="0" smtClean="0">
                    <a:gradFill>
                      <a:gsLst>
                        <a:gs pos="0">
                          <a:srgbClr val="FFFFFF"/>
                        </a:gs>
                        <a:gs pos="100000">
                          <a:srgbClr val="FFFFFF"/>
                        </a:gs>
                      </a:gsLst>
                      <a:lin ang="5400000" scaled="0"/>
                    </a:gradFill>
                  </a:rPr>
                  <a:t>require ...</a:t>
                </a:r>
              </a:p>
            </p:txBody>
          </p:sp>
          <p:sp>
            <p:nvSpPr>
              <p:cNvPr id="34" name="Rectangle 33"/>
              <p:cNvSpPr/>
              <p:nvPr/>
            </p:nvSpPr>
            <p:spPr bwMode="auto">
              <a:xfrm>
                <a:off x="7696947" y="5880846"/>
                <a:ext cx="3124200" cy="1530628"/>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b="1" dirty="0" err="1" smtClean="0">
                    <a:gradFill>
                      <a:gsLst>
                        <a:gs pos="0">
                          <a:srgbClr val="FFFFFF"/>
                        </a:gs>
                        <a:gs pos="100000">
                          <a:srgbClr val="FFFFFF"/>
                        </a:gs>
                      </a:gsLst>
                      <a:lin ang="5400000" scaled="0"/>
                    </a:gradFill>
                  </a:rPr>
                  <a:t>shared_context</a:t>
                </a:r>
                <a:endParaRPr lang="en-US" sz="1800" b="1" dirty="0" smtClean="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17335643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dirty="0" smtClean="0"/>
              <a:t>require</a:t>
            </a:r>
            <a:endParaRPr lang="en-US" dirty="0"/>
          </a:p>
        </p:txBody>
      </p:sp>
      <p:sp>
        <p:nvSpPr>
          <p:cNvPr id="3" name="Subtitle 2"/>
          <p:cNvSpPr>
            <a:spLocks noGrp="1"/>
          </p:cNvSpPr>
          <p:nvPr>
            <p:ph type="subTitle" idx="1"/>
          </p:nvPr>
        </p:nvSpPr>
        <p:spPr/>
        <p:txBody>
          <a:bodyPr/>
          <a:lstStyle/>
          <a:p>
            <a:r>
              <a:rPr lang="en-US" dirty="0"/>
              <a:t>Loads the given name, returning true if successful and false if the feature is already loaded.</a:t>
            </a:r>
          </a:p>
          <a:p>
            <a:endParaRPr lang="en-US" dirty="0"/>
          </a:p>
          <a:p>
            <a:r>
              <a:rPr lang="en-US" dirty="0"/>
              <a:t>If the filename does not resolve to an absolute path, it will be searched for in the directories listed in $LOAD_PATH ($:)</a:t>
            </a:r>
            <a:r>
              <a:rPr lang="en-US" dirty="0" smtClean="0"/>
              <a:t>.</a:t>
            </a:r>
            <a:endParaRPr lang="en-US" dirty="0"/>
          </a:p>
        </p:txBody>
      </p:sp>
      <p:sp>
        <p:nvSpPr>
          <p:cNvPr id="4" name="TextBox 3"/>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a:t>
            </a:r>
            <a:r>
              <a:rPr lang="en-US" sz="3200" dirty="0" err="1"/>
              <a:t>goo.gl</a:t>
            </a:r>
            <a:r>
              <a:rPr lang="en-US" sz="3200" dirty="0"/>
              <a:t>/cLKY37</a:t>
            </a:r>
            <a:endParaRPr lang="en-US" sz="3200" dirty="0" smtClean="0"/>
          </a:p>
        </p:txBody>
      </p:sp>
    </p:spTree>
    <p:extLst>
      <p:ext uri="{BB962C8B-B14F-4D97-AF65-F5344CB8AC3E}">
        <p14:creationId xmlns:p14="http://schemas.microsoft.com/office/powerpoint/2010/main" val="32404290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require</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4" name="Subtitle 3"/>
          <p:cNvSpPr>
            <a:spLocks noGrp="1"/>
          </p:cNvSpPr>
          <p:nvPr>
            <p:ph type="subTitle" idx="1"/>
          </p:nvPr>
        </p:nvSpPr>
        <p:spPr/>
        <p:txBody>
          <a:bodyPr anchor="ctr"/>
          <a:lstStyle/>
          <a:p>
            <a:pPr algn="ctr"/>
            <a:r>
              <a:rPr lang="en-US" sz="4000" b="1" dirty="0" smtClean="0">
                <a:latin typeface="Inconsolata"/>
                <a:cs typeface="Inconsolata"/>
                <a:hlinkClick r:id="rId3"/>
              </a:rPr>
              <a:t>https</a:t>
            </a:r>
            <a:r>
              <a:rPr lang="en-US" sz="4000" b="1" dirty="0">
                <a:latin typeface="Inconsolata"/>
                <a:cs typeface="Inconsolata"/>
                <a:hlinkClick r:id="rId3"/>
              </a:rPr>
              <a:t>://goo.gl/</a:t>
            </a:r>
            <a:r>
              <a:rPr lang="en-US" sz="4000" b="1" dirty="0" smtClean="0">
                <a:latin typeface="Inconsolata"/>
                <a:cs typeface="Inconsolata"/>
                <a:hlinkClick r:id="rId3"/>
              </a:rPr>
              <a:t>9mRNlD</a:t>
            </a:r>
            <a:endParaRPr lang="en-US" sz="4000" b="1" dirty="0" smtClean="0">
              <a:latin typeface="Inconsolata"/>
              <a:cs typeface="Inconsolata"/>
            </a:endParaRPr>
          </a:p>
          <a:p>
            <a:pPr algn="ctr"/>
            <a:r>
              <a:rPr lang="en-US" sz="4000" b="1" dirty="0" smtClean="0">
                <a:latin typeface="Inconsolata"/>
                <a:cs typeface="Inconsolata"/>
              </a:rPr>
              <a:t>(lowercase L)</a:t>
            </a:r>
            <a:endParaRPr lang="en-US" sz="4000" b="1" dirty="0">
              <a:latin typeface="Inconsolata"/>
              <a:cs typeface="Inconsolata"/>
            </a:endParaRPr>
          </a:p>
        </p:txBody>
      </p:sp>
    </p:spTree>
    <p:extLst>
      <p:ext uri="{BB962C8B-B14F-4D97-AF65-F5344CB8AC3E}">
        <p14:creationId xmlns:p14="http://schemas.microsoft.com/office/powerpoint/2010/main" val="208083337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require</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23642</TotalTime>
  <Words>1400</Words>
  <Application>Microsoft Macintosh PowerPoint</Application>
  <PresentationFormat>Custom</PresentationFormat>
  <Paragraphs>199</Paragraphs>
  <Slides>18</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Apple Chancery</vt:lpstr>
      <vt:lpstr>Courier New</vt:lpstr>
      <vt:lpstr>Inconsolata</vt:lpstr>
      <vt:lpstr>ＭＳ Ｐゴシック</vt:lpstr>
      <vt:lpstr>Wingdings</vt:lpstr>
      <vt:lpstr>Arial</vt:lpstr>
      <vt:lpstr>Template</vt:lpstr>
      <vt:lpstr>Interaction</vt:lpstr>
      <vt:lpstr>require</vt:lpstr>
      <vt:lpstr>Objective</vt:lpstr>
      <vt:lpstr>require</vt:lpstr>
      <vt:lpstr>Repeating a Shared Context</vt:lpstr>
      <vt:lpstr>Moving the Code a Central Helper</vt:lpstr>
      <vt:lpstr>require</vt:lpstr>
      <vt:lpstr>require</vt:lpstr>
      <vt:lpstr>Live Demonstration</vt:lpstr>
      <vt:lpstr>require</vt:lpstr>
      <vt:lpstr>Requiring the spec_helper file</vt:lpstr>
      <vt:lpstr>Viewing the spec_helper file</vt:lpstr>
      <vt:lpstr>Viewing the $LOAD_PATH</vt:lpstr>
      <vt:lpstr>Adding the shared_context to the spec_helper</vt:lpstr>
      <vt:lpstr>Removing the shared_context from the spec</vt:lpstr>
      <vt:lpstr>require</vt:lpstr>
      <vt:lpstr>Exercise</vt:lpstr>
      <vt:lpstr>require</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2737</cp:revision>
  <cp:lastPrinted>2016-07-11T18:04:44Z</cp:lastPrinted>
  <dcterms:created xsi:type="dcterms:W3CDTF">2012-09-13T17:36:07Z</dcterms:created>
  <dcterms:modified xsi:type="dcterms:W3CDTF">2017-03-08T21:37:08Z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