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72"/>
  </p:notesMasterIdLst>
  <p:handoutMasterIdLst>
    <p:handoutMasterId r:id="rId73"/>
  </p:handoutMasterIdLst>
  <p:sldIdLst>
    <p:sldId id="256" r:id="rId7"/>
    <p:sldId id="257" r:id="rId8"/>
    <p:sldId id="341" r:id="rId9"/>
    <p:sldId id="267" r:id="rId10"/>
    <p:sldId id="269" r:id="rId11"/>
    <p:sldId id="299" r:id="rId12"/>
    <p:sldId id="268" r:id="rId13"/>
    <p:sldId id="271" r:id="rId14"/>
    <p:sldId id="270" r:id="rId15"/>
    <p:sldId id="272" r:id="rId16"/>
    <p:sldId id="337" r:id="rId17"/>
    <p:sldId id="273" r:id="rId18"/>
    <p:sldId id="300" r:id="rId19"/>
    <p:sldId id="274" r:id="rId20"/>
    <p:sldId id="275" r:id="rId21"/>
    <p:sldId id="277" r:id="rId22"/>
    <p:sldId id="301" r:id="rId23"/>
    <p:sldId id="278" r:id="rId24"/>
    <p:sldId id="279" r:id="rId25"/>
    <p:sldId id="280" r:id="rId26"/>
    <p:sldId id="281" r:id="rId27"/>
    <p:sldId id="282" r:id="rId28"/>
    <p:sldId id="288" r:id="rId29"/>
    <p:sldId id="290" r:id="rId30"/>
    <p:sldId id="289" r:id="rId31"/>
    <p:sldId id="284" r:id="rId32"/>
    <p:sldId id="344" r:id="rId33"/>
    <p:sldId id="345" r:id="rId34"/>
    <p:sldId id="283" r:id="rId35"/>
    <p:sldId id="285" r:id="rId36"/>
    <p:sldId id="286" r:id="rId37"/>
    <p:sldId id="293" r:id="rId38"/>
    <p:sldId id="338" r:id="rId39"/>
    <p:sldId id="302" r:id="rId40"/>
    <p:sldId id="347" r:id="rId41"/>
    <p:sldId id="346" r:id="rId42"/>
    <p:sldId id="304" r:id="rId43"/>
    <p:sldId id="315" r:id="rId44"/>
    <p:sldId id="305" r:id="rId45"/>
    <p:sldId id="316" r:id="rId46"/>
    <p:sldId id="317" r:id="rId47"/>
    <p:sldId id="303" r:id="rId48"/>
    <p:sldId id="309" r:id="rId49"/>
    <p:sldId id="311" r:id="rId50"/>
    <p:sldId id="324" r:id="rId51"/>
    <p:sldId id="339" r:id="rId52"/>
    <p:sldId id="340" r:id="rId53"/>
    <p:sldId id="310" r:id="rId54"/>
    <p:sldId id="348" r:id="rId55"/>
    <p:sldId id="342" r:id="rId56"/>
    <p:sldId id="329" r:id="rId57"/>
    <p:sldId id="331" r:id="rId58"/>
    <p:sldId id="343" r:id="rId59"/>
    <p:sldId id="296" r:id="rId60"/>
    <p:sldId id="330" r:id="rId61"/>
    <p:sldId id="334" r:id="rId62"/>
    <p:sldId id="325" r:id="rId63"/>
    <p:sldId id="335" r:id="rId64"/>
    <p:sldId id="327" r:id="rId65"/>
    <p:sldId id="326" r:id="rId66"/>
    <p:sldId id="328" r:id="rId67"/>
    <p:sldId id="349" r:id="rId68"/>
    <p:sldId id="264" r:id="rId69"/>
    <p:sldId id="266" r:id="rId70"/>
    <p:sldId id="265" r:id="rId7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68C"/>
    <a:srgbClr val="808000"/>
    <a:srgbClr val="F0F0F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1309"/>
    <p:restoredTop sz="79596" autoAdjust="0"/>
  </p:normalViewPr>
  <p:slideViewPr>
    <p:cSldViewPr snapToGrid="0">
      <p:cViewPr>
        <p:scale>
          <a:sx n="89" d="100"/>
          <a:sy n="89" d="100"/>
        </p:scale>
        <p:origin x="144" y="696"/>
      </p:cViewPr>
      <p:guideLst>
        <p:guide orient="horz" pos="894"/>
        <p:guide pos="5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notesMaster" Target="notesMasters/notesMaster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handoutMaster" Target="handoutMasters/handout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7014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7370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139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492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619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9376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4142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2111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2391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877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372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t>
            </a:r>
            <a:r>
              <a:rPr lang="en-US" baseline="0" dirty="0" err="1" smtClean="0"/>
              <a:t>httpd</a:t>
            </a:r>
            <a:r>
              <a:rPr lang="en-US" baseline="0" dirty="0" smtClean="0"/>
              <a:t>' and the ruby file is named '</a:t>
            </a:r>
            <a:r>
              <a:rPr lang="en-US" baseline="0" dirty="0" err="1" smtClean="0"/>
              <a:t>vhost</a:t>
            </a:r>
            <a:r>
              <a:rPr lang="en-US" baseline="0" dirty="0" smtClean="0"/>
              <a:t>' so the default name for the resource is '</a:t>
            </a:r>
            <a:r>
              <a:rPr lang="en-US" baseline="0" dirty="0" err="1" smtClean="0"/>
              <a:t>httpd_vhost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a:t>
            </a:r>
            <a:r>
              <a:rPr lang="en-US" baseline="0" dirty="0" smtClean="0"/>
              <a:t> </a:t>
            </a:r>
            <a:r>
              <a:rPr lang="en-US" dirty="0" err="1" smtClean="0"/>
              <a:t>ChefSpec</a:t>
            </a:r>
            <a:r>
              <a:rPr lang="en-US" baseline="0" dirty="0" smtClean="0"/>
              <a:t> expectations are validating the contents of the state of the resource collection.</a:t>
            </a:r>
          </a:p>
          <a:p>
            <a:endParaRPr lang="en-US" baseline="0" dirty="0" smtClean="0"/>
          </a:p>
          <a:p>
            <a:r>
              <a:rPr lang="en-US" baseline="0" dirty="0" smtClean="0"/>
              <a:t>When we created this custom resource we moved the three resources within the recipe into the action we defined. This changed the state of the resource collection and caused the failures we see when we execute the test suite.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61721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custom resource created a resource collection within our resource collection; a sub-resource collection. </a:t>
            </a:r>
            <a:r>
              <a:rPr lang="en-US" baseline="0" dirty="0" err="1" smtClean="0"/>
              <a:t>ChefSpec</a:t>
            </a:r>
            <a:r>
              <a:rPr lang="en-US" baseline="0" dirty="0" smtClean="0"/>
              <a:t> by default does not step into this sub-resource collection. We can however enable that behavior if we modify our test setup to explicitly state we are interested in evaluating the contents of this sub-resource collection.</a:t>
            </a:r>
          </a:p>
          <a:p>
            <a:endParaRPr lang="en-US" baseline="0" dirty="0" smtClean="0"/>
          </a:p>
          <a:p>
            <a:r>
              <a:rPr lang="en-US" baseline="0" dirty="0" smtClean="0"/>
              <a:t>We will discuss more about the implications of having a sub-resource collection in the follow-up module.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7998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462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61589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691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672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5354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1014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are defined in the</a:t>
            </a:r>
            <a:r>
              <a:rPr lang="en-US" baseline="0" dirty="0" smtClean="0"/>
              <a:t> same file as you define the resource actions. Generally these are defined at the top of the file to make them immediately visible. A property is defined by specifying a method named property with two required parameters and a third set of optional parameters. The name of the property is defined as a Ruby Symbol. The type is a Ruby class name. This type enforces what kind of values are supported by this property; typically it is a String for text and a </a:t>
            </a:r>
            <a:r>
              <a:rPr lang="en-US" baseline="0" dirty="0" err="1" smtClean="0"/>
              <a:t>Fixnum</a:t>
            </a:r>
            <a:r>
              <a:rPr lang="en-US" baseline="0" dirty="0" smtClean="0"/>
              <a:t> for numbers. The optional parameters are defined as a Hash. We will explore defining a property with these parameters in the next module.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74596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property that you define within</a:t>
            </a:r>
            <a:r>
              <a:rPr lang="en-US" baseline="0" dirty="0" smtClean="0"/>
              <a:t> the custom resource definition becomes part of how you can describe the resource within the recipe.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9615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368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2491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232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6222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98076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3432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7450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1765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2737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err="1" smtClean="0"/>
              <a:t>httpd_vhost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1553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1193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97429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err="1" smtClean="0"/>
              <a:t>httpd_vhost</a:t>
            </a:r>
            <a:r>
              <a:rPr lang="en-US" baseline="0" dirty="0" smtClean="0"/>
              <a:t>' custom resource is now capable of being used to create more sites if needed for different roles on different ports for our web server.</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36131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default Apache creates a welcome configuration file within the same directory we are creating our new virtual hosts. We want to delete this configuration file but we want to create a resource that will also cleanup any html files that our resource might create as well. This will allow us to create and remove sites as we want.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01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0519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asks 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47595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err="1" smtClean="0"/>
              <a:t>httpd</a:t>
            </a:r>
            <a:r>
              <a:rPr lang="en-US" dirty="0" smtClean="0"/>
              <a:t> 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15646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resource now has two actions and we have removed the initial welcome site.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t>
            </a:r>
            <a:r>
              <a:rPr lang="en-US" baseline="0" dirty="0" err="1" smtClean="0"/>
              <a:t>httpd</a:t>
            </a:r>
            <a:r>
              <a:rPr lang="en-US" baseline="0" dirty="0" smtClean="0"/>
              <a:t> deploys. Manipulating this resource is no longer important so we want to remove this resource.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0587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098480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32890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506151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711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12039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1734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46061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file resource has now been removed and we are creating a new apache virtual host on port 80 for our users' site. We have also updated all the expectations to correctly verify the state of the run list. Finally we also updated the tests that were executed on the virtual machine</a:t>
            </a:r>
          </a:p>
          <a:p>
            <a:endParaRPr lang="en-US" baseline="0" dirty="0" smtClean="0"/>
          </a:p>
          <a:p>
            <a:r>
              <a:rPr lang="en-US" baseline="0" dirty="0" smtClean="0"/>
              <a:t>Congratulations! </a:t>
            </a:r>
            <a:r>
              <a:rPr lang="en-US" dirty="0" smtClean="0"/>
              <a:t>The</a:t>
            </a:r>
            <a:r>
              <a:rPr lang="en-US" baseline="0" dirty="0" smtClean="0"/>
              <a:t> custom resource now is able to create sites and remove them. There are still more things to learn about custom resources that we will explore in the next module.</a:t>
            </a:r>
            <a:endParaRPr lang="en-US" dirty="0" smtClean="0"/>
          </a:p>
          <a:p>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54201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16429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906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473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802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14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/apache/admins/html')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p>
          <a:p>
            <a:r>
              <a:rPr lang="en-US" sz="2000" dirty="0"/>
              <a:t> </a:t>
            </a:r>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/apache/admins/html/</a:t>
            </a:r>
            <a:r>
              <a:rPr lang="en-US" sz="2000" dirty="0" err="1" smtClean="0"/>
              <a:t>index.html</a:t>
            </a:r>
            <a:r>
              <a:rPr lang="en-US" sz="2000" dirty="0"/>
              <a:t>').</a:t>
            </a:r>
            <a:r>
              <a:rPr lang="en-US" sz="2000" dirty="0" smtClean="0"/>
              <a:t>wit ('&lt;h1...h1</a:t>
            </a:r>
            <a:r>
              <a:rPr lang="en-US" sz="2000" dirty="0"/>
              <a:t>&gt;')</a:t>
            </a:r>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t>
            </a:r>
            <a:r>
              <a:rPr lang="en-US" sz="2000" dirty="0" err="1" smtClean="0"/>
              <a:t>httpd</a:t>
            </a:r>
            <a:r>
              <a:rPr lang="en-US" sz="2000" dirty="0" smtClean="0"/>
              <a:t>::default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t>
            </a:r>
            <a:r>
              <a:rPr lang="en-US" sz="2400" dirty="0" err="1" smtClean="0"/>
              <a:t>httpd</a:t>
            </a:r>
            <a:endParaRPr lang="en-US" sz="2400" dirty="0"/>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a:t>
            </a:r>
            <a:r>
              <a:rPr lang="is-IS" sz="2400" dirty="0" smtClean="0"/>
              <a:t>2017</a:t>
            </a:r>
            <a:r>
              <a:rPr lang="en-US" sz="2400" dirty="0" smtClean="0"/>
              <a:t> </a:t>
            </a:r>
            <a:r>
              <a:rPr lang="en-US" sz="2400" dirty="0"/>
              <a:t>The Authors, All Rights Reserved.</a:t>
            </a:r>
          </a:p>
          <a:p>
            <a:pPr>
              <a:lnSpc>
                <a:spcPct val="80000"/>
              </a:lnSpc>
            </a:pPr>
            <a:r>
              <a:rPr lang="en-US" sz="2400" dirty="0"/>
              <a:t>package '</a:t>
            </a:r>
            <a:r>
              <a:rPr lang="en-US" sz="2400" dirty="0" err="1"/>
              <a:t>httpd</a:t>
            </a:r>
            <a:r>
              <a:rPr lang="en-US" sz="2400" dirty="0" smtClean="0"/>
              <a:t>'</a:t>
            </a:r>
          </a:p>
          <a:p>
            <a:pPr>
              <a:lnSpc>
                <a:spcPct val="80000"/>
              </a:lnSpc>
            </a:pPr>
            <a:endParaRPr lang="en-US" sz="2400" dirty="0" smtClean="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a:t>
            </a:r>
            <a:r>
              <a:rPr lang="en-US" sz="2400" dirty="0" smtClean="0"/>
              <a:t>h1&gt;Welcome home!&lt;/</a:t>
            </a:r>
            <a:r>
              <a:rPr lang="en-US" sz="2400" dirty="0"/>
              <a:t>h1&gt;'</a:t>
            </a:r>
          </a:p>
          <a:p>
            <a:pPr>
              <a:lnSpc>
                <a:spcPct val="80000"/>
              </a:lnSpc>
            </a:pPr>
            <a:r>
              <a:rPr lang="en-US" sz="2400" dirty="0"/>
              <a:t>end</a:t>
            </a:r>
          </a:p>
          <a:p>
            <a:pPr>
              <a:lnSpc>
                <a:spcPct val="80000"/>
              </a:lnSpc>
            </a:pPr>
            <a:endParaRPr lang="en-US" sz="2400" dirty="0"/>
          </a:p>
          <a:p>
            <a:pPr>
              <a:lnSpc>
                <a:spcPct val="80000"/>
              </a:lnSpc>
            </a:pPr>
            <a:r>
              <a:rPr lang="en-US" sz="2400" dirty="0" smtClean="0"/>
              <a:t># ... CONTINUES ON THE NEXT SLIDE ...</a:t>
            </a:r>
            <a:endParaRPr lang="en-US" sz="24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a:t>:</a:t>
            </a:r>
            <a:r>
              <a:rPr lang="en-US" sz="2000" dirty="0" smtClean="0"/>
              <a:t>'/</a:t>
            </a:r>
            <a:r>
              <a:rPr lang="en-US" sz="2000" dirty="0" err="1" smtClean="0"/>
              <a:t>srv</a:t>
            </a:r>
            <a:r>
              <a:rPr lang="en-US" sz="2000" dirty="0" smtClean="0"/>
              <a:t>/apache/admins/html', port: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 action create</a:t>
            </a:r>
          </a:p>
          <a:p>
            <a:r>
              <a:rPr lang="en-US" sz="2000" dirty="0"/>
              <a:t>    - create new directory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p>
          <a:p>
            <a:r>
              <a:rPr lang="en-US" sz="2000" dirty="0"/>
              <a:t>  * template[/Users/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action create</a:t>
            </a:r>
          </a:p>
          <a:p>
            <a:r>
              <a:rPr lang="en-US" sz="2000" dirty="0"/>
              <a:t>    - create new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endParaRPr lang="en-US" sz="2000" dirty="0"/>
          </a:p>
          <a:p>
            <a:r>
              <a:rPr lang="en-US" sz="2000" dirty="0"/>
              <a:t>    - update content in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providers]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/apache/admins/</a:t>
            </a:r>
            <a:r>
              <a:rPr lang="en-US" sz="2000" dirty="0" err="1" smtClean="0"/>
              <a:t>html',port</a:t>
            </a:r>
            <a:r>
              <a:rPr lang="en-US" sz="2000" dirty="0" smtClean="0"/>
              <a: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t>
            </a:r>
            <a:r>
              <a:rPr lang="en-US" sz="2000" dirty="0" err="1" smtClean="0"/>
              <a:t>httpd</a:t>
            </a:r>
            <a:endParaRPr lang="en-US" sz="2000" dirty="0" smtClean="0"/>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a:t>
            </a:r>
            <a:r>
              <a:rPr lang="is-IS" sz="2000" dirty="0" smtClean="0"/>
              <a:t>2017</a:t>
            </a:r>
            <a:r>
              <a:rPr lang="en-US" sz="2000" dirty="0" smtClean="0"/>
              <a:t> </a:t>
            </a:r>
            <a:r>
              <a:rPr lang="en-US" sz="2000" dirty="0" smtClean="0"/>
              <a:t>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smtClean="0"/>
              <a:t>document_root</a:t>
            </a:r>
            <a:r>
              <a:rPr lang="en-US" sz="2000" dirty="0" smtClean="0"/>
              <a:t>: '/</a:t>
            </a:r>
            <a:r>
              <a:rPr lang="en-US" sz="2000" dirty="0" err="1" smtClean="0"/>
              <a:t>srv</a:t>
            </a:r>
            <a:r>
              <a:rPr lang="en-US" sz="2000" dirty="0" smtClean="0"/>
              <a:t>/apache/admins/html',</a:t>
            </a:r>
            <a:endParaRPr lang="en-US" sz="2000" dirty="0"/>
          </a:p>
          <a:p>
            <a:pPr>
              <a:lnSpc>
                <a:spcPct val="80000"/>
              </a:lnSpc>
            </a:pPr>
            <a:r>
              <a:rPr lang="en-US" sz="2000" dirty="0"/>
              <a:t>    </a:t>
            </a:r>
            <a:r>
              <a:rPr lang="en-US" sz="2000" dirty="0" smtClean="0"/>
              <a:t>port: 8080</a:t>
            </a:r>
            <a:endParaRPr lang="en-US" sz="2000" dirty="0"/>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t>
            </a:r>
            <a:r>
              <a:rPr lang="en-US" sz="2000" dirty="0" err="1"/>
              <a:t>httpd</a:t>
            </a:r>
            <a:r>
              <a:rPr lang="en-US" sz="2000" dirty="0"/>
              <a:t>::default When all attributes are default, on an unspecified platform for the admin site creates the directory</a:t>
            </a:r>
          </a:p>
          <a:p>
            <a:r>
              <a:rPr lang="en-US" sz="2000" dirty="0" err="1"/>
              <a:t>rspec</a:t>
            </a:r>
            <a:r>
              <a:rPr lang="en-US" sz="2000" dirty="0"/>
              <a:t> ./spec/unit/recipes/default_spec.rb:43 # </a:t>
            </a:r>
            <a:r>
              <a:rPr lang="en-US" sz="2000" dirty="0" err="1"/>
              <a:t>httpd</a:t>
            </a:r>
            <a:r>
              <a:rPr lang="en-US" sz="2000" dirty="0"/>
              <a:t>::default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t>
            </a:r>
            <a:r>
              <a:rPr lang="en-US" sz="2000" dirty="0" err="1"/>
              <a:t>httpd</a:t>
            </a:r>
            <a:r>
              <a:rPr lang="en-US" sz="2000" dirty="0"/>
              <a:t>::default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p:nvPr/>
        </p:nvCxnSpPr>
        <p:spPr>
          <a:xfrm>
            <a:off x="1805168" y="4473512"/>
            <a:ext cx="510329" cy="12156"/>
          </a:xfrm>
          <a:prstGeom prst="straightConnector1">
            <a:avLst/>
          </a:prstGeom>
          <a:ln w="101600">
            <a:solidFill>
              <a:schemeClr val="tx1"/>
            </a:solidFill>
            <a:prstDash val="sysDot"/>
            <a:tailEnd type="triangl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sp>
        <p:nvSpPr>
          <p:cNvPr id="34" name="Folded Corner 33"/>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70" name="Group 69"/>
          <p:cNvGrpSpPr/>
          <p:nvPr/>
        </p:nvGrpSpPr>
        <p:grpSpPr>
          <a:xfrm>
            <a:off x="3114798" y="4810368"/>
            <a:ext cx="4036423" cy="734123"/>
            <a:chOff x="6109789" y="4717604"/>
            <a:chExt cx="4036423" cy="734123"/>
          </a:xfrm>
        </p:grpSpPr>
        <p:sp>
          <p:nvSpPr>
            <p:cNvPr id="32" name="Rectangle 31"/>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Diamond 34"/>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8" name="TextBox 37"/>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57" name="Group 56"/>
          <p:cNvGrpSpPr/>
          <p:nvPr/>
        </p:nvGrpSpPr>
        <p:grpSpPr>
          <a:xfrm>
            <a:off x="3114798" y="5568483"/>
            <a:ext cx="4036423" cy="734123"/>
            <a:chOff x="6109789" y="5971019"/>
            <a:chExt cx="4036423" cy="734123"/>
          </a:xfrm>
        </p:grpSpPr>
        <p:sp>
          <p:nvSpPr>
            <p:cNvPr id="33" name="Rectangle 32"/>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6" name="Regular Pentagon 35"/>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9" name="TextBox 38"/>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54" name="Group 53"/>
          <p:cNvGrpSpPr/>
          <p:nvPr/>
        </p:nvGrpSpPr>
        <p:grpSpPr>
          <a:xfrm>
            <a:off x="3114798" y="6330628"/>
            <a:ext cx="4036423" cy="734123"/>
            <a:chOff x="6109789" y="6258151"/>
            <a:chExt cx="4036423" cy="734123"/>
          </a:xfrm>
        </p:grpSpPr>
        <p:sp>
          <p:nvSpPr>
            <p:cNvPr id="31" name="Rectangle 30"/>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7" name="Oval 3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40" name="TextBox 39"/>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71" name="Group 70"/>
          <p:cNvGrpSpPr/>
          <p:nvPr/>
        </p:nvGrpSpPr>
        <p:grpSpPr>
          <a:xfrm>
            <a:off x="3114798" y="4089248"/>
            <a:ext cx="4036423" cy="734123"/>
            <a:chOff x="6109789" y="4089248"/>
            <a:chExt cx="4036423" cy="734123"/>
          </a:xfrm>
        </p:grpSpPr>
        <p:sp>
          <p:nvSpPr>
            <p:cNvPr id="55" name="Rectangle 54"/>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8" name="TextBox 57"/>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3" name="Group 62"/>
            <p:cNvGrpSpPr/>
            <p:nvPr/>
          </p:nvGrpSpPr>
          <p:grpSpPr>
            <a:xfrm>
              <a:off x="6399986" y="4166518"/>
              <a:ext cx="565180" cy="561428"/>
              <a:chOff x="6278492" y="4134548"/>
              <a:chExt cx="565180" cy="561428"/>
            </a:xfrm>
          </p:grpSpPr>
          <p:sp>
            <p:nvSpPr>
              <p:cNvPr id="59" name="Diamond 58"/>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0" name="Diamond 59"/>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1" name="Diamond 60"/>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2" name="Diamond 61"/>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73" name="Group 72"/>
          <p:cNvGrpSpPr/>
          <p:nvPr/>
        </p:nvGrpSpPr>
        <p:grpSpPr>
          <a:xfrm>
            <a:off x="3110094" y="7092773"/>
            <a:ext cx="4036423" cy="734123"/>
            <a:chOff x="6105085" y="7000009"/>
            <a:chExt cx="4036423" cy="734123"/>
          </a:xfrm>
        </p:grpSpPr>
        <p:sp>
          <p:nvSpPr>
            <p:cNvPr id="56" name="Rectangle 55"/>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4" name="TextBox 63"/>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5" name="Group 64"/>
            <p:cNvGrpSpPr/>
            <p:nvPr/>
          </p:nvGrpSpPr>
          <p:grpSpPr>
            <a:xfrm>
              <a:off x="6399986" y="7078354"/>
              <a:ext cx="565180" cy="561428"/>
              <a:chOff x="6278492" y="4134548"/>
              <a:chExt cx="565180" cy="561428"/>
            </a:xfrm>
          </p:grpSpPr>
          <p:sp>
            <p:nvSpPr>
              <p:cNvPr id="66" name="Diamond 65"/>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Diamond 66"/>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Diamond 67"/>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Diamond 68"/>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74" name="Rectangle 73"/>
          <p:cNvSpPr/>
          <p:nvPr/>
        </p:nvSpPr>
        <p:spPr bwMode="auto">
          <a:xfrm>
            <a:off x="188980" y="4219077"/>
            <a:ext cx="1563757" cy="50886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latin typeface="Courier New" charset="0"/>
                <a:ea typeface="Courier New" charset="0"/>
                <a:cs typeface="Courier New" charset="0"/>
              </a:rPr>
              <a:t>&gt; </a:t>
            </a:r>
            <a:r>
              <a:rPr lang="en-US" sz="2400" b="1" dirty="0" err="1" smtClean="0">
                <a:gradFill>
                  <a:gsLst>
                    <a:gs pos="0">
                      <a:srgbClr val="FFFFFF"/>
                    </a:gs>
                    <a:gs pos="100000">
                      <a:srgbClr val="FFFFFF"/>
                    </a:gs>
                  </a:gsLst>
                  <a:lin ang="5400000" scaled="0"/>
                </a:gradFill>
                <a:latin typeface="Courier New" charset="0"/>
                <a:ea typeface="Courier New" charset="0"/>
                <a:cs typeface="Courier New" charset="0"/>
              </a:rPr>
              <a:t>rspec</a:t>
            </a:r>
            <a:endParaRPr lang="en-US" sz="2400" b="1" dirty="0" smtClean="0">
              <a:gradFill>
                <a:gsLst>
                  <a:gs pos="0">
                    <a:srgbClr val="FFFFFF"/>
                  </a:gs>
                  <a:gs pos="100000">
                    <a:srgbClr val="FFFFFF"/>
                  </a:gs>
                </a:gsLst>
                <a:lin ang="5400000" scaled="0"/>
              </a:gradFill>
              <a:latin typeface="Courier New" charset="0"/>
              <a:ea typeface="Courier New" charset="0"/>
              <a:cs typeface="Courier New" charset="0"/>
            </a:endParaRPr>
          </a:p>
        </p:txBody>
      </p:sp>
      <p:sp>
        <p:nvSpPr>
          <p:cNvPr id="76" name="Oval 75"/>
          <p:cNvSpPr/>
          <p:nvPr/>
        </p:nvSpPr>
        <p:spPr bwMode="auto">
          <a:xfrm>
            <a:off x="2465033" y="42770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7" name="Oval 76"/>
          <p:cNvSpPr/>
          <p:nvPr/>
        </p:nvSpPr>
        <p:spPr bwMode="auto">
          <a:xfrm>
            <a:off x="2460329" y="72816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8" name="Oval 77"/>
          <p:cNvSpPr/>
          <p:nvPr/>
        </p:nvSpPr>
        <p:spPr bwMode="auto">
          <a:xfrm>
            <a:off x="2460329" y="4991017"/>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9" name="Oval 78"/>
          <p:cNvSpPr/>
          <p:nvPr/>
        </p:nvSpPr>
        <p:spPr bwMode="auto">
          <a:xfrm>
            <a:off x="2458474" y="5737951"/>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0" name="Oval 79"/>
          <p:cNvSpPr/>
          <p:nvPr/>
        </p:nvSpPr>
        <p:spPr bwMode="auto">
          <a:xfrm>
            <a:off x="2458474" y="6509823"/>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Content Placeholder 1"/>
          <p:cNvSpPr txBox="1">
            <a:spLocks/>
          </p:cNvSpPr>
          <p:nvPr/>
        </p:nvSpPr>
        <p:spPr>
          <a:xfrm>
            <a:off x="7457084" y="4823371"/>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solidFill>
                  <a:schemeClr val="bg1"/>
                </a:solidFill>
                <a:latin typeface="Courier New" charset="0"/>
                <a:ea typeface="Courier New" charset="0"/>
                <a:cs typeface="Courier New" charset="0"/>
              </a:rPr>
              <a:t>This resource is missing from the resource collection.</a:t>
            </a:r>
          </a:p>
        </p:txBody>
      </p:sp>
      <p:sp>
        <p:nvSpPr>
          <p:cNvPr id="94" name="Content Placeholder 1"/>
          <p:cNvSpPr txBox="1">
            <a:spLocks/>
          </p:cNvSpPr>
          <p:nvPr/>
        </p:nvSpPr>
        <p:spPr>
          <a:xfrm>
            <a:off x="7457084" y="5568483"/>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
        <p:nvSpPr>
          <p:cNvPr id="95" name="Content Placeholder 1"/>
          <p:cNvSpPr txBox="1">
            <a:spLocks/>
          </p:cNvSpPr>
          <p:nvPr/>
        </p:nvSpPr>
        <p:spPr>
          <a:xfrm>
            <a:off x="7451960" y="6320052"/>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5868949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A Sub-Resource Collection</a:t>
            </a:r>
            <a:endParaRPr lang="en-US" sz="4000" dirty="0"/>
          </a:p>
        </p:txBody>
      </p:sp>
      <p:sp>
        <p:nvSpPr>
          <p:cNvPr id="86" name="Folded Corner 85"/>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87" name="Group 86"/>
          <p:cNvGrpSpPr/>
          <p:nvPr/>
        </p:nvGrpSpPr>
        <p:grpSpPr>
          <a:xfrm>
            <a:off x="10853491" y="4810368"/>
            <a:ext cx="4036423" cy="734123"/>
            <a:chOff x="6109789" y="4717604"/>
            <a:chExt cx="4036423" cy="734123"/>
          </a:xfrm>
        </p:grpSpPr>
        <p:sp>
          <p:nvSpPr>
            <p:cNvPr id="88" name="Rectangle 87"/>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9" name="Diamond 88"/>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0" name="TextBox 89"/>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91" name="Group 90"/>
          <p:cNvGrpSpPr/>
          <p:nvPr/>
        </p:nvGrpSpPr>
        <p:grpSpPr>
          <a:xfrm>
            <a:off x="10853491" y="5568483"/>
            <a:ext cx="4036423" cy="734123"/>
            <a:chOff x="6109789" y="5971019"/>
            <a:chExt cx="4036423" cy="734123"/>
          </a:xfrm>
        </p:grpSpPr>
        <p:sp>
          <p:nvSpPr>
            <p:cNvPr id="92" name="Rectangle 91"/>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Regular Pentagon 92"/>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4" name="TextBox 93"/>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95" name="Group 94"/>
          <p:cNvGrpSpPr/>
          <p:nvPr/>
        </p:nvGrpSpPr>
        <p:grpSpPr>
          <a:xfrm>
            <a:off x="10853491" y="6330628"/>
            <a:ext cx="4036423" cy="734123"/>
            <a:chOff x="6109789" y="6258151"/>
            <a:chExt cx="4036423" cy="734123"/>
          </a:xfrm>
        </p:grpSpPr>
        <p:sp>
          <p:nvSpPr>
            <p:cNvPr id="96" name="Rectangle 95"/>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7" name="Oval 9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8" name="TextBox 97"/>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99" name="Group 98"/>
          <p:cNvGrpSpPr/>
          <p:nvPr/>
        </p:nvGrpSpPr>
        <p:grpSpPr>
          <a:xfrm>
            <a:off x="3114798" y="4089248"/>
            <a:ext cx="4036423" cy="734123"/>
            <a:chOff x="6109789" y="4089248"/>
            <a:chExt cx="4036423" cy="734123"/>
          </a:xfrm>
        </p:grpSpPr>
        <p:sp>
          <p:nvSpPr>
            <p:cNvPr id="100" name="Rectangle 99"/>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1" name="TextBox 100"/>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02" name="Group 101"/>
            <p:cNvGrpSpPr/>
            <p:nvPr/>
          </p:nvGrpSpPr>
          <p:grpSpPr>
            <a:xfrm>
              <a:off x="6399986" y="4166518"/>
              <a:ext cx="565180" cy="561428"/>
              <a:chOff x="6278492" y="4134548"/>
              <a:chExt cx="565180" cy="561428"/>
            </a:xfrm>
          </p:grpSpPr>
          <p:sp>
            <p:nvSpPr>
              <p:cNvPr id="103" name="Diamond 102"/>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4" name="Diamond 103"/>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5" name="Diamond 104"/>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6" name="Diamond 105"/>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107" name="Group 106"/>
          <p:cNvGrpSpPr/>
          <p:nvPr/>
        </p:nvGrpSpPr>
        <p:grpSpPr>
          <a:xfrm>
            <a:off x="3110094" y="7092773"/>
            <a:ext cx="4036423" cy="734123"/>
            <a:chOff x="6105085" y="7000009"/>
            <a:chExt cx="4036423" cy="734123"/>
          </a:xfrm>
        </p:grpSpPr>
        <p:sp>
          <p:nvSpPr>
            <p:cNvPr id="108" name="Rectangle 107"/>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9" name="TextBox 108"/>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10" name="Group 109"/>
            <p:cNvGrpSpPr/>
            <p:nvPr/>
          </p:nvGrpSpPr>
          <p:grpSpPr>
            <a:xfrm>
              <a:off x="6399986" y="7078354"/>
              <a:ext cx="565180" cy="561428"/>
              <a:chOff x="6278492" y="4134548"/>
              <a:chExt cx="565180" cy="561428"/>
            </a:xfrm>
          </p:grpSpPr>
          <p:sp>
            <p:nvSpPr>
              <p:cNvPr id="111" name="Diamond 110"/>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2" name="Diamond 111"/>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3" name="Diamond 112"/>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4" name="Diamond 113"/>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116" name="Rectangle 115"/>
          <p:cNvSpPr/>
          <p:nvPr/>
        </p:nvSpPr>
        <p:spPr bwMode="auto">
          <a:xfrm>
            <a:off x="3110093" y="4895650"/>
            <a:ext cx="4036423" cy="2101698"/>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7" name="Diamond 116"/>
          <p:cNvSpPr/>
          <p:nvPr/>
        </p:nvSpPr>
        <p:spPr bwMode="auto">
          <a:xfrm>
            <a:off x="3415956" y="5652091"/>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8" name="TextBox 117"/>
          <p:cNvSpPr txBox="1"/>
          <p:nvPr/>
        </p:nvSpPr>
        <p:spPr bwMode="white">
          <a:xfrm>
            <a:off x="4270459" y="5668247"/>
            <a:ext cx="2572561" cy="548641"/>
          </a:xfrm>
          <a:prstGeom prst="rect">
            <a:avLst/>
          </a:prstGeom>
          <a:noFill/>
          <a:ln>
            <a:noFill/>
          </a:ln>
        </p:spPr>
        <p:txBody>
          <a:bodyPr vert="horz" wrap="square" lIns="91440" tIns="91440" rIns="91440" bIns="91440" rtlCol="0" anchor="ctr">
            <a:normAutofit/>
          </a:bodyPr>
          <a:lstStyle/>
          <a:p>
            <a:r>
              <a:rPr lang="en-US" b="1" smtClean="0">
                <a:latin typeface="Courier New" charset="0"/>
                <a:ea typeface="Courier New" charset="0"/>
                <a:cs typeface="Courier New" charset="0"/>
              </a:rPr>
              <a:t>httpd_vhost</a:t>
            </a:r>
            <a:endParaRPr lang="en-US" b="1" dirty="0" smtClean="0">
              <a:latin typeface="Courier New" charset="0"/>
              <a:ea typeface="Courier New" charset="0"/>
              <a:cs typeface="Courier New" charset="0"/>
            </a:endParaRPr>
          </a:p>
        </p:txBody>
      </p:sp>
      <p:sp>
        <p:nvSpPr>
          <p:cNvPr id="6" name="Left Brace 5"/>
          <p:cNvSpPr/>
          <p:nvPr/>
        </p:nvSpPr>
        <p:spPr>
          <a:xfrm>
            <a:off x="9118444" y="4810368"/>
            <a:ext cx="1419066" cy="1991533"/>
          </a:xfrm>
          <a:prstGeom prst="leftBrace">
            <a:avLst>
              <a:gd name="adj1" fmla="val 8333"/>
              <a:gd name="adj2" fmla="val 52661"/>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9" name="Folded Corner 118"/>
          <p:cNvSpPr/>
          <p:nvPr/>
        </p:nvSpPr>
        <p:spPr bwMode="auto">
          <a:xfrm>
            <a:off x="10853491" y="3983371"/>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smtClean="0">
                <a:solidFill>
                  <a:schemeClr val="bg1"/>
                </a:solidFill>
              </a:rPr>
              <a:t>Sub-Resource </a:t>
            </a:r>
            <a:r>
              <a:rPr lang="en-US" b="1" dirty="0">
                <a:solidFill>
                  <a:schemeClr val="bg1"/>
                </a:solidFill>
              </a:rPr>
              <a:t>Collection</a:t>
            </a:r>
          </a:p>
        </p:txBody>
      </p:sp>
      <p:sp>
        <p:nvSpPr>
          <p:cNvPr id="7" name="Rectangle 6"/>
          <p:cNvSpPr/>
          <p:nvPr/>
        </p:nvSpPr>
        <p:spPr bwMode="auto">
          <a:xfrm>
            <a:off x="7341735" y="5568483"/>
            <a:ext cx="1581490" cy="56028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step into</a:t>
            </a:r>
          </a:p>
        </p:txBody>
      </p:sp>
    </p:spTree>
    <p:extLst>
      <p:ext uri="{BB962C8B-B14F-4D97-AF65-F5344CB8AC3E}">
        <p14:creationId xmlns:p14="http://schemas.microsoft.com/office/powerpoint/2010/main" val="38492108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httpd</a:t>
            </a:r>
            <a:r>
              <a:rPr lang="en-US" dirty="0" smtClean="0"/>
              <a:t>:</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err="1" smtClean="0"/>
              <a:t>httpd_vhost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35401973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service[</a:t>
            </a:r>
            <a:r>
              <a:rPr lang="en-US" sz="2000" dirty="0" err="1"/>
              <a:t>httpd</a:t>
            </a:r>
            <a:r>
              <a:rPr lang="en-US" sz="2000" dirty="0"/>
              <a:t>]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smtClean="0"/>
          </a:p>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a:t>
            </a:r>
            <a:r>
              <a:rPr lang="en-US" sz="2000" dirty="0" smtClean="0"/>
              <a:t>      Finished </a:t>
            </a:r>
            <a:r>
              <a:rPr lang="en-US" sz="2000" dirty="0"/>
              <a:t>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A property is defined with the following syntax.</a:t>
            </a:r>
            <a:endParaRPr lang="en-US" dirty="0"/>
          </a:p>
        </p:txBody>
      </p:sp>
      <p:sp>
        <p:nvSpPr>
          <p:cNvPr id="4" name="TextBox 3"/>
          <p:cNvSpPr txBox="1"/>
          <p:nvPr/>
        </p:nvSpPr>
        <p:spPr bwMode="white">
          <a:xfrm>
            <a:off x="1671638" y="5257799"/>
            <a:ext cx="12319000" cy="1743076"/>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5" name="Content Placeholder 3"/>
          <p:cNvSpPr txBox="1">
            <a:spLocks/>
          </p:cNvSpPr>
          <p:nvPr/>
        </p:nvSpPr>
        <p:spPr bwMode="white">
          <a:xfrm>
            <a:off x="4986338" y="7200900"/>
            <a:ext cx="2798635"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name (symbol)</a:t>
            </a:r>
          </a:p>
        </p:txBody>
      </p:sp>
      <p:sp>
        <p:nvSpPr>
          <p:cNvPr id="6" name="Content Placeholder 3"/>
          <p:cNvSpPr txBox="1">
            <a:spLocks/>
          </p:cNvSpPr>
          <p:nvPr/>
        </p:nvSpPr>
        <p:spPr bwMode="white">
          <a:xfrm>
            <a:off x="1671638" y="7200901"/>
            <a:ext cx="3143250"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property method</a:t>
            </a:r>
          </a:p>
        </p:txBody>
      </p:sp>
      <p:sp>
        <p:nvSpPr>
          <p:cNvPr id="7" name="Content Placeholder 3"/>
          <p:cNvSpPr txBox="1">
            <a:spLocks/>
          </p:cNvSpPr>
          <p:nvPr/>
        </p:nvSpPr>
        <p:spPr bwMode="white">
          <a:xfrm>
            <a:off x="7956550" y="7200900"/>
            <a:ext cx="229254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type</a:t>
            </a:r>
          </a:p>
        </p:txBody>
      </p:sp>
      <p:sp>
        <p:nvSpPr>
          <p:cNvPr id="8" name="Content Placeholder 3"/>
          <p:cNvSpPr txBox="1">
            <a:spLocks/>
          </p:cNvSpPr>
          <p:nvPr/>
        </p:nvSpPr>
        <p:spPr bwMode="white">
          <a:xfrm>
            <a:off x="10420667" y="7200900"/>
            <a:ext cx="3569972" cy="588691"/>
          </a:xfrm>
          <a:prstGeom prst="rect">
            <a:avLst/>
          </a:prstGeom>
          <a:solidFill>
            <a:srgbClr val="7D868C"/>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Optional Parameters</a:t>
            </a:r>
            <a:endParaRPr lang="en-US" sz="2800" dirty="0" smtClean="0">
              <a:solidFill>
                <a:schemeClr val="bg1"/>
              </a:solidFill>
            </a:endParaRPr>
          </a:p>
        </p:txBody>
      </p:sp>
      <p:sp>
        <p:nvSpPr>
          <p:cNvPr id="9" name="TextBox 8"/>
          <p:cNvSpPr txBox="1"/>
          <p:nvPr/>
        </p:nvSpPr>
        <p:spPr bwMode="white">
          <a:xfrm>
            <a:off x="1671638" y="4650581"/>
            <a:ext cx="12319000"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0" name="Oval 9"/>
          <p:cNvSpPr/>
          <p:nvPr/>
        </p:nvSpPr>
        <p:spPr bwMode="auto">
          <a:xfrm>
            <a:off x="4829049" y="6786563"/>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p>
        </p:txBody>
      </p:sp>
      <p:sp>
        <p:nvSpPr>
          <p:cNvPr id="11" name="Oval 10"/>
          <p:cNvSpPr/>
          <p:nvPr/>
        </p:nvSpPr>
        <p:spPr bwMode="auto">
          <a:xfrm>
            <a:off x="7784973" y="6793706"/>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2" name="Oval 11"/>
          <p:cNvSpPr/>
          <p:nvPr/>
        </p:nvSpPr>
        <p:spPr bwMode="auto">
          <a:xfrm>
            <a:off x="4024187" y="5815012"/>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p>
        </p:txBody>
      </p:sp>
      <p:sp>
        <p:nvSpPr>
          <p:cNvPr id="13" name="Oval 12"/>
          <p:cNvSpPr/>
          <p:nvPr/>
        </p:nvSpPr>
        <p:spPr bwMode="auto">
          <a:xfrm>
            <a:off x="5865685" y="5815012"/>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0900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Properties are defined in the resource definition and then available within definition of the resource within the recipe.</a:t>
            </a:r>
            <a:endParaRPr lang="en-US" dirty="0"/>
          </a:p>
        </p:txBody>
      </p:sp>
      <p:sp>
        <p:nvSpPr>
          <p:cNvPr id="4" name="TextBox 3"/>
          <p:cNvSpPr txBox="1"/>
          <p:nvPr/>
        </p:nvSpPr>
        <p:spPr bwMode="white">
          <a:xfrm>
            <a:off x="1671638" y="5257800"/>
            <a:ext cx="6284912" cy="1743075"/>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9" name="TextBox 8"/>
          <p:cNvSpPr txBox="1"/>
          <p:nvPr/>
        </p:nvSpPr>
        <p:spPr bwMode="white">
          <a:xfrm>
            <a:off x="8315324" y="5257800"/>
            <a:ext cx="6283325" cy="1743075"/>
          </a:xfrm>
          <a:prstGeom prst="rect">
            <a:avLst/>
          </a:prstGeom>
          <a:ln w="12700">
            <a:solidFill>
              <a:schemeClr val="tx2"/>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httpd_vhost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  action :create</a:t>
            </a:r>
          </a:p>
          <a:p>
            <a:r>
              <a:rPr lang="en-US" b="1" dirty="0">
                <a:latin typeface="Courier New" charset="0"/>
                <a:ea typeface="Courier New" charset="0"/>
                <a:cs typeface="Courier New" charset="0"/>
              </a:rPr>
              <a:t>end</a:t>
            </a:r>
          </a:p>
        </p:txBody>
      </p:sp>
      <p:sp>
        <p:nvSpPr>
          <p:cNvPr id="10" name="TextBox 9"/>
          <p:cNvSpPr txBox="1"/>
          <p:nvPr/>
        </p:nvSpPr>
        <p:spPr bwMode="white">
          <a:xfrm>
            <a:off x="1671638" y="4650581"/>
            <a:ext cx="6284912"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1" name="TextBox 10"/>
          <p:cNvSpPr txBox="1"/>
          <p:nvPr/>
        </p:nvSpPr>
        <p:spPr bwMode="white">
          <a:xfrm>
            <a:off x="8326435" y="4650581"/>
            <a:ext cx="6272214"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cxnSp>
        <p:nvCxnSpPr>
          <p:cNvPr id="13" name="Elbow Connector 12"/>
          <p:cNvCxnSpPr/>
          <p:nvPr/>
        </p:nvCxnSpPr>
        <p:spPr>
          <a:xfrm>
            <a:off x="3629025" y="5743575"/>
            <a:ext cx="4943475" cy="157163"/>
          </a:xfrm>
          <a:prstGeom prst="bentConnector3">
            <a:avLst>
              <a:gd name="adj1" fmla="val 3208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983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a:t>
            </a:r>
            <a:r>
              <a:rPr lang="en-US" sz="2000" dirty="0" smtClean="0"/>
              <a:t>end</a:t>
            </a:r>
          </a:p>
          <a:p>
            <a:pPr>
              <a:lnSpc>
                <a:spcPct val="80000"/>
              </a:lnSpc>
            </a:pPr>
            <a:endParaRPr lang="en-US" sz="2000" dirty="0"/>
          </a:p>
          <a:p>
            <a:pPr>
              <a:lnSpc>
                <a:spcPct val="80000"/>
              </a:lnSpc>
            </a:pPr>
            <a:r>
              <a:rPr lang="en-US" sz="2000" dirty="0" smtClean="0"/>
              <a:t>  #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:restart, "service[</a:t>
            </a:r>
            <a:r>
              <a:rPr lang="en-US" sz="2000" dirty="0" err="1" smtClean="0"/>
              <a:t>httpd</a:t>
            </a:r>
            <a:r>
              <a:rPr lang="en-US" sz="2000" dirty="0" smtClean="0"/>
              <a:t>]"</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a:t>"/</a:t>
            </a:r>
            <a:r>
              <a:rPr lang="en-US" sz="2000" dirty="0" err="1"/>
              <a:t>srv</a:t>
            </a:r>
            <a:r>
              <a:rPr lang="en-US" sz="2000" dirty="0"/>
              <a:t>/apache/#{</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6" name="Text Placeholder 5"/>
          <p:cNvSpPr>
            <a:spLocks noGrp="1"/>
          </p:cNvSpPr>
          <p:nvPr>
            <p:ph type="body" sz="quarter" idx="13"/>
          </p:nvPr>
        </p:nvSpPr>
        <p:spPr>
          <a:xfrm>
            <a:off x="1135063" y="2403529"/>
            <a:ext cx="14404975" cy="455044"/>
          </a:xfrm>
        </p:spPr>
        <p:txBody>
          <a:bodyPr/>
          <a:lstStyle/>
          <a:p>
            <a:endParaRPr lang="en-US" dirty="0"/>
          </a:p>
        </p:txBody>
      </p:sp>
      <p:sp>
        <p:nvSpPr>
          <p:cNvPr id="8" name="Rectangle 7"/>
          <p:cNvSpPr/>
          <p:nvPr/>
        </p:nvSpPr>
        <p:spPr bwMode="auto">
          <a:xfrm>
            <a:off x="1097766" y="4105850"/>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25863" y="5165235"/>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11232" y="6510847"/>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smtClean="0"/>
              <a:t>describe </a:t>
            </a:r>
            <a:r>
              <a:rPr lang="en-US" dirty="0"/>
              <a:t>command('curl http://</a:t>
            </a:r>
            <a:r>
              <a:rPr lang="en-US" dirty="0" err="1"/>
              <a:t>localhost</a:t>
            </a:r>
            <a:r>
              <a:rPr lang="en-US" dirty="0"/>
              <a:t>') do</a:t>
            </a:r>
          </a:p>
          <a:p>
            <a:r>
              <a:rPr lang="en-US" dirty="0"/>
              <a:t>  </a:t>
            </a:r>
            <a:r>
              <a:rPr lang="en-US" dirty="0" smtClean="0"/>
              <a:t>its</a:t>
            </a:r>
            <a:r>
              <a:rPr lang="en-US" dirty="0"/>
              <a:t>(:</a:t>
            </a:r>
            <a:r>
              <a:rPr lang="en-US" dirty="0" err="1"/>
              <a:t>stdout</a:t>
            </a:r>
            <a:r>
              <a:rPr lang="en-US" dirty="0"/>
              <a:t>) { should match(/Welcome </a:t>
            </a:r>
            <a:r>
              <a:rPr lang="en-US" dirty="0" smtClean="0"/>
              <a:t>home</a:t>
            </a:r>
            <a:r>
              <a:rPr lang="en-US" dirty="0"/>
              <a:t>/) }</a:t>
            </a:r>
          </a:p>
          <a:p>
            <a:r>
              <a:rPr lang="en-US" dirty="0"/>
              <a:t> </a:t>
            </a:r>
            <a:r>
              <a:rPr lang="en-US" dirty="0" smtClean="0"/>
              <a:t>end</a:t>
            </a:r>
            <a:endParaRPr lang="en-US" dirty="0"/>
          </a:p>
          <a:p>
            <a:endParaRPr lang="en-US" dirty="0"/>
          </a:p>
          <a:p>
            <a:r>
              <a:rPr lang="en-US" dirty="0" smtClean="0"/>
              <a:t>describe </a:t>
            </a:r>
            <a:r>
              <a:rPr lang="en-US" dirty="0"/>
              <a:t>command('curl http://localhost:8080') do</a:t>
            </a:r>
          </a:p>
          <a:p>
            <a:r>
              <a:rPr lang="en-US" dirty="0"/>
              <a:t> </a:t>
            </a:r>
            <a:r>
              <a:rPr lang="en-US" dirty="0" smtClean="0"/>
              <a:t> </a:t>
            </a:r>
            <a:r>
              <a:rPr lang="en-US" dirty="0"/>
              <a:t>its(:</a:t>
            </a:r>
            <a:r>
              <a:rPr lang="en-US" dirty="0" err="1"/>
              <a:t>stdout</a:t>
            </a:r>
            <a:r>
              <a:rPr lang="en-US" dirty="0"/>
              <a:t>) { should match</a:t>
            </a:r>
            <a:r>
              <a:rPr lang="en-US" dirty="0" smtClean="0"/>
              <a:t>(/Welcome admins/) </a:t>
            </a:r>
            <a:r>
              <a:rPr lang="en-US" dirty="0"/>
              <a: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a:t>C</a:t>
            </a:r>
            <a:r>
              <a:rPr lang="en-US" dirty="0" smtClean="0"/>
              <a:t>reate </a:t>
            </a:r>
            <a:r>
              <a:rPr lang="en-US" dirty="0"/>
              <a:t>a </a:t>
            </a:r>
            <a:r>
              <a:rPr lang="en-US" dirty="0" smtClean="0"/>
              <a:t>custom resource property named </a:t>
            </a:r>
            <a:r>
              <a:rPr lang="en-US" b="1" dirty="0" err="1" smtClean="0"/>
              <a:t>site_port</a:t>
            </a:r>
            <a:r>
              <a:rPr lang="en-US" dirty="0" smtClean="0"/>
              <a:t> that </a:t>
            </a:r>
            <a:r>
              <a:rPr lang="en-US" dirty="0"/>
              <a:t>is a </a:t>
            </a:r>
            <a:r>
              <a:rPr lang="en-US" i="1" dirty="0" err="1"/>
              <a:t>Fixnum</a:t>
            </a:r>
            <a:endParaRPr lang="en-US" i="1" dirty="0"/>
          </a:p>
          <a:p>
            <a:pPr>
              <a:lnSpc>
                <a:spcPct val="120000"/>
              </a:lnSpc>
            </a:pPr>
            <a:r>
              <a:rPr lang="en-US" dirty="0"/>
              <a:t>Within the </a:t>
            </a:r>
            <a:r>
              <a:rPr lang="en-US" dirty="0" err="1"/>
              <a:t>httpd_vhost's</a:t>
            </a:r>
            <a:r>
              <a:rPr lang="en-US" dirty="0"/>
              <a:t> create action replace the hard-coded value 8080 with the </a:t>
            </a:r>
            <a:r>
              <a:rPr lang="en-US" b="1" dirty="0" err="1"/>
              <a:t>site_port</a:t>
            </a:r>
            <a:r>
              <a:rPr lang="en-US" dirty="0"/>
              <a:t> property</a:t>
            </a:r>
          </a:p>
          <a:p>
            <a:pPr>
              <a:lnSpc>
                <a:spcPct val="120000"/>
              </a:lnSpc>
            </a:pPr>
            <a:r>
              <a:rPr lang="en-US" dirty="0" smtClean="0"/>
              <a:t>Within the default recipe set t</a:t>
            </a:r>
            <a:r>
              <a:rPr lang="en-US" dirty="0" smtClean="0">
                <a:solidFill>
                  <a:schemeClr val="tx1"/>
                </a:solidFill>
              </a:rPr>
              <a:t>he </a:t>
            </a:r>
            <a:r>
              <a:rPr lang="en-US" dirty="0" err="1" smtClean="0">
                <a:solidFill>
                  <a:schemeClr val="tx1"/>
                </a:solidFill>
              </a:rPr>
              <a:t>httpd_vhost</a:t>
            </a:r>
            <a:r>
              <a:rPr lang="en-US" dirty="0" smtClean="0">
                <a:solidFill>
                  <a:schemeClr val="tx1"/>
                </a:solidFill>
              </a:rPr>
              <a:t> resource named 'admins' to have a </a:t>
            </a:r>
            <a:r>
              <a:rPr lang="en-US" dirty="0" err="1" smtClean="0">
                <a:solidFill>
                  <a:schemeClr val="tx1"/>
                </a:solidFill>
              </a:rPr>
              <a:t>site_port</a:t>
            </a:r>
            <a:r>
              <a:rPr lang="en-US" dirty="0" smtClean="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1527521765"/>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a:t>
            </a:r>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err="1" smtClean="0"/>
              <a:t>srv</a:t>
            </a:r>
            <a:r>
              <a:rPr lang="en-US" sz="2000" dirty="0" smtClean="0"/>
              <a:t>/apache/#{</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t>
            </a:r>
            <a:r>
              <a:rPr lang="en-US" sz="2000" dirty="0" err="1" smtClean="0"/>
              <a:t>site_name</a:t>
            </a:r>
            <a:r>
              <a:rPr lang="en-US" sz="2000" dirty="0" smtClean="0"/>
              <a:t>}/html", port: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a:t>
            </a:r>
            <a:r>
              <a:rPr lang="en-US" dirty="0"/>
              <a:t>-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custom resource property named </a:t>
            </a:r>
            <a:r>
              <a:rPr lang="en-US" b="1" dirty="0" err="1"/>
              <a:t>site_port</a:t>
            </a:r>
            <a:r>
              <a:rPr lang="en-US" dirty="0"/>
              <a:t> that is a </a:t>
            </a:r>
            <a:r>
              <a:rPr lang="en-US" i="1" dirty="0" err="1"/>
              <a:t>Fixnum</a:t>
            </a:r>
            <a:endParaRPr lang="en-US" i="1" dirty="0"/>
          </a:p>
          <a:p>
            <a:pPr>
              <a:lnSpc>
                <a:spcPct val="120000"/>
              </a:lnSpc>
              <a:buFont typeface="Wingdings" charset="2"/>
              <a:buChar char="ü"/>
            </a:pPr>
            <a:r>
              <a:rPr lang="en-US" dirty="0"/>
              <a:t>Within the </a:t>
            </a:r>
            <a:r>
              <a:rPr lang="en-US" dirty="0" err="1"/>
              <a:t>httpd_vhost's</a:t>
            </a:r>
            <a:r>
              <a:rPr lang="en-US" dirty="0"/>
              <a:t> create action replace the hard-coded value 8080 with the </a:t>
            </a:r>
            <a:r>
              <a:rPr lang="en-US" b="1" dirty="0" err="1"/>
              <a:t>site_port</a:t>
            </a:r>
            <a:r>
              <a:rPr lang="en-US" dirty="0"/>
              <a:t> property</a:t>
            </a:r>
          </a:p>
          <a:p>
            <a:pPr>
              <a:lnSpc>
                <a:spcPct val="120000"/>
              </a:lnSpc>
              <a:buFont typeface="Wingdings" charset="2"/>
              <a:buChar char="ü"/>
            </a:pPr>
            <a:r>
              <a:rPr lang="en-US" dirty="0"/>
              <a:t>Within the default recipe set t</a:t>
            </a:r>
            <a:r>
              <a:rPr lang="en-US" dirty="0">
                <a:solidFill>
                  <a:schemeClr val="tx1"/>
                </a:solidFill>
              </a:rPr>
              <a:t>he </a:t>
            </a:r>
            <a:r>
              <a:rPr lang="en-US" dirty="0" err="1">
                <a:solidFill>
                  <a:schemeClr val="tx1"/>
                </a:solidFill>
              </a:rPr>
              <a:t>httpd_vhost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40979579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Remove the Welcome Site</a:t>
            </a:r>
            <a:endParaRPr lang="en-US" dirty="0"/>
          </a:p>
        </p:txBody>
      </p:sp>
      <p:sp>
        <p:nvSpPr>
          <p:cNvPr id="3" name="Subtitle 2"/>
          <p:cNvSpPr>
            <a:spLocks noGrp="1"/>
          </p:cNvSpPr>
          <p:nvPr>
            <p:ph type="subTitle" idx="1"/>
          </p:nvPr>
        </p:nvSpPr>
        <p:spPr/>
        <p:txBody>
          <a:bodyPr/>
          <a:lstStyle/>
          <a:p>
            <a:r>
              <a:rPr lang="en-US" dirty="0" smtClean="0"/>
              <a:t>When apache installs itself it defines a default site on port 80. Up until this point we have relied on this site. We now want to remove that initial welcome site but we want to do that we a new action we will define on the custom resource we are defining.</a:t>
            </a:r>
            <a:endParaRPr lang="en-US" dirty="0"/>
          </a:p>
        </p:txBody>
      </p:sp>
    </p:spTree>
    <p:extLst>
      <p:ext uri="{BB962C8B-B14F-4D97-AF65-F5344CB8AC3E}">
        <p14:creationId xmlns:p14="http://schemas.microsoft.com/office/powerpoint/2010/main" val="97071234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Define the 'remove' action for </a:t>
            </a:r>
            <a:r>
              <a:rPr lang="en-US" dirty="0" err="1" smtClean="0"/>
              <a:t>httpd_vhost</a:t>
            </a:r>
            <a:r>
              <a:rPr lang="en-US" dirty="0" smtClean="0"/>
              <a:t> that defines the policy:</a:t>
            </a:r>
          </a:p>
          <a:p>
            <a:pPr lvl="1" algn="l">
              <a:lnSpc>
                <a:spcPct val="150000"/>
              </a:lnSpc>
            </a:pPr>
            <a:r>
              <a:rPr lang="en-US" sz="2400" b="1" dirty="0" smtClean="0">
                <a:solidFill>
                  <a:srgbClr val="3E4346"/>
                </a:solidFill>
              </a:rPr>
              <a:t>	A directory named </a:t>
            </a:r>
            <a:r>
              <a:rPr lang="en-US" sz="2400" b="1" dirty="0">
                <a:solidFill>
                  <a:srgbClr val="3E4346"/>
                </a:solidFill>
              </a:rPr>
              <a:t>"/</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httpd_vhost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146498925"/>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/apache/#{</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smtClean="0"/>
              <a:t>httpd_vhost</a:t>
            </a:r>
            <a:r>
              <a:rPr lang="en-US" sz="2000" dirty="0" smtClean="0"/>
              <a:t> </a:t>
            </a:r>
            <a:r>
              <a:rPr lang="en-US" sz="2000" dirty="0"/>
              <a:t>'welcome'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Define the 'remove' action for </a:t>
            </a:r>
            <a:r>
              <a:rPr lang="en-US" dirty="0" err="1"/>
              <a:t>httpd_vhost</a:t>
            </a:r>
            <a:r>
              <a:rPr lang="en-US" dirty="0"/>
              <a:t> that defines the policy:</a:t>
            </a:r>
          </a:p>
          <a:p>
            <a:pPr lvl="1" algn="l">
              <a:lnSpc>
                <a:spcPct val="150000"/>
              </a:lnSpc>
            </a:pPr>
            <a:r>
              <a:rPr lang="en-US" sz="2400" b="1" dirty="0" smtClean="0">
                <a:solidFill>
                  <a:srgbClr val="3E4346"/>
                </a:solidFill>
              </a:rPr>
              <a:t>	A directory named </a:t>
            </a:r>
            <a:r>
              <a:rPr lang="en-US" sz="2400" b="1" dirty="0">
                <a:solidFill>
                  <a:srgbClr val="3E4346"/>
                </a:solidFill>
              </a:rPr>
              <a:t>"/</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buFont typeface="Wingdings" charset="2"/>
              <a:buChar char="ü"/>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httpd_vhost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2856594195"/>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a:solidFill>
                  <a:srgbClr val="3E4346"/>
                </a:solidFill>
              </a:rPr>
              <a:t>httpd_vhost</a:t>
            </a:r>
            <a:r>
              <a:rPr lang="en-US" dirty="0">
                <a:solidFill>
                  <a:srgbClr val="3E4346"/>
                </a:solidFill>
              </a:rPr>
              <a:t> 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httpd_vhost</a:t>
            </a:r>
            <a:r>
              <a:rPr lang="en-US" dirty="0" smtClean="0"/>
              <a:t> resource named 'users'</a:t>
            </a:r>
            <a:endParaRPr lang="en-US" dirty="0"/>
          </a:p>
          <a:p>
            <a:pPr>
              <a:lnSpc>
                <a:spcPct val="150000"/>
              </a:lnSpc>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httpd_vhost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httpd_vhost</a:t>
            </a:r>
            <a:r>
              <a:rPr lang="en-US" sz="2000" dirty="0" smtClean="0"/>
              <a:t> 'users'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httpd_vhost</a:t>
            </a:r>
            <a:r>
              <a:rPr lang="en-US" sz="2000" dirty="0" smtClean="0"/>
              <a:t> 'admins'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users 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/apache/users/html')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a:solidFill>
                  <a:srgbClr val="3E4346"/>
                </a:solidFill>
              </a:rPr>
              <a:t>httpd_vhost</a:t>
            </a:r>
            <a:r>
              <a:rPr lang="en-US" dirty="0">
                <a:solidFill>
                  <a:srgbClr val="3E4346"/>
                </a:solidFill>
              </a:rPr>
              <a:t> 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buFont typeface="Wingdings" charset="2"/>
              <a:buChar char="ü"/>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httpd_vhost</a:t>
            </a:r>
            <a:r>
              <a:rPr lang="en-US" dirty="0" smtClean="0"/>
              <a:t> resource named 'users'</a:t>
            </a:r>
            <a:endParaRPr lang="en-US" dirty="0"/>
          </a:p>
          <a:p>
            <a:pPr>
              <a:lnSpc>
                <a:spcPct val="150000"/>
              </a:lnSpc>
              <a:buFont typeface="Wingdings" charset="2"/>
              <a:buChar char="ü"/>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747221206"/>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t>
            </a:r>
            <a:r>
              <a:rPr lang="en-US" sz="2000" dirty="0" smtClean="0"/>
              <a:t>'</a:t>
            </a:r>
            <a:r>
              <a:rPr lang="en-US" sz="2000" dirty="0" err="1" smtClean="0"/>
              <a:t>httpd</a:t>
            </a:r>
            <a:r>
              <a:rPr lang="en-US" sz="2000" dirty="0" smtClean="0"/>
              <a:t>:</a:t>
            </a:r>
            <a:r>
              <a:rPr lang="en-US" sz="2000" dirty="0"/>
              <a:t>:default'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r>
              <a:rPr lang="en-US" sz="2000" dirty="0" smtClean="0"/>
              <a:t> </a:t>
            </a:r>
          </a:p>
          <a:p>
            <a:r>
              <a:rPr lang="en-US" sz="2000" dirty="0"/>
              <a:t> </a:t>
            </a:r>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17333</TotalTime>
  <Words>6762</Words>
  <Application>Microsoft Macintosh PowerPoint</Application>
  <PresentationFormat>Custom</PresentationFormat>
  <Paragraphs>911</Paragraphs>
  <Slides>65</Slides>
  <Notes>64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65</vt:i4>
      </vt:variant>
    </vt:vector>
  </HeadingPairs>
  <TitlesOfParts>
    <vt:vector size="71" baseType="lpstr">
      <vt:lpstr>Courier New</vt:lpstr>
      <vt:lpstr>ＭＳ Ｐゴシック</vt:lpstr>
      <vt:lpstr>Wingdings</vt:lpstr>
      <vt:lpstr>Arial</vt:lpstr>
      <vt:lpstr>Template</vt:lpstr>
      <vt:lpstr>Interaction</vt:lpstr>
      <vt:lpstr>Creating a Custom Resource</vt:lpstr>
      <vt:lpstr>Objectives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Resource Collection</vt:lpstr>
      <vt:lpstr>A Sub-Resource Collection</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Resource Properties</vt:lpstr>
      <vt:lpstr>Resource Properties</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httpd_vhost - site_port Property</vt:lpstr>
      <vt:lpstr>Defining a Property to Manage the site_port</vt:lpstr>
      <vt:lpstr>Updating the Resource to use the Property</vt:lpstr>
      <vt:lpstr>Executing the Unit Tests</vt:lpstr>
      <vt:lpstr>Converging and Verifying the Test Instance</vt:lpstr>
      <vt:lpstr>httpd_vhost - site_port Property</vt:lpstr>
      <vt:lpstr>Remove the Welcome Site</vt:lpstr>
      <vt:lpstr>httpd_vhost Remove Action</vt:lpstr>
      <vt:lpstr>Defining the Resource's Remove Action</vt:lpstr>
      <vt:lpstr>Adding the Resource with Remove Action to the Recipe</vt:lpstr>
      <vt:lpstr>httpd_vhost Remove Action</vt:lpstr>
      <vt:lpstr>httpd_vhost Remove Action</vt:lpstr>
      <vt:lpstr>Removing the Resource from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httpd_vhost Remove Action</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2440</cp:revision>
  <cp:lastPrinted>2015-02-07T23:49:10Z</cp:lastPrinted>
  <dcterms:created xsi:type="dcterms:W3CDTF">2012-09-13T17:36:07Z</dcterms:created>
  <dcterms:modified xsi:type="dcterms:W3CDTF">2017-04-17T18:40:12Z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