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8"/>
  </p:notesMasterIdLst>
  <p:handoutMasterIdLst>
    <p:handoutMasterId r:id="rId69"/>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68" r:id="rId18"/>
    <p:sldId id="269" r:id="rId19"/>
    <p:sldId id="293" r:id="rId20"/>
    <p:sldId id="259" r:id="rId21"/>
    <p:sldId id="302" r:id="rId22"/>
    <p:sldId id="311" r:id="rId23"/>
    <p:sldId id="312" r:id="rId24"/>
    <p:sldId id="314" r:id="rId25"/>
    <p:sldId id="315" r:id="rId26"/>
    <p:sldId id="316" r:id="rId27"/>
    <p:sldId id="308" r:id="rId28"/>
    <p:sldId id="310" r:id="rId29"/>
    <p:sldId id="283" r:id="rId30"/>
    <p:sldId id="272" r:id="rId31"/>
    <p:sldId id="260" r:id="rId32"/>
    <p:sldId id="273" r:id="rId33"/>
    <p:sldId id="328" r:id="rId34"/>
    <p:sldId id="318" r:id="rId35"/>
    <p:sldId id="319" r:id="rId36"/>
    <p:sldId id="320" r:id="rId37"/>
    <p:sldId id="321" r:id="rId38"/>
    <p:sldId id="322" r:id="rId39"/>
    <p:sldId id="284" r:id="rId40"/>
    <p:sldId id="274" r:id="rId41"/>
    <p:sldId id="317" r:id="rId42"/>
    <p:sldId id="275" r:id="rId43"/>
    <p:sldId id="325" r:id="rId44"/>
    <p:sldId id="326" r:id="rId45"/>
    <p:sldId id="327" r:id="rId46"/>
    <p:sldId id="276" r:id="rId47"/>
    <p:sldId id="303" r:id="rId48"/>
    <p:sldId id="304" r:id="rId49"/>
    <p:sldId id="277" r:id="rId50"/>
    <p:sldId id="278" r:id="rId51"/>
    <p:sldId id="305" r:id="rId52"/>
    <p:sldId id="279" r:id="rId53"/>
    <p:sldId id="306" r:id="rId54"/>
    <p:sldId id="285" r:id="rId55"/>
    <p:sldId id="286" r:id="rId56"/>
    <p:sldId id="287" r:id="rId57"/>
    <p:sldId id="261" r:id="rId58"/>
    <p:sldId id="280" r:id="rId59"/>
    <p:sldId id="281" r:id="rId60"/>
    <p:sldId id="262" r:id="rId61"/>
    <p:sldId id="292" r:id="rId62"/>
    <p:sldId id="263" r:id="rId63"/>
    <p:sldId id="264" r:id="rId64"/>
    <p:sldId id="266" r:id="rId65"/>
    <p:sldId id="307" r:id="rId66"/>
    <p:sldId id="265" r:id="rId6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808000"/>
    <a:srgbClr val="C9352B"/>
    <a:srgbClr val="F0F0F0"/>
    <a:srgbClr val="7D868C"/>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0"/>
    <p:restoredTop sz="63916"/>
  </p:normalViewPr>
  <p:slideViewPr>
    <p:cSldViewPr snapToGrid="0">
      <p:cViewPr>
        <p:scale>
          <a:sx n="25" d="100"/>
          <a:sy n="25" d="100"/>
        </p:scale>
        <p:origin x="1552" y="172"/>
      </p:cViewPr>
      <p:guideLst>
        <p:guide orient="horz" pos="894"/>
        <p:guide pos="9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2016-03-01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2016-03-01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scenario defined it is now time for us to develop the cookbook. We are going to move through the following steps together to accomplish this task.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start the journey on your workstation. From the home directory we are going to creating this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number of tools installed with the Chef Development Kit (Chef DK). One of those tools included in the Chef DK is a tool called 'chef'. The generators provided with the tool will allow us to quickly generate the a cookbook. You can see help about the command with the '--help' flag.</a:t>
            </a:r>
          </a:p>
          <a:p>
            <a:endParaRPr lang="en-US" baseline="0" dirty="0" smtClean="0"/>
          </a:p>
          <a:p>
            <a:r>
              <a:rPr lang="en-US" baseline="0" dirty="0" smtClean="0"/>
              <a:t>The cookbook generator has only one required parameter and that is the name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68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generate cookbook named '</a:t>
            </a:r>
            <a:r>
              <a:rPr lang="en-US" baseline="0" dirty="0" err="1" smtClean="0"/>
              <a:t>httpd</a:t>
            </a:r>
            <a:r>
              <a:rPr lang="en-US" baseline="0" dirty="0" smtClean="0"/>
              <a:t>'. The name of the cookbook here resembles the name of a public cookbook in the Supermarket that accomplishes a very similar task. That is the reason why I have asked you to chose the same name.</a:t>
            </a:r>
          </a:p>
          <a:p>
            <a:endParaRPr lang="en-US" baseline="0" dirty="0" smtClean="0"/>
          </a:p>
          <a:p>
            <a:r>
              <a:rPr lang="en-US" baseline="0" dirty="0" smtClean="0"/>
              <a:t>Sharing the same name as a cookbook within the Supermarket can be problematic. While we may never share this cookbook other individuals within our organization could believe it to be a copy of that cookbook. When it comes to naming cookbooks it may be wise to first search the Supermarket and ensure you are not using a similar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415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examine the</a:t>
            </a:r>
            <a:r>
              <a:rPr lang="en-US" baseline="0" dirty="0" smtClean="0"/>
              <a:t> contents of the cookbook that chef generated for us. Here you see that the tool created for us a complete test directory structure.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7861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cookbook</a:t>
            </a:r>
            <a:r>
              <a:rPr lang="en-US" baseline="0" dirty="0" smtClean="0"/>
              <a:t> created it is now time to write that first test that verifies the cookbook does what we want it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586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smtClean="0"/>
              <a:t> expectations are expressed in examples that are asserted in different example groups.</a:t>
            </a:r>
            <a:endParaRPr lang="en-US" dirty="0" smtClean="0"/>
          </a:p>
          <a:p>
            <a:endParaRPr lang="en-US" dirty="0" smtClean="0"/>
          </a:p>
          <a:p>
            <a:r>
              <a:rPr lang="en-US" dirty="0" smtClean="0"/>
              <a:t>RSpec</a:t>
            </a:r>
            <a:r>
              <a:rPr lang="en-US" baseline="0" dirty="0" smtClean="0"/>
              <a:t> by itself grants us the framework, language, and tools. </a:t>
            </a:r>
            <a:r>
              <a:rPr lang="en-US" baseline="0" dirty="0" err="1" smtClean="0"/>
              <a:t>ServerSpec</a:t>
            </a:r>
            <a:r>
              <a:rPr lang="en-US" baseline="0" dirty="0" smtClean="0"/>
              <a:t> provides the knowledge about expressing expectations about the state of infrastructure.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346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generator</a:t>
            </a:r>
            <a:r>
              <a:rPr lang="en-US" baseline="0" dirty="0" smtClean="0"/>
              <a:t> created an example specification (or spec) file. Before we talk about the RSpec/</a:t>
            </a:r>
            <a:r>
              <a:rPr lang="en-US" baseline="0" dirty="0" err="1" smtClean="0"/>
              <a:t>ServerSpec</a:t>
            </a:r>
            <a:r>
              <a:rPr lang="en-US" baseline="0" dirty="0" smtClean="0"/>
              <a:t> language lets explain the long file path and its importance.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056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moment to describe the reason behind this long directory path. Within our cookbook we define a test directory and within that test directory we define another directory named 'integration'. This is the basic file path that Test Kitchen expects to find the specifications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5631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part the path, 'default', corresponds to the name of the test suite that is defined in the .</a:t>
            </a:r>
            <a:r>
              <a:rPr lang="en-US" dirty="0" err="1" smtClean="0"/>
              <a:t>kitchen.yml</a:t>
            </a:r>
            <a:r>
              <a:rPr lang="en-US" dirty="0" smtClean="0"/>
              <a:t> file. In our case the name of the suite is 'default' so when test kitchen performs a `kitchen verify` for the default suite it will look within the 'default' folder for the specifications to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370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6451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p>
          <a:p>
            <a:endParaRPr lang="en-US" dirty="0" smtClean="0"/>
          </a:p>
          <a:p>
            <a:r>
              <a:rPr lang="en-US" dirty="0" smtClean="0"/>
              <a:t>Now that we understand the path</a:t>
            </a:r>
            <a:r>
              <a:rPr lang="en-US" baseline="0" dirty="0" smtClean="0"/>
              <a:t> let's take a look at the RSpec/</a:t>
            </a:r>
            <a:r>
              <a:rPr lang="en-US" baseline="0" dirty="0" err="1" smtClean="0"/>
              <a:t>ServerSpec</a:t>
            </a:r>
            <a:r>
              <a:rPr lang="en-US" baseline="0" dirty="0" smtClean="0"/>
              <a:t> language.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5023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ServerSpec</a:t>
            </a:r>
            <a:r>
              <a:rPr lang="en-US" dirty="0" smtClean="0"/>
              <a:t> allows</a:t>
            </a:r>
            <a:r>
              <a:rPr lang="en-US" baseline="0" dirty="0" smtClean="0"/>
              <a:t> you to scope the expectations you right into groups. These groups are given names or </a:t>
            </a:r>
            <a:r>
              <a:rPr lang="en-US" baseline="0" dirty="0" err="1" smtClean="0"/>
              <a:t>ServerSpec</a:t>
            </a:r>
            <a:r>
              <a:rPr lang="en-US" baseline="0" dirty="0" smtClean="0"/>
              <a:t> resources to help describe their scope. Example groups can be nested and often are to describe a hierarchical structure of state.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 this example we see an outer example group with the name 'http::default' and the inner example group with the </a:t>
            </a:r>
            <a:r>
              <a:rPr lang="en-US" baseline="0" dirty="0" err="1" smtClean="0"/>
              <a:t>ServerSpec</a:t>
            </a:r>
            <a:r>
              <a:rPr lang="en-US" baseline="0" dirty="0" smtClean="0"/>
              <a:t> resource named command. This means that the command example group is within the example group '</a:t>
            </a:r>
            <a:r>
              <a:rPr lang="en-US" baseline="0" dirty="0" err="1" smtClean="0"/>
              <a:t>httpd</a:t>
            </a:r>
            <a:r>
              <a:rPr lang="en-US" baseline="0" dirty="0" smtClean="0"/>
              <a:t>::default'.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Example groups can be used to show relationship, like they are done here. They can also be used to create unique scenarios with different states for the system.</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0257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a:t>
            </a:r>
            <a:r>
              <a:rPr lang="en-US" dirty="0" smtClean="0"/>
              <a:t>termost describe</a:t>
            </a:r>
            <a:r>
              <a:rPr lang="en-US" baseline="0" dirty="0" smtClean="0"/>
              <a:t> here represents the cookbook name and the suite name. The inner expectation is using a </a:t>
            </a:r>
            <a:r>
              <a:rPr lang="en-US" baseline="0" dirty="0" err="1" smtClean="0"/>
              <a:t>ServerSpec</a:t>
            </a:r>
            <a:r>
              <a:rPr lang="en-US" baseline="0" dirty="0" smtClean="0"/>
              <a:t> resource named command. This command resource takes a parameter which is the system command it will run. Within the inner example group we are asking for an attribute on the </a:t>
            </a:r>
            <a:r>
              <a:rPr lang="en-US" baseline="0" dirty="0" err="1" smtClean="0"/>
              <a:t>ServerSpec</a:t>
            </a:r>
            <a:r>
              <a:rPr lang="en-US" baseline="0" dirty="0" smtClean="0"/>
              <a:t> command resource. </a:t>
            </a:r>
            <a:endParaRPr lang="en-US" baseline="0" dirty="0" smtClean="0"/>
          </a:p>
          <a:p>
            <a:endParaRPr lang="en-US" baseline="0" smtClean="0"/>
          </a:p>
          <a:p>
            <a:r>
              <a:rPr lang="en-US" baseline="0" smtClean="0"/>
              <a:t>A </a:t>
            </a:r>
            <a:r>
              <a:rPr lang="en-US" baseline="0" dirty="0" smtClean="0"/>
              <a:t>command resource is one of the few resources that has attributes you can query. In this instance the example is asking for the standard out, abbreviated as '</a:t>
            </a:r>
            <a:r>
              <a:rPr lang="en-US" baseline="0" dirty="0" err="1" smtClean="0"/>
              <a:t>stdout</a:t>
            </a:r>
            <a:r>
              <a:rPr lang="en-US" baseline="0" dirty="0" smtClean="0"/>
              <a:t>'. Lastly we express an expectation that we expect the actual result returned from the standard out to contain the text 'Welcome Home'.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5126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test file found at the following path you will find that it is already populated with some initial code. The first two lines are comments that provide a link to the </a:t>
            </a:r>
            <a:r>
              <a:rPr lang="en-US" baseline="0" dirty="0" err="1" smtClean="0"/>
              <a:t>ServerSpec</a:t>
            </a:r>
            <a:r>
              <a:rPr lang="en-US" baseline="0" dirty="0" smtClean="0"/>
              <a:t> documentation. The next three lines are a placeholder test that when executed notifies you that this test is skipped.</a:t>
            </a:r>
          </a:p>
          <a:p>
            <a:endParaRPr lang="en-US" baseline="0" dirty="0" smtClean="0"/>
          </a:p>
          <a:p>
            <a:r>
              <a:rPr lang="en-US" baseline="0" dirty="0" smtClean="0"/>
              <a:t>We do not need these comments or the placeholder test so let's remove it from the specification.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621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the following expectation that states that when we would visit that site it should return a welcoming message.</a:t>
            </a:r>
          </a:p>
          <a:p>
            <a:endParaRPr lang="en-US" baseline="0" dirty="0" smtClean="0"/>
          </a:p>
          <a:p>
            <a:r>
              <a:rPr lang="en-US" baseline="0" dirty="0" err="1" smtClean="0"/>
              <a:t>ServerSpec</a:t>
            </a:r>
            <a:r>
              <a:rPr lang="en-US" baseline="0" dirty="0" smtClean="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904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test defined it is now time to execute the tests and see the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42141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execute our tests using the tool Test Kitchen we need to be within the directory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7264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a:t>
            </a:r>
            <a:r>
              <a:rPr lang="en-US" baseline="0" dirty="0" smtClean="0"/>
              <a:t> employ Test Kitchen to execute the tests we need make changes to the existing Test Kitchen configuration file. The cookbook was automatically generated with a '.</a:t>
            </a:r>
            <a:r>
              <a:rPr lang="en-US" baseline="0" dirty="0" err="1" smtClean="0"/>
              <a:t>kitchen.yml</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1042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key is driver, which has a single key-value pair that specifies the name of the driver Kitchen will use when executed. </a:t>
            </a:r>
          </a:p>
          <a:p>
            <a:endParaRPr lang="en-US" dirty="0" smtClean="0"/>
          </a:p>
          <a:p>
            <a:r>
              <a:rPr lang="en-US" dirty="0" smtClean="0"/>
              <a:t>The driver is responsible for creating the instance that we will use to test our cookbook. There are lots of different drivers available--two very popular ones are the </a:t>
            </a:r>
            <a:r>
              <a:rPr lang="en-US" dirty="0" err="1" smtClean="0"/>
              <a:t>docker</a:t>
            </a:r>
            <a:r>
              <a:rPr lang="en-US" dirty="0" smtClean="0"/>
              <a:t> and vagrant driver.</a:t>
            </a:r>
          </a:p>
          <a:p>
            <a:endParaRPr lang="en-US" dirty="0" smtClean="0"/>
          </a:p>
          <a:p>
            <a:r>
              <a:rPr lang="en-US" dirty="0" smtClean="0"/>
              <a:t>Instructor Note: Testing</a:t>
            </a:r>
            <a:r>
              <a:rPr lang="en-US" baseline="0" dirty="0" smtClean="0"/>
              <a:t> on this remote workstation requires that we use </a:t>
            </a:r>
            <a:r>
              <a:rPr lang="en-US" baseline="0" dirty="0" err="1" smtClean="0"/>
              <a:t>Docker</a:t>
            </a:r>
            <a:r>
              <a:rPr lang="en-US" baseline="0" dirty="0" smtClean="0"/>
              <a:t> because Vagrant does not work within a virtual environment. Vagrant is the standard choice when working on your local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1521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cookbooks and recipes that you have written so far share quite a few similarities with BDD. In Chef, you express the desired state of the system through a DSL, resources, you define in recipes.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key is </a:t>
            </a:r>
            <a:r>
              <a:rPr lang="en-US" dirty="0" err="1" smtClean="0"/>
              <a:t>provisioner</a:t>
            </a:r>
            <a:r>
              <a:rPr lang="en-US" dirty="0" smtClean="0"/>
              <a:t>, which also has a single key-value pair which is the name of the </a:t>
            </a:r>
            <a:r>
              <a:rPr lang="en-US" dirty="0" err="1" smtClean="0"/>
              <a:t>provisioner</a:t>
            </a:r>
            <a:r>
              <a:rPr lang="en-US" dirty="0" smtClean="0"/>
              <a:t> Kitchen will use when executed. This </a:t>
            </a:r>
            <a:r>
              <a:rPr lang="en-US" dirty="0" err="1" smtClean="0"/>
              <a:t>provisioner</a:t>
            </a:r>
            <a:r>
              <a:rPr lang="en-US" dirty="0" smtClean="0"/>
              <a:t> is responsible for how it applies code to the instance that the driver created. Here the default value is </a:t>
            </a:r>
            <a:r>
              <a:rPr lang="en-US" dirty="0" err="1" smtClean="0"/>
              <a:t>chef_zero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7739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key is platforms, which contains a list of all the platforms that Kitchen will test against when executed. This should be a list of all the platforms that you want your cookbook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781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fourth key is suites, which contains a list of all the test suites that Kitchen will test against when executed. Each suite usually defines a unique combination of run lists that exercise all the recipes within a cookbook.</a:t>
            </a:r>
          </a:p>
          <a:p>
            <a:endParaRPr lang="en-US" dirty="0" smtClean="0"/>
          </a:p>
          <a:p>
            <a:r>
              <a:rPr lang="en-US" dirty="0" smtClean="0"/>
              <a:t>In this example, this suite is named 'default'.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75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default suite will execute the run list containing: The </a:t>
            </a:r>
            <a:r>
              <a:rPr lang="en-US" dirty="0" err="1" smtClean="0"/>
              <a:t>httpd</a:t>
            </a:r>
            <a:r>
              <a:rPr lang="en-US" baseline="0" dirty="0" smtClean="0"/>
              <a:t> </a:t>
            </a:r>
            <a:r>
              <a:rPr lang="en-US" dirty="0" smtClean="0"/>
              <a:t>cookbook's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6556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51739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many different drivers that Test Kitchen supports. The </a:t>
            </a:r>
            <a:r>
              <a:rPr lang="en-US" baseline="0" dirty="0" err="1" smtClean="0"/>
              <a:t>docker</a:t>
            </a:r>
            <a:r>
              <a:rPr lang="en-US" baseline="0" dirty="0" smtClean="0"/>
              <a:t> driver is configured to work on this virtual machine. At this moment we are only interested in verifying that the cookbook we develop works on this current platform.</a:t>
            </a:r>
          </a:p>
          <a:p>
            <a:endParaRPr lang="en-US" baseline="0" dirty="0" smtClean="0"/>
          </a:p>
          <a:p>
            <a:r>
              <a:rPr lang="en-US" baseline="0" dirty="0" smtClean="0"/>
              <a:t>Later we will return to this configuration file and add an additional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1039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It is important to recognize that within the .</a:t>
            </a:r>
            <a:r>
              <a:rPr lang="en-US" dirty="0" err="1" smtClean="0"/>
              <a:t>kitchen.yml</a:t>
            </a:r>
            <a:r>
              <a:rPr lang="en-US" dirty="0" smtClean="0"/>
              <a:t> file we defined two fields that create a test matrix;</a:t>
            </a:r>
            <a:r>
              <a:rPr lang="en-US" baseline="0" dirty="0" smtClean="0"/>
              <a:t> t</a:t>
            </a:r>
            <a:r>
              <a:rPr lang="en-US" dirty="0" smtClean="0"/>
              <a:t>he number of platforms we want to support multiplied by the number of test suites that we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430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visualize this test matrix by running the command `kitchen list`. </a:t>
            </a:r>
          </a:p>
          <a:p>
            <a:endParaRPr lang="en-US" dirty="0" smtClean="0"/>
          </a:p>
          <a:p>
            <a:r>
              <a:rPr lang="en-US" dirty="0" smtClean="0"/>
              <a:t>In the output you can see that an instance is created in the list for every test</a:t>
            </a:r>
            <a:r>
              <a:rPr lang="en-US" baseline="0" dirty="0" smtClean="0"/>
              <a:t> </a:t>
            </a:r>
            <a:r>
              <a:rPr lang="en-US" dirty="0" smtClean="0"/>
              <a:t>suite and every platform. In our current file we have one suite, named 'default'</a:t>
            </a:r>
            <a:r>
              <a:rPr lang="en-US" baseline="0" dirty="0" smtClean="0"/>
              <a:t> and </a:t>
            </a:r>
            <a:r>
              <a:rPr lang="en-US" dirty="0" smtClean="0"/>
              <a:t>one platform</a:t>
            </a:r>
            <a:r>
              <a:rPr lang="en-US" baseline="0" dirty="0" smtClean="0"/>
              <a:t> </a:t>
            </a:r>
            <a:r>
              <a:rPr lang="en-US" baseline="0" dirty="0" err="1" smtClean="0"/>
              <a:t>CentOS</a:t>
            </a:r>
            <a:r>
              <a:rPr lang="en-US" baseline="0" dirty="0" smtClean="0"/>
              <a:t>.</a:t>
            </a:r>
            <a:endParaRPr lang="en-US" dirty="0" smtClean="0"/>
          </a:p>
          <a:p>
            <a:endParaRPr lang="en-US" dirty="0" smtClean="0"/>
          </a:p>
          <a:p>
            <a:r>
              <a:rPr lang="en-US" dirty="0" smtClean="0"/>
              <a:t>Run the</a:t>
            </a:r>
            <a:r>
              <a:rPr lang="en-US" baseline="0" dirty="0" smtClean="0"/>
              <a:t> following command to verify that the Test Kitchen configuration file had been set up correctly.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880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turn on a</a:t>
            </a:r>
            <a:r>
              <a:rPr lang="en-US" baseline="0" dirty="0" smtClean="0"/>
              <a:t> </a:t>
            </a:r>
            <a:r>
              <a:rPr lang="en-US" dirty="0" smtClean="0"/>
              <a:t>virtual or cloud instance</a:t>
            </a:r>
            <a:r>
              <a:rPr lang="en-US" baseline="0" dirty="0" smtClean="0"/>
              <a:t> </a:t>
            </a:r>
            <a:r>
              <a:rPr lang="en-US" dirty="0" smtClean="0"/>
              <a:t>for the platforms specified in the kitchen configuration.</a:t>
            </a:r>
          </a:p>
          <a:p>
            <a:endParaRPr lang="en-US" dirty="0" smtClean="0"/>
          </a:p>
          <a:p>
            <a:r>
              <a:rPr lang="en-US" dirty="0" smtClean="0"/>
              <a:t>Running 'kitchen create default-centos-67' would create</a:t>
            </a:r>
            <a:r>
              <a:rPr lang="en-US" baseline="0" dirty="0" smtClean="0"/>
              <a:t> the the one instance that uses the test suite on the platform we want.</a:t>
            </a:r>
          </a:p>
          <a:p>
            <a:endParaRPr lang="en-US" baseline="0" dirty="0" smtClean="0"/>
          </a:p>
          <a:p>
            <a:r>
              <a:rPr lang="en-US" baseline="0" dirty="0" smtClean="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smtClean="0"/>
          </a:p>
          <a:p>
            <a:r>
              <a:rPr lang="en-US" baseline="0" dirty="0" smtClean="0"/>
              <a:t>When you want to target all of the instances you can run 'kitchen create' without any parameters. This will create all instances. Seeing as how there is only one instance this will work well.</a:t>
            </a:r>
          </a:p>
          <a:p>
            <a:endParaRPr lang="en-US" dirty="0" smtClean="0"/>
          </a:p>
          <a:p>
            <a:r>
              <a:rPr lang="en-US" dirty="0" smtClean="0"/>
              <a:t>In our case, this command would use the </a:t>
            </a:r>
            <a:r>
              <a:rPr lang="en-US" dirty="0" err="1" smtClean="0"/>
              <a:t>Docker</a:t>
            </a:r>
            <a:r>
              <a:rPr lang="en-US" dirty="0" smtClean="0"/>
              <a:t> driver to create a </a:t>
            </a:r>
            <a:r>
              <a:rPr lang="en-US" dirty="0" err="1" smtClean="0"/>
              <a:t>docker</a:t>
            </a:r>
            <a:r>
              <a:rPr lang="en-US" dirty="0" smtClean="0"/>
              <a:t> image based on centos-6.7.</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7919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an image gives us a instance to test our cookbooks but it still would leave us with the work of installing chef and applying the cookbook defined in our .</a:t>
            </a:r>
            <a:r>
              <a:rPr lang="en-US" dirty="0" err="1" smtClean="0"/>
              <a:t>kitchen.yml</a:t>
            </a:r>
            <a:r>
              <a:rPr lang="en-US" dirty="0" smtClean="0"/>
              <a:t> run list.</a:t>
            </a:r>
          </a:p>
          <a:p>
            <a:endParaRPr lang="en-US" dirty="0" smtClean="0"/>
          </a:p>
          <a:p>
            <a:r>
              <a:rPr lang="en-US" dirty="0" smtClean="0"/>
              <a:t>So let's</a:t>
            </a:r>
            <a:r>
              <a:rPr lang="en-US" baseline="0" dirty="0" smtClean="0"/>
              <a:t> </a:t>
            </a:r>
            <a:r>
              <a:rPr lang="en-US" dirty="0" smtClean="0"/>
              <a:t>introduce you to the second kitchen command: 'kitchen converge'.</a:t>
            </a:r>
          </a:p>
          <a:p>
            <a:endParaRPr lang="en-US" dirty="0" smtClean="0"/>
          </a:p>
          <a:p>
            <a:r>
              <a:rPr lang="en-US" dirty="0" smtClean="0"/>
              <a:t>Converging an instance will create the instance if it has not already been created. Then it will install chef and apply that cookbook to that instance.</a:t>
            </a:r>
          </a:p>
          <a:p>
            <a:endParaRPr lang="en-US" dirty="0" smtClean="0"/>
          </a:p>
          <a:p>
            <a:r>
              <a:rPr lang="en-US" dirty="0" smtClean="0"/>
              <a:t>In our case, this command would take our image and install chef and apply the </a:t>
            </a:r>
            <a:r>
              <a:rPr lang="en-US" dirty="0" err="1" smtClean="0"/>
              <a:t>http</a:t>
            </a:r>
            <a:r>
              <a:rPr lang="en-US" baseline="0" dirty="0" err="1" smtClean="0"/>
              <a:t>d</a:t>
            </a:r>
            <a:r>
              <a:rPr lang="en-US" baseline="0" dirty="0" smtClean="0"/>
              <a:t> </a:t>
            </a:r>
            <a:r>
              <a:rPr lang="en-US" dirty="0" smtClean="0"/>
              <a:t>cookbook's default recipe.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763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TDD is a workflow process: Add a test; Run the test expecting failure; Add code; Run the test expecting success. Refactor.</a:t>
            </a:r>
          </a:p>
          <a:p>
            <a:endParaRPr lang="en-US" dirty="0" smtClean="0"/>
          </a:p>
          <a:p>
            <a:r>
              <a:rPr lang="en-US" dirty="0" smtClean="0"/>
              <a:t>BDD influences the language we use to write the tests and how we focus on tests that matter. The activities within this module focus on the process of taking requirements, expressing them as expectations, choosing one implementation to meet these expectations, and then verifying we have met these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an instance means to:</a:t>
            </a:r>
          </a:p>
          <a:p>
            <a:endParaRPr lang="en-US" dirty="0" smtClean="0"/>
          </a:p>
          <a:p>
            <a:pPr marL="171450" indent="-171450">
              <a:buFont typeface="Arial" panose="020B0604020202020204" pitchFamily="34" charset="0"/>
              <a:buChar char="•"/>
            </a:pPr>
            <a:r>
              <a:rPr lang="en-US" dirty="0" smtClean="0"/>
              <a:t>Create a virtual or cloud instances, if needed</a:t>
            </a:r>
          </a:p>
          <a:p>
            <a:pPr marL="171450" indent="-171450">
              <a:buFont typeface="Arial" panose="020B0604020202020204" pitchFamily="34" charset="0"/>
              <a:buChar char="•"/>
            </a:pPr>
            <a:r>
              <a:rPr lang="en-US" dirty="0" smtClean="0"/>
              <a:t>Converge the instance, if needed</a:t>
            </a:r>
          </a:p>
          <a:p>
            <a:pPr marL="171450" indent="-171450">
              <a:buFont typeface="Arial" panose="020B0604020202020204" pitchFamily="34" charset="0"/>
              <a:buChar char="•"/>
            </a:pPr>
            <a:r>
              <a:rPr lang="en-US" dirty="0" smtClean="0"/>
              <a:t>And then execute a collection of defined tests against the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4167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the instance with the following command. Here Test Kitchen will ask the driver specified in the kitchen configuration file to provision an instance for us.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28133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can</a:t>
            </a:r>
            <a:r>
              <a:rPr lang="en-US" baseline="0" dirty="0" smtClean="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smtClean="0"/>
          </a:p>
          <a:p>
            <a:r>
              <a:rPr lang="en-US" baseline="0" dirty="0" smtClean="0"/>
              <a:t>You are in now logged into a virtual instance on a virtual instance.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4549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in to the virtual instance is useful to explore</a:t>
            </a:r>
            <a:r>
              <a:rPr lang="en-US" baseline="0" dirty="0" smtClean="0"/>
              <a:t> the platform or assist with troubleshooting your recipes they fail in perplexing ways. Right now, we are interested in executing the tests so logout of the instance with the 'exit' command and we will return to the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25417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smtClean="0"/>
          </a:p>
          <a:p>
            <a:r>
              <a:rPr lang="en-US" baseline="0" dirty="0" smtClean="0"/>
              <a:t>In this instance the default recipe of the </a:t>
            </a:r>
            <a:r>
              <a:rPr lang="en-US" baseline="0" dirty="0" err="1" smtClean="0"/>
              <a:t>httpd</a:t>
            </a:r>
            <a:r>
              <a:rPr lang="en-US" baseline="0" dirty="0" smtClean="0"/>
              <a:t>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5795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the state</a:t>
            </a:r>
            <a:r>
              <a:rPr lang="en-US" baseline="0" dirty="0" smtClean="0"/>
              <a:t> of the instance with specification that we defined we use the 'kitchen verify' command. This command will install all the necessary testing tools, configure them, and then execute the test suite, and return to us the results.</a:t>
            </a:r>
          </a:p>
          <a:p>
            <a:endParaRPr lang="en-US" baseline="0" dirty="0" smtClean="0"/>
          </a:p>
          <a:p>
            <a:r>
              <a:rPr lang="en-US" baseline="0" dirty="0" smtClean="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157495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read the results from the kitchen verification to ensure that our expectations failed to be met.</a:t>
            </a:r>
          </a:p>
          <a:p>
            <a:endParaRPr lang="en-US" baseline="0" dirty="0" smtClean="0"/>
          </a:p>
          <a:p>
            <a:r>
              <a:rPr lang="en-US" baseline="0" dirty="0" smtClean="0"/>
              <a:t>When the command completes you will see a block of code that tells you that the verification failed and that an exception has occurred. Immediately your eyes will start to scan this block of text for some information about the failure and unfortunately you will not see anything to help you understand what is happening. Because what you are looking at is the test command executed by the Busser on the test instance but not the results of the command. To see those results you will need to scroll back up in your history.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37709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Scroll back until you can find the message that tells you that </a:t>
            </a:r>
            <a:r>
              <a:rPr lang="en-US" dirty="0" err="1" smtClean="0"/>
              <a:t>serverspec</a:t>
            </a:r>
            <a:r>
              <a:rPr lang="en-US" dirty="0" smtClean="0"/>
              <a:t> is installed.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2766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line that immediately follows it is the command that is executed on the system. The </a:t>
            </a:r>
            <a:r>
              <a:rPr lang="en-US" baseline="0" dirty="0" err="1" smtClean="0"/>
              <a:t>ServerSpec</a:t>
            </a:r>
            <a:r>
              <a:rPr lang="en-US" baseline="0" dirty="0" smtClean="0"/>
              <a:t> verifier is running ruby, loading up the test suite libraries, executing the command </a:t>
            </a:r>
            <a:r>
              <a:rPr lang="en-US" baseline="0" dirty="0" err="1" smtClean="0"/>
              <a:t>rspec</a:t>
            </a:r>
            <a:r>
              <a:rPr lang="en-US" baseline="0" dirty="0" smtClean="0"/>
              <a:t>. The </a:t>
            </a:r>
            <a:r>
              <a:rPr lang="en-US" baseline="0" dirty="0" err="1" smtClean="0"/>
              <a:t>rspec</a:t>
            </a:r>
            <a:r>
              <a:rPr lang="en-US" baseline="0" dirty="0" smtClean="0"/>
              <a:t> command is being provided a number of command-line parameters that tell it: where to find the test files and what they look like; to colorize the output; and how to output the results.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72117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are displayed in color and in </a:t>
            </a:r>
            <a:r>
              <a:rPr lang="en-US" baseline="0" dirty="0" err="1" smtClean="0"/>
              <a:t>RSpec's</a:t>
            </a:r>
            <a:r>
              <a:rPr lang="en-US" baseline="0" dirty="0" smtClean="0"/>
              <a:t> documentation format. This shows us the example that we wrote in a hierarchal view. The indention is intentional to show the nested relationships of the example groups and the example. The expectation in the example you defined failed, as we expected. The text will be displayed in red and provide a failure number. Details about the failure will be displayed below.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844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failure is displayed with their failure number, in order, in more detail in a failures section. A failure contains a number of details about the failure.</a:t>
            </a:r>
          </a:p>
          <a:p>
            <a:endParaRPr lang="en-US" baseline="0" dirty="0" smtClean="0"/>
          </a:p>
          <a:p>
            <a:r>
              <a:rPr lang="en-US" baseline="0" dirty="0" smtClean="0"/>
              <a:t>First it will display a sentence created out of the example groups and example that we defined. Below that it will display all the details about the failure that include: the actual results that were received; the difference between the actual and the expected results; the command run against the virtual instance; and the spec file and line number within that spec file where the failing expectation can be found.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8142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the</a:t>
            </a:r>
            <a:r>
              <a:rPr lang="en-US" baseline="0" dirty="0" smtClean="0"/>
              <a:t> failures a final summary of the results will be displayed which shows us that our test suite contains 1 example and that 1 example failed to meet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52440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10955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following recipe defines three resources. These three resources express the desired state of an apache server that will serve up a simple page that contains the text 'Welcome Home!'.</a:t>
            </a:r>
          </a:p>
          <a:p>
            <a:endParaRPr lang="en-US" baseline="0" dirty="0" smtClean="0"/>
          </a:p>
          <a:p>
            <a:r>
              <a:rPr lang="en-US" baseline="0" dirty="0" smtClean="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45955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make</a:t>
            </a:r>
            <a:r>
              <a:rPr lang="en-US" baseline="0" dirty="0" smtClean="0"/>
              <a:t> a change to the recipe it is important to run 'kitchen converge'. This command will apply the updated recipe to the state of the virtual instance. </a:t>
            </a:r>
          </a:p>
          <a:p>
            <a:endParaRPr lang="en-US" baseline="0" dirty="0" smtClean="0"/>
          </a:p>
          <a:p>
            <a:r>
              <a:rPr lang="en-US" baseline="0" dirty="0" smtClean="0"/>
              <a:t>In the output, you should see the resources that you defined being applied to the instance. The package, the file, and the actions of the service.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71832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a:t>
            </a:r>
            <a:r>
              <a:rPr lang="en-US" baseline="0" dirty="0" smtClean="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60523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verify the state of the virtual instance you run the 'kitchen verify' command. In the summary you should find the failing expectation no longer fails.</a:t>
            </a:r>
          </a:p>
          <a:p>
            <a:endParaRPr lang="en-US" baseline="0" dirty="0" smtClean="0"/>
          </a:p>
          <a:p>
            <a:r>
              <a:rPr lang="en-US" baseline="0" dirty="0" smtClean="0"/>
              <a:t>If it does fail,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78761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you've done it. You have done Test Driven Development (TDD). Wrote a test. Saw it fail. Wrote a unit of code. Saw it pass.</a:t>
            </a:r>
          </a:p>
          <a:p>
            <a:endParaRPr lang="en-US" baseline="0" dirty="0" smtClean="0"/>
          </a:p>
          <a:p>
            <a:r>
              <a:rPr lang="en-US" baseline="0" dirty="0" smtClean="0"/>
              <a:t>You created a cookbook. Wrote </a:t>
            </a:r>
            <a:r>
              <a:rPr lang="en-US" baseline="0" smtClean="0"/>
              <a:t>an expectation in </a:t>
            </a:r>
            <a:r>
              <a:rPr lang="en-US" baseline="0" dirty="0" smtClean="0"/>
              <a:t>the spec file. Saw the test fail. Wrote a recipe. Applied the recipe. Ran the tests and saw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37306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you participated in writing a test and then the recipe let's have a discussion.</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045311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66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smtClean="0"/>
          </a:p>
          <a:p>
            <a:r>
              <a:rPr lang="en-US" dirty="0" smtClean="0"/>
              <a:t>This cookbook will start very straight-forward and over the course of these modules we will introduce new requirements that will increase its complexity.</a:t>
            </a:r>
          </a:p>
          <a:p>
            <a:endParaRPr lang="en-US" dirty="0" smtClean="0"/>
          </a:p>
          <a:p>
            <a:r>
              <a:rPr lang="en-US" dirty="0" smtClean="0"/>
              <a:t>The goal again is to focus on the TDD workflow and understanding how to apply BDD when defining these tests. We are not concerned about focusing on best practices for managing web servers or modeling a more initially complex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1346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mtClean="0"/>
              <a:t>You</a:t>
            </a:r>
            <a:r>
              <a:rPr lang="en-US" baseline="0" smtClean="0"/>
              <a:t> have </a:t>
            </a:r>
            <a:r>
              <a:rPr lang="en-US" baseline="0" dirty="0" smtClean="0"/>
              <a:t>performed almost all of the steps of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642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smtClean="0"/>
          </a:p>
          <a:p>
            <a:r>
              <a:rPr lang="en-US" dirty="0" smtClean="0"/>
              <a:t>Behavior driven design asks us to look at the work that we perform from the perspective of our users. Our first job is to develop the scenario that validates the work that we are about to accomplish.</a:t>
            </a:r>
          </a:p>
          <a:p>
            <a:endParaRPr lang="en-US" dirty="0" smtClean="0"/>
          </a:p>
          <a:p>
            <a:r>
              <a:rPr lang="en-US" dirty="0" smtClean="0"/>
              <a:t>These scenarios that we write are often written in the following format.</a:t>
            </a:r>
          </a:p>
          <a:p>
            <a:endParaRPr lang="en-US" dirty="0" smtClean="0"/>
          </a:p>
          <a:p>
            <a:r>
              <a:rPr lang="en-US" dirty="0" smtClean="0"/>
              <a:t>This very generically defines any scenario. What we need to do is apply this scenario format to our requirements.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smtClean="0"/>
          </a:p>
          <a:p>
            <a:r>
              <a:rPr lang="en-US" dirty="0" smtClean="0"/>
              <a:t>Often times the why will raise more questions which you continue to ask why. You should do that. Asking why enough times will lead you to the true reason why you are taking action. The interesting thing is that knowing the true reason why will</a:t>
            </a:r>
            <a:r>
              <a:rPr lang="en-US" baseline="0" dirty="0" smtClean="0"/>
              <a:t> </a:t>
            </a:r>
            <a:r>
              <a:rPr lang="en-US" dirty="0" smtClean="0"/>
              <a:t>help reinforce your course of action or maybe change it entirely.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smtClean="0"/>
          </a:p>
          <a:p>
            <a:r>
              <a:rPr lang="en-US" dirty="0" smtClean="0"/>
              <a:t>Our goal now is to define a scenario with this understanding.</a:t>
            </a:r>
          </a:p>
          <a:p>
            <a:endParaRPr lang="en-US" dirty="0" smtClean="0"/>
          </a:p>
          <a:p>
            <a:r>
              <a:rPr lang="en-US" dirty="0" smtClean="0"/>
              <a:t>This first scenario is enough information to help us build this cookbook with a TDD approach. This practice of defining a scenario is a tactic that I employ to help focus me on the most valuable work that needs to be done.</a:t>
            </a:r>
          </a:p>
          <a:p>
            <a:endParaRPr lang="en-US" dirty="0" smtClean="0"/>
          </a:p>
          <a:p>
            <a:r>
              <a:rPr lang="en-US" dirty="0" smtClean="0"/>
              <a:t>Important things to notice in the following scenario is the distinct lack of technology or implementation. The scenario is not concerned about the services that are running or files that might be found on the file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a:solidFill>
                  <a:srgbClr val="7D868C"/>
                </a:solidFill>
                <a:latin typeface="+mn-lt"/>
                <a:ea typeface="+mn-ea"/>
                <a:cs typeface="+mn-cs"/>
              </a:rPr>
              <a:t>©</a:t>
            </a:r>
            <a:r>
              <a:rPr lang="en-US"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kitchen.ci/docs/getting-started/writing-test" TargetMode="External"/><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kitchen.ci/docs/getting-started/writing-test" TargetMode="External"/><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kitchen.ci/docs/getting-started/writing-test" TargetMode="External"/><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kitchen.ci/docs/getting-started/writing-test"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hyperlink" Target="https://en.wikipedia.org/wiki/Business_valu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heregister.co.uk/2007/06/25/thoughtworks_req_man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Writing </a:t>
            </a:r>
            <a:r>
              <a:rPr lang="en-US" dirty="0" smtClean="0"/>
              <a:t>a Test First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cookbook</a:t>
            </a:r>
          </a:p>
          <a:p>
            <a:pPr marL="342900" indent="-342900">
              <a:buFont typeface="Wingdings" charset="2"/>
              <a:buChar char="q"/>
            </a:pPr>
            <a:r>
              <a:rPr lang="en-US" dirty="0" smtClean="0"/>
              <a:t>Write tests that verifies the cookbook does what we want it to do</a:t>
            </a:r>
          </a:p>
          <a:p>
            <a:pPr marL="342900" indent="-342900">
              <a:buFont typeface="Wingdings" charset="2"/>
              <a:buChar char="q"/>
            </a:pPr>
            <a:r>
              <a:rPr lang="en-US" dirty="0" smtClean="0"/>
              <a:t>Execute the tests and see failure</a:t>
            </a:r>
          </a:p>
          <a:p>
            <a:pPr marL="342900" indent="-342900">
              <a:buFont typeface="Wingdings" charset="2"/>
              <a:buChar char="q"/>
            </a:pPr>
            <a:r>
              <a:rPr lang="en-US" dirty="0" smtClean="0"/>
              <a:t>Write the recipe to make the test pass</a:t>
            </a:r>
          </a:p>
          <a:p>
            <a:pPr marL="342900" indent="-342900">
              <a:buFont typeface="Wingdings" charset="2"/>
              <a:buChar char="q"/>
            </a:pPr>
            <a:r>
              <a:rPr lang="en-US" dirty="0" smtClean="0"/>
              <a:t>Execute the tests and see success</a:t>
            </a:r>
            <a:endParaRPr lang="en-US" dirty="0"/>
          </a:p>
        </p:txBody>
      </p:sp>
    </p:spTree>
    <p:extLst>
      <p:ext uri="{BB962C8B-B14F-4D97-AF65-F5344CB8AC3E}">
        <p14:creationId xmlns:p14="http://schemas.microsoft.com/office/powerpoint/2010/main" val="62281602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normAutofit fontScale="90000"/>
          </a:bodyPr>
          <a:lstStyle/>
          <a:p>
            <a:r>
              <a:rPr lang="en-US" dirty="0" smtClean="0"/>
              <a:t>Let's Start this Journey in the Home Directory</a:t>
            </a:r>
            <a:endParaRPr lang="en-US" dirty="0"/>
          </a:p>
        </p:txBody>
      </p:sp>
    </p:spTree>
    <p:extLst>
      <p:ext uri="{BB962C8B-B14F-4D97-AF65-F5344CB8AC3E}">
        <p14:creationId xmlns:p14="http://schemas.microsoft.com/office/powerpoint/2010/main" val="279912081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Usage: chef generate GENERATOR [options</a:t>
            </a:r>
            <a:r>
              <a:rPr lang="en-US" sz="2400" dirty="0" smtClean="0"/>
              <a:t>]</a:t>
            </a:r>
          </a:p>
          <a:p>
            <a:endParaRPr lang="en-US" sz="2400" dirty="0"/>
          </a:p>
          <a:p>
            <a:r>
              <a:rPr lang="en-US" sz="2400" dirty="0" smtClean="0"/>
              <a:t>Available </a:t>
            </a:r>
            <a:r>
              <a:rPr lang="en-US" sz="2400" dirty="0"/>
              <a:t>generators</a:t>
            </a:r>
            <a:r>
              <a:rPr lang="en-US" sz="2400" dirty="0" smtClean="0"/>
              <a:t>:</a:t>
            </a:r>
          </a:p>
          <a:p>
            <a:r>
              <a:rPr lang="en-US" sz="2400" dirty="0" smtClean="0"/>
              <a:t>  </a:t>
            </a:r>
            <a:r>
              <a:rPr lang="en-US" sz="2400" dirty="0"/>
              <a:t>app         Generate an application </a:t>
            </a:r>
            <a:r>
              <a:rPr lang="en-US" sz="2400" dirty="0" smtClean="0"/>
              <a:t>repo</a:t>
            </a:r>
          </a:p>
          <a:p>
            <a:r>
              <a:rPr lang="en-US" sz="2400" dirty="0" smtClean="0"/>
              <a:t>  </a:t>
            </a:r>
            <a:r>
              <a:rPr lang="en-US" sz="2400" dirty="0"/>
              <a:t>cookbook    Generate a single </a:t>
            </a:r>
            <a:r>
              <a:rPr lang="en-US" sz="2400" dirty="0" smtClean="0"/>
              <a:t>cookbook</a:t>
            </a:r>
          </a:p>
          <a:p>
            <a:r>
              <a:rPr lang="en-US" sz="2400" dirty="0" smtClean="0"/>
              <a:t>  </a:t>
            </a:r>
            <a:r>
              <a:rPr lang="en-US" sz="2400" dirty="0"/>
              <a:t>recipe      Generate a new </a:t>
            </a:r>
            <a:r>
              <a:rPr lang="en-US" sz="2400" dirty="0" smtClean="0"/>
              <a:t>recipe</a:t>
            </a:r>
          </a:p>
          <a:p>
            <a:r>
              <a:rPr lang="en-US" sz="2400" dirty="0" smtClean="0"/>
              <a:t>  </a:t>
            </a:r>
            <a:r>
              <a:rPr lang="en-US" sz="2400" dirty="0"/>
              <a:t>attribute   Generate an attributes </a:t>
            </a:r>
            <a:r>
              <a:rPr lang="en-US" sz="2400" dirty="0" smtClean="0"/>
              <a:t>file</a:t>
            </a:r>
          </a:p>
          <a:p>
            <a:r>
              <a:rPr lang="en-US" sz="2400" dirty="0" smtClean="0"/>
              <a:t>  </a:t>
            </a:r>
            <a:r>
              <a:rPr lang="en-US" sz="2400" dirty="0"/>
              <a:t>template    Generate a file </a:t>
            </a:r>
            <a:r>
              <a:rPr lang="en-US" sz="2400" dirty="0" smtClean="0"/>
              <a:t>template</a:t>
            </a:r>
          </a:p>
          <a:p>
            <a:r>
              <a:rPr lang="en-US" sz="2400" dirty="0" smtClean="0"/>
              <a:t>  </a:t>
            </a:r>
            <a:r>
              <a:rPr lang="en-US" sz="2400" dirty="0"/>
              <a:t>file        Generate a cookbook </a:t>
            </a:r>
            <a:r>
              <a:rPr lang="en-US" sz="2400" dirty="0" smtClean="0"/>
              <a:t>file</a:t>
            </a:r>
          </a:p>
          <a:p>
            <a:r>
              <a:rPr lang="en-US" sz="2400" dirty="0" smtClean="0"/>
              <a:t>  </a:t>
            </a:r>
            <a:r>
              <a:rPr lang="en-US" sz="2400" dirty="0" err="1"/>
              <a:t>lwrp</a:t>
            </a:r>
            <a:r>
              <a:rPr lang="en-US" sz="2400" dirty="0"/>
              <a:t>        Generate a lightweight </a:t>
            </a:r>
            <a:r>
              <a:rPr lang="en-US" sz="2400" dirty="0" smtClean="0"/>
              <a:t>resource/provider</a:t>
            </a:r>
          </a:p>
          <a:p>
            <a:r>
              <a:rPr lang="en-US" sz="2400" dirty="0" smtClean="0"/>
              <a:t>  </a:t>
            </a:r>
            <a:r>
              <a:rPr lang="en-US" sz="2400" dirty="0"/>
              <a:t>repo        Generate a Chef code </a:t>
            </a:r>
            <a:r>
              <a:rPr lang="en-US" sz="2400" dirty="0" smtClean="0"/>
              <a:t>repository</a:t>
            </a:r>
          </a:p>
          <a:p>
            <a:r>
              <a:rPr lang="en-US" sz="2400" dirty="0" smtClean="0"/>
              <a:t>  </a:t>
            </a:r>
            <a:r>
              <a:rPr lang="en-US" sz="2400" dirty="0" err="1"/>
              <a:t>policyfile</a:t>
            </a:r>
            <a:r>
              <a:rPr lang="en-US" sz="2400" dirty="0"/>
              <a:t>  Generate a </a:t>
            </a:r>
            <a:r>
              <a:rPr lang="en-US" sz="2400" dirty="0" err="1"/>
              <a:t>Policyfile</a:t>
            </a:r>
            <a:r>
              <a:rPr lang="en-US" sz="2400" dirty="0"/>
              <a:t> for use with the install/push </a:t>
            </a:r>
            <a:r>
              <a:rPr lang="en-US" sz="2400" dirty="0" smtClean="0"/>
              <a:t>commands</a:t>
            </a:r>
            <a:endParaRPr lang="en-US" sz="2400" dirty="0"/>
          </a:p>
        </p:txBody>
      </p:sp>
      <p:sp>
        <p:nvSpPr>
          <p:cNvPr id="3" name="Text Placeholder 2"/>
          <p:cNvSpPr>
            <a:spLocks noGrp="1"/>
          </p:cNvSpPr>
          <p:nvPr>
            <p:ph type="body" sz="quarter" idx="11"/>
          </p:nvPr>
        </p:nvSpPr>
        <p:spPr/>
        <p:txBody>
          <a:bodyPr/>
          <a:lstStyle/>
          <a:p>
            <a:r>
              <a:rPr lang="en-US" dirty="0" smtClean="0"/>
              <a:t>&gt; chef generate --help</a:t>
            </a:r>
            <a:endParaRPr lang="en-US" dirty="0"/>
          </a:p>
        </p:txBody>
      </p:sp>
      <p:sp>
        <p:nvSpPr>
          <p:cNvPr id="5" name="Title 4"/>
          <p:cNvSpPr>
            <a:spLocks noGrp="1"/>
          </p:cNvSpPr>
          <p:nvPr>
            <p:ph type="title"/>
          </p:nvPr>
        </p:nvSpPr>
        <p:spPr/>
        <p:txBody>
          <a:bodyPr/>
          <a:lstStyle/>
          <a:p>
            <a:r>
              <a:rPr lang="en-US" dirty="0" smtClean="0"/>
              <a:t>Ask Chef About Generating a Cookbook</a:t>
            </a:r>
            <a:endParaRPr lang="en-US" dirty="0"/>
          </a:p>
        </p:txBody>
      </p:sp>
      <p:sp>
        <p:nvSpPr>
          <p:cNvPr id="6" name="Rectangle 5"/>
          <p:cNvSpPr/>
          <p:nvPr/>
        </p:nvSpPr>
        <p:spPr bwMode="auto">
          <a:xfrm>
            <a:off x="1128943" y="4119810"/>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314540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::cookbook</a:t>
            </a:r>
          </a:p>
          <a:p>
            <a:r>
              <a:rPr lang="en-US" dirty="0"/>
              <a:t>  * directory[/home/chef/</a:t>
            </a:r>
            <a:r>
              <a:rPr lang="en-US" dirty="0" err="1"/>
              <a:t>httpd</a:t>
            </a:r>
            <a:r>
              <a:rPr lang="en-US" dirty="0"/>
              <a:t>] action create</a:t>
            </a:r>
          </a:p>
          <a:p>
            <a:r>
              <a:rPr lang="en-US" dirty="0"/>
              <a:t>    - create new directory /home/chef/</a:t>
            </a:r>
            <a:r>
              <a:rPr lang="en-US" dirty="0" err="1"/>
              <a:t>httpd</a:t>
            </a:r>
            <a:endParaRPr lang="en-US" dirty="0"/>
          </a:p>
          <a:p>
            <a:r>
              <a:rPr lang="en-US" dirty="0"/>
              <a:t>  * template[/home/chef/</a:t>
            </a:r>
            <a:r>
              <a:rPr lang="en-US" dirty="0" err="1"/>
              <a:t>httpd</a:t>
            </a:r>
            <a:r>
              <a:rPr lang="en-US" dirty="0"/>
              <a:t>/</a:t>
            </a:r>
            <a:r>
              <a:rPr lang="en-US" dirty="0" err="1"/>
              <a:t>metadata.rb</a:t>
            </a:r>
            <a:r>
              <a:rPr lang="en-US" dirty="0"/>
              <a:t>] action </a:t>
            </a:r>
            <a:r>
              <a:rPr lang="en-US" dirty="0" err="1"/>
              <a:t>create_if_missing</a:t>
            </a:r>
            <a:endParaRPr lang="en-US" dirty="0"/>
          </a:p>
          <a:p>
            <a:r>
              <a:rPr lang="en-US" dirty="0"/>
              <a:t>    - create new file /home/chef/</a:t>
            </a:r>
            <a:r>
              <a:rPr lang="en-US" dirty="0" err="1"/>
              <a:t>httpd</a:t>
            </a:r>
            <a:r>
              <a:rPr lang="en-US" dirty="0"/>
              <a:t>/</a:t>
            </a:r>
            <a:r>
              <a:rPr lang="en-US" dirty="0" err="1"/>
              <a:t>metadata.rb</a:t>
            </a:r>
            <a:endParaRPr lang="en-US" dirty="0"/>
          </a:p>
          <a:p>
            <a:r>
              <a:rPr lang="en-US" dirty="0"/>
              <a:t>    - update content in file /home/chef/</a:t>
            </a:r>
            <a:r>
              <a:rPr lang="en-US" dirty="0" err="1"/>
              <a:t>httpd</a:t>
            </a:r>
            <a:r>
              <a:rPr lang="en-US" dirty="0"/>
              <a:t>/</a:t>
            </a:r>
            <a:r>
              <a:rPr lang="en-US" dirty="0" err="1"/>
              <a:t>metadata.rb</a:t>
            </a:r>
            <a:r>
              <a:rPr lang="en-US" dirty="0"/>
              <a:t> from none to 53a150</a:t>
            </a:r>
          </a:p>
          <a:p>
            <a:r>
              <a:rPr lang="en-US" dirty="0"/>
              <a:t>    (diff output suppressed by </a:t>
            </a:r>
            <a:r>
              <a:rPr lang="en-US" dirty="0" err="1"/>
              <a:t>config</a:t>
            </a:r>
            <a:r>
              <a:rPr lang="en-US" dirty="0"/>
              <a:t>)</a:t>
            </a:r>
          </a:p>
          <a:p>
            <a:r>
              <a:rPr lang="en-US" dirty="0"/>
              <a:t>  * template[/home/chef/</a:t>
            </a:r>
            <a:r>
              <a:rPr lang="en-US" dirty="0" err="1"/>
              <a:t>httpd</a:t>
            </a:r>
            <a:r>
              <a:rPr lang="en-US" dirty="0"/>
              <a:t>/</a:t>
            </a:r>
            <a:r>
              <a:rPr lang="en-US" dirty="0" err="1"/>
              <a:t>README.md</a:t>
            </a:r>
            <a:r>
              <a:rPr lang="en-US" dirty="0"/>
              <a:t>] action </a:t>
            </a:r>
            <a:r>
              <a:rPr lang="en-US" dirty="0" err="1" smtClean="0"/>
              <a:t>create_if_missing</a:t>
            </a:r>
            <a:endParaRPr lang="en-US" dirty="0"/>
          </a:p>
        </p:txBody>
      </p:sp>
      <p:sp>
        <p:nvSpPr>
          <p:cNvPr id="3" name="Text Placeholder 2"/>
          <p:cNvSpPr>
            <a:spLocks noGrp="1"/>
          </p:cNvSpPr>
          <p:nvPr>
            <p:ph type="body" sz="quarter" idx="11"/>
          </p:nvPr>
        </p:nvSpPr>
        <p:spPr/>
        <p:txBody>
          <a:bodyPr/>
          <a:lstStyle/>
          <a:p>
            <a:r>
              <a:rPr lang="en-US" dirty="0" smtClean="0"/>
              <a:t>&gt; chef generate cookbook </a:t>
            </a:r>
            <a:r>
              <a:rPr lang="en-US" dirty="0" err="1" smtClean="0"/>
              <a:t>httpd</a:t>
            </a:r>
            <a:endParaRPr lang="en-US" dirty="0"/>
          </a:p>
        </p:txBody>
      </p:sp>
      <p:sp>
        <p:nvSpPr>
          <p:cNvPr id="5" name="Title 4"/>
          <p:cNvSpPr>
            <a:spLocks noGrp="1"/>
          </p:cNvSpPr>
          <p:nvPr>
            <p:ph type="title"/>
          </p:nvPr>
        </p:nvSpPr>
        <p:spPr/>
        <p:txBody>
          <a:bodyPr/>
          <a:lstStyle/>
          <a:p>
            <a:r>
              <a:rPr lang="en-US" dirty="0" smtClean="0"/>
              <a:t>Generate a Cookbook</a:t>
            </a:r>
            <a:endParaRPr lang="en-US" dirty="0"/>
          </a:p>
        </p:txBody>
      </p:sp>
    </p:spTree>
    <p:extLst>
      <p:ext uri="{BB962C8B-B14F-4D97-AF65-F5344CB8AC3E}">
        <p14:creationId xmlns:p14="http://schemas.microsoft.com/office/powerpoint/2010/main" val="736110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httpd</a:t>
            </a:r>
            <a:endParaRPr lang="de-DE" dirty="0"/>
          </a:p>
          <a:p>
            <a:r>
              <a:rPr lang="de-DE" dirty="0" smtClean="0"/>
              <a:t>└</a:t>
            </a:r>
            <a:r>
              <a:rPr lang="de-DE" dirty="0"/>
              <a:t>── </a:t>
            </a:r>
            <a:r>
              <a:rPr lang="de-DE" dirty="0" err="1"/>
              <a:t>test</a:t>
            </a:r>
            <a:endParaRPr lang="de-DE" dirty="0"/>
          </a:p>
          <a:p>
            <a:r>
              <a:rPr lang="de-DE" dirty="0"/>
              <a:t>    └── </a:t>
            </a:r>
            <a:r>
              <a:rPr lang="de-DE" dirty="0" err="1"/>
              <a:t>integration</a:t>
            </a:r>
            <a:endParaRPr lang="de-DE" dirty="0"/>
          </a:p>
          <a:p>
            <a:r>
              <a:rPr lang="de-DE" dirty="0"/>
              <a:t>        ├── </a:t>
            </a:r>
            <a:r>
              <a:rPr lang="de-DE" dirty="0" err="1"/>
              <a:t>default</a:t>
            </a:r>
            <a:endParaRPr lang="de-DE" dirty="0"/>
          </a:p>
          <a:p>
            <a:r>
              <a:rPr lang="de-DE" dirty="0"/>
              <a:t>        │   └── </a:t>
            </a:r>
            <a:r>
              <a:rPr lang="de-DE" dirty="0" err="1"/>
              <a:t>serverspec</a:t>
            </a:r>
            <a:endParaRPr lang="de-DE" dirty="0"/>
          </a:p>
          <a:p>
            <a:r>
              <a:rPr lang="de-DE" dirty="0"/>
              <a:t>        │       └── </a:t>
            </a:r>
            <a:r>
              <a:rPr lang="de-DE" dirty="0" err="1"/>
              <a:t>default_spec.rb</a:t>
            </a:r>
            <a:endParaRPr lang="de-DE" dirty="0"/>
          </a:p>
          <a:p>
            <a:r>
              <a:rPr lang="de-DE" dirty="0"/>
              <a:t>        └── </a:t>
            </a:r>
            <a:r>
              <a:rPr lang="de-DE" dirty="0" err="1"/>
              <a:t>helpers</a:t>
            </a:r>
            <a:endParaRPr lang="de-DE" dirty="0"/>
          </a:p>
          <a:p>
            <a:r>
              <a:rPr lang="de-DE" dirty="0"/>
              <a:t>            └── </a:t>
            </a:r>
            <a:r>
              <a:rPr lang="de-DE" dirty="0" err="1"/>
              <a:t>serverspec</a:t>
            </a:r>
            <a:endParaRPr lang="de-DE" dirty="0"/>
          </a:p>
          <a:p>
            <a:r>
              <a:rPr lang="de-DE" dirty="0"/>
              <a:t>                └── </a:t>
            </a:r>
            <a:r>
              <a:rPr lang="de-DE" dirty="0" err="1"/>
              <a:t>spec_helper.rb</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httpd</a:t>
            </a:r>
            <a:endParaRPr lang="en-US" dirty="0"/>
          </a:p>
        </p:txBody>
      </p:sp>
      <p:sp>
        <p:nvSpPr>
          <p:cNvPr id="5" name="Title 4"/>
          <p:cNvSpPr>
            <a:spLocks noGrp="1"/>
          </p:cNvSpPr>
          <p:nvPr>
            <p:ph type="title"/>
          </p:nvPr>
        </p:nvSpPr>
        <p:spPr/>
        <p:txBody>
          <a:bodyPr>
            <a:normAutofit/>
          </a:bodyPr>
          <a:lstStyle/>
          <a:p>
            <a:r>
              <a:rPr lang="en-US" sz="5400" dirty="0" smtClean="0"/>
              <a:t>View the Tests in the Generated Cookbook</a:t>
            </a:r>
            <a:endParaRPr lang="en-US" sz="5400" dirty="0"/>
          </a:p>
        </p:txBody>
      </p:sp>
    </p:spTree>
    <p:extLst>
      <p:ext uri="{BB962C8B-B14F-4D97-AF65-F5344CB8AC3E}">
        <p14:creationId xmlns:p14="http://schemas.microsoft.com/office/powerpoint/2010/main" val="426565975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ServerSpec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ServerSpec</a:t>
            </a:r>
            <a:r>
              <a:rPr lang="en-US" dirty="0" smtClean="0"/>
              <a:t> provides helpers and tools that allow you to express expectations about the state of infrastructure.</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smtClean="0">
                  <a:gradFill>
                    <a:gsLst>
                      <a:gs pos="0">
                        <a:srgbClr val="FFFFFF"/>
                      </a:gs>
                      <a:gs pos="100000">
                        <a:srgbClr val="FFFFFF"/>
                      </a:gs>
                    </a:gsLst>
                    <a:lin ang="5400000" scaled="0"/>
                  </a:gradFill>
                </a:rPr>
                <a:t>ServerSpec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Auto-generated Spec File in Cookbook</a:t>
            </a:r>
            <a:endParaRPr lang="en-US" dirty="0"/>
          </a:p>
        </p:txBody>
      </p:sp>
      <p:sp>
        <p:nvSpPr>
          <p:cNvPr id="3" name="Content Placeholder 2"/>
          <p:cNvSpPr>
            <a:spLocks noGrp="1"/>
          </p:cNvSpPr>
          <p:nvPr>
            <p:ph sz="quarter" idx="10"/>
          </p:nvPr>
        </p:nvSpPr>
        <p:spPr/>
        <p:txBody>
          <a:bodyPr/>
          <a:lstStyle/>
          <a:p>
            <a:r>
              <a:rPr lang="en-US" b="1" dirty="0"/>
              <a:t>require '</a:t>
            </a:r>
            <a:r>
              <a:rPr lang="en-US" b="1" dirty="0" err="1"/>
              <a:t>spec_helper</a:t>
            </a:r>
            <a:r>
              <a:rPr lang="en-US" b="1" dirty="0"/>
              <a:t>'</a:t>
            </a:r>
          </a:p>
          <a:p>
            <a:endParaRPr lang="en-US" b="1" dirty="0"/>
          </a:p>
          <a:p>
            <a:r>
              <a:rPr lang="en-US" b="1" dirty="0"/>
              <a:t>describe '</a:t>
            </a:r>
            <a:r>
              <a:rPr lang="en-US" b="1" dirty="0" err="1"/>
              <a:t>httpd</a:t>
            </a:r>
            <a:r>
              <a:rPr lang="en-US" b="1" dirty="0"/>
              <a:t>::default' do</a:t>
            </a:r>
          </a:p>
          <a:p>
            <a:r>
              <a:rPr lang="en-US" b="1" dirty="0"/>
              <a:t>  # </a:t>
            </a:r>
            <a:r>
              <a:rPr lang="en-US" b="1" dirty="0" err="1"/>
              <a:t>Serverspec</a:t>
            </a:r>
            <a:r>
              <a:rPr lang="en-US" b="1" dirty="0"/>
              <a:t> examples can be found at</a:t>
            </a:r>
          </a:p>
          <a:p>
            <a:r>
              <a:rPr lang="en-US" b="1" dirty="0"/>
              <a:t>  # http://</a:t>
            </a:r>
            <a:r>
              <a:rPr lang="en-US" b="1" dirty="0" err="1"/>
              <a:t>serverspec.org</a:t>
            </a:r>
            <a:r>
              <a:rPr lang="en-US" b="1" dirty="0"/>
              <a:t>/</a:t>
            </a:r>
            <a:r>
              <a:rPr lang="en-US" b="1" dirty="0" err="1"/>
              <a:t>resource_types.html</a:t>
            </a:r>
            <a:endParaRPr lang="en-US" b="1" dirty="0"/>
          </a:p>
          <a:p>
            <a:r>
              <a:rPr lang="en-US" b="1" dirty="0"/>
              <a:t>  it 'does something' do</a:t>
            </a:r>
          </a:p>
          <a:p>
            <a:r>
              <a:rPr lang="en-US" b="1" dirty="0"/>
              <a:t>    skip 'Replace this with meaningful tests'</a:t>
            </a:r>
          </a:p>
          <a:p>
            <a:r>
              <a:rPr lang="en-US" b="1" dirty="0"/>
              <a:t>  end</a:t>
            </a:r>
          </a:p>
          <a:p>
            <a:r>
              <a:rPr lang="en-US" b="1" dirty="0"/>
              <a:t>end</a:t>
            </a:r>
          </a:p>
          <a:p>
            <a:endParaRPr lang="en-US" b="1" dirty="0"/>
          </a:p>
        </p:txBody>
      </p:sp>
      <p:sp>
        <p:nvSpPr>
          <p:cNvPr id="7" name="Text Placeholder 6"/>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a:t>default_spec.rb</a:t>
            </a:r>
            <a:endParaRPr lang="en-US" dirty="0"/>
          </a:p>
        </p:txBody>
      </p:sp>
    </p:spTree>
    <p:extLst>
      <p:ext uri="{BB962C8B-B14F-4D97-AF65-F5344CB8AC3E}">
        <p14:creationId xmlns:p14="http://schemas.microsoft.com/office/powerpoint/2010/main" val="3838374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 It allows you to put unit or other tests in test/unit, spec, acceptance, or wherever without mixing them up. This is configurable, if desired.</a:t>
            </a:r>
          </a:p>
          <a:p>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4344897" y="3407918"/>
            <a:ext cx="230321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210489266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corresponds exactly to the Suite name we set up in the </a:t>
            </a:r>
            <a:r>
              <a:rPr lang="en-US" dirty="0">
                <a:cs typeface="Courier New" panose="02070309020205020404" pitchFamily="49" charset="0"/>
              </a:rPr>
              <a:t>.</a:t>
            </a:r>
            <a:r>
              <a:rPr lang="en-US" dirty="0" err="1">
                <a:cs typeface="Courier New" panose="02070309020205020404" pitchFamily="49" charset="0"/>
              </a:rPr>
              <a:t>kitchen.yml</a:t>
            </a:r>
            <a:r>
              <a:rPr lang="en-US" dirty="0"/>
              <a:t> file. If we had a suite called "server-only", then you would put tests for the server only suite </a:t>
            </a:r>
            <a:r>
              <a:rPr lang="en-US" dirty="0" smtClean="0"/>
              <a:t>under.</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6821714" y="3407918"/>
            <a:ext cx="147320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4413620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a:t>
            </a:r>
            <a:r>
              <a:rPr lang="en-US" smtClean="0"/>
              <a:t>succeed.</a:t>
            </a:r>
          </a:p>
          <a:p>
            <a:pPr marL="514350" indent="-514350">
              <a:buFont typeface="+mj-lt"/>
              <a:buAutoNum type="arabicPeriod"/>
            </a:pPr>
            <a:r>
              <a:rPr lang="en-US" smtClean="0"/>
              <a:t>Refactor</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tells Test Kitchen (and Busser) which Busser runner plugin needs to be installed on the remote instance.</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8477520" y="3407918"/>
            <a:ext cx="2032436"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8687031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All test files (or specs) are named after the recipe they test and end with the suffix "_</a:t>
            </a:r>
            <a:r>
              <a:rPr lang="en-US" dirty="0" err="1"/>
              <a:t>spec.rb</a:t>
            </a:r>
            <a:r>
              <a:rPr lang="en-US" dirty="0"/>
              <a:t>". A spec missing that will not be found when executing </a:t>
            </a:r>
            <a:r>
              <a:rPr lang="en-US" dirty="0">
                <a:latin typeface="Courier New" panose="02070309020205020404" pitchFamily="49" charset="0"/>
                <a:cs typeface="Courier New" panose="02070309020205020404" pitchFamily="49" charset="0"/>
              </a:rPr>
              <a:t>kitchen verify</a:t>
            </a:r>
            <a:r>
              <a:rPr lang="en-US" dirty="0"/>
              <a:t>.</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10696063" y="3407918"/>
            <a:ext cx="3124867"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123141399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smtClean="0"/>
              <a:t>end</a:t>
            </a:r>
            <a:endParaRPr lang="en-US" b="1" dirty="0"/>
          </a:p>
        </p:txBody>
      </p:sp>
      <p:sp>
        <p:nvSpPr>
          <p:cNvPr id="4" name="Content Placeholder 3"/>
          <p:cNvSpPr>
            <a:spLocks noGrp="1"/>
          </p:cNvSpPr>
          <p:nvPr>
            <p:ph sz="quarter" idx="12"/>
          </p:nvPr>
        </p:nvSpPr>
        <p:spPr/>
        <p:txBody>
          <a:bodyPr/>
          <a:lstStyle/>
          <a:p>
            <a:endParaRPr lang="en-US" dirty="0"/>
          </a:p>
        </p:txBody>
      </p:sp>
      <p:sp>
        <p:nvSpPr>
          <p:cNvPr id="7" name="Content Placeholder 3"/>
          <p:cNvSpPr txBox="1">
            <a:spLocks/>
          </p:cNvSpPr>
          <p:nvPr/>
        </p:nvSpPr>
        <p:spPr bwMode="white">
          <a:xfrm>
            <a:off x="12296648" y="230514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11" name="Right Bracket 10"/>
          <p:cNvSpPr/>
          <p:nvPr/>
        </p:nvSpPr>
        <p:spPr>
          <a:xfrm>
            <a:off x="10800249" y="1378290"/>
            <a:ext cx="1120226" cy="2446377"/>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3" name="Straight Connector 12"/>
          <p:cNvCxnSpPr>
            <a:stCxn id="14" idx="2"/>
            <a:endCxn id="7" idx="1"/>
          </p:cNvCxnSpPr>
          <p:nvPr/>
        </p:nvCxnSpPr>
        <p:spPr>
          <a:xfrm>
            <a:off x="11436561" y="2599493"/>
            <a:ext cx="860087" cy="1"/>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4" name="Right Bracket 13"/>
          <p:cNvSpPr/>
          <p:nvPr/>
        </p:nvSpPr>
        <p:spPr>
          <a:xfrm>
            <a:off x="10800248" y="2000987"/>
            <a:ext cx="636313" cy="1197012"/>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069730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a:t>end</a:t>
            </a:r>
          </a:p>
          <a:p>
            <a:endParaRPr lang="en-US" dirty="0"/>
          </a:p>
        </p:txBody>
      </p:sp>
      <p:sp>
        <p:nvSpPr>
          <p:cNvPr id="4" name="Content Placeholder 3"/>
          <p:cNvSpPr>
            <a:spLocks noGrp="1"/>
          </p:cNvSpPr>
          <p:nvPr>
            <p:ph sz="quarter" idx="12"/>
          </p:nvPr>
        </p:nvSpPr>
        <p:spPr/>
        <p:txBody>
          <a:bodyPr anchor="b"/>
          <a:lstStyle/>
          <a:p>
            <a:pPr algn="ctr"/>
            <a:r>
              <a:rPr lang="en-US" dirty="0" smtClean="0">
                <a:solidFill>
                  <a:schemeClr val="accent1"/>
                </a:solidFill>
              </a:rPr>
              <a:t>http</a:t>
            </a:r>
            <a:r>
              <a:rPr lang="en-US" dirty="0">
                <a:solidFill>
                  <a:schemeClr val="accent1"/>
                </a:solidFill>
              </a:rPr>
              <a:t>://</a:t>
            </a:r>
            <a:r>
              <a:rPr lang="en-US" dirty="0" err="1">
                <a:solidFill>
                  <a:schemeClr val="accent1"/>
                </a:solidFill>
              </a:rPr>
              <a:t>serverspec.org</a:t>
            </a:r>
            <a:r>
              <a:rPr lang="en-US" dirty="0">
                <a:solidFill>
                  <a:schemeClr val="accent1"/>
                </a:solidFill>
              </a:rPr>
              <a:t>/</a:t>
            </a:r>
            <a:r>
              <a:rPr lang="en-US" dirty="0" err="1">
                <a:solidFill>
                  <a:schemeClr val="accent1"/>
                </a:solidFill>
              </a:rPr>
              <a:t>resource_types.html</a:t>
            </a:r>
            <a:endParaRPr lang="en-US" dirty="0">
              <a:solidFill>
                <a:schemeClr val="accent1"/>
              </a:solidFill>
            </a:endParaRP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ServerSpec</a:t>
            </a:r>
            <a:r>
              <a:rPr lang="en-US" dirty="0" smtClean="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::suite name</a:t>
            </a:r>
            <a:endParaRPr lang="en-US" dirty="0" smtClean="0">
              <a:solidFill>
                <a:schemeClr val="bg1"/>
              </a:solidFill>
            </a:endParaRPr>
          </a:p>
        </p:txBody>
      </p:sp>
      <p:sp>
        <p:nvSpPr>
          <p:cNvPr id="9" name="Content Placeholder 3"/>
          <p:cNvSpPr txBox="1">
            <a:spLocks/>
          </p:cNvSpPr>
          <p:nvPr/>
        </p:nvSpPr>
        <p:spPr bwMode="white">
          <a:xfrm>
            <a:off x="11585417" y="3290295"/>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attribute of resource</a:t>
            </a:r>
          </a:p>
        </p:txBody>
      </p:sp>
      <p:sp>
        <p:nvSpPr>
          <p:cNvPr id="10" name="Content Placeholder 3"/>
          <p:cNvSpPr txBox="1">
            <a:spLocks/>
          </p:cNvSpPr>
          <p:nvPr/>
        </p:nvSpPr>
        <p:spPr bwMode="white">
          <a:xfrm>
            <a:off x="9868614" y="493579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3" name="Straight Connector 12"/>
          <p:cNvCxnSpPr>
            <a:endCxn id="8" idx="1"/>
          </p:cNvCxnSpPr>
          <p:nvPr/>
        </p:nvCxnSpPr>
        <p:spPr>
          <a:xfrm flipV="1">
            <a:off x="5951350" y="1426198"/>
            <a:ext cx="3917264" cy="394194"/>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712204" y="1820392"/>
            <a:ext cx="3239146"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a:endCxn id="9" idx="1"/>
          </p:cNvCxnSpPr>
          <p:nvPr/>
        </p:nvCxnSpPr>
        <p:spPr>
          <a:xfrm>
            <a:off x="3146156" y="2862935"/>
            <a:ext cx="8439261" cy="721706"/>
          </a:xfrm>
          <a:prstGeom prst="line">
            <a:avLst/>
          </a:prstGeom>
          <a:ln w="381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461097" y="2841940"/>
            <a:ext cx="2502214"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7626065" y="2830517"/>
            <a:ext cx="2242549" cy="2399627"/>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4726983" y="2830517"/>
            <a:ext cx="5924444" cy="3241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15971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Default Test</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a:t>
            </a:r>
            <a:r>
              <a:rPr lang="en-US" dirty="0" smtClean="0"/>
              <a:t> # </a:t>
            </a:r>
            <a:r>
              <a:rPr lang="en-US" dirty="0" err="1"/>
              <a:t>Serverspec</a:t>
            </a:r>
            <a:r>
              <a:rPr lang="en-US" dirty="0"/>
              <a:t> examples can be found at</a:t>
            </a:r>
          </a:p>
          <a:p>
            <a:r>
              <a:rPr lang="en-US" dirty="0"/>
              <a:t>  # http://</a:t>
            </a:r>
            <a:r>
              <a:rPr lang="en-US" dirty="0" err="1"/>
              <a:t>serverspec.org</a:t>
            </a:r>
            <a:r>
              <a:rPr lang="en-US" dirty="0"/>
              <a:t>/</a:t>
            </a:r>
            <a:r>
              <a:rPr lang="en-US" dirty="0" err="1"/>
              <a:t>resource_types.html</a:t>
            </a:r>
            <a:endParaRPr lang="en-US" dirty="0"/>
          </a:p>
          <a:p>
            <a:r>
              <a:rPr lang="en-US" dirty="0"/>
              <a:t>  it 'does something' do</a:t>
            </a:r>
          </a:p>
          <a:p>
            <a:r>
              <a:rPr lang="en-US" dirty="0"/>
              <a:t>    skip 'Replace this with meaningful tests'</a:t>
            </a:r>
          </a:p>
          <a:p>
            <a:r>
              <a:rPr lang="en-US" dirty="0"/>
              <a:t>  </a:t>
            </a:r>
            <a:r>
              <a:rPr lang="en-US" dirty="0" smtClean="0"/>
              <a:t>end</a:t>
            </a:r>
            <a:endParaRPr lang="en-US" dirty="0"/>
          </a:p>
          <a:p>
            <a:r>
              <a:rPr lang="en-US" dirty="0" smtClean="0"/>
              <a:t>end</a:t>
            </a:r>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5" name="Text Placeholder 4"/>
          <p:cNvSpPr>
            <a:spLocks noGrp="1"/>
          </p:cNvSpPr>
          <p:nvPr>
            <p:ph type="body" sz="quarter" idx="12"/>
          </p:nvPr>
        </p:nvSpPr>
        <p:spPr>
          <a:xfrm>
            <a:off x="1124446" y="3679407"/>
            <a:ext cx="14404273" cy="2760107"/>
          </a:xfrm>
        </p:spPr>
        <p:txBody>
          <a:bodyPr/>
          <a:lstStyle/>
          <a:p>
            <a:r>
              <a:rPr lang="en-US" dirty="0" smtClean="0"/>
              <a:t>-</a:t>
            </a:r>
            <a:endParaRPr lang="en-US" dirty="0"/>
          </a:p>
        </p:txBody>
      </p:sp>
    </p:spTree>
    <p:extLst>
      <p:ext uri="{BB962C8B-B14F-4D97-AF65-F5344CB8AC3E}">
        <p14:creationId xmlns:p14="http://schemas.microsoft.com/office/powerpoint/2010/main" val="3946657038"/>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Test to Validate a Working Website</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describe command(</a:t>
            </a:r>
            <a:r>
              <a:rPr lang="en-US" dirty="0" smtClean="0"/>
              <a:t>'curl http</a:t>
            </a:r>
            <a:r>
              <a:rPr lang="en-US" dirty="0"/>
              <a:t>://</a:t>
            </a:r>
            <a:r>
              <a:rPr lang="en-US" dirty="0" err="1"/>
              <a:t>localhost</a:t>
            </a:r>
            <a:r>
              <a:rPr lang="en-US" dirty="0"/>
              <a:t>') do</a:t>
            </a:r>
          </a:p>
          <a:p>
            <a:r>
              <a:rPr lang="en-US" dirty="0"/>
              <a:t>    its(:</a:t>
            </a:r>
            <a:r>
              <a:rPr lang="en-US" dirty="0" err="1"/>
              <a:t>stdout</a:t>
            </a:r>
            <a:r>
              <a:rPr lang="en-US" dirty="0"/>
              <a:t>) { should match</a:t>
            </a:r>
            <a:r>
              <a:rPr lang="en-US" dirty="0" smtClean="0"/>
              <a:t>(/Welcome Home/) </a:t>
            </a:r>
            <a:r>
              <a:rPr lang="en-US" dirty="0"/>
              <a:t>}</a:t>
            </a:r>
          </a:p>
          <a:p>
            <a:r>
              <a:rPr lang="en-US" dirty="0"/>
              <a:t>  end</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6" name="Text Placeholder 5"/>
          <p:cNvSpPr>
            <a:spLocks noGrp="1"/>
          </p:cNvSpPr>
          <p:nvPr>
            <p:ph type="body" sz="quarter" idx="13"/>
          </p:nvPr>
        </p:nvSpPr>
        <p:spPr>
          <a:xfrm>
            <a:off x="1135042" y="3676540"/>
            <a:ext cx="14404273" cy="1738000"/>
          </a:xfrm>
        </p:spPr>
        <p:txBody>
          <a:bodyPr/>
          <a:lstStyle/>
          <a:p>
            <a:r>
              <a:rPr lang="en-US" dirty="0" smtClean="0"/>
              <a:t>+</a:t>
            </a:r>
            <a:endParaRPr lang="en-US" dirty="0"/>
          </a:p>
        </p:txBody>
      </p:sp>
    </p:spTree>
    <p:extLst>
      <p:ext uri="{BB962C8B-B14F-4D97-AF65-F5344CB8AC3E}">
        <p14:creationId xmlns:p14="http://schemas.microsoft.com/office/powerpoint/2010/main" val="334268690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err="1" smtClean="0"/>
              <a:t>httpd</a:t>
            </a:r>
            <a:endParaRPr lang="en-US" dirty="0"/>
          </a:p>
        </p:txBody>
      </p:sp>
      <p:sp>
        <p:nvSpPr>
          <p:cNvPr id="5" name="Title 4"/>
          <p:cNvSpPr>
            <a:spLocks noGrp="1"/>
          </p:cNvSpPr>
          <p:nvPr>
            <p:ph type="title"/>
          </p:nvPr>
        </p:nvSpPr>
        <p:spPr/>
        <p:txBody>
          <a:bodyPr/>
          <a:lstStyle/>
          <a:p>
            <a:r>
              <a:rPr lang="en-US" dirty="0" smtClean="0"/>
              <a:t>Move into the Cookbook Directory</a:t>
            </a:r>
            <a:endParaRPr lang="en-US" dirty="0"/>
          </a:p>
        </p:txBody>
      </p:sp>
    </p:spTree>
    <p:extLst>
      <p:ext uri="{BB962C8B-B14F-4D97-AF65-F5344CB8AC3E}">
        <p14:creationId xmlns:p14="http://schemas.microsoft.com/office/powerpoint/2010/main" val="217898126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r>
              <a:rPr lang="en-US" dirty="0" smtClean="0"/>
              <a:t>driver:</a:t>
            </a:r>
          </a:p>
          <a:p>
            <a:r>
              <a:rPr lang="en-US" dirty="0" smtClean="0"/>
              <a:t>  </a:t>
            </a:r>
            <a:r>
              <a:rPr lang="en-US" dirty="0"/>
              <a:t>name: </a:t>
            </a:r>
            <a:r>
              <a:rPr lang="en-US" dirty="0" smtClean="0"/>
              <a:t>vagrant</a:t>
            </a:r>
          </a:p>
          <a:p>
            <a:endParaRPr lang="en-US" dirty="0" smtClean="0"/>
          </a:p>
          <a:p>
            <a:r>
              <a:rPr lang="en-US" dirty="0" err="1" smtClean="0"/>
              <a:t>provisioner</a:t>
            </a:r>
            <a:r>
              <a:rPr lang="en-US" dirty="0" smtClean="0"/>
              <a:t>:</a:t>
            </a:r>
          </a:p>
          <a:p>
            <a:r>
              <a:rPr lang="en-US" dirty="0" smtClean="0"/>
              <a:t>  </a:t>
            </a:r>
            <a:r>
              <a:rPr lang="en-US" dirty="0"/>
              <a:t>name: </a:t>
            </a:r>
            <a:r>
              <a:rPr lang="en-US" dirty="0" err="1" smtClean="0"/>
              <a:t>chef_zero</a:t>
            </a:r>
            <a:endParaRPr lang="en-US" dirty="0" smtClean="0"/>
          </a:p>
          <a:p>
            <a:endParaRPr lang="en-US" dirty="0"/>
          </a:p>
          <a:p>
            <a:r>
              <a:rPr lang="en-US" dirty="0" smtClean="0"/>
              <a:t># </a:t>
            </a:r>
            <a:r>
              <a:rPr lang="en-US" dirty="0"/>
              <a:t>Uncomment the following verifier to </a:t>
            </a:r>
            <a:r>
              <a:rPr lang="en-US" dirty="0" smtClean="0"/>
              <a:t>leverage </a:t>
            </a:r>
            <a:r>
              <a:rPr lang="en-US" dirty="0" err="1"/>
              <a:t>Inspec</a:t>
            </a:r>
            <a:r>
              <a:rPr lang="en-US" dirty="0"/>
              <a:t> instead of </a:t>
            </a:r>
            <a:endParaRPr lang="en-US" dirty="0" smtClean="0"/>
          </a:p>
          <a:p>
            <a:r>
              <a:rPr lang="en-US" dirty="0" smtClean="0"/>
              <a:t># </a:t>
            </a:r>
            <a:r>
              <a:rPr lang="en-US" dirty="0"/>
              <a:t>default verifier</a:t>
            </a:r>
            <a:r>
              <a:rPr lang="en-US" dirty="0" smtClean="0"/>
              <a:t>)</a:t>
            </a:r>
          </a:p>
          <a:p>
            <a:r>
              <a:rPr lang="en-US" dirty="0" smtClean="0"/>
              <a:t># </a:t>
            </a:r>
            <a:r>
              <a:rPr lang="en-US" dirty="0"/>
              <a:t>verifier</a:t>
            </a:r>
            <a:r>
              <a:rPr lang="en-US" dirty="0" smtClean="0"/>
              <a:t>:</a:t>
            </a:r>
          </a:p>
          <a:p>
            <a:r>
              <a:rPr lang="en-US" dirty="0" smtClean="0"/>
              <a:t>#   </a:t>
            </a:r>
            <a:r>
              <a:rPr lang="en-US" dirty="0"/>
              <a:t>name: </a:t>
            </a:r>
            <a:r>
              <a:rPr lang="en-US" dirty="0" err="1" smtClean="0"/>
              <a:t>inspec</a:t>
            </a:r>
            <a:endParaRPr lang="en-US" dirty="0"/>
          </a:p>
        </p:txBody>
      </p:sp>
      <p:sp>
        <p:nvSpPr>
          <p:cNvPr id="3" name="Text Placeholder 2"/>
          <p:cNvSpPr>
            <a:spLocks noGrp="1"/>
          </p:cNvSpPr>
          <p:nvPr>
            <p:ph type="body" sz="quarter" idx="11"/>
          </p:nvPr>
        </p:nvSpPr>
        <p:spPr/>
        <p:txBody>
          <a:bodyPr/>
          <a:lstStyle/>
          <a:p>
            <a:r>
              <a:rPr lang="en-US" dirty="0" smtClean="0"/>
              <a:t>&gt; cat .</a:t>
            </a:r>
            <a:r>
              <a:rPr lang="en-US" dirty="0" err="1" smtClean="0"/>
              <a:t>kitchen.yml</a:t>
            </a:r>
            <a:endParaRPr lang="en-US" dirty="0"/>
          </a:p>
        </p:txBody>
      </p:sp>
      <p:sp>
        <p:nvSpPr>
          <p:cNvPr id="5" name="Title 4"/>
          <p:cNvSpPr>
            <a:spLocks noGrp="1"/>
          </p:cNvSpPr>
          <p:nvPr>
            <p:ph type="title"/>
          </p:nvPr>
        </p:nvSpPr>
        <p:spPr/>
        <p:txBody>
          <a:bodyPr>
            <a:normAutofit fontScale="90000"/>
          </a:bodyPr>
          <a:lstStyle/>
          <a:p>
            <a:r>
              <a:rPr lang="en-US" dirty="0" smtClean="0"/>
              <a:t>Review the Existing Kitchen Configuration</a:t>
            </a:r>
            <a:endParaRPr lang="en-US" dirty="0"/>
          </a:p>
        </p:txBody>
      </p:sp>
    </p:spTree>
    <p:extLst>
      <p:ext uri="{BB962C8B-B14F-4D97-AF65-F5344CB8AC3E}">
        <p14:creationId xmlns:p14="http://schemas.microsoft.com/office/powerpoint/2010/main" val="896727035"/>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Behavior Driven Development (BDD)</a:t>
            </a:r>
            <a:endParaRPr lang="en-US" sz="5400" dirty="0"/>
          </a:p>
        </p:txBody>
      </p:sp>
      <p:sp>
        <p:nvSpPr>
          <p:cNvPr id="3" name="Subtitle 2"/>
          <p:cNvSpPr>
            <a:spLocks noGrp="1"/>
          </p:cNvSpPr>
          <p:nvPr>
            <p:ph type="subTitle" idx="1"/>
          </p:nvPr>
        </p:nvSpPr>
        <p:spPr>
          <a:xfrm>
            <a:off x="1671638" y="3271839"/>
            <a:ext cx="12319000" cy="3919376"/>
          </a:xfrm>
        </p:spPr>
        <p:txBody>
          <a:bodyPr/>
          <a:lstStyle/>
          <a:p>
            <a:r>
              <a:rPr lang="en-US" dirty="0"/>
              <a:t>Behavior-driven </a:t>
            </a:r>
            <a:r>
              <a:rPr lang="en-US" dirty="0" smtClean="0"/>
              <a:t>development (BDD) </a:t>
            </a:r>
            <a:r>
              <a:rPr lang="en-US" dirty="0"/>
              <a:t>specifies that tests of any unit of software should be specified in terms of the desired behavior of the </a:t>
            </a:r>
            <a:r>
              <a:rPr lang="en-US" dirty="0" smtClean="0"/>
              <a:t>unit.</a:t>
            </a:r>
            <a:endParaRPr lang="en-US" baseline="30000" dirty="0" smtClean="0"/>
          </a:p>
          <a:p>
            <a:endParaRPr lang="en-US" baseline="30000" dirty="0"/>
          </a:p>
          <a:p>
            <a:r>
              <a:rPr lang="en-US" dirty="0" smtClean="0"/>
              <a:t>Borrowing </a:t>
            </a:r>
            <a:r>
              <a:rPr lang="en-US" dirty="0"/>
              <a:t>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a:t>
            </a:r>
            <a:r>
              <a:rPr lang="en-US" dirty="0" smtClean="0"/>
              <a:t>construction.</a:t>
            </a:r>
            <a:endParaRPr lang="en-US" baseline="30000" dirty="0"/>
          </a:p>
          <a:p>
            <a:endParaRPr lang="en-US" baseline="30000" dirty="0" smtClean="0"/>
          </a:p>
          <a:p>
            <a:r>
              <a:rPr lang="en-US" dirty="0" smtClean="0"/>
              <a:t>Within </a:t>
            </a:r>
            <a:r>
              <a:rPr lang="en-US" dirty="0"/>
              <a:t>BDD practice, this is referred to as BDD being an "outside-in" activity</a:t>
            </a:r>
            <a:r>
              <a:rPr lang="en-US" dirty="0" smtClean="0"/>
              <a:t>.</a:t>
            </a:r>
            <a:endParaRPr lang="en-US" dirty="0"/>
          </a:p>
        </p:txBody>
      </p:sp>
    </p:spTree>
    <p:extLst>
      <p:ext uri="{BB962C8B-B14F-4D97-AF65-F5344CB8AC3E}">
        <p14:creationId xmlns:p14="http://schemas.microsoft.com/office/powerpoint/2010/main" val="53209722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929305"/>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is a list of </a:t>
            </a:r>
            <a:r>
              <a:rPr lang="en-US" dirty="0" smtClean="0"/>
              <a:t>platforms on </a:t>
            </a:r>
            <a:r>
              <a:rPr lang="en-US" dirty="0"/>
              <a:t>which we want to </a:t>
            </a:r>
            <a:r>
              <a:rPr lang="en-US" dirty="0" smtClean="0"/>
              <a:t>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529505"/>
            <a:ext cx="7311251" cy="1197866"/>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3912976"/>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a:cs typeface="Courier New" panose="02070309020205020404" pitchFamily="49" charset="0"/>
              </a:rPr>
              <a:t>"workstation"</a:t>
            </a:r>
            <a:r>
              <a:rPr lang="en-US" dirty="0"/>
              <a:t> 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3912976"/>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Remove Settings from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ubuntu-14.04</a:t>
            </a:r>
          </a:p>
          <a:p>
            <a:r>
              <a:rPr lang="en-US" dirty="0"/>
              <a:t>  - name</a:t>
            </a:r>
            <a:r>
              <a:rPr lang="en-US"/>
              <a:t>: </a:t>
            </a:r>
            <a:r>
              <a:rPr lang="en-US" smtClean="0"/>
              <a:t>centos-7.1</a:t>
            </a:r>
            <a:endParaRPr lang="en-US" dirty="0"/>
          </a:p>
          <a:p>
            <a:endParaRPr lang="en-US" dirty="0"/>
          </a:p>
          <a:p>
            <a:r>
              <a:rPr lang="en-US" dirty="0"/>
              <a:t>suites</a:t>
            </a:r>
            <a:r>
              <a:rPr lang="en-US" dirty="0" smtClean="0"/>
              <a:t>:</a:t>
            </a:r>
          </a:p>
          <a:p>
            <a:r>
              <a:rPr lang="en-US" dirty="0" smtClean="0"/>
              <a:t># ... REMAINDER OF THE KITCHEN CONFIGURATION FILE ...</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7" name="Text Placeholder 4"/>
          <p:cNvSpPr>
            <a:spLocks noGrp="1"/>
          </p:cNvSpPr>
          <p:nvPr>
            <p:ph type="body" sz="quarter" idx="12"/>
          </p:nvPr>
        </p:nvSpPr>
        <p:spPr>
          <a:xfrm>
            <a:off x="1123950" y="3026346"/>
            <a:ext cx="14404975" cy="658813"/>
          </a:xfrm>
        </p:spPr>
        <p:txBody>
          <a:bodyPr/>
          <a:lstStyle/>
          <a:p>
            <a:r>
              <a:rPr lang="en-US" dirty="0" smtClean="0"/>
              <a:t>-</a:t>
            </a:r>
            <a:endParaRPr lang="en-US" dirty="0"/>
          </a:p>
        </p:txBody>
      </p:sp>
      <p:sp>
        <p:nvSpPr>
          <p:cNvPr id="8" name="Rectangle 7"/>
          <p:cNvSpPr/>
          <p:nvPr/>
        </p:nvSpPr>
        <p:spPr bwMode="auto">
          <a:xfrm>
            <a:off x="1128943" y="5748771"/>
            <a:ext cx="14394028" cy="1114103"/>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smtClean="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Settings to the Kitchen Configuration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smtClean="0"/>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a:t>
            </a:r>
            <a:r>
              <a:rPr lang="en-US" dirty="0" smtClean="0"/>
              <a:t>centos-6.7</a:t>
            </a:r>
            <a:endParaRPr lang="en-US" dirty="0"/>
          </a:p>
          <a:p>
            <a:endParaRPr lang="en-US" dirty="0"/>
          </a:p>
          <a:p>
            <a:r>
              <a:rPr lang="en-US" dirty="0"/>
              <a:t>suites:</a:t>
            </a:r>
          </a:p>
          <a:p>
            <a:r>
              <a:rPr lang="en-US" dirty="0"/>
              <a:t># ... REMAINDER OF THE KITCHEN CONFIGURATION FILE ..</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12" name="Text Placeholder 5"/>
          <p:cNvSpPr>
            <a:spLocks noGrp="1"/>
          </p:cNvSpPr>
          <p:nvPr>
            <p:ph type="body" sz="quarter" idx="13"/>
          </p:nvPr>
        </p:nvSpPr>
        <p:spPr>
          <a:xfrm>
            <a:off x="1112838" y="2981610"/>
            <a:ext cx="14404975" cy="627063"/>
          </a:xfrm>
        </p:spPr>
        <p:txBody>
          <a:bodyPr/>
          <a:lstStyle/>
          <a:p>
            <a:endParaRPr lang="en-US" dirty="0"/>
          </a:p>
        </p:txBody>
      </p:sp>
      <p:sp>
        <p:nvSpPr>
          <p:cNvPr id="13" name="Rectangle 12"/>
          <p:cNvSpPr/>
          <p:nvPr/>
        </p:nvSpPr>
        <p:spPr bwMode="auto">
          <a:xfrm>
            <a:off x="1128943" y="5739755"/>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List</a:t>
            </a:r>
            <a:endParaRPr lang="en-US" dirty="0"/>
          </a:p>
        </p:txBody>
      </p:sp>
      <p:sp>
        <p:nvSpPr>
          <p:cNvPr id="3" name="Content Placeholder 2"/>
          <p:cNvSpPr>
            <a:spLocks noGrp="1"/>
          </p:cNvSpPr>
          <p:nvPr>
            <p:ph type="subTitle" idx="1"/>
          </p:nvPr>
        </p:nvSpPr>
        <p:spPr>
          <a:xfrm>
            <a:off x="1671638" y="3271838"/>
            <a:ext cx="12319000" cy="4553028"/>
          </a:xfrm>
        </p:spPr>
        <p:txBody>
          <a:bodyPr/>
          <a:lstStyle/>
          <a:p>
            <a:r>
              <a:rPr lang="en-US" dirty="0" smtClean="0"/>
              <a:t>Kitchen defines a list of instances, or test matrix, based on the </a:t>
            </a:r>
            <a:r>
              <a:rPr lang="en-US" b="1" dirty="0" smtClean="0"/>
              <a:t>platforms</a:t>
            </a:r>
            <a:r>
              <a:rPr lang="en-US" dirty="0" smtClean="0"/>
              <a:t> multiplied by the </a:t>
            </a:r>
            <a:r>
              <a:rPr lang="en-US" b="1" dirty="0" smtClean="0"/>
              <a:t>suites</a:t>
            </a:r>
            <a:r>
              <a:rPr lang="en-US" dirty="0" smtClean="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Busser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Test Matrix for Test Kitchen</a:t>
            </a:r>
            <a:endParaRPr lang="en-US" dirty="0"/>
          </a:p>
        </p:txBody>
      </p:sp>
    </p:spTree>
    <p:extLst>
      <p:ext uri="{BB962C8B-B14F-4D97-AF65-F5344CB8AC3E}">
        <p14:creationId xmlns:p14="http://schemas.microsoft.com/office/powerpoint/2010/main" val="3652329642"/>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Create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smtClean="0">
                <a:latin typeface="Courier New" panose="02070309020205020404" pitchFamily="49" charset="0"/>
                <a:cs typeface="Courier New" panose="02070309020205020404" pitchFamily="49" charset="0"/>
              </a:rPr>
              <a:t>Create </a:t>
            </a:r>
            <a:r>
              <a:rPr lang="en-US" b="1" dirty="0">
                <a:latin typeface="Courier New" panose="02070309020205020404" pitchFamily="49" charset="0"/>
                <a:cs typeface="Courier New" panose="02070309020205020404" pitchFamily="49" charset="0"/>
              </a:rPr>
              <a:t>one or more instances.</a:t>
            </a:r>
          </a:p>
        </p:txBody>
      </p:sp>
    </p:spTree>
    <p:extLst>
      <p:ext uri="{BB962C8B-B14F-4D97-AF65-F5344CB8AC3E}">
        <p14:creationId xmlns:p14="http://schemas.microsoft.com/office/powerpoint/2010/main" val="2010651341"/>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TDD and BDD</a:t>
            </a:r>
            <a:endParaRPr lang="en-US" dirty="0"/>
          </a:p>
        </p:txBody>
      </p:sp>
      <p:sp>
        <p:nvSpPr>
          <p:cNvPr id="3" name="Subtitle 2"/>
          <p:cNvSpPr>
            <a:spLocks noGrp="1"/>
          </p:cNvSpPr>
          <p:nvPr>
            <p:ph type="subTitle" idx="1"/>
          </p:nvPr>
        </p:nvSpPr>
        <p:spPr/>
        <p:txBody>
          <a:bodyPr/>
          <a:lstStyle/>
          <a:p>
            <a:r>
              <a:rPr lang="en-US" sz="3200" b="1" dirty="0"/>
              <a:t>TDD </a:t>
            </a:r>
            <a:r>
              <a:rPr lang="en-US" sz="3200" dirty="0"/>
              <a:t>is a workflow process.</a:t>
            </a:r>
          </a:p>
          <a:p>
            <a:endParaRPr lang="en-US" sz="3200" b="1" dirty="0"/>
          </a:p>
          <a:p>
            <a:r>
              <a:rPr lang="en-US" sz="3200" b="1" dirty="0"/>
              <a:t>BDD </a:t>
            </a:r>
            <a:r>
              <a:rPr lang="en-US" sz="3200" dirty="0"/>
              <a:t>influences the language we use to write tests and how we focus on the tests that matter.</a:t>
            </a:r>
          </a:p>
        </p:txBody>
      </p:sp>
    </p:spTree>
    <p:extLst>
      <p:ext uri="{BB962C8B-B14F-4D97-AF65-F5344CB8AC3E}">
        <p14:creationId xmlns:p14="http://schemas.microsoft.com/office/powerpoint/2010/main" val="337108220"/>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Verify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verify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Creating &lt;default-centos-67&gt;...</a:t>
            </a:r>
          </a:p>
          <a:p>
            <a:r>
              <a:rPr lang="en-US" dirty="0"/>
              <a:t>       Sending build context to </a:t>
            </a:r>
            <a:r>
              <a:rPr lang="en-US" dirty="0" err="1"/>
              <a:t>Docker</a:t>
            </a:r>
            <a:r>
              <a:rPr lang="en-US" dirty="0"/>
              <a:t> daemon 26.11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47d44cb6f252: Pulling </a:t>
            </a:r>
            <a:r>
              <a:rPr lang="en-US" dirty="0" err="1"/>
              <a:t>fs</a:t>
            </a:r>
            <a:r>
              <a:rPr lang="en-US" dirty="0"/>
              <a:t> layer</a:t>
            </a:r>
          </a:p>
          <a:p>
            <a:r>
              <a:rPr lang="en-US" dirty="0" smtClean="0"/>
              <a:t>       ...</a:t>
            </a:r>
          </a:p>
          <a:p>
            <a:r>
              <a:rPr lang="en-US" dirty="0"/>
              <a:t> </a:t>
            </a:r>
            <a:r>
              <a:rPr lang="en-US" dirty="0" smtClean="0"/>
              <a:t>      Finished </a:t>
            </a:r>
            <a:r>
              <a:rPr lang="en-US" dirty="0"/>
              <a:t>creating &lt;default-centos-67&gt; (2m28.65s).</a:t>
            </a:r>
          </a:p>
          <a:p>
            <a:r>
              <a:rPr lang="en-US" dirty="0"/>
              <a:t>-----&gt; Kitchen is finished. (2m29.39s</a:t>
            </a:r>
            <a:r>
              <a:rPr lang="en-US" dirty="0" smtClean="0"/>
              <a:t>)</a:t>
            </a:r>
          </a:p>
        </p:txBody>
      </p:sp>
      <p:sp>
        <p:nvSpPr>
          <p:cNvPr id="3" name="Text Placeholder 2"/>
          <p:cNvSpPr>
            <a:spLocks noGrp="1"/>
          </p:cNvSpPr>
          <p:nvPr>
            <p:ph type="body" sz="quarter" idx="11"/>
          </p:nvPr>
        </p:nvSpPr>
        <p:spPr/>
        <p:txBody>
          <a:bodyPr/>
          <a:lstStyle/>
          <a:p>
            <a:r>
              <a:rPr lang="en-US" dirty="0" smtClean="0"/>
              <a:t>&gt; kitchen create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Create the Virtual Instance</a:t>
            </a:r>
            <a:endParaRPr lang="en-US" dirty="0"/>
          </a:p>
        </p:txBody>
      </p:sp>
      <p:sp>
        <p:nvSpPr>
          <p:cNvPr id="6" name="Rectangle 5"/>
          <p:cNvSpPr/>
          <p:nvPr/>
        </p:nvSpPr>
        <p:spPr bwMode="auto">
          <a:xfrm>
            <a:off x="1128943" y="7054397"/>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48798773"/>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Running legacy login </a:t>
            </a:r>
            <a:r>
              <a:rPr lang="en-US" dirty="0"/>
              <a:t>for '</a:t>
            </a:r>
            <a:r>
              <a:rPr lang="en-US" dirty="0" err="1"/>
              <a:t>Docker</a:t>
            </a:r>
            <a:r>
              <a:rPr lang="en-US" dirty="0"/>
              <a:t>' </a:t>
            </a:r>
            <a:r>
              <a:rPr lang="en-US" dirty="0" smtClean="0"/>
              <a:t>Driver</a:t>
            </a:r>
          </a:p>
          <a:p>
            <a:r>
              <a:rPr lang="en-US" dirty="0" smtClean="0"/>
              <a:t>Last </a:t>
            </a:r>
            <a:r>
              <a:rPr lang="en-US" dirty="0"/>
              <a:t>login: Thu Feb 18 21:21:39 2016 </a:t>
            </a:r>
            <a:r>
              <a:rPr lang="en-US" dirty="0" smtClean="0"/>
              <a:t>from 172.17.42.1</a:t>
            </a:r>
          </a:p>
          <a:p>
            <a:r>
              <a:rPr lang="en-US" dirty="0" smtClean="0"/>
              <a:t>[kitchen@4eae2dd9e741 </a:t>
            </a:r>
            <a:r>
              <a:rPr lang="en-US" dirty="0"/>
              <a:t>~]$</a:t>
            </a:r>
          </a:p>
        </p:txBody>
      </p:sp>
      <p:sp>
        <p:nvSpPr>
          <p:cNvPr id="3" name="Text Placeholder 2"/>
          <p:cNvSpPr>
            <a:spLocks noGrp="1"/>
          </p:cNvSpPr>
          <p:nvPr>
            <p:ph type="body" sz="quarter" idx="11"/>
          </p:nvPr>
        </p:nvSpPr>
        <p:spPr/>
        <p:txBody>
          <a:bodyPr/>
          <a:lstStyle/>
          <a:p>
            <a:r>
              <a:rPr lang="en-US" dirty="0" smtClean="0"/>
              <a:t>&gt; kitchen login</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Inspect the Virtual Instance</a:t>
            </a:r>
            <a:endParaRPr lang="en-US" dirty="0"/>
          </a:p>
        </p:txBody>
      </p:sp>
    </p:spTree>
    <p:extLst>
      <p:ext uri="{BB962C8B-B14F-4D97-AF65-F5344CB8AC3E}">
        <p14:creationId xmlns:p14="http://schemas.microsoft.com/office/powerpoint/2010/main" val="1988847085"/>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logout</a:t>
            </a:r>
          </a:p>
          <a:p>
            <a:r>
              <a:rPr lang="en-US" dirty="0" smtClean="0"/>
              <a:t>Connection to </a:t>
            </a:r>
            <a:r>
              <a:rPr lang="en-US" dirty="0" err="1" smtClean="0"/>
              <a:t>localhost</a:t>
            </a:r>
            <a:r>
              <a:rPr lang="en-US" dirty="0" smtClean="0"/>
              <a:t> closed.</a:t>
            </a:r>
          </a:p>
          <a:p>
            <a:r>
              <a:rPr lang="en-US" dirty="0"/>
              <a:t>[chef@ip-172-31-14-170 </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[kitchen@4eae2dd9e741 </a:t>
            </a:r>
            <a:r>
              <a:rPr lang="en-US" dirty="0" smtClean="0"/>
              <a:t>~]$ exit</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Exit the Virtual Instance</a:t>
            </a:r>
            <a:endParaRPr lang="en-US" dirty="0"/>
          </a:p>
        </p:txBody>
      </p:sp>
    </p:spTree>
    <p:extLst>
      <p:ext uri="{BB962C8B-B14F-4D97-AF65-F5344CB8AC3E}">
        <p14:creationId xmlns:p14="http://schemas.microsoft.com/office/powerpoint/2010/main" val="1902897037"/>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Converge the Virtual Instance</a:t>
            </a:r>
            <a:endParaRPr lang="en-US" dirty="0"/>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Setting up &lt;default-centos-67&gt;...</a:t>
            </a:r>
          </a:p>
          <a:p>
            <a:r>
              <a:rPr lang="en-US" dirty="0" smtClean="0"/>
              <a:t>-</a:t>
            </a:r>
            <a:r>
              <a:rPr lang="en-US" dirty="0"/>
              <a:t>----&gt; Installing Busser (busser)</a:t>
            </a:r>
          </a:p>
          <a:p>
            <a:r>
              <a:rPr lang="en-US" dirty="0" smtClean="0"/>
              <a:t>-</a:t>
            </a:r>
            <a:r>
              <a:rPr lang="en-US" dirty="0"/>
              <a:t>----&gt; Verifying &lt;default-centos-67&gt;...</a:t>
            </a:r>
          </a:p>
          <a:p>
            <a:r>
              <a:rPr lang="en-US" dirty="0" smtClean="0"/>
              <a:t>-</a:t>
            </a:r>
            <a:r>
              <a:rPr lang="en-US" dirty="0"/>
              <a:t>----&gt; Running </a:t>
            </a:r>
            <a:r>
              <a:rPr lang="en-US" dirty="0" err="1"/>
              <a:t>serverspec</a:t>
            </a:r>
            <a:r>
              <a:rPr lang="en-US" dirty="0"/>
              <a:t> test suite</a:t>
            </a:r>
          </a:p>
          <a:p>
            <a:r>
              <a:rPr lang="en-US" dirty="0"/>
              <a:t>-----&gt; Installing </a:t>
            </a:r>
            <a:r>
              <a:rPr lang="en-US" dirty="0" err="1"/>
              <a:t>Serverspec</a:t>
            </a:r>
            <a:r>
              <a:rPr lang="en-US" dirty="0"/>
              <a:t>..</a:t>
            </a:r>
          </a:p>
          <a:p>
            <a:r>
              <a:rPr lang="en-US" dirty="0" smtClean="0"/>
              <a:t>-</a:t>
            </a:r>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/verifier/gems/gems/rspec-core-3.3.2/lib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919257"/>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Against the Virtual Instance</a:t>
            </a:r>
            <a:endParaRPr lang="en-US" dirty="0"/>
          </a:p>
        </p:txBody>
      </p:sp>
    </p:spTree>
    <p:extLst>
      <p:ext uri="{BB962C8B-B14F-4D97-AF65-F5344CB8AC3E}">
        <p14:creationId xmlns:p14="http://schemas.microsoft.com/office/powerpoint/2010/main" val="602460490"/>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Failure Message</a:t>
            </a:r>
            <a:endParaRPr lang="en-US" dirty="0"/>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b="1" dirty="0">
                <a:solidFill>
                  <a:srgbClr val="FF0000"/>
                </a:solidFill>
              </a:rPr>
              <a:t>&gt;&gt;&gt;&gt;&gt;&gt; Verify failed on instance &lt;default-centos-67</a:t>
            </a:r>
            <a:r>
              <a:rPr lang="en-US" sz="2000" b="1" dirty="0" smtClean="0">
                <a:solidFill>
                  <a:srgbClr val="FF0000"/>
                </a:solidFill>
              </a:rPr>
              <a:t>&gt;.</a:t>
            </a:r>
          </a:p>
          <a:p>
            <a:r>
              <a:rPr lang="en-US" sz="2000" b="1" dirty="0" smtClean="0">
                <a:solidFill>
                  <a:srgbClr val="FF0000"/>
                </a:solidFill>
              </a:rPr>
              <a:t>&gt;&gt;&gt;&gt;&gt;&gt; </a:t>
            </a:r>
            <a:r>
              <a:rPr lang="en-US" sz="2000" b="1" dirty="0">
                <a:solidFill>
                  <a:srgbClr val="FF0000"/>
                </a:solidFill>
              </a:rPr>
              <a:t>Please see .kitchen/logs/default-centos-67.log for more </a:t>
            </a:r>
            <a:r>
              <a:rPr lang="en-US" sz="2000" b="1" dirty="0" smtClean="0">
                <a:solidFill>
                  <a:srgbClr val="FF0000"/>
                </a:solidFill>
              </a:rPr>
              <a:t>details</a:t>
            </a:r>
          </a:p>
          <a:p>
            <a:r>
              <a:rPr lang="en-US" sz="2000" b="1" dirty="0" smtClean="0">
                <a:solidFill>
                  <a:srgbClr val="FF0000"/>
                </a:solidFill>
              </a:rPr>
              <a:t>&gt;&gt;&gt;&gt;&gt;&gt; </a:t>
            </a:r>
            <a:r>
              <a:rPr lang="en-US" sz="2000" b="1" dirty="0">
                <a:solidFill>
                  <a:srgbClr val="FF0000"/>
                </a:solidFill>
              </a:rPr>
              <a:t>------Exception-</a:t>
            </a:r>
            <a:r>
              <a:rPr lang="en-US" sz="2000" b="1" dirty="0" smtClean="0">
                <a:solidFill>
                  <a:srgbClr val="FF0000"/>
                </a:solidFill>
              </a:rPr>
              <a:t>------</a:t>
            </a:r>
          </a:p>
          <a:p>
            <a:r>
              <a:rPr lang="en-US" sz="2000" b="1" dirty="0" smtClean="0">
                <a:solidFill>
                  <a:srgbClr val="FF0000"/>
                </a:solidFill>
              </a:rPr>
              <a:t>&gt;&gt;&gt;&gt;&gt;&gt; </a:t>
            </a:r>
            <a:r>
              <a:rPr lang="en-US" sz="2000" b="1" dirty="0">
                <a:solidFill>
                  <a:srgbClr val="FF0000"/>
                </a:solidFill>
              </a:rPr>
              <a:t>Class: Kitchen::</a:t>
            </a:r>
            <a:r>
              <a:rPr lang="en-US" sz="2000" b="1" dirty="0" err="1" smtClean="0">
                <a:solidFill>
                  <a:srgbClr val="FF0000"/>
                </a:solidFill>
              </a:rPr>
              <a:t>ActionFailed</a:t>
            </a:r>
            <a:endParaRPr lang="en-US" sz="2000" b="1" dirty="0" smtClean="0">
              <a:solidFill>
                <a:srgbClr val="FF0000"/>
              </a:solidFill>
            </a:endParaRPr>
          </a:p>
          <a:p>
            <a:r>
              <a:rPr lang="en-US" sz="2000" b="1" dirty="0" smtClean="0">
                <a:solidFill>
                  <a:srgbClr val="FF0000"/>
                </a:solidFill>
              </a:rPr>
              <a:t>&gt;&gt;&gt;&gt;&gt;&gt; </a:t>
            </a:r>
            <a:r>
              <a:rPr lang="en-US" sz="2000" b="1" dirty="0">
                <a:solidFill>
                  <a:srgbClr val="FF0000"/>
                </a:solidFill>
              </a:rPr>
              <a:t>Message: SSH exited (1) for command: [</a:t>
            </a:r>
            <a:r>
              <a:rPr lang="en-US" sz="2000" b="1" dirty="0" err="1">
                <a:solidFill>
                  <a:srgbClr val="FF0000"/>
                </a:solidFill>
              </a:rPr>
              <a:t>sh</a:t>
            </a:r>
            <a:r>
              <a:rPr lang="en-US" sz="2000" b="1" dirty="0">
                <a:solidFill>
                  <a:srgbClr val="FF0000"/>
                </a:solidFill>
              </a:rPr>
              <a:t> -c </a:t>
            </a:r>
            <a:r>
              <a:rPr lang="en-US" sz="2000" b="1" dirty="0" smtClean="0">
                <a:solidFill>
                  <a:srgbClr val="FF0000"/>
                </a:solidFill>
              </a:rPr>
              <a:t>'</a:t>
            </a:r>
          </a:p>
          <a:p>
            <a:endParaRPr lang="en-US" sz="2000" b="1" dirty="0">
              <a:solidFill>
                <a:srgbClr val="FF0000"/>
              </a:solidFill>
            </a:endParaRPr>
          </a:p>
          <a:p>
            <a:r>
              <a:rPr lang="en-US" sz="2000" b="1" dirty="0" smtClean="0">
                <a:solidFill>
                  <a:srgbClr val="FF0000"/>
                </a:solidFill>
              </a:rPr>
              <a:t>BUSSER_ROOT</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 export </a:t>
            </a:r>
            <a:r>
              <a:rPr lang="en-US" sz="2000" b="1" dirty="0" smtClean="0">
                <a:solidFill>
                  <a:srgbClr val="FF0000"/>
                </a:solidFill>
              </a:rPr>
              <a:t>BUSSER_ROOT</a:t>
            </a:r>
          </a:p>
          <a:p>
            <a:r>
              <a:rPr lang="en-US" sz="2000" b="1" dirty="0" smtClean="0">
                <a:solidFill>
                  <a:srgbClr val="FF0000"/>
                </a:solidFill>
              </a:rPr>
              <a:t>GEM_HOME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GEM_HOME</a:t>
            </a:r>
          </a:p>
          <a:p>
            <a:r>
              <a:rPr lang="en-US" sz="2000" b="1" dirty="0">
                <a:solidFill>
                  <a:srgbClr val="FF0000"/>
                </a:solidFill>
              </a:rPr>
              <a:t>GEM_PATH="/</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GEM_PATH</a:t>
            </a:r>
          </a:p>
          <a:p>
            <a:r>
              <a:rPr lang="en-US" sz="2000" b="1" dirty="0" smtClean="0">
                <a:solidFill>
                  <a:srgbClr val="FF0000"/>
                </a:solidFill>
              </a:rPr>
              <a:t>GEM_CACHE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/verifier/gems/cache"; export </a:t>
            </a:r>
            <a:r>
              <a:rPr lang="en-US" sz="2000" b="1" dirty="0" smtClean="0">
                <a:solidFill>
                  <a:srgbClr val="FF0000"/>
                </a:solidFill>
              </a:rPr>
              <a:t>GEM_CACHE</a:t>
            </a:r>
          </a:p>
          <a:p>
            <a:endParaRPr lang="en-US" sz="2000" b="1" dirty="0" smtClean="0">
              <a:solidFill>
                <a:srgbClr val="FF0000"/>
              </a:solidFill>
            </a:endParaRPr>
          </a:p>
          <a:p>
            <a:r>
              <a:rPr lang="en-US" sz="2000" b="1" dirty="0" err="1" smtClean="0">
                <a:solidFill>
                  <a:srgbClr val="FF0000"/>
                </a:solidFill>
              </a:rPr>
              <a:t>sudo</a:t>
            </a:r>
            <a:r>
              <a:rPr lang="en-US" sz="2000" b="1" dirty="0" smtClean="0">
                <a:solidFill>
                  <a:srgbClr val="FF0000"/>
                </a:solidFill>
              </a:rPr>
              <a:t> </a:t>
            </a:r>
            <a:r>
              <a:rPr lang="en-US" sz="2000" b="1" dirty="0">
                <a:solidFill>
                  <a:srgbClr val="FF0000"/>
                </a:solidFill>
              </a:rPr>
              <a:t>-E /</a:t>
            </a:r>
            <a:r>
              <a:rPr lang="en-US" sz="2000" b="1" dirty="0" err="1">
                <a:solidFill>
                  <a:srgbClr val="FF0000"/>
                </a:solidFill>
              </a:rPr>
              <a:t>tmp</a:t>
            </a:r>
            <a:r>
              <a:rPr lang="en-US" sz="2000" b="1" dirty="0">
                <a:solidFill>
                  <a:srgbClr val="FF0000"/>
                </a:solidFill>
              </a:rPr>
              <a:t>/verifier/bin/busser </a:t>
            </a:r>
            <a:r>
              <a:rPr lang="en-US" sz="2000" b="1" dirty="0" smtClean="0">
                <a:solidFill>
                  <a:srgbClr val="FF0000"/>
                </a:solidFill>
              </a:rPr>
              <a:t>test</a:t>
            </a:r>
          </a:p>
          <a:p>
            <a:r>
              <a:rPr lang="en-US" sz="2000" b="1" dirty="0" smtClean="0">
                <a:solidFill>
                  <a:srgbClr val="FF0000"/>
                </a:solidFill>
              </a:rPr>
              <a:t>']</a:t>
            </a:r>
          </a:p>
          <a:p>
            <a:r>
              <a:rPr lang="en-US" sz="2000" b="1" dirty="0" smtClean="0">
                <a:solidFill>
                  <a:srgbClr val="FF0000"/>
                </a:solidFill>
              </a:rPr>
              <a:t>&gt;&gt;&gt;&gt;&gt;&gt; ----------------------</a:t>
            </a:r>
          </a:p>
          <a:p>
            <a:r>
              <a:rPr lang="en-US" sz="2000" b="1" dirty="0"/>
              <a:t>[chef@ip-172-31-14-170 </a:t>
            </a:r>
            <a:r>
              <a:rPr lang="en-US" sz="2000" b="1" dirty="0" err="1"/>
              <a:t>httpd</a:t>
            </a:r>
            <a:r>
              <a:rPr lang="en-US" sz="2000" b="1" dirty="0"/>
              <a:t>]$</a:t>
            </a:r>
            <a:endParaRPr lang="en-US" sz="2000" b="1" dirty="0" smtClean="0"/>
          </a:p>
        </p:txBody>
      </p:sp>
      <p:sp>
        <p:nvSpPr>
          <p:cNvPr id="5" name="Content Placeholder 3"/>
          <p:cNvSpPr txBox="1">
            <a:spLocks/>
          </p:cNvSpPr>
          <p:nvPr/>
        </p:nvSpPr>
        <p:spPr bwMode="white">
          <a:xfrm>
            <a:off x="11452484" y="3869482"/>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kitchen failure</a:t>
            </a:r>
          </a:p>
        </p:txBody>
      </p:sp>
      <p:sp>
        <p:nvSpPr>
          <p:cNvPr id="7" name="Content Placeholder 3"/>
          <p:cNvSpPr txBox="1">
            <a:spLocks/>
          </p:cNvSpPr>
          <p:nvPr/>
        </p:nvSpPr>
        <p:spPr bwMode="white">
          <a:xfrm>
            <a:off x="11452484" y="47788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command executed</a:t>
            </a:r>
            <a:endParaRPr lang="en-US" dirty="0" smtClean="0">
              <a:solidFill>
                <a:schemeClr val="bg1"/>
              </a:solidFill>
            </a:endParaRPr>
          </a:p>
        </p:txBody>
      </p:sp>
      <p:sp>
        <p:nvSpPr>
          <p:cNvPr id="9" name="Right Bracket 8"/>
          <p:cNvSpPr/>
          <p:nvPr/>
        </p:nvSpPr>
        <p:spPr>
          <a:xfrm>
            <a:off x="9863528" y="2932031"/>
            <a:ext cx="479685" cy="3693621"/>
          </a:xfrm>
          <a:prstGeom prst="rightBracket">
            <a:avLst/>
          </a:prstGeom>
          <a:ln>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2" name="Straight Connector 11"/>
          <p:cNvCxnSpPr/>
          <p:nvPr/>
        </p:nvCxnSpPr>
        <p:spPr>
          <a:xfrm>
            <a:off x="10343213" y="5073186"/>
            <a:ext cx="110927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0553075" y="2232518"/>
            <a:ext cx="479685" cy="4692938"/>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p:nvPr/>
        </p:nvCxnSpPr>
        <p:spPr>
          <a:xfrm>
            <a:off x="11032760" y="4163827"/>
            <a:ext cx="4197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867581"/>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sp>
        <p:nvSpPr>
          <p:cNvPr id="4" name="Content Placeholder 3"/>
          <p:cNvSpPr>
            <a:spLocks noGrp="1"/>
          </p:cNvSpPr>
          <p:nvPr>
            <p:ph sz="quarter" idx="12"/>
          </p:nvPr>
        </p:nvSpPr>
        <p:spPr/>
        <p:txBody>
          <a:bodyPr/>
          <a:lstStyle/>
          <a:p>
            <a:r>
              <a:rPr lang="en-US" dirty="0" err="1" smtClean="0"/>
              <a:t>ServerSpec</a:t>
            </a:r>
            <a:r>
              <a:rPr lang="en-US" dirty="0" smtClean="0"/>
              <a:t> is the default verifier for Test Kitchen. The Busser tool installs it, configures it, and the executes it for you on the test instance.</a:t>
            </a:r>
            <a:endParaRPr lang="en-US" dirty="0"/>
          </a:p>
        </p:txBody>
      </p:sp>
      <p:sp>
        <p:nvSpPr>
          <p:cNvPr id="5" name="Rectangle 4"/>
          <p:cNvSpPr/>
          <p:nvPr/>
        </p:nvSpPr>
        <p:spPr bwMode="auto">
          <a:xfrm>
            <a:off x="609599" y="1348277"/>
            <a:ext cx="14935169" cy="5404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40733681"/>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smtClean="0"/>
              <a:t>:/</a:t>
            </a:r>
            <a:r>
              <a:rPr lang="en-US" dirty="0" err="1" smtClean="0"/>
              <a:t>tmp</a:t>
            </a:r>
            <a:r>
              <a:rPr lang="en-US" dirty="0" smtClean="0"/>
              <a:t>/.../</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cxnSp>
        <p:nvCxnSpPr>
          <p:cNvPr id="7" name="Straight Connector 6"/>
          <p:cNvCxnSpPr/>
          <p:nvPr/>
        </p:nvCxnSpPr>
        <p:spPr>
          <a:xfrm>
            <a:off x="2248525" y="2323475"/>
            <a:ext cx="5666282" cy="0"/>
          </a:xfrm>
          <a:prstGeom prst="line">
            <a:avLst/>
          </a:prstGeom>
          <a:ln w="63500">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184630" y="2323475"/>
            <a:ext cx="6941716"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793111" y="3208064"/>
            <a:ext cx="1031823"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10124884" y="3225891"/>
            <a:ext cx="184129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10975299" y="3661667"/>
            <a:ext cx="1434059"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12623665" y="3653874"/>
            <a:ext cx="1616990"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3685725" y="4029559"/>
            <a:ext cx="2986132" cy="11054"/>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722026" y="2745698"/>
            <a:ext cx="1037476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endCxn id="40" idx="0"/>
          </p:cNvCxnSpPr>
          <p:nvPr/>
        </p:nvCxnSpPr>
        <p:spPr>
          <a:xfrm>
            <a:off x="11692328" y="3660099"/>
            <a:ext cx="1739832" cy="1366602"/>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endCxn id="40" idx="0"/>
          </p:cNvCxnSpPr>
          <p:nvPr/>
        </p:nvCxnSpPr>
        <p:spPr>
          <a:xfrm>
            <a:off x="13432160" y="3653874"/>
            <a:ext cx="0" cy="1372827"/>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37" name="Straight Connector 36"/>
          <p:cNvCxnSpPr>
            <a:stCxn id="4" idx="0"/>
          </p:cNvCxnSpPr>
          <p:nvPr/>
        </p:nvCxnSpPr>
        <p:spPr>
          <a:xfrm flipV="1">
            <a:off x="2589588" y="2323476"/>
            <a:ext cx="2192274" cy="2676382"/>
          </a:xfrm>
          <a:prstGeom prst="line">
            <a:avLst/>
          </a:prstGeom>
          <a:ln>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52" name="Straight Connector 51"/>
          <p:cNvCxnSpPr>
            <a:endCxn id="39" idx="0"/>
          </p:cNvCxnSpPr>
          <p:nvPr/>
        </p:nvCxnSpPr>
        <p:spPr>
          <a:xfrm>
            <a:off x="9309023" y="3222885"/>
            <a:ext cx="677476" cy="2446251"/>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a:endCxn id="38" idx="0"/>
          </p:cNvCxnSpPr>
          <p:nvPr/>
        </p:nvCxnSpPr>
        <p:spPr>
          <a:xfrm flipH="1">
            <a:off x="5993769" y="2745698"/>
            <a:ext cx="41480" cy="2914928"/>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4" name="Content Placeholder 3"/>
          <p:cNvSpPr>
            <a:spLocks noGrp="1"/>
          </p:cNvSpPr>
          <p:nvPr>
            <p:ph sz="quarter" idx="12"/>
          </p:nvPr>
        </p:nvSpPr>
        <p:spPr>
          <a:xfrm>
            <a:off x="609912" y="4999858"/>
            <a:ext cx="3959352" cy="588691"/>
          </a:xfrm>
          <a:solidFill>
            <a:srgbClr val="C9352B"/>
          </a:solidFill>
          <a:effectLst>
            <a:outerShdw blurRad="50800" dist="76200" dir="5400000" algn="t" rotWithShape="0">
              <a:prstClr val="black">
                <a:alpha val="40000"/>
              </a:prstClr>
            </a:outerShdw>
          </a:effectLst>
        </p:spPr>
        <p:txBody>
          <a:bodyPr anchor="ctr"/>
          <a:lstStyle/>
          <a:p>
            <a:pPr algn="ctr"/>
            <a:r>
              <a:rPr lang="en-US" dirty="0" smtClean="0">
                <a:solidFill>
                  <a:schemeClr val="bg1"/>
                </a:solidFill>
              </a:rPr>
              <a:t>ruby executable</a:t>
            </a:r>
          </a:p>
        </p:txBody>
      </p:sp>
      <p:sp>
        <p:nvSpPr>
          <p:cNvPr id="38" name="Content Placeholder 3"/>
          <p:cNvSpPr txBox="1">
            <a:spLocks/>
          </p:cNvSpPr>
          <p:nvPr/>
        </p:nvSpPr>
        <p:spPr bwMode="white">
          <a:xfrm>
            <a:off x="4014093" y="566062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include ruby libraries</a:t>
            </a:r>
          </a:p>
        </p:txBody>
      </p:sp>
      <p:sp>
        <p:nvSpPr>
          <p:cNvPr id="39" name="Content Placeholder 3"/>
          <p:cNvSpPr txBox="1">
            <a:spLocks/>
          </p:cNvSpPr>
          <p:nvPr/>
        </p:nvSpPr>
        <p:spPr bwMode="white">
          <a:xfrm>
            <a:off x="8006823" y="5669136"/>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executable</a:t>
            </a:r>
          </a:p>
        </p:txBody>
      </p:sp>
      <p:sp>
        <p:nvSpPr>
          <p:cNvPr id="40" name="Content Placeholder 3"/>
          <p:cNvSpPr txBox="1">
            <a:spLocks/>
          </p:cNvSpPr>
          <p:nvPr/>
        </p:nvSpPr>
        <p:spPr bwMode="white">
          <a:xfrm>
            <a:off x="11452484" y="502670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parameters</a:t>
            </a:r>
          </a:p>
        </p:txBody>
      </p:sp>
      <p:cxnSp>
        <p:nvCxnSpPr>
          <p:cNvPr id="77" name="Straight Connector 76"/>
          <p:cNvCxnSpPr/>
          <p:nvPr/>
        </p:nvCxnSpPr>
        <p:spPr>
          <a:xfrm>
            <a:off x="722026" y="3208064"/>
            <a:ext cx="2930577"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0" name="Straight Connector 79"/>
          <p:cNvCxnSpPr/>
          <p:nvPr/>
        </p:nvCxnSpPr>
        <p:spPr>
          <a:xfrm>
            <a:off x="11452484" y="2745698"/>
            <a:ext cx="305393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1191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RSpec Results</a:t>
            </a:r>
            <a:endParaRPr lang="en-US" dirty="0"/>
          </a:p>
        </p:txBody>
      </p:sp>
      <p:sp>
        <p:nvSpPr>
          <p:cNvPr id="3" name="Content Placeholder 2"/>
          <p:cNvSpPr>
            <a:spLocks noGrp="1"/>
          </p:cNvSpPr>
          <p:nvPr>
            <p:ph sz="quarter" idx="10"/>
          </p:nvPr>
        </p:nvSpPr>
        <p:spPr/>
        <p:txBody>
          <a:bodyPr>
            <a:normAutofit/>
          </a:bodyPr>
          <a:lstStyle/>
          <a:p>
            <a:r>
              <a:rPr lang="en-US" dirty="0" err="1"/>
              <a:t>httpd</a:t>
            </a:r>
            <a:r>
              <a:rPr lang="en-US" dirty="0"/>
              <a:t>::default</a:t>
            </a:r>
          </a:p>
          <a:p>
            <a:r>
              <a:rPr lang="en-US" dirty="0"/>
              <a:t>  Command "curl http://</a:t>
            </a:r>
            <a:r>
              <a:rPr lang="en-US" dirty="0" err="1"/>
              <a:t>localhost</a:t>
            </a:r>
            <a:r>
              <a:rPr lang="en-US" dirty="0" smtClean="0"/>
              <a:t>"</a:t>
            </a:r>
          </a:p>
          <a:p>
            <a:r>
              <a:rPr lang="en-US" dirty="0" smtClean="0"/>
              <a:t>    </a:t>
            </a:r>
            <a:r>
              <a:rPr lang="en-US" dirty="0" err="1" smtClean="0"/>
              <a:t>stdout</a:t>
            </a:r>
            <a:endParaRPr lang="en-US" dirty="0" smtClean="0"/>
          </a:p>
          <a:p>
            <a:r>
              <a:rPr lang="en-US" dirty="0"/>
              <a:t> </a:t>
            </a:r>
            <a:r>
              <a:rPr lang="en-US" dirty="0" smtClean="0"/>
              <a:t>     </a:t>
            </a:r>
            <a:r>
              <a:rPr lang="en-US" dirty="0" smtClean="0">
                <a:solidFill>
                  <a:srgbClr val="FF0000"/>
                </a:solidFill>
              </a:rPr>
              <a:t>should match /Welcome Home/ (FAILED -1)</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smtClean="0"/>
              <a:t>RSpec displays a summary of the results in the 'documentation' format. This format allows us to read the example groups and see that:</a:t>
            </a:r>
          </a:p>
          <a:p>
            <a:endParaRPr lang="en-US" dirty="0" smtClean="0"/>
          </a:p>
          <a:p>
            <a:r>
              <a:rPr lang="en-US" dirty="0" smtClean="0"/>
              <a:t>When running the specified command the standard out failed to match the value 'Welcome Home' anywhere within the results.</a:t>
            </a:r>
            <a:endParaRPr lang="en-US" dirty="0"/>
          </a:p>
        </p:txBody>
      </p:sp>
      <p:sp>
        <p:nvSpPr>
          <p:cNvPr id="5" name="Content Placeholder 3"/>
          <p:cNvSpPr txBox="1">
            <a:spLocks/>
          </p:cNvSpPr>
          <p:nvPr/>
        </p:nvSpPr>
        <p:spPr bwMode="white">
          <a:xfrm>
            <a:off x="11401876" y="3996440"/>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Failure Number</a:t>
            </a:r>
            <a:endParaRPr lang="en-US" dirty="0" smtClean="0">
              <a:solidFill>
                <a:schemeClr val="bg1"/>
              </a:solidFill>
            </a:endParaRPr>
          </a:p>
        </p:txBody>
      </p:sp>
      <p:cxnSp>
        <p:nvCxnSpPr>
          <p:cNvPr id="6" name="Straight Connector 5"/>
          <p:cNvCxnSpPr/>
          <p:nvPr/>
        </p:nvCxnSpPr>
        <p:spPr>
          <a:xfrm>
            <a:off x="9546956" y="3423855"/>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794929" y="3423855"/>
            <a:ext cx="1606947" cy="853677"/>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31485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Use chef to generate a cookbook</a:t>
            </a:r>
          </a:p>
          <a:p>
            <a:pPr marL="457200" indent="-457200">
              <a:buFont typeface="Wingdings" charset="2"/>
              <a:buChar char="Ø"/>
            </a:pPr>
            <a:r>
              <a:rPr lang="en-US" dirty="0" smtClean="0"/>
              <a:t>Write an integration test</a:t>
            </a:r>
          </a:p>
          <a:p>
            <a:pPr marL="457200" indent="-457200">
              <a:buFont typeface="Wingdings" charset="2"/>
              <a:buChar char="Ø"/>
            </a:pPr>
            <a:r>
              <a:rPr lang="en-US" dirty="0" smtClean="0"/>
              <a:t>Use Test Kitchen to create, converge, and verify a recipe</a:t>
            </a:r>
            <a:endParaRPr lang="en-US" dirty="0"/>
          </a:p>
          <a:p>
            <a:pPr marL="457200" indent="-457200">
              <a:buFont typeface="Wingdings" charset="2"/>
              <a:buChar char="Ø"/>
            </a:pPr>
            <a:r>
              <a:rPr lang="en-US" dirty="0" smtClean="0"/>
              <a:t>Develop a cookbook with a test-driven approach</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smtClean="0"/>
              <a:t>Examine Failure #1</a:t>
            </a:r>
            <a:endParaRPr lang="en-US" dirty="0"/>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smtClean="0"/>
              <a:t>1</a:t>
            </a:r>
            <a:r>
              <a:rPr lang="en-US" dirty="0"/>
              <a:t>) </a:t>
            </a:r>
            <a:r>
              <a:rPr lang="en-US" dirty="0" err="1"/>
              <a:t>httpd</a:t>
            </a:r>
            <a:r>
              <a:rPr lang="en-US" dirty="0"/>
              <a:t>::default Command "curl http://</a:t>
            </a:r>
            <a:r>
              <a:rPr lang="en-US" dirty="0" err="1"/>
              <a:t>localhost</a:t>
            </a:r>
            <a:r>
              <a:rPr lang="en-US" dirty="0"/>
              <a:t>" </a:t>
            </a:r>
            <a:r>
              <a:rPr lang="en-US" dirty="0" err="1"/>
              <a:t>stdout</a:t>
            </a:r>
            <a:r>
              <a:rPr lang="en-US" dirty="0"/>
              <a:t> should </a:t>
            </a:r>
            <a:r>
              <a:rPr lang="en-US" dirty="0" smtClean="0"/>
              <a:t>match ... </a:t>
            </a:r>
          </a:p>
          <a:p>
            <a:r>
              <a:rPr lang="en-US" dirty="0">
                <a:solidFill>
                  <a:srgbClr val="FF0000"/>
                </a:solidFill>
              </a:rPr>
              <a:t> </a:t>
            </a:r>
            <a:r>
              <a:rPr lang="en-US" dirty="0" smtClean="0">
                <a:solidFill>
                  <a:srgbClr val="FF0000"/>
                </a:solidFill>
              </a:rPr>
              <a:t>  Failure/Error: its(:</a:t>
            </a:r>
            <a:r>
              <a:rPr lang="en-US" dirty="0" err="1" smtClean="0">
                <a:solidFill>
                  <a:srgbClr val="FF0000"/>
                </a:solidFill>
              </a:rPr>
              <a:t>stdout</a:t>
            </a:r>
            <a:r>
              <a:rPr lang="en-US" dirty="0" smtClean="0">
                <a:solidFill>
                  <a:srgbClr val="FF0000"/>
                </a:solidFill>
              </a:rPr>
              <a:t>) { should match(/Welcome Home/) }</a:t>
            </a:r>
          </a:p>
          <a:p>
            <a:r>
              <a:rPr lang="en-US" dirty="0" smtClean="0">
                <a:solidFill>
                  <a:srgbClr val="FF0000"/>
                </a:solidFill>
              </a:rPr>
              <a:t>       expected </a:t>
            </a:r>
            <a:r>
              <a:rPr lang="en-US" dirty="0">
                <a:solidFill>
                  <a:srgbClr val="FF0000"/>
                </a:solidFill>
              </a:rPr>
              <a:t>"" to match </a:t>
            </a:r>
            <a:r>
              <a:rPr lang="en-US" dirty="0" smtClean="0">
                <a:solidFill>
                  <a:srgbClr val="FF0000"/>
                </a:solidFill>
              </a:rPr>
              <a:t>/Welcome Home/</a:t>
            </a:r>
            <a:endParaRPr lang="en-US" dirty="0">
              <a:solidFill>
                <a:srgbClr val="FF0000"/>
              </a:solidFill>
            </a:endParaRPr>
          </a:p>
          <a:p>
            <a:r>
              <a:rPr lang="en-US" dirty="0" smtClean="0">
                <a:solidFill>
                  <a:srgbClr val="FF0000"/>
                </a:solidFill>
              </a:rPr>
              <a:t>       Diff</a:t>
            </a:r>
            <a:r>
              <a:rPr lang="en-US" dirty="0">
                <a:solidFill>
                  <a:srgbClr val="FF0000"/>
                </a:solidFill>
              </a:rPr>
              <a:t>:</a:t>
            </a:r>
          </a:p>
          <a:p>
            <a:r>
              <a:rPr lang="en-US" dirty="0">
                <a:solidFill>
                  <a:srgbClr val="00B0F0"/>
                </a:solidFill>
              </a:rPr>
              <a:t> </a:t>
            </a:r>
            <a:r>
              <a:rPr lang="en-US" dirty="0" smtClean="0">
                <a:solidFill>
                  <a:srgbClr val="00B0F0"/>
                </a:solidFill>
              </a:rPr>
              <a:t>      @</a:t>
            </a:r>
            <a:r>
              <a:rPr lang="en-US" dirty="0">
                <a:solidFill>
                  <a:srgbClr val="00B0F0"/>
                </a:solidFill>
              </a:rPr>
              <a:t>@ -1,2 +1,2 @@</a:t>
            </a:r>
          </a:p>
          <a:p>
            <a:r>
              <a:rPr lang="en-US" dirty="0" smtClean="0">
                <a:solidFill>
                  <a:srgbClr val="FF0000"/>
                </a:solidFill>
              </a:rPr>
              <a:t>       -/Welcome Home/</a:t>
            </a:r>
            <a:endParaRPr lang="en-US" dirty="0">
              <a:solidFill>
                <a:srgbClr val="FF0000"/>
              </a:solidFill>
            </a:endParaRPr>
          </a:p>
          <a:p>
            <a:r>
              <a:rPr lang="en-US" dirty="0" smtClean="0">
                <a:solidFill>
                  <a:srgbClr val="808000"/>
                </a:solidFill>
              </a:rPr>
              <a:t>       +</a:t>
            </a:r>
            <a:r>
              <a:rPr lang="en-US" dirty="0">
                <a:solidFill>
                  <a:srgbClr val="808000"/>
                </a:solidFill>
              </a:rPr>
              <a:t>""</a:t>
            </a:r>
          </a:p>
          <a:p>
            <a:r>
              <a:rPr lang="en-US" dirty="0"/>
              <a:t> </a:t>
            </a:r>
            <a:r>
              <a:rPr lang="en-US" dirty="0" smtClean="0"/>
              <a:t>      </a:t>
            </a:r>
            <a:r>
              <a:rPr lang="en-US" dirty="0" smtClean="0">
                <a:solidFill>
                  <a:srgbClr val="FF0000"/>
                </a:solidFill>
              </a:rPr>
              <a:t>/</a:t>
            </a:r>
            <a:r>
              <a:rPr lang="en-US" dirty="0">
                <a:solidFill>
                  <a:srgbClr val="FF0000"/>
                </a:solidFill>
              </a:rPr>
              <a:t>bin/</a:t>
            </a:r>
            <a:r>
              <a:rPr lang="en-US" dirty="0" err="1">
                <a:solidFill>
                  <a:srgbClr val="FF0000"/>
                </a:solidFill>
              </a:rPr>
              <a:t>sh</a:t>
            </a:r>
            <a:r>
              <a:rPr lang="en-US" dirty="0">
                <a:solidFill>
                  <a:srgbClr val="FF0000"/>
                </a:solidFill>
              </a:rPr>
              <a:t> -c curl\ http://</a:t>
            </a:r>
            <a:r>
              <a:rPr lang="en-US" dirty="0" smtClean="0">
                <a:solidFill>
                  <a:srgbClr val="FF0000"/>
                </a:solidFill>
              </a:rPr>
              <a:t>localhost</a:t>
            </a:r>
          </a:p>
          <a:p>
            <a:r>
              <a:rPr lang="en-US" dirty="0" smtClean="0">
                <a:solidFill>
                  <a:srgbClr val="FF0000"/>
                </a:solidFill>
              </a:rPr>
              <a:t>  </a:t>
            </a:r>
            <a:r>
              <a:rPr lang="en-US" dirty="0"/>
              <a:t> # </a:t>
            </a:r>
            <a:r>
              <a:rPr lang="en-US" dirty="0" smtClean="0"/>
              <a:t>/.../</a:t>
            </a:r>
            <a:r>
              <a:rPr lang="en-US" dirty="0" err="1"/>
              <a:t>serverspec</a:t>
            </a:r>
            <a:r>
              <a:rPr lang="en-US" dirty="0"/>
              <a:t>/default_spec.rb:7:in `block (3 levels) </a:t>
            </a:r>
            <a:r>
              <a:rPr lang="en-US" dirty="0" smtClean="0"/>
              <a:t>in ...</a:t>
            </a:r>
            <a:endParaRPr lang="en-US" dirty="0">
              <a:solidFill>
                <a:srgbClr val="FF0000"/>
              </a:solidFill>
            </a:endParaRPr>
          </a:p>
        </p:txBody>
      </p:sp>
      <p:sp>
        <p:nvSpPr>
          <p:cNvPr id="5" name="Content Placeholder 3"/>
          <p:cNvSpPr txBox="1">
            <a:spLocks/>
          </p:cNvSpPr>
          <p:nvPr/>
        </p:nvSpPr>
        <p:spPr bwMode="white">
          <a:xfrm>
            <a:off x="11200398" y="293507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actual results</a:t>
            </a:r>
          </a:p>
        </p:txBody>
      </p:sp>
      <p:sp>
        <p:nvSpPr>
          <p:cNvPr id="6" name="Content Placeholder 3"/>
          <p:cNvSpPr txBox="1">
            <a:spLocks/>
          </p:cNvSpPr>
          <p:nvPr/>
        </p:nvSpPr>
        <p:spPr bwMode="white">
          <a:xfrm>
            <a:off x="11200398" y="4279910"/>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difference</a:t>
            </a:r>
          </a:p>
        </p:txBody>
      </p:sp>
      <p:sp>
        <p:nvSpPr>
          <p:cNvPr id="7" name="Content Placeholder 3"/>
          <p:cNvSpPr txBox="1">
            <a:spLocks/>
          </p:cNvSpPr>
          <p:nvPr/>
        </p:nvSpPr>
        <p:spPr bwMode="white">
          <a:xfrm>
            <a:off x="11200398" y="5624742"/>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system command</a:t>
            </a:r>
          </a:p>
        </p:txBody>
      </p:sp>
      <p:sp>
        <p:nvSpPr>
          <p:cNvPr id="8" name="Content Placeholder 3"/>
          <p:cNvSpPr txBox="1">
            <a:spLocks/>
          </p:cNvSpPr>
          <p:nvPr/>
        </p:nvSpPr>
        <p:spPr bwMode="white">
          <a:xfrm>
            <a:off x="11200398" y="696957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26" name="Straight Connector 25"/>
          <p:cNvCxnSpPr>
            <a:endCxn id="5" idx="1"/>
          </p:cNvCxnSpPr>
          <p:nvPr/>
        </p:nvCxnSpPr>
        <p:spPr>
          <a:xfrm>
            <a:off x="4122549" y="2719179"/>
            <a:ext cx="7077849" cy="51024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5904855" y="3897043"/>
            <a:ext cx="5295543" cy="677213"/>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32" name="Straight Connector 31"/>
          <p:cNvCxnSpPr>
            <a:endCxn id="7" idx="1"/>
          </p:cNvCxnSpPr>
          <p:nvPr/>
        </p:nvCxnSpPr>
        <p:spPr>
          <a:xfrm>
            <a:off x="8314840" y="5021366"/>
            <a:ext cx="2885558" cy="89772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a:endCxn id="8" idx="1"/>
          </p:cNvCxnSpPr>
          <p:nvPr/>
        </p:nvCxnSpPr>
        <p:spPr>
          <a:xfrm>
            <a:off x="6524786" y="5395654"/>
            <a:ext cx="4675612" cy="1868266"/>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781586" y="2695434"/>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2045013" y="4990454"/>
            <a:ext cx="6572044" cy="30912"/>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4824464" y="5395654"/>
            <a:ext cx="3389638"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5470903" y="3253168"/>
            <a:ext cx="433952" cy="1287749"/>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3995004"/>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Summary</a:t>
            </a:r>
            <a:endParaRPr lang="en-US" dirty="0"/>
          </a:p>
        </p:txBody>
      </p:sp>
      <p:sp>
        <p:nvSpPr>
          <p:cNvPr id="3" name="Content Placeholder 2"/>
          <p:cNvSpPr>
            <a:spLocks noGrp="1"/>
          </p:cNvSpPr>
          <p:nvPr>
            <p:ph sz="quarter" idx="10"/>
          </p:nvPr>
        </p:nvSpPr>
        <p:spPr/>
        <p:txBody>
          <a:bodyPr>
            <a:normAutofit/>
          </a:bodyPr>
          <a:lstStyle/>
          <a:p>
            <a:r>
              <a:rPr lang="en-US" dirty="0"/>
              <a:t>Finished in 0.20256 seconds (files took 0.60564 seconds to load)</a:t>
            </a:r>
          </a:p>
          <a:p>
            <a:r>
              <a:rPr lang="en-US" dirty="0" smtClean="0">
                <a:solidFill>
                  <a:srgbClr val="FF0000"/>
                </a:solidFill>
              </a:rPr>
              <a:t>1 </a:t>
            </a:r>
            <a:r>
              <a:rPr lang="en-US" dirty="0">
                <a:solidFill>
                  <a:srgbClr val="FF0000"/>
                </a:solidFill>
              </a:rPr>
              <a:t>example, 1 failure</a:t>
            </a:r>
          </a:p>
        </p:txBody>
      </p:sp>
      <p:sp>
        <p:nvSpPr>
          <p:cNvPr id="4" name="Content Placeholder 3"/>
          <p:cNvSpPr>
            <a:spLocks noGrp="1"/>
          </p:cNvSpPr>
          <p:nvPr>
            <p:ph sz="quarter" idx="12"/>
          </p:nvPr>
        </p:nvSpPr>
        <p:spPr/>
        <p:txBody>
          <a:bodyPr/>
          <a:lstStyle/>
          <a:p>
            <a:r>
              <a:rPr lang="en-US" dirty="0" smtClean="0"/>
              <a:t>A final summary contains the length of execution time with the results shows that RSpec verified 1 example and found 1 failure.</a:t>
            </a:r>
            <a:endParaRPr lang="en-US" dirty="0"/>
          </a:p>
        </p:txBody>
      </p:sp>
    </p:spTree>
    <p:extLst>
      <p:ext uri="{BB962C8B-B14F-4D97-AF65-F5344CB8AC3E}">
        <p14:creationId xmlns:p14="http://schemas.microsoft.com/office/powerpoint/2010/main" val="2421917063"/>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Default Recipe for the Cookbook</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r>
              <a:rPr lang="en-US" dirty="0" smtClean="0"/>
              <a:t>)</a:t>
            </a:r>
          </a:p>
          <a:p>
            <a:r>
              <a:rPr lang="en-US" dirty="0" smtClean="0"/>
              <a:t>       Converging </a:t>
            </a:r>
            <a:r>
              <a:rPr lang="en-US" dirty="0"/>
              <a:t>2 resources</a:t>
            </a:r>
          </a:p>
          <a:p>
            <a:r>
              <a:rPr lang="en-US" dirty="0"/>
              <a:t>       Recipe: </a:t>
            </a:r>
            <a:r>
              <a:rPr lang="en-US" dirty="0" err="1"/>
              <a:t>httpd</a:t>
            </a:r>
            <a:r>
              <a:rPr lang="en-US" dirty="0"/>
              <a:t>::</a:t>
            </a:r>
            <a:r>
              <a:rPr lang="en-US" dirty="0" smtClean="0"/>
              <a:t>default</a:t>
            </a:r>
          </a:p>
          <a:p>
            <a:r>
              <a:rPr lang="en-US" dirty="0"/>
              <a:t> </a:t>
            </a:r>
            <a:r>
              <a:rPr lang="en-US" dirty="0" smtClean="0"/>
              <a:t>        * package[</a:t>
            </a:r>
            <a:r>
              <a:rPr lang="en-US" dirty="0" err="1" smtClean="0"/>
              <a:t>httpd</a:t>
            </a:r>
            <a:r>
              <a:rPr lang="en-US" dirty="0" smtClean="0"/>
              <a:t>] action install</a:t>
            </a:r>
            <a:endParaRPr lang="en-US" dirty="0"/>
          </a:p>
          <a:p>
            <a:r>
              <a:rPr lang="en-US" dirty="0"/>
              <a:t>           - install version 2.2.15-47.el6.centos of package </a:t>
            </a:r>
            <a:r>
              <a:rPr lang="en-US" dirty="0" err="1"/>
              <a:t>httpd</a:t>
            </a:r>
            <a:endParaRPr lang="en-US" dirty="0"/>
          </a:p>
          <a:p>
            <a:r>
              <a:rPr lang="en-US" dirty="0" smtClean="0"/>
              <a:t>         * file[/</a:t>
            </a:r>
            <a:r>
              <a:rPr lang="en-US" dirty="0" err="1" smtClean="0"/>
              <a:t>var</a:t>
            </a:r>
            <a:r>
              <a:rPr lang="en-US" dirty="0" smtClean="0"/>
              <a:t>/www/html/</a:t>
            </a:r>
            <a:r>
              <a:rPr lang="en-US" dirty="0" err="1" smtClean="0"/>
              <a:t>index.html</a:t>
            </a:r>
            <a:r>
              <a:rPr lang="en-US" dirty="0" smtClean="0"/>
              <a:t>] </a:t>
            </a:r>
            <a:r>
              <a:rPr lang="en-US" dirty="0"/>
              <a:t>action </a:t>
            </a:r>
            <a:r>
              <a:rPr lang="en-US" dirty="0" smtClean="0"/>
              <a:t>create</a:t>
            </a:r>
          </a:p>
          <a:p>
            <a:r>
              <a:rPr lang="en-US" dirty="0"/>
              <a:t> </a:t>
            </a:r>
            <a:r>
              <a:rPr lang="en-US" dirty="0" smtClean="0"/>
              <a:t>          - ...</a:t>
            </a:r>
          </a:p>
          <a:p>
            <a:r>
              <a:rPr lang="en-US" dirty="0"/>
              <a:t> </a:t>
            </a:r>
            <a:r>
              <a:rPr lang="en-US" dirty="0" smtClean="0"/>
              <a:t>        * </a:t>
            </a:r>
            <a:r>
              <a:rPr lang="en-US" dirty="0"/>
              <a:t>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3865330"/>
            <a:ext cx="14420850" cy="4031113"/>
          </a:xfrm>
        </p:spPr>
        <p:txBody>
          <a:bodyPr/>
          <a:lstStyle/>
          <a:p>
            <a:endParaRPr lang="en-US"/>
          </a:p>
        </p:txBody>
      </p:sp>
      <p:sp>
        <p:nvSpPr>
          <p:cNvPr id="5" name="Title 4"/>
          <p:cNvSpPr>
            <a:spLocks noGrp="1"/>
          </p:cNvSpPr>
          <p:nvPr>
            <p:ph type="title"/>
          </p:nvPr>
        </p:nvSpPr>
        <p:spPr/>
        <p:txBody>
          <a:bodyPr/>
          <a:lstStyle/>
          <a:p>
            <a:r>
              <a:rPr lang="en-US" dirty="0" smtClean="0"/>
              <a:t>Re-Converge the Virtual Instance</a:t>
            </a:r>
            <a:endParaRPr lang="en-US" dirty="0"/>
          </a:p>
        </p:txBody>
      </p:sp>
    </p:spTree>
    <p:extLst>
      <p:ext uri="{BB962C8B-B14F-4D97-AF65-F5344CB8AC3E}">
        <p14:creationId xmlns:p14="http://schemas.microsoft.com/office/powerpoint/2010/main" val="2139065047"/>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Content Placeholder 5"/>
          <p:cNvSpPr>
            <a:spLocks noGrp="1"/>
          </p:cNvSpPr>
          <p:nvPr>
            <p:ph sz="quarter" idx="12"/>
          </p:nvPr>
        </p:nvSpPr>
        <p:spPr>
          <a:xfrm>
            <a:off x="1127883" y="3865329"/>
            <a:ext cx="14420850" cy="557213"/>
          </a:xfrm>
        </p:spPr>
        <p:txBody>
          <a:bodyPr/>
          <a:lstStyle/>
          <a:p>
            <a:endParaRPr lang="en-US"/>
          </a:p>
        </p:txBody>
      </p:sp>
      <p:sp>
        <p:nvSpPr>
          <p:cNvPr id="5" name="Title 4"/>
          <p:cNvSpPr>
            <a:spLocks noGrp="1"/>
          </p:cNvSpPr>
          <p:nvPr>
            <p:ph type="title"/>
          </p:nvPr>
        </p:nvSpPr>
        <p:spPr/>
        <p:txBody>
          <a:bodyPr/>
          <a:lstStyle/>
          <a:p>
            <a:r>
              <a:rPr lang="en-US" dirty="0" smtClean="0"/>
              <a:t>Re-Verify the </a:t>
            </a:r>
            <a:r>
              <a:rPr lang="en-US" smtClean="0"/>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is there is writing the tests before writing the recipes?</a:t>
            </a:r>
          </a:p>
          <a:p>
            <a:endParaRPr lang="en-US" dirty="0" smtClean="0"/>
          </a:p>
          <a:p>
            <a:r>
              <a:rPr lang="en-US" dirty="0" smtClean="0"/>
              <a:t>Why is it hard to write the tests before you write the recipe?</a:t>
            </a:r>
          </a:p>
          <a:p>
            <a:endParaRPr lang="en-US" dirty="0"/>
          </a:p>
          <a:p>
            <a:endParaRPr lang="en-US" dirty="0" smtClean="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Web Server</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smtClean="0"/>
              <a:t>Install the </a:t>
            </a:r>
            <a:r>
              <a:rPr lang="en-US" sz="4800" dirty="0" err="1" smtClean="0"/>
              <a:t>httpd</a:t>
            </a:r>
            <a:r>
              <a:rPr lang="en-US" sz="4800" dirty="0" smtClean="0"/>
              <a:t> package</a:t>
            </a:r>
          </a:p>
          <a:p>
            <a:pPr marL="514350" indent="-514350">
              <a:buFont typeface="+mj-lt"/>
              <a:buAutoNum type="arabicPeriod"/>
            </a:pPr>
            <a:r>
              <a:rPr lang="en-US" sz="4800" dirty="0" smtClean="0"/>
              <a:t>Write out a test page</a:t>
            </a:r>
          </a:p>
          <a:p>
            <a:pPr marL="514350" indent="-514350">
              <a:buFont typeface="+mj-lt"/>
              <a:buAutoNum type="arabicPeriod"/>
            </a:pPr>
            <a:r>
              <a:rPr lang="en-US" sz="4800" dirty="0" smtClean="0"/>
              <a:t>Start and enable the </a:t>
            </a:r>
            <a:r>
              <a:rPr lang="en-US" sz="4800" dirty="0" err="1" smtClean="0"/>
              <a:t>httpd</a:t>
            </a:r>
            <a:r>
              <a:rPr lang="en-US" sz="4800" dirty="0" smtClean="0"/>
              <a:t> service</a:t>
            </a:r>
          </a:p>
          <a:p>
            <a:pPr marL="514350" indent="-514350">
              <a:buFont typeface="+mj-lt"/>
              <a:buAutoNum type="arabicPeriod"/>
            </a:pPr>
            <a:endParaRPr lang="en-US" sz="4800" dirty="0" smtClean="0"/>
          </a:p>
        </p:txBody>
      </p:sp>
    </p:spTree>
    <p:extLst>
      <p:ext uri="{BB962C8B-B14F-4D97-AF65-F5344CB8AC3E}">
        <p14:creationId xmlns:p14="http://schemas.microsoft.com/office/powerpoint/2010/main" val="1253748095"/>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b="1"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1120191871"/>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Scenarios</a:t>
            </a:r>
            <a:endParaRPr lang="en-US" dirty="0"/>
          </a:p>
        </p:txBody>
      </p:sp>
      <p:sp>
        <p:nvSpPr>
          <p:cNvPr id="3" name="Text Placeholder 2"/>
          <p:cNvSpPr>
            <a:spLocks noGrp="1"/>
          </p:cNvSpPr>
          <p:nvPr>
            <p:ph type="body" sz="quarter" idx="12"/>
          </p:nvPr>
        </p:nvSpPr>
        <p:spPr/>
        <p:txBody>
          <a:bodyPr/>
          <a:lstStyle/>
          <a:p>
            <a:r>
              <a:rPr lang="en-US" sz="4800" b="1" dirty="0" smtClean="0"/>
              <a:t>Given </a:t>
            </a:r>
            <a:r>
              <a:rPr lang="en-US" sz="4800" dirty="0" smtClean="0"/>
              <a:t>SOME CONDITIONS</a:t>
            </a:r>
          </a:p>
          <a:p>
            <a:r>
              <a:rPr lang="en-US" sz="4800" b="1" dirty="0" smtClean="0"/>
              <a:t>When an </a:t>
            </a:r>
            <a:r>
              <a:rPr lang="en-US" sz="4800" dirty="0" smtClean="0"/>
              <a:t>EVENT OCCURS</a:t>
            </a:r>
          </a:p>
          <a:p>
            <a:r>
              <a:rPr lang="en-US" sz="4800" b="1" dirty="0" smtClean="0"/>
              <a:t>Then I should </a:t>
            </a:r>
            <a:r>
              <a:rPr lang="en-US" sz="4800" dirty="0" smtClean="0"/>
              <a:t>EXPECT THIS RESULT</a:t>
            </a:r>
            <a:endParaRPr lang="en-US" sz="4800" dirty="0"/>
          </a:p>
        </p:txBody>
      </p:sp>
    </p:spTree>
    <p:extLst>
      <p:ext uri="{BB962C8B-B14F-4D97-AF65-F5344CB8AC3E}">
        <p14:creationId xmlns:p14="http://schemas.microsoft.com/office/powerpoint/2010/main" val="13501481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Why Stack?</a:t>
            </a:r>
            <a:endParaRPr lang="en-US" dirty="0"/>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smtClean="0"/>
              <a:t>If </a:t>
            </a:r>
            <a:r>
              <a:rPr lang="en-US" dirty="0"/>
              <a:t>you’re about to implement a feature that doesn’t support one of those values, chances are you’re about to implement a non-valuable feature. Consider tossing it altogether or pushing it down in your backlog</a:t>
            </a:r>
            <a:r>
              <a:rPr lang="en-US" dirty="0" smtClean="0"/>
              <a:t>.</a:t>
            </a:r>
          </a:p>
          <a:p>
            <a:pPr algn="r"/>
            <a:r>
              <a:rPr lang="en-US" dirty="0" smtClean="0"/>
              <a:t>-</a:t>
            </a:r>
            <a:r>
              <a:rPr lang="en-US" dirty="0"/>
              <a:t> Aslak Hellesøy, creator of </a:t>
            </a:r>
            <a:r>
              <a:rPr lang="en-US" dirty="0" smtClean="0"/>
              <a:t>Cucumbe</a:t>
            </a:r>
            <a:r>
              <a:rPr lang="en-US" dirty="0"/>
              <a:t>r</a:t>
            </a:r>
          </a:p>
        </p:txBody>
      </p:sp>
    </p:spTree>
    <p:extLst>
      <p:ext uri="{BB962C8B-B14F-4D97-AF65-F5344CB8AC3E}">
        <p14:creationId xmlns:p14="http://schemas.microsoft.com/office/powerpoint/2010/main" val="46813742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Potential User </a:t>
            </a:r>
            <a:r>
              <a:rPr lang="en-US" smtClean="0"/>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a:t>
            </a:r>
            <a:r>
              <a:rPr lang="en-US" sz="4800" b="1" dirty="0" smtClean="0"/>
              <a:t>user</a:t>
            </a:r>
          </a:p>
          <a:p>
            <a:r>
              <a:rPr lang="en-US" sz="4800" dirty="0" smtClean="0"/>
              <a:t>When </a:t>
            </a:r>
            <a:r>
              <a:rPr lang="en-US" sz="4800" b="1" dirty="0"/>
              <a:t>I visit the company website in my </a:t>
            </a:r>
            <a:r>
              <a:rPr lang="en-US" sz="4800" b="1" dirty="0" smtClean="0"/>
              <a:t>browser</a:t>
            </a:r>
          </a:p>
          <a:p>
            <a:r>
              <a:rPr lang="en-US" sz="4800" dirty="0" smtClean="0"/>
              <a:t>Then </a:t>
            </a:r>
            <a:r>
              <a:rPr lang="en-US" sz="4800" dirty="0"/>
              <a:t>I should </a:t>
            </a:r>
            <a:r>
              <a:rPr lang="en-US" sz="4800" b="1" dirty="0" smtClean="0"/>
              <a:t>see a welcome message</a:t>
            </a:r>
            <a:endParaRPr lang="en-US" sz="4800" b="1" dirty="0"/>
          </a:p>
        </p:txBody>
      </p:sp>
    </p:spTree>
    <p:extLst>
      <p:ext uri="{BB962C8B-B14F-4D97-AF65-F5344CB8AC3E}">
        <p14:creationId xmlns:p14="http://schemas.microsoft.com/office/powerpoint/2010/main" val="133366509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15877</TotalTime>
  <Words>6755</Words>
  <Application>Microsoft Office PowerPoint</Application>
  <PresentationFormat>Custom</PresentationFormat>
  <Paragraphs>712</Paragraphs>
  <Slides>61</Slides>
  <Notes>60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61</vt:i4>
      </vt:variant>
    </vt:vector>
  </HeadingPairs>
  <TitlesOfParts>
    <vt:vector size="67" baseType="lpstr">
      <vt:lpstr>ＭＳ Ｐゴシック</vt:lpstr>
      <vt:lpstr>Arial</vt:lpstr>
      <vt:lpstr>Courier New</vt:lpstr>
      <vt:lpstr>Wingdings</vt:lpstr>
      <vt:lpstr>Template</vt:lpstr>
      <vt:lpstr>Interaction</vt:lpstr>
      <vt:lpstr>Writing a Test First</vt:lpstr>
      <vt:lpstr>Test Driven Development</vt:lpstr>
      <vt:lpstr>Behavior Driven Development (BDD)</vt:lpstr>
      <vt:lpstr>TDD and BDD</vt:lpstr>
      <vt:lpstr>Objectives</vt:lpstr>
      <vt:lpstr>Building a Web Server</vt:lpstr>
      <vt:lpstr>Defining Scenarios</vt:lpstr>
      <vt:lpstr>The Why Stack?</vt:lpstr>
      <vt:lpstr>Scenario: Potential User Visits Website</vt:lpstr>
      <vt:lpstr>Build a Reliable Cookbook</vt:lpstr>
      <vt:lpstr>Let's Start this Journey in the Home Directory</vt:lpstr>
      <vt:lpstr>Ask Chef About Generating a Cookbook</vt:lpstr>
      <vt:lpstr>Generate a Cookbook</vt:lpstr>
      <vt:lpstr>View the Tests in the Generated Cookbook</vt:lpstr>
      <vt:lpstr>Build a Reliable Cookbook</vt:lpstr>
      <vt:lpstr>RSpec and ServerSpec</vt:lpstr>
      <vt:lpstr>Auto-generated Spec File in Cookbook</vt:lpstr>
      <vt:lpstr>Where do Tests Live?</vt:lpstr>
      <vt:lpstr>Where do Tests Live?</vt:lpstr>
      <vt:lpstr>Where do Tests Live?</vt:lpstr>
      <vt:lpstr>Where do Tests Live?</vt:lpstr>
      <vt:lpstr>ServerSpec Example</vt:lpstr>
      <vt:lpstr>Components of a ServerSpec Example</vt:lpstr>
      <vt:lpstr>Remove the Default Test</vt:lpstr>
      <vt:lpstr>Add a Test to Validate a Working Website</vt:lpstr>
      <vt:lpstr>Build a Reliable Cookbook</vt:lpstr>
      <vt:lpstr>Move into the Cookbook Directory</vt:lpstr>
      <vt:lpstr>Review the Existing Kitchen Configuration</vt:lpstr>
      <vt:lpstr>The Kitchen Driver</vt:lpstr>
      <vt:lpstr>The Kitchen Driver</vt:lpstr>
      <vt:lpstr>The Kitchen Driver</vt:lpstr>
      <vt:lpstr>The Kitchen Driver</vt:lpstr>
      <vt:lpstr>The Kitchen Driver</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the Test Kitchen Results</vt:lpstr>
      <vt:lpstr>Examine the Test Kitchen Results</vt:lpstr>
      <vt:lpstr>Examine the RSpec Results</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Steve Del Fante</cp:lastModifiedBy>
  <cp:revision>2269</cp:revision>
  <cp:lastPrinted>2016-02-19T17:32:26Z</cp:lastPrinted>
  <dcterms:created xsi:type="dcterms:W3CDTF">2012-09-13T17:36:07Z</dcterms:created>
  <dcterms:modified xsi:type="dcterms:W3CDTF">2016-03-01T19:37:54Z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